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1774" r:id="rId2"/>
    <p:sldId id="1767" r:id="rId3"/>
    <p:sldId id="1769" r:id="rId4"/>
    <p:sldId id="1778" r:id="rId5"/>
    <p:sldId id="1779" r:id="rId6"/>
    <p:sldId id="1775" r:id="rId7"/>
    <p:sldId id="1780" r:id="rId8"/>
    <p:sldId id="1783" r:id="rId9"/>
    <p:sldId id="1785" r:id="rId10"/>
    <p:sldId id="1786" r:id="rId11"/>
    <p:sldId id="1781" r:id="rId12"/>
    <p:sldId id="1782" r:id="rId13"/>
    <p:sldId id="1776" r:id="rId14"/>
    <p:sldId id="1784" r:id="rId15"/>
    <p:sldId id="1787" r:id="rId16"/>
    <p:sldId id="1777" r:id="rId17"/>
    <p:sldId id="1788" r:id="rId18"/>
    <p:sldId id="1789" r:id="rId19"/>
    <p:sldId id="1790" r:id="rId20"/>
    <p:sldId id="1791"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02.03.2021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3/2/2021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3/2/2021 12:21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3/2/2021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3/2/2021 12:23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633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3/2/2021 12:23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936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3/2/2021 12:24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553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Titelmasterformat durch Klicken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dirty="0"/>
              <a:t>Titelmasterformat durch Klicken bearbeiten</a:t>
            </a:r>
          </a:p>
        </p:txBody>
      </p:sp>
      <p:sp>
        <p:nvSpPr>
          <p:cNvPr id="3" name="Inhaltsplatzhalter 2"/>
          <p:cNvSpPr>
            <a:spLocks noGrp="1"/>
          </p:cNvSpPr>
          <p:nvPr>
            <p:ph idx="1"/>
          </p:nvPr>
        </p:nvSpPr>
        <p:spPr>
          <a:xfrm>
            <a:off x="609600" y="1268760"/>
            <a:ext cx="10972800" cy="485740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70759"/>
            <a:ext cx="4462201" cy="1446550"/>
          </a:xfrm>
        </p:spPr>
        <p:txBody>
          <a:bodyPr/>
          <a:lstStyle/>
          <a:p>
            <a:r>
              <a:rPr lang="de-DE" dirty="0"/>
              <a:t>Modul 4: Azure AD Verwaltung</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790D9-60C6-4D78-B3CD-87B5430ABB38}"/>
              </a:ext>
            </a:extLst>
          </p:cNvPr>
          <p:cNvSpPr>
            <a:spLocks noGrp="1"/>
          </p:cNvSpPr>
          <p:nvPr>
            <p:ph type="title"/>
          </p:nvPr>
        </p:nvSpPr>
        <p:spPr/>
        <p:txBody>
          <a:bodyPr>
            <a:normAutofit/>
          </a:bodyPr>
          <a:lstStyle/>
          <a:p>
            <a:r>
              <a:rPr lang="de-DE" dirty="0"/>
              <a:t>Hinzufügen von Gastbenutzern steuern</a:t>
            </a:r>
          </a:p>
        </p:txBody>
      </p:sp>
      <p:sp>
        <p:nvSpPr>
          <p:cNvPr id="3" name="Inhaltsplatzhalter 2">
            <a:extLst>
              <a:ext uri="{FF2B5EF4-FFF2-40B4-BE49-F238E27FC236}">
                <a16:creationId xmlns:a16="http://schemas.microsoft.com/office/drawing/2014/main" id="{5CAF87ED-751A-4A58-90B2-775EB8B23B7B}"/>
              </a:ext>
            </a:extLst>
          </p:cNvPr>
          <p:cNvSpPr>
            <a:spLocks noGrp="1"/>
          </p:cNvSpPr>
          <p:nvPr>
            <p:ph idx="1"/>
          </p:nvPr>
        </p:nvSpPr>
        <p:spPr>
          <a:xfrm>
            <a:off x="609600" y="1268760"/>
            <a:ext cx="10972800" cy="1004177"/>
          </a:xfrm>
        </p:spPr>
        <p:txBody>
          <a:bodyPr>
            <a:normAutofit fontScale="92500" lnSpcReduction="10000"/>
          </a:bodyPr>
          <a:lstStyle/>
          <a:p>
            <a:r>
              <a:rPr lang="de-DE" dirty="0"/>
              <a:t>Azure </a:t>
            </a:r>
            <a:r>
              <a:rPr lang="de-DE" dirty="0" err="1"/>
              <a:t>Active</a:t>
            </a:r>
            <a:r>
              <a:rPr lang="de-DE" dirty="0"/>
              <a:t> Directory -&gt; External Identities</a:t>
            </a:r>
          </a:p>
          <a:p>
            <a:pPr lvl="1"/>
            <a:r>
              <a:rPr lang="de-DE" dirty="0"/>
              <a:t>Einstellungen für externe Zusammenarbeit</a:t>
            </a:r>
          </a:p>
        </p:txBody>
      </p:sp>
      <p:pic>
        <p:nvPicPr>
          <p:cNvPr id="5" name="Grafik 4">
            <a:extLst>
              <a:ext uri="{FF2B5EF4-FFF2-40B4-BE49-F238E27FC236}">
                <a16:creationId xmlns:a16="http://schemas.microsoft.com/office/drawing/2014/main" id="{239C2BF8-6B14-4D6A-9DC7-279780075419}"/>
              </a:ext>
            </a:extLst>
          </p:cNvPr>
          <p:cNvPicPr>
            <a:picLocks noChangeAspect="1"/>
          </p:cNvPicPr>
          <p:nvPr/>
        </p:nvPicPr>
        <p:blipFill>
          <a:blip r:embed="rId2"/>
          <a:stretch>
            <a:fillRect/>
          </a:stretch>
        </p:blipFill>
        <p:spPr>
          <a:xfrm>
            <a:off x="688081" y="2241441"/>
            <a:ext cx="6984172" cy="3860361"/>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35BCD76A-22FE-433C-97E7-FF43D2A01190}"/>
              </a:ext>
            </a:extLst>
          </p:cNvPr>
          <p:cNvSpPr/>
          <p:nvPr/>
        </p:nvSpPr>
        <p:spPr>
          <a:xfrm>
            <a:off x="688081" y="3497579"/>
            <a:ext cx="1629012"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B478DEAF-A73A-4E59-AFBB-CCBA57852886}"/>
              </a:ext>
            </a:extLst>
          </p:cNvPr>
          <p:cNvCxnSpPr>
            <a:cxnSpLocks/>
          </p:cNvCxnSpPr>
          <p:nvPr/>
        </p:nvCxnSpPr>
        <p:spPr>
          <a:xfrm flipH="1">
            <a:off x="2171695" y="3187337"/>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02F9E8F-7045-4F59-A165-DD5F5876E477}"/>
              </a:ext>
            </a:extLst>
          </p:cNvPr>
          <p:cNvSpPr/>
          <p:nvPr/>
        </p:nvSpPr>
        <p:spPr>
          <a:xfrm>
            <a:off x="2344287" y="4747259"/>
            <a:ext cx="3333701" cy="1354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8990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62731B-613C-47B1-9BF8-2AC826FBF52D}"/>
              </a:ext>
            </a:extLst>
          </p:cNvPr>
          <p:cNvSpPr>
            <a:spLocks noGrp="1"/>
          </p:cNvSpPr>
          <p:nvPr>
            <p:ph type="title"/>
          </p:nvPr>
        </p:nvSpPr>
        <p:spPr/>
        <p:txBody>
          <a:bodyPr/>
          <a:lstStyle/>
          <a:p>
            <a:r>
              <a:rPr lang="de-DE" dirty="0"/>
              <a:t>Benutzerverwaltung – Zurücksetzen des Kennworts</a:t>
            </a:r>
          </a:p>
        </p:txBody>
      </p:sp>
      <p:sp>
        <p:nvSpPr>
          <p:cNvPr id="3" name="Inhaltsplatzhalter 2">
            <a:extLst>
              <a:ext uri="{FF2B5EF4-FFF2-40B4-BE49-F238E27FC236}">
                <a16:creationId xmlns:a16="http://schemas.microsoft.com/office/drawing/2014/main" id="{2E7745B8-AA03-4E26-ADC9-D542D0276B01}"/>
              </a:ext>
            </a:extLst>
          </p:cNvPr>
          <p:cNvSpPr>
            <a:spLocks noGrp="1"/>
          </p:cNvSpPr>
          <p:nvPr>
            <p:ph idx="1"/>
          </p:nvPr>
        </p:nvSpPr>
        <p:spPr>
          <a:xfrm>
            <a:off x="609600" y="1268760"/>
            <a:ext cx="10972800" cy="725503"/>
          </a:xfrm>
        </p:spPr>
        <p:txBody>
          <a:bodyPr>
            <a:normAutofit fontScale="85000" lnSpcReduction="10000"/>
          </a:bodyPr>
          <a:lstStyle/>
          <a:p>
            <a:r>
              <a:rPr lang="de-DE" dirty="0"/>
              <a:t>Einstellungen, ob Benutzer ihr eigenes Kennwort zurücksetzen dürfen</a:t>
            </a:r>
          </a:p>
        </p:txBody>
      </p:sp>
      <p:grpSp>
        <p:nvGrpSpPr>
          <p:cNvPr id="10" name="Gruppieren 9">
            <a:extLst>
              <a:ext uri="{FF2B5EF4-FFF2-40B4-BE49-F238E27FC236}">
                <a16:creationId xmlns:a16="http://schemas.microsoft.com/office/drawing/2014/main" id="{3327F280-53C9-4EA8-B637-3C4BD3AFB483}"/>
              </a:ext>
            </a:extLst>
          </p:cNvPr>
          <p:cNvGrpSpPr/>
          <p:nvPr/>
        </p:nvGrpSpPr>
        <p:grpSpPr>
          <a:xfrm>
            <a:off x="3596640" y="2310824"/>
            <a:ext cx="7428411" cy="3801942"/>
            <a:chOff x="609600" y="2066984"/>
            <a:chExt cx="7428411" cy="3801942"/>
          </a:xfrm>
        </p:grpSpPr>
        <p:pic>
          <p:nvPicPr>
            <p:cNvPr id="5" name="Grafik 4">
              <a:extLst>
                <a:ext uri="{FF2B5EF4-FFF2-40B4-BE49-F238E27FC236}">
                  <a16:creationId xmlns:a16="http://schemas.microsoft.com/office/drawing/2014/main" id="{24A5F4D9-9296-44E5-A077-0539675710B7}"/>
                </a:ext>
              </a:extLst>
            </p:cNvPr>
            <p:cNvPicPr>
              <a:picLocks noChangeAspect="1"/>
            </p:cNvPicPr>
            <p:nvPr/>
          </p:nvPicPr>
          <p:blipFill>
            <a:blip r:embed="rId2"/>
            <a:stretch>
              <a:fillRect/>
            </a:stretch>
          </p:blipFill>
          <p:spPr>
            <a:xfrm>
              <a:off x="609600" y="2066984"/>
              <a:ext cx="7428411" cy="3801942"/>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04BA1E56-5EE8-40FC-BAF1-3E38B6AE9CBE}"/>
                </a:ext>
              </a:extLst>
            </p:cNvPr>
            <p:cNvSpPr/>
            <p:nvPr/>
          </p:nvSpPr>
          <p:spPr>
            <a:xfrm>
              <a:off x="2690439" y="3217817"/>
              <a:ext cx="1629012"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302125F5-398C-417C-8AE5-7CF51CA8452F}"/>
                </a:ext>
              </a:extLst>
            </p:cNvPr>
            <p:cNvCxnSpPr>
              <a:cxnSpLocks/>
            </p:cNvCxnSpPr>
            <p:nvPr/>
          </p:nvCxnSpPr>
          <p:spPr>
            <a:xfrm flipH="1">
              <a:off x="4168609" y="2805462"/>
              <a:ext cx="301684" cy="1915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Grafik 8">
            <a:extLst>
              <a:ext uri="{FF2B5EF4-FFF2-40B4-BE49-F238E27FC236}">
                <a16:creationId xmlns:a16="http://schemas.microsoft.com/office/drawing/2014/main" id="{02257232-11A5-4A72-8025-EF1D5AD55847}"/>
              </a:ext>
            </a:extLst>
          </p:cNvPr>
          <p:cNvPicPr>
            <a:picLocks noChangeAspect="1"/>
          </p:cNvPicPr>
          <p:nvPr/>
        </p:nvPicPr>
        <p:blipFill>
          <a:blip r:embed="rId3"/>
          <a:stretch>
            <a:fillRect/>
          </a:stretch>
        </p:blipFill>
        <p:spPr>
          <a:xfrm>
            <a:off x="609600" y="2310824"/>
            <a:ext cx="2132797" cy="3801942"/>
          </a:xfrm>
          <a:prstGeom prst="rect">
            <a:avLst/>
          </a:prstGeom>
          <a:ln>
            <a:noFill/>
          </a:ln>
          <a:effectLst>
            <a:outerShdw blurRad="292100" dist="139700" dir="2700000" algn="tl" rotWithShape="0">
              <a:srgbClr val="333333">
                <a:alpha val="65000"/>
              </a:srgbClr>
            </a:outerShdw>
          </a:effectLst>
        </p:spPr>
      </p:pic>
      <p:sp>
        <p:nvSpPr>
          <p:cNvPr id="11" name="Pfeil: nach rechts 10">
            <a:extLst>
              <a:ext uri="{FF2B5EF4-FFF2-40B4-BE49-F238E27FC236}">
                <a16:creationId xmlns:a16="http://schemas.microsoft.com/office/drawing/2014/main" id="{B1E32C51-435F-4467-9CD8-0CD74228C243}"/>
              </a:ext>
            </a:extLst>
          </p:cNvPr>
          <p:cNvSpPr/>
          <p:nvPr/>
        </p:nvSpPr>
        <p:spPr>
          <a:xfrm>
            <a:off x="2664823" y="3698966"/>
            <a:ext cx="931817" cy="603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AC3F522D-0496-4C3A-A7E2-E1A38A8B5E83}"/>
              </a:ext>
            </a:extLst>
          </p:cNvPr>
          <p:cNvSpPr/>
          <p:nvPr/>
        </p:nvSpPr>
        <p:spPr>
          <a:xfrm>
            <a:off x="698355" y="3706585"/>
            <a:ext cx="1629012"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E5E3ED53-0A10-4644-8D15-DD6E90F4235A}"/>
              </a:ext>
            </a:extLst>
          </p:cNvPr>
          <p:cNvCxnSpPr>
            <a:cxnSpLocks/>
          </p:cNvCxnSpPr>
          <p:nvPr/>
        </p:nvCxnSpPr>
        <p:spPr>
          <a:xfrm flipH="1">
            <a:off x="2374026" y="3488327"/>
            <a:ext cx="290797" cy="1839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8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6F57D-E063-4AF7-B3E4-B1FF20099E27}"/>
              </a:ext>
            </a:extLst>
          </p:cNvPr>
          <p:cNvSpPr>
            <a:spLocks noGrp="1"/>
          </p:cNvSpPr>
          <p:nvPr>
            <p:ph type="title"/>
          </p:nvPr>
        </p:nvSpPr>
        <p:spPr/>
        <p:txBody>
          <a:bodyPr/>
          <a:lstStyle/>
          <a:p>
            <a:r>
              <a:rPr lang="de-DE" dirty="0"/>
              <a:t>AAD – Benutzer Überwachungsprotokolle</a:t>
            </a:r>
          </a:p>
        </p:txBody>
      </p:sp>
      <p:sp>
        <p:nvSpPr>
          <p:cNvPr id="3" name="Inhaltsplatzhalter 2">
            <a:extLst>
              <a:ext uri="{FF2B5EF4-FFF2-40B4-BE49-F238E27FC236}">
                <a16:creationId xmlns:a16="http://schemas.microsoft.com/office/drawing/2014/main" id="{9D719408-3C3F-48C2-B99F-C09C07571379}"/>
              </a:ext>
            </a:extLst>
          </p:cNvPr>
          <p:cNvSpPr>
            <a:spLocks noGrp="1"/>
          </p:cNvSpPr>
          <p:nvPr>
            <p:ph idx="1"/>
          </p:nvPr>
        </p:nvSpPr>
        <p:spPr>
          <a:xfrm>
            <a:off x="609600" y="1268760"/>
            <a:ext cx="10972800" cy="612291"/>
          </a:xfrm>
        </p:spPr>
        <p:txBody>
          <a:bodyPr/>
          <a:lstStyle/>
          <a:p>
            <a:r>
              <a:rPr lang="de-DE" dirty="0"/>
              <a:t>Überwachungsprotokolle liefern wichtige Informationen</a:t>
            </a:r>
          </a:p>
        </p:txBody>
      </p:sp>
      <p:pic>
        <p:nvPicPr>
          <p:cNvPr id="5" name="Grafik 4">
            <a:extLst>
              <a:ext uri="{FF2B5EF4-FFF2-40B4-BE49-F238E27FC236}">
                <a16:creationId xmlns:a16="http://schemas.microsoft.com/office/drawing/2014/main" id="{FEF54240-EC89-44C7-9F40-1799A40BC980}"/>
              </a:ext>
            </a:extLst>
          </p:cNvPr>
          <p:cNvPicPr>
            <a:picLocks noChangeAspect="1"/>
          </p:cNvPicPr>
          <p:nvPr/>
        </p:nvPicPr>
        <p:blipFill>
          <a:blip r:embed="rId2"/>
          <a:stretch>
            <a:fillRect/>
          </a:stretch>
        </p:blipFill>
        <p:spPr>
          <a:xfrm>
            <a:off x="609600" y="2078115"/>
            <a:ext cx="9334463" cy="3922091"/>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057B215A-E724-4985-BD3D-83EF25C34791}"/>
              </a:ext>
            </a:extLst>
          </p:cNvPr>
          <p:cNvSpPr/>
          <p:nvPr/>
        </p:nvSpPr>
        <p:spPr>
          <a:xfrm>
            <a:off x="609600" y="4560025"/>
            <a:ext cx="1629012"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CFC86D86-AE18-4108-BCAF-CAB8769596CC}"/>
              </a:ext>
            </a:extLst>
          </p:cNvPr>
          <p:cNvCxnSpPr>
            <a:cxnSpLocks/>
          </p:cNvCxnSpPr>
          <p:nvPr/>
        </p:nvCxnSpPr>
        <p:spPr>
          <a:xfrm flipH="1">
            <a:off x="2093214" y="4249783"/>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06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Berechtigungsverwaltung</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656403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606436-DCEA-45D8-BF14-50CDFBFA5A1C}"/>
              </a:ext>
            </a:extLst>
          </p:cNvPr>
          <p:cNvSpPr>
            <a:spLocks noGrp="1"/>
          </p:cNvSpPr>
          <p:nvPr>
            <p:ph type="title"/>
          </p:nvPr>
        </p:nvSpPr>
        <p:spPr/>
        <p:txBody>
          <a:bodyPr/>
          <a:lstStyle/>
          <a:p>
            <a:r>
              <a:rPr lang="de-DE" dirty="0"/>
              <a:t>Zuweisen einer Rolle zu einem Benutzer</a:t>
            </a:r>
          </a:p>
        </p:txBody>
      </p:sp>
      <p:sp>
        <p:nvSpPr>
          <p:cNvPr id="3" name="Inhaltsplatzhalter 2">
            <a:extLst>
              <a:ext uri="{FF2B5EF4-FFF2-40B4-BE49-F238E27FC236}">
                <a16:creationId xmlns:a16="http://schemas.microsoft.com/office/drawing/2014/main" id="{EE9C2DB2-7F36-43FC-9DE0-CC65A2D3BBD0}"/>
              </a:ext>
            </a:extLst>
          </p:cNvPr>
          <p:cNvSpPr>
            <a:spLocks noGrp="1"/>
          </p:cNvSpPr>
          <p:nvPr>
            <p:ph idx="1"/>
          </p:nvPr>
        </p:nvSpPr>
        <p:spPr>
          <a:xfrm>
            <a:off x="609600" y="1268761"/>
            <a:ext cx="10972800" cy="1012886"/>
          </a:xfrm>
        </p:spPr>
        <p:txBody>
          <a:bodyPr>
            <a:normAutofit lnSpcReduction="10000"/>
          </a:bodyPr>
          <a:lstStyle/>
          <a:p>
            <a:r>
              <a:rPr lang="de-DE" dirty="0"/>
              <a:t>Azure </a:t>
            </a:r>
            <a:r>
              <a:rPr lang="de-DE" dirty="0" err="1"/>
              <a:t>Active</a:t>
            </a:r>
            <a:r>
              <a:rPr lang="de-DE" dirty="0"/>
              <a:t> Directory -&gt; Benutzer auswählen -&gt; Zugewiesene Rollen</a:t>
            </a:r>
          </a:p>
        </p:txBody>
      </p:sp>
      <p:pic>
        <p:nvPicPr>
          <p:cNvPr id="5" name="Grafik 4">
            <a:extLst>
              <a:ext uri="{FF2B5EF4-FFF2-40B4-BE49-F238E27FC236}">
                <a16:creationId xmlns:a16="http://schemas.microsoft.com/office/drawing/2014/main" id="{A4E3E681-69AF-412D-9542-9FACF9624421}"/>
              </a:ext>
            </a:extLst>
          </p:cNvPr>
          <p:cNvPicPr>
            <a:picLocks noChangeAspect="1"/>
          </p:cNvPicPr>
          <p:nvPr/>
        </p:nvPicPr>
        <p:blipFill>
          <a:blip r:embed="rId2"/>
          <a:stretch>
            <a:fillRect/>
          </a:stretch>
        </p:blipFill>
        <p:spPr>
          <a:xfrm>
            <a:off x="609600" y="2539677"/>
            <a:ext cx="10279809" cy="3364736"/>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17D1FD7F-27D4-49AC-A867-4528AD93A5B6}"/>
              </a:ext>
            </a:extLst>
          </p:cNvPr>
          <p:cNvSpPr/>
          <p:nvPr/>
        </p:nvSpPr>
        <p:spPr>
          <a:xfrm>
            <a:off x="614683" y="3791494"/>
            <a:ext cx="1629012"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7" name="Gerade Verbindung mit Pfeil 6">
            <a:extLst>
              <a:ext uri="{FF2B5EF4-FFF2-40B4-BE49-F238E27FC236}">
                <a16:creationId xmlns:a16="http://schemas.microsoft.com/office/drawing/2014/main" id="{EFABC409-1AB3-4D3E-AF4D-B131B5EDB6E4}"/>
              </a:ext>
            </a:extLst>
          </p:cNvPr>
          <p:cNvCxnSpPr>
            <a:cxnSpLocks/>
          </p:cNvCxnSpPr>
          <p:nvPr/>
        </p:nvCxnSpPr>
        <p:spPr>
          <a:xfrm flipH="1">
            <a:off x="2098297" y="3481252"/>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2C6EA2D5-FF2D-4BD5-BB68-E99B87885A31}"/>
              </a:ext>
            </a:extLst>
          </p:cNvPr>
          <p:cNvSpPr/>
          <p:nvPr/>
        </p:nvSpPr>
        <p:spPr>
          <a:xfrm>
            <a:off x="2270890" y="4509334"/>
            <a:ext cx="1629012"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3" name="Gerade Verbindung mit Pfeil 12">
            <a:extLst>
              <a:ext uri="{FF2B5EF4-FFF2-40B4-BE49-F238E27FC236}">
                <a16:creationId xmlns:a16="http://schemas.microsoft.com/office/drawing/2014/main" id="{C6C9FCEE-C26C-4A59-8298-6BC05AC759B7}"/>
              </a:ext>
            </a:extLst>
          </p:cNvPr>
          <p:cNvCxnSpPr>
            <a:cxnSpLocks/>
          </p:cNvCxnSpPr>
          <p:nvPr/>
        </p:nvCxnSpPr>
        <p:spPr>
          <a:xfrm flipH="1">
            <a:off x="3422000" y="4175157"/>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6DC36A59-7AD8-4011-9614-973D77E3F915}"/>
              </a:ext>
            </a:extLst>
          </p:cNvPr>
          <p:cNvSpPr/>
          <p:nvPr/>
        </p:nvSpPr>
        <p:spPr>
          <a:xfrm>
            <a:off x="4336868" y="3545476"/>
            <a:ext cx="1469481"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5" name="Gerade Verbindung mit Pfeil 14">
            <a:extLst>
              <a:ext uri="{FF2B5EF4-FFF2-40B4-BE49-F238E27FC236}">
                <a16:creationId xmlns:a16="http://schemas.microsoft.com/office/drawing/2014/main" id="{3BF607A1-D816-4948-87A9-4DAA64F5C352}"/>
              </a:ext>
            </a:extLst>
          </p:cNvPr>
          <p:cNvCxnSpPr>
            <a:cxnSpLocks/>
          </p:cNvCxnSpPr>
          <p:nvPr/>
        </p:nvCxnSpPr>
        <p:spPr>
          <a:xfrm flipH="1">
            <a:off x="5380700" y="3220008"/>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5F627DE2-B05B-4D7B-92C0-6EF3244D12CB}"/>
              </a:ext>
            </a:extLst>
          </p:cNvPr>
          <p:cNvPicPr>
            <a:picLocks noChangeAspect="1"/>
          </p:cNvPicPr>
          <p:nvPr/>
        </p:nvPicPr>
        <p:blipFill>
          <a:blip r:embed="rId3"/>
          <a:stretch>
            <a:fillRect/>
          </a:stretch>
        </p:blipFill>
        <p:spPr>
          <a:xfrm>
            <a:off x="6025157" y="1965580"/>
            <a:ext cx="6034664" cy="4512930"/>
          </a:xfrm>
          <a:prstGeom prst="rect">
            <a:avLst/>
          </a:prstGeom>
          <a:ln>
            <a:noFill/>
          </a:ln>
          <a:effectLst>
            <a:outerShdw blurRad="292100" dist="139700" dir="2700000" algn="tl" rotWithShape="0">
              <a:srgbClr val="333333">
                <a:alpha val="65000"/>
              </a:srgbClr>
            </a:outerShdw>
          </a:effectLst>
        </p:spPr>
      </p:pic>
      <p:sp>
        <p:nvSpPr>
          <p:cNvPr id="18" name="Pfeil: nach links 17">
            <a:extLst>
              <a:ext uri="{FF2B5EF4-FFF2-40B4-BE49-F238E27FC236}">
                <a16:creationId xmlns:a16="http://schemas.microsoft.com/office/drawing/2014/main" id="{4FDB644C-1724-4A47-99F8-D19959FD3CB0}"/>
              </a:ext>
            </a:extLst>
          </p:cNvPr>
          <p:cNvSpPr/>
          <p:nvPr/>
        </p:nvSpPr>
        <p:spPr>
          <a:xfrm rot="10800000">
            <a:off x="4943872" y="5338817"/>
            <a:ext cx="1051198" cy="6929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471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7AE7A-2778-4EA6-888B-1880CAC26EE4}"/>
              </a:ext>
            </a:extLst>
          </p:cNvPr>
          <p:cNvSpPr>
            <a:spLocks noGrp="1"/>
          </p:cNvSpPr>
          <p:nvPr>
            <p:ph type="title"/>
          </p:nvPr>
        </p:nvSpPr>
        <p:spPr/>
        <p:txBody>
          <a:bodyPr/>
          <a:lstStyle/>
          <a:p>
            <a:r>
              <a:rPr lang="de-DE" dirty="0"/>
              <a:t>Gruppenverwaltung – Benutzer zuordnen</a:t>
            </a:r>
          </a:p>
        </p:txBody>
      </p:sp>
      <p:sp>
        <p:nvSpPr>
          <p:cNvPr id="3" name="Inhaltsplatzhalter 2">
            <a:extLst>
              <a:ext uri="{FF2B5EF4-FFF2-40B4-BE49-F238E27FC236}">
                <a16:creationId xmlns:a16="http://schemas.microsoft.com/office/drawing/2014/main" id="{DBDEA953-9A26-4CB4-A558-90C2346A7B3B}"/>
              </a:ext>
            </a:extLst>
          </p:cNvPr>
          <p:cNvSpPr>
            <a:spLocks noGrp="1"/>
          </p:cNvSpPr>
          <p:nvPr>
            <p:ph idx="1"/>
          </p:nvPr>
        </p:nvSpPr>
        <p:spPr>
          <a:xfrm>
            <a:off x="609600" y="1268760"/>
            <a:ext cx="10972800" cy="978051"/>
          </a:xfrm>
        </p:spPr>
        <p:txBody>
          <a:bodyPr/>
          <a:lstStyle/>
          <a:p>
            <a:r>
              <a:rPr lang="de-DE" dirty="0"/>
              <a:t>Gruppen auswählen -&gt; Mitgliedschaft hinzufügen</a:t>
            </a:r>
          </a:p>
        </p:txBody>
      </p:sp>
      <p:pic>
        <p:nvPicPr>
          <p:cNvPr id="5" name="Grafik 4">
            <a:extLst>
              <a:ext uri="{FF2B5EF4-FFF2-40B4-BE49-F238E27FC236}">
                <a16:creationId xmlns:a16="http://schemas.microsoft.com/office/drawing/2014/main" id="{8BB0BB23-31C4-4014-81A8-8CCA3BE2F35B}"/>
              </a:ext>
            </a:extLst>
          </p:cNvPr>
          <p:cNvPicPr>
            <a:picLocks noChangeAspect="1"/>
          </p:cNvPicPr>
          <p:nvPr/>
        </p:nvPicPr>
        <p:blipFill>
          <a:blip r:embed="rId2"/>
          <a:stretch>
            <a:fillRect/>
          </a:stretch>
        </p:blipFill>
        <p:spPr>
          <a:xfrm>
            <a:off x="609600" y="2403562"/>
            <a:ext cx="10027060" cy="3448598"/>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BA6D6CD9-3A00-4C61-8F5D-CBB73E3B4ACD}"/>
              </a:ext>
            </a:extLst>
          </p:cNvPr>
          <p:cNvSpPr/>
          <p:nvPr/>
        </p:nvSpPr>
        <p:spPr>
          <a:xfrm>
            <a:off x="2069015" y="4505596"/>
            <a:ext cx="1214116"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7" name="Gerade Verbindung mit Pfeil 6">
            <a:extLst>
              <a:ext uri="{FF2B5EF4-FFF2-40B4-BE49-F238E27FC236}">
                <a16:creationId xmlns:a16="http://schemas.microsoft.com/office/drawing/2014/main" id="{7E967676-6F81-4E42-A1CB-D3A73181E905}"/>
              </a:ext>
            </a:extLst>
          </p:cNvPr>
          <p:cNvCxnSpPr>
            <a:cxnSpLocks/>
          </p:cNvCxnSpPr>
          <p:nvPr/>
        </p:nvCxnSpPr>
        <p:spPr>
          <a:xfrm flipH="1">
            <a:off x="3352332" y="4212771"/>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A0E92486-3D1F-4DD8-A915-314F4A19F526}"/>
              </a:ext>
            </a:extLst>
          </p:cNvPr>
          <p:cNvCxnSpPr>
            <a:cxnSpLocks/>
          </p:cNvCxnSpPr>
          <p:nvPr/>
        </p:nvCxnSpPr>
        <p:spPr>
          <a:xfrm flipH="1">
            <a:off x="4684743" y="3089366"/>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91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4: Verwaltungseinheiten in Azure </a:t>
            </a:r>
            <a:r>
              <a:rPr lang="de-DE" dirty="0" err="1"/>
              <a:t>Active</a:t>
            </a:r>
            <a:r>
              <a:rPr lang="de-DE" dirty="0"/>
              <a:t> Directory</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7397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01C24-CD26-410E-B951-4420BC9577D6}"/>
              </a:ext>
            </a:extLst>
          </p:cNvPr>
          <p:cNvSpPr>
            <a:spLocks noGrp="1"/>
          </p:cNvSpPr>
          <p:nvPr>
            <p:ph type="title"/>
          </p:nvPr>
        </p:nvSpPr>
        <p:spPr/>
        <p:txBody>
          <a:bodyPr/>
          <a:lstStyle/>
          <a:p>
            <a:r>
              <a:rPr lang="de-DE" dirty="0"/>
              <a:t>Verwaltungseinheiten in Azure </a:t>
            </a:r>
            <a:r>
              <a:rPr lang="de-DE" dirty="0" err="1"/>
              <a:t>Active</a:t>
            </a:r>
            <a:r>
              <a:rPr lang="de-DE" dirty="0"/>
              <a:t> Directory</a:t>
            </a:r>
          </a:p>
        </p:txBody>
      </p:sp>
      <p:sp>
        <p:nvSpPr>
          <p:cNvPr id="3" name="Inhaltsplatzhalter 2">
            <a:extLst>
              <a:ext uri="{FF2B5EF4-FFF2-40B4-BE49-F238E27FC236}">
                <a16:creationId xmlns:a16="http://schemas.microsoft.com/office/drawing/2014/main" id="{03804A3A-994F-4F5C-A6C2-2BBCCAD821BC}"/>
              </a:ext>
            </a:extLst>
          </p:cNvPr>
          <p:cNvSpPr>
            <a:spLocks noGrp="1"/>
          </p:cNvSpPr>
          <p:nvPr>
            <p:ph idx="1"/>
          </p:nvPr>
        </p:nvSpPr>
        <p:spPr>
          <a:xfrm>
            <a:off x="426719" y="1486475"/>
            <a:ext cx="4354287" cy="4487605"/>
          </a:xfrm>
        </p:spPr>
        <p:txBody>
          <a:bodyPr>
            <a:normAutofit fontScale="85000" lnSpcReduction="20000"/>
          </a:bodyPr>
          <a:lstStyle/>
          <a:p>
            <a:r>
              <a:rPr lang="de-DE" dirty="0"/>
              <a:t>Eine Verwaltungseinheit ist eine AD-Ressource die Benutzer und Gruppen enthält</a:t>
            </a:r>
          </a:p>
          <a:p>
            <a:r>
              <a:rPr lang="de-DE" dirty="0"/>
              <a:t>Verwaltungseinheiten beschränken Berechtigungen in einer Rolle auf einen definierten Teil der Organisation</a:t>
            </a:r>
          </a:p>
          <a:p>
            <a:r>
              <a:rPr lang="de-DE" dirty="0"/>
              <a:t>Verschiedene individuelle Anwendungsszenarien umsetzbar</a:t>
            </a:r>
          </a:p>
        </p:txBody>
      </p:sp>
      <p:pic>
        <p:nvPicPr>
          <p:cNvPr id="5" name="Grafik 4">
            <a:extLst>
              <a:ext uri="{FF2B5EF4-FFF2-40B4-BE49-F238E27FC236}">
                <a16:creationId xmlns:a16="http://schemas.microsoft.com/office/drawing/2014/main" id="{29ABA250-64A0-45E3-944A-BC4A14FC4D84}"/>
              </a:ext>
            </a:extLst>
          </p:cNvPr>
          <p:cNvPicPr>
            <a:picLocks noChangeAspect="1"/>
          </p:cNvPicPr>
          <p:nvPr/>
        </p:nvPicPr>
        <p:blipFill>
          <a:blip r:embed="rId2"/>
          <a:stretch>
            <a:fillRect/>
          </a:stretch>
        </p:blipFill>
        <p:spPr>
          <a:xfrm>
            <a:off x="4943872" y="2452549"/>
            <a:ext cx="6727162" cy="31802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39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FCD0E-7297-4382-9BE4-91E50AFE12FE}"/>
              </a:ext>
            </a:extLst>
          </p:cNvPr>
          <p:cNvSpPr>
            <a:spLocks noGrp="1"/>
          </p:cNvSpPr>
          <p:nvPr>
            <p:ph type="title"/>
          </p:nvPr>
        </p:nvSpPr>
        <p:spPr/>
        <p:txBody>
          <a:bodyPr/>
          <a:lstStyle/>
          <a:p>
            <a:r>
              <a:rPr lang="de-DE" dirty="0"/>
              <a:t>Hinzufügen von Verwaltungseinheiten</a:t>
            </a:r>
          </a:p>
        </p:txBody>
      </p:sp>
      <p:sp>
        <p:nvSpPr>
          <p:cNvPr id="3" name="Inhaltsplatzhalter 2">
            <a:extLst>
              <a:ext uri="{FF2B5EF4-FFF2-40B4-BE49-F238E27FC236}">
                <a16:creationId xmlns:a16="http://schemas.microsoft.com/office/drawing/2014/main" id="{08D1E415-F67D-4389-AD7F-538D40E0B553}"/>
              </a:ext>
            </a:extLst>
          </p:cNvPr>
          <p:cNvSpPr>
            <a:spLocks noGrp="1"/>
          </p:cNvSpPr>
          <p:nvPr>
            <p:ph idx="1"/>
          </p:nvPr>
        </p:nvSpPr>
        <p:spPr>
          <a:xfrm>
            <a:off x="609600" y="1268760"/>
            <a:ext cx="10972800" cy="917091"/>
          </a:xfrm>
        </p:spPr>
        <p:txBody>
          <a:bodyPr/>
          <a:lstStyle/>
          <a:p>
            <a:r>
              <a:rPr lang="de-DE" dirty="0"/>
              <a:t>Azure </a:t>
            </a:r>
            <a:r>
              <a:rPr lang="de-DE" dirty="0" err="1"/>
              <a:t>Active</a:t>
            </a:r>
            <a:r>
              <a:rPr lang="de-DE" dirty="0"/>
              <a:t> Directory -&gt; Verwaltungseinheiten -&gt; Hinzufügen</a:t>
            </a:r>
          </a:p>
        </p:txBody>
      </p:sp>
      <p:pic>
        <p:nvPicPr>
          <p:cNvPr id="5" name="Grafik 4">
            <a:extLst>
              <a:ext uri="{FF2B5EF4-FFF2-40B4-BE49-F238E27FC236}">
                <a16:creationId xmlns:a16="http://schemas.microsoft.com/office/drawing/2014/main" id="{6CBD8121-1DE2-44AB-8CF7-1D3DF4EF5CD8}"/>
              </a:ext>
            </a:extLst>
          </p:cNvPr>
          <p:cNvPicPr>
            <a:picLocks noChangeAspect="1"/>
          </p:cNvPicPr>
          <p:nvPr/>
        </p:nvPicPr>
        <p:blipFill>
          <a:blip r:embed="rId2"/>
          <a:stretch>
            <a:fillRect/>
          </a:stretch>
        </p:blipFill>
        <p:spPr>
          <a:xfrm>
            <a:off x="609600" y="2185851"/>
            <a:ext cx="8046531" cy="3793854"/>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B6896C3C-F8C3-49FB-B250-B5C5293DA523}"/>
              </a:ext>
            </a:extLst>
          </p:cNvPr>
          <p:cNvSpPr/>
          <p:nvPr/>
        </p:nvSpPr>
        <p:spPr>
          <a:xfrm>
            <a:off x="701769" y="5707379"/>
            <a:ext cx="1388288"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7" name="Gerade Verbindung mit Pfeil 6">
            <a:extLst>
              <a:ext uri="{FF2B5EF4-FFF2-40B4-BE49-F238E27FC236}">
                <a16:creationId xmlns:a16="http://schemas.microsoft.com/office/drawing/2014/main" id="{38DA0A49-0D14-4656-B031-9193D7DB753A}"/>
              </a:ext>
            </a:extLst>
          </p:cNvPr>
          <p:cNvCxnSpPr>
            <a:cxnSpLocks/>
          </p:cNvCxnSpPr>
          <p:nvPr/>
        </p:nvCxnSpPr>
        <p:spPr>
          <a:xfrm flipH="1">
            <a:off x="2202800" y="5486659"/>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1685722D-4A4C-4586-A075-CAAD8D06E780}"/>
              </a:ext>
            </a:extLst>
          </p:cNvPr>
          <p:cNvCxnSpPr>
            <a:cxnSpLocks/>
          </p:cNvCxnSpPr>
          <p:nvPr/>
        </p:nvCxnSpPr>
        <p:spPr>
          <a:xfrm flipH="1">
            <a:off x="4943872" y="2778293"/>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07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BB42F5-0087-4671-AB84-168B2431CC03}"/>
              </a:ext>
            </a:extLst>
          </p:cNvPr>
          <p:cNvSpPr>
            <a:spLocks noGrp="1"/>
          </p:cNvSpPr>
          <p:nvPr>
            <p:ph type="title"/>
          </p:nvPr>
        </p:nvSpPr>
        <p:spPr/>
        <p:txBody>
          <a:bodyPr/>
          <a:lstStyle/>
          <a:p>
            <a:r>
              <a:rPr lang="de-DE" dirty="0"/>
              <a:t>Verwaltungseinheit konfigurieren</a:t>
            </a:r>
          </a:p>
        </p:txBody>
      </p:sp>
      <p:sp>
        <p:nvSpPr>
          <p:cNvPr id="3" name="Inhaltsplatzhalter 2">
            <a:extLst>
              <a:ext uri="{FF2B5EF4-FFF2-40B4-BE49-F238E27FC236}">
                <a16:creationId xmlns:a16="http://schemas.microsoft.com/office/drawing/2014/main" id="{D6CFA861-5033-47E1-8B18-EBD4D5B016DA}"/>
              </a:ext>
            </a:extLst>
          </p:cNvPr>
          <p:cNvSpPr>
            <a:spLocks noGrp="1"/>
          </p:cNvSpPr>
          <p:nvPr>
            <p:ph idx="1"/>
          </p:nvPr>
        </p:nvSpPr>
        <p:spPr>
          <a:xfrm>
            <a:off x="609600" y="1268760"/>
            <a:ext cx="10972800" cy="882257"/>
          </a:xfrm>
        </p:spPr>
        <p:txBody>
          <a:bodyPr/>
          <a:lstStyle/>
          <a:p>
            <a:r>
              <a:rPr lang="de-DE" dirty="0"/>
              <a:t>Eigenschaften -&gt; Rollen zuweisen</a:t>
            </a:r>
          </a:p>
        </p:txBody>
      </p:sp>
      <p:pic>
        <p:nvPicPr>
          <p:cNvPr id="5" name="Grafik 4">
            <a:extLst>
              <a:ext uri="{FF2B5EF4-FFF2-40B4-BE49-F238E27FC236}">
                <a16:creationId xmlns:a16="http://schemas.microsoft.com/office/drawing/2014/main" id="{0D99B59F-A7E7-4CBC-ACE0-2FA9DF72D9B5}"/>
              </a:ext>
            </a:extLst>
          </p:cNvPr>
          <p:cNvPicPr>
            <a:picLocks noChangeAspect="1"/>
          </p:cNvPicPr>
          <p:nvPr/>
        </p:nvPicPr>
        <p:blipFill>
          <a:blip r:embed="rId2"/>
          <a:stretch>
            <a:fillRect/>
          </a:stretch>
        </p:blipFill>
        <p:spPr>
          <a:xfrm>
            <a:off x="609600" y="2016950"/>
            <a:ext cx="5466192" cy="3634914"/>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52097B1C-82A5-49C1-8BDE-45B532C365D5}"/>
              </a:ext>
            </a:extLst>
          </p:cNvPr>
          <p:cNvPicPr>
            <a:picLocks noChangeAspect="1"/>
          </p:cNvPicPr>
          <p:nvPr/>
        </p:nvPicPr>
        <p:blipFill>
          <a:blip r:embed="rId3"/>
          <a:stretch>
            <a:fillRect/>
          </a:stretch>
        </p:blipFill>
        <p:spPr>
          <a:xfrm>
            <a:off x="5502427" y="2453996"/>
            <a:ext cx="5671441" cy="3546209"/>
          </a:xfrm>
          <a:prstGeom prst="rect">
            <a:avLst/>
          </a:prstGeom>
          <a:ln>
            <a:noFill/>
          </a:ln>
          <a:effectLst>
            <a:outerShdw blurRad="292100" dist="139700" dir="2700000" algn="tl" rotWithShape="0">
              <a:srgbClr val="333333">
                <a:alpha val="65000"/>
              </a:srgbClr>
            </a:outerShdw>
          </a:effectLst>
        </p:spPr>
      </p:pic>
      <p:sp>
        <p:nvSpPr>
          <p:cNvPr id="8" name="Pfeil: nach rechts 7">
            <a:extLst>
              <a:ext uri="{FF2B5EF4-FFF2-40B4-BE49-F238E27FC236}">
                <a16:creationId xmlns:a16="http://schemas.microsoft.com/office/drawing/2014/main" id="{5AC206AF-215B-43BF-ACA9-D84972883629}"/>
              </a:ext>
            </a:extLst>
          </p:cNvPr>
          <p:cNvSpPr/>
          <p:nvPr/>
        </p:nvSpPr>
        <p:spPr>
          <a:xfrm>
            <a:off x="4528458" y="4537165"/>
            <a:ext cx="870857" cy="539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427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a:t>Modul </a:t>
            </a:r>
            <a:r>
              <a:rPr lang="de-DE" dirty="0"/>
              <a:t>4</a:t>
            </a:r>
            <a:r>
              <a:rPr lang="de-DE"/>
              <a:t> </a:t>
            </a:r>
            <a:r>
              <a:rPr lang="de-DE" dirty="0"/>
              <a:t>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11" y="1499191"/>
            <a:ext cx="5118099" cy="738664"/>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Microsoft</a:t>
            </a:r>
            <a:r>
              <a:rPr kumimoji="0" lang="de-DE" sz="2400" b="0" i="0" u="none" strike="noStrike" kern="1200" cap="none" spc="0" normalizeH="0" baseline="0" noProof="0" dirty="0">
                <a:ln>
                  <a:noFill/>
                </a:ln>
                <a:solidFill>
                  <a:srgbClr val="191919"/>
                </a:solidFill>
                <a:effectLst/>
                <a:uLnTx/>
                <a:uFillTx/>
                <a:latin typeface="Segoe UI"/>
                <a:ea typeface="+mn-ea"/>
                <a:cs typeface="+mn-cs"/>
              </a:rPr>
              <a:t> 365 – Übersicht Azure </a:t>
            </a:r>
            <a:r>
              <a:rPr kumimoji="0" lang="de-DE" sz="2400" b="0" i="0" u="none" strike="noStrike" kern="1200" cap="none" spc="0" normalizeH="0" baseline="0" noProof="0" dirty="0" err="1">
                <a:ln>
                  <a:noFill/>
                </a:ln>
                <a:solidFill>
                  <a:srgbClr val="191919"/>
                </a:solidFill>
                <a:effectLst/>
                <a:uLnTx/>
                <a:uFillTx/>
                <a:latin typeface="Segoe UI"/>
                <a:ea typeface="+mn-ea"/>
                <a:cs typeface="+mn-cs"/>
              </a:rPr>
              <a:t>Active</a:t>
            </a:r>
            <a:r>
              <a:rPr kumimoji="0" lang="de-DE" sz="2400" b="0" i="0" u="none" strike="noStrike" kern="1200" cap="none" spc="0" normalizeH="0" baseline="0" noProof="0" dirty="0">
                <a:ln>
                  <a:noFill/>
                </a:ln>
                <a:solidFill>
                  <a:srgbClr val="191919"/>
                </a:solidFill>
                <a:effectLst/>
                <a:uLnTx/>
                <a:uFillTx/>
                <a:latin typeface="Segoe UI"/>
                <a:ea typeface="+mn-ea"/>
                <a:cs typeface="+mn-cs"/>
              </a:rPr>
              <a:t> Directory</a:t>
            </a: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sp>
        <p:nvSpPr>
          <p:cNvPr id="9" name="TextBox 3">
            <a:extLst>
              <a:ext uri="{FF2B5EF4-FFF2-40B4-BE49-F238E27FC236}">
                <a16:creationId xmlns:a16="http://schemas.microsoft.com/office/drawing/2014/main" id="{971B94D2-1FB0-4A6A-93EB-4BCBE30BDC09}"/>
              </a:ext>
            </a:extLst>
          </p:cNvPr>
          <p:cNvSpPr txBox="1"/>
          <p:nvPr/>
        </p:nvSpPr>
        <p:spPr>
          <a:xfrm>
            <a:off x="4791007" y="4396942"/>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Berechtigungsverwaltung</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0" name="TextBox 3">
            <a:extLst>
              <a:ext uri="{FF2B5EF4-FFF2-40B4-BE49-F238E27FC236}">
                <a16:creationId xmlns:a16="http://schemas.microsoft.com/office/drawing/2014/main" id="{29940EA0-E311-4339-B122-BC365565E6CF}"/>
              </a:ext>
            </a:extLst>
          </p:cNvPr>
          <p:cNvSpPr txBox="1"/>
          <p:nvPr/>
        </p:nvSpPr>
        <p:spPr>
          <a:xfrm>
            <a:off x="4791007" y="3020203"/>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Nutzerkonten bereitstellen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2" name="TextBox 3">
            <a:extLst>
              <a:ext uri="{FF2B5EF4-FFF2-40B4-BE49-F238E27FC236}">
                <a16:creationId xmlns:a16="http://schemas.microsoft.com/office/drawing/2014/main" id="{D9EA1A31-5C63-4F6C-955E-A64245A3B346}"/>
              </a:ext>
            </a:extLst>
          </p:cNvPr>
          <p:cNvSpPr txBox="1"/>
          <p:nvPr/>
        </p:nvSpPr>
        <p:spPr>
          <a:xfrm>
            <a:off x="4791007" y="5578078"/>
            <a:ext cx="5118099" cy="738664"/>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Verwaltungseinheiten in Azure </a:t>
            </a:r>
            <a:r>
              <a:rPr kumimoji="0" lang="de-DE" sz="2400" b="0" i="0" u="none" strike="noStrike" kern="1200" cap="none" spc="0" normalizeH="0" baseline="0" noProof="0" dirty="0" err="1">
                <a:ln>
                  <a:noFill/>
                </a:ln>
                <a:solidFill>
                  <a:srgbClr val="191919"/>
                </a:solidFill>
                <a:effectLst/>
                <a:uLnTx/>
                <a:uFillTx/>
                <a:latin typeface="Segoe UI"/>
                <a:ea typeface="+mn-ea"/>
                <a:cs typeface="+mn-cs"/>
              </a:rPr>
              <a:t>Active</a:t>
            </a:r>
            <a:r>
              <a:rPr kumimoji="0" lang="de-DE" sz="2400" b="0" i="0" u="none" strike="noStrike" kern="1200" cap="none" spc="0" normalizeH="0" baseline="0" noProof="0" dirty="0">
                <a:ln>
                  <a:noFill/>
                </a:ln>
                <a:solidFill>
                  <a:srgbClr val="191919"/>
                </a:solidFill>
                <a:effectLst/>
                <a:uLnTx/>
                <a:uFillTx/>
                <a:latin typeface="Segoe UI"/>
                <a:ea typeface="+mn-ea"/>
                <a:cs typeface="+mn-cs"/>
              </a:rPr>
              <a:t> Directory</a:t>
            </a: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26C110-A582-4066-8C0D-B695B4F3D137}"/>
              </a:ext>
            </a:extLst>
          </p:cNvPr>
          <p:cNvSpPr>
            <a:spLocks noGrp="1"/>
          </p:cNvSpPr>
          <p:nvPr>
            <p:ph type="title"/>
          </p:nvPr>
        </p:nvSpPr>
        <p:spPr/>
        <p:txBody>
          <a:bodyPr/>
          <a:lstStyle/>
          <a:p>
            <a:r>
              <a:rPr lang="de-DE" dirty="0"/>
              <a:t>Benutzer zu Verwaltungseinheit hinzufügen</a:t>
            </a:r>
          </a:p>
        </p:txBody>
      </p:sp>
      <p:sp>
        <p:nvSpPr>
          <p:cNvPr id="3" name="Inhaltsplatzhalter 2">
            <a:extLst>
              <a:ext uri="{FF2B5EF4-FFF2-40B4-BE49-F238E27FC236}">
                <a16:creationId xmlns:a16="http://schemas.microsoft.com/office/drawing/2014/main" id="{830B28CD-18B2-44B3-B54C-E104BBC960D1}"/>
              </a:ext>
            </a:extLst>
          </p:cNvPr>
          <p:cNvSpPr>
            <a:spLocks noGrp="1"/>
          </p:cNvSpPr>
          <p:nvPr>
            <p:ph idx="1"/>
          </p:nvPr>
        </p:nvSpPr>
        <p:spPr>
          <a:xfrm>
            <a:off x="609600" y="1268760"/>
            <a:ext cx="10972800" cy="1178349"/>
          </a:xfrm>
        </p:spPr>
        <p:txBody>
          <a:bodyPr/>
          <a:lstStyle/>
          <a:p>
            <a:r>
              <a:rPr lang="de-DE" dirty="0"/>
              <a:t>Benutzer aufrufen -&gt; Verwaltungseinheiten aufrufen</a:t>
            </a:r>
          </a:p>
        </p:txBody>
      </p:sp>
      <p:pic>
        <p:nvPicPr>
          <p:cNvPr id="5" name="Grafik 4">
            <a:extLst>
              <a:ext uri="{FF2B5EF4-FFF2-40B4-BE49-F238E27FC236}">
                <a16:creationId xmlns:a16="http://schemas.microsoft.com/office/drawing/2014/main" id="{39D80455-F0A2-46A7-AADE-376D099CA83E}"/>
              </a:ext>
            </a:extLst>
          </p:cNvPr>
          <p:cNvPicPr>
            <a:picLocks noChangeAspect="1"/>
          </p:cNvPicPr>
          <p:nvPr/>
        </p:nvPicPr>
        <p:blipFill>
          <a:blip r:embed="rId2"/>
          <a:stretch>
            <a:fillRect/>
          </a:stretch>
        </p:blipFill>
        <p:spPr>
          <a:xfrm>
            <a:off x="609600" y="2075739"/>
            <a:ext cx="6510250" cy="2862021"/>
          </a:xfrm>
          <a:prstGeom prst="rect">
            <a:avLst/>
          </a:prstGeom>
          <a:ln>
            <a:noFill/>
          </a:ln>
          <a:effectLst>
            <a:outerShdw blurRad="292100" dist="139700" dir="2700000" algn="tl" rotWithShape="0">
              <a:srgbClr val="333333">
                <a:alpha val="65000"/>
              </a:srgbClr>
            </a:outerShdw>
          </a:effectLst>
        </p:spPr>
      </p:pic>
      <p:sp>
        <p:nvSpPr>
          <p:cNvPr id="8" name="Rechteck 7">
            <a:extLst>
              <a:ext uri="{FF2B5EF4-FFF2-40B4-BE49-F238E27FC236}">
                <a16:creationId xmlns:a16="http://schemas.microsoft.com/office/drawing/2014/main" id="{52DF72C1-171D-45A8-B98A-9FC1C4BAA5A4}"/>
              </a:ext>
            </a:extLst>
          </p:cNvPr>
          <p:cNvSpPr/>
          <p:nvPr/>
        </p:nvSpPr>
        <p:spPr>
          <a:xfrm>
            <a:off x="632100" y="3826328"/>
            <a:ext cx="1257660"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 Verbindung mit Pfeil 8">
            <a:extLst>
              <a:ext uri="{FF2B5EF4-FFF2-40B4-BE49-F238E27FC236}">
                <a16:creationId xmlns:a16="http://schemas.microsoft.com/office/drawing/2014/main" id="{AEC48021-3BB3-4FB0-B4A1-7CFEAADA75EE}"/>
              </a:ext>
            </a:extLst>
          </p:cNvPr>
          <p:cNvCxnSpPr>
            <a:cxnSpLocks/>
          </p:cNvCxnSpPr>
          <p:nvPr/>
        </p:nvCxnSpPr>
        <p:spPr>
          <a:xfrm flipH="1">
            <a:off x="1889760" y="3487272"/>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F153469-9FBC-4446-8733-29903A01531F}"/>
              </a:ext>
            </a:extLst>
          </p:cNvPr>
          <p:cNvGrpSpPr/>
          <p:nvPr/>
        </p:nvGrpSpPr>
        <p:grpSpPr>
          <a:xfrm>
            <a:off x="6096000" y="2007012"/>
            <a:ext cx="4907705" cy="2720576"/>
            <a:chOff x="6524684" y="3759298"/>
            <a:chExt cx="4907705" cy="2720576"/>
          </a:xfrm>
        </p:grpSpPr>
        <p:pic>
          <p:nvPicPr>
            <p:cNvPr id="7" name="Grafik 6">
              <a:extLst>
                <a:ext uri="{FF2B5EF4-FFF2-40B4-BE49-F238E27FC236}">
                  <a16:creationId xmlns:a16="http://schemas.microsoft.com/office/drawing/2014/main" id="{843635C4-1200-446B-A228-B7CCC269A075}"/>
                </a:ext>
              </a:extLst>
            </p:cNvPr>
            <p:cNvPicPr>
              <a:picLocks noChangeAspect="1"/>
            </p:cNvPicPr>
            <p:nvPr/>
          </p:nvPicPr>
          <p:blipFill>
            <a:blip r:embed="rId3"/>
            <a:stretch>
              <a:fillRect/>
            </a:stretch>
          </p:blipFill>
          <p:spPr>
            <a:xfrm>
              <a:off x="6524684" y="3759298"/>
              <a:ext cx="4907705" cy="2720576"/>
            </a:xfrm>
            <a:prstGeom prst="rect">
              <a:avLst/>
            </a:prstGeom>
            <a:ln>
              <a:noFill/>
            </a:ln>
            <a:effectLst>
              <a:outerShdw blurRad="292100" dist="139700" dir="2700000" algn="tl" rotWithShape="0">
                <a:srgbClr val="333333">
                  <a:alpha val="65000"/>
                </a:srgbClr>
              </a:outerShdw>
            </a:effectLst>
          </p:spPr>
        </p:pic>
        <p:cxnSp>
          <p:nvCxnSpPr>
            <p:cNvPr id="10" name="Gerade Verbindung mit Pfeil 9">
              <a:extLst>
                <a:ext uri="{FF2B5EF4-FFF2-40B4-BE49-F238E27FC236}">
                  <a16:creationId xmlns:a16="http://schemas.microsoft.com/office/drawing/2014/main" id="{7CB6AE6F-1D35-4A1C-9CF8-854EAAFC956B}"/>
                </a:ext>
              </a:extLst>
            </p:cNvPr>
            <p:cNvCxnSpPr>
              <a:cxnSpLocks/>
            </p:cNvCxnSpPr>
            <p:nvPr/>
          </p:nvCxnSpPr>
          <p:spPr>
            <a:xfrm flipH="1">
              <a:off x="10110417" y="4384255"/>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9C89CCA0-5205-41DB-9C24-33CCF9F471D9}"/>
                </a:ext>
              </a:extLst>
            </p:cNvPr>
            <p:cNvSpPr/>
            <p:nvPr/>
          </p:nvSpPr>
          <p:spPr>
            <a:xfrm>
              <a:off x="9210043" y="4674325"/>
              <a:ext cx="2145934"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14" name="Pfeil: nach rechts 13">
            <a:extLst>
              <a:ext uri="{FF2B5EF4-FFF2-40B4-BE49-F238E27FC236}">
                <a16:creationId xmlns:a16="http://schemas.microsoft.com/office/drawing/2014/main" id="{D7CAD68B-C1D9-4645-BB89-2F0D52070877}"/>
              </a:ext>
            </a:extLst>
          </p:cNvPr>
          <p:cNvSpPr/>
          <p:nvPr/>
        </p:nvSpPr>
        <p:spPr>
          <a:xfrm>
            <a:off x="4650377" y="3692434"/>
            <a:ext cx="1257660" cy="627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D69E43FD-03BD-4026-BB37-81131AE96F34}"/>
              </a:ext>
            </a:extLst>
          </p:cNvPr>
          <p:cNvSpPr/>
          <p:nvPr/>
        </p:nvSpPr>
        <p:spPr>
          <a:xfrm rot="5400000">
            <a:off x="8949030" y="3905175"/>
            <a:ext cx="1257660" cy="627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Grafik 16">
            <a:extLst>
              <a:ext uri="{FF2B5EF4-FFF2-40B4-BE49-F238E27FC236}">
                <a16:creationId xmlns:a16="http://schemas.microsoft.com/office/drawing/2014/main" id="{4D59721B-CD28-44F8-A41E-411CD9ADBF51}"/>
              </a:ext>
            </a:extLst>
          </p:cNvPr>
          <p:cNvPicPr>
            <a:picLocks noChangeAspect="1"/>
          </p:cNvPicPr>
          <p:nvPr/>
        </p:nvPicPr>
        <p:blipFill>
          <a:blip r:embed="rId4"/>
          <a:stretch>
            <a:fillRect/>
          </a:stretch>
        </p:blipFill>
        <p:spPr>
          <a:xfrm>
            <a:off x="6823326" y="4889877"/>
            <a:ext cx="4312972" cy="1792093"/>
          </a:xfrm>
          <a:prstGeom prst="rect">
            <a:avLst/>
          </a:prstGeom>
          <a:ln>
            <a:noFill/>
          </a:ln>
          <a:effectLst>
            <a:outerShdw blurRad="292100" dist="139700" dir="2700000" algn="tl" rotWithShape="0">
              <a:srgbClr val="333333">
                <a:alpha val="65000"/>
              </a:srgbClr>
            </a:outerShdw>
          </a:effectLst>
        </p:spPr>
      </p:pic>
      <p:cxnSp>
        <p:nvCxnSpPr>
          <p:cNvPr id="12" name="Gerade Verbindung mit Pfeil 11">
            <a:extLst>
              <a:ext uri="{FF2B5EF4-FFF2-40B4-BE49-F238E27FC236}">
                <a16:creationId xmlns:a16="http://schemas.microsoft.com/office/drawing/2014/main" id="{8B98CFEA-2A69-4947-B858-386FEC74AF45}"/>
              </a:ext>
            </a:extLst>
          </p:cNvPr>
          <p:cNvCxnSpPr>
            <a:cxnSpLocks/>
          </p:cNvCxnSpPr>
          <p:nvPr/>
        </p:nvCxnSpPr>
        <p:spPr>
          <a:xfrm flipH="1">
            <a:off x="7698143" y="5683342"/>
            <a:ext cx="345186" cy="205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46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Überblick Azure Directory </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2FAEF-CF51-4C21-A45A-D5521593A8FF}"/>
              </a:ext>
            </a:extLst>
          </p:cNvPr>
          <p:cNvSpPr>
            <a:spLocks noGrp="1"/>
          </p:cNvSpPr>
          <p:nvPr>
            <p:ph type="title"/>
          </p:nvPr>
        </p:nvSpPr>
        <p:spPr/>
        <p:txBody>
          <a:bodyPr/>
          <a:lstStyle/>
          <a:p>
            <a:r>
              <a:rPr lang="de-DE" dirty="0"/>
              <a:t>Admin Center AAD (Azure </a:t>
            </a:r>
            <a:r>
              <a:rPr lang="de-DE" dirty="0" err="1"/>
              <a:t>Active</a:t>
            </a:r>
            <a:r>
              <a:rPr lang="de-DE" dirty="0"/>
              <a:t> Directory)</a:t>
            </a:r>
          </a:p>
        </p:txBody>
      </p:sp>
      <p:sp>
        <p:nvSpPr>
          <p:cNvPr id="3" name="Inhaltsplatzhalter 2">
            <a:extLst>
              <a:ext uri="{FF2B5EF4-FFF2-40B4-BE49-F238E27FC236}">
                <a16:creationId xmlns:a16="http://schemas.microsoft.com/office/drawing/2014/main" id="{8E2B48DF-AF89-4C3C-A9C6-DB901B6452C6}"/>
              </a:ext>
            </a:extLst>
          </p:cNvPr>
          <p:cNvSpPr>
            <a:spLocks noGrp="1"/>
          </p:cNvSpPr>
          <p:nvPr>
            <p:ph idx="1"/>
          </p:nvPr>
        </p:nvSpPr>
        <p:spPr>
          <a:xfrm>
            <a:off x="592183" y="1124396"/>
            <a:ext cx="7750628" cy="859364"/>
          </a:xfrm>
        </p:spPr>
        <p:txBody>
          <a:bodyPr/>
          <a:lstStyle/>
          <a:p>
            <a:r>
              <a:rPr lang="de-DE" dirty="0"/>
              <a:t>Azure </a:t>
            </a:r>
            <a:r>
              <a:rPr lang="de-DE" dirty="0" err="1"/>
              <a:t>Active</a:t>
            </a:r>
            <a:r>
              <a:rPr lang="de-DE" dirty="0"/>
              <a:t> Directory aufrufen</a:t>
            </a:r>
          </a:p>
        </p:txBody>
      </p:sp>
      <p:grpSp>
        <p:nvGrpSpPr>
          <p:cNvPr id="9" name="Gruppieren 8">
            <a:extLst>
              <a:ext uri="{FF2B5EF4-FFF2-40B4-BE49-F238E27FC236}">
                <a16:creationId xmlns:a16="http://schemas.microsoft.com/office/drawing/2014/main" id="{873A56C1-49A3-4FFD-B9E0-F8208170B612}"/>
              </a:ext>
            </a:extLst>
          </p:cNvPr>
          <p:cNvGrpSpPr/>
          <p:nvPr/>
        </p:nvGrpSpPr>
        <p:grpSpPr>
          <a:xfrm>
            <a:off x="518889" y="2053428"/>
            <a:ext cx="2636748" cy="3726503"/>
            <a:chOff x="623392" y="1565748"/>
            <a:chExt cx="2636748" cy="3726503"/>
          </a:xfrm>
        </p:grpSpPr>
        <p:pic>
          <p:nvPicPr>
            <p:cNvPr id="5" name="Grafik 4">
              <a:extLst>
                <a:ext uri="{FF2B5EF4-FFF2-40B4-BE49-F238E27FC236}">
                  <a16:creationId xmlns:a16="http://schemas.microsoft.com/office/drawing/2014/main" id="{E10CB42D-7F75-41C9-946B-6BD7EF30D276}"/>
                </a:ext>
              </a:extLst>
            </p:cNvPr>
            <p:cNvPicPr>
              <a:picLocks noChangeAspect="1"/>
            </p:cNvPicPr>
            <p:nvPr/>
          </p:nvPicPr>
          <p:blipFill>
            <a:blip r:embed="rId2"/>
            <a:stretch>
              <a:fillRect/>
            </a:stretch>
          </p:blipFill>
          <p:spPr>
            <a:xfrm>
              <a:off x="623392" y="1565748"/>
              <a:ext cx="2636748" cy="3726503"/>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28C5CD72-B261-47D5-94E4-69DA2CC5FB4D}"/>
                </a:ext>
              </a:extLst>
            </p:cNvPr>
            <p:cNvSpPr/>
            <p:nvPr/>
          </p:nvSpPr>
          <p:spPr>
            <a:xfrm>
              <a:off x="696686" y="3274423"/>
              <a:ext cx="1689463" cy="339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id="{2365458A-3079-4332-BA52-E256D48E9A9A}"/>
                </a:ext>
              </a:extLst>
            </p:cNvPr>
            <p:cNvCxnSpPr/>
            <p:nvPr/>
          </p:nvCxnSpPr>
          <p:spPr>
            <a:xfrm flipH="1">
              <a:off x="2307771" y="2882537"/>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Grafik 10">
            <a:extLst>
              <a:ext uri="{FF2B5EF4-FFF2-40B4-BE49-F238E27FC236}">
                <a16:creationId xmlns:a16="http://schemas.microsoft.com/office/drawing/2014/main" id="{7C74DC12-780B-48DF-8000-95F4C78E48D8}"/>
              </a:ext>
            </a:extLst>
          </p:cNvPr>
          <p:cNvPicPr>
            <a:picLocks noChangeAspect="1"/>
          </p:cNvPicPr>
          <p:nvPr/>
        </p:nvPicPr>
        <p:blipFill>
          <a:blip r:embed="rId3"/>
          <a:stretch>
            <a:fillRect/>
          </a:stretch>
        </p:blipFill>
        <p:spPr>
          <a:xfrm>
            <a:off x="4186546" y="1852332"/>
            <a:ext cx="7224587" cy="4159175"/>
          </a:xfrm>
          <a:prstGeom prst="rect">
            <a:avLst/>
          </a:prstGeom>
          <a:ln>
            <a:noFill/>
          </a:ln>
          <a:effectLst>
            <a:outerShdw blurRad="292100" dist="139700" dir="2700000" algn="tl" rotWithShape="0">
              <a:srgbClr val="333333">
                <a:alpha val="65000"/>
              </a:srgbClr>
            </a:outerShdw>
          </a:effectLst>
        </p:spPr>
      </p:pic>
      <p:sp>
        <p:nvSpPr>
          <p:cNvPr id="12" name="Pfeil: nach rechts 11">
            <a:extLst>
              <a:ext uri="{FF2B5EF4-FFF2-40B4-BE49-F238E27FC236}">
                <a16:creationId xmlns:a16="http://schemas.microsoft.com/office/drawing/2014/main" id="{11EAAC3B-0899-458C-B1C4-50EEB97E0726}"/>
              </a:ext>
            </a:extLst>
          </p:cNvPr>
          <p:cNvSpPr/>
          <p:nvPr/>
        </p:nvSpPr>
        <p:spPr>
          <a:xfrm>
            <a:off x="3094432" y="3429000"/>
            <a:ext cx="996402" cy="603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767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F89B8-3BE3-4A27-8623-C32EAAE070F5}"/>
              </a:ext>
            </a:extLst>
          </p:cNvPr>
          <p:cNvSpPr>
            <a:spLocks noGrp="1"/>
          </p:cNvSpPr>
          <p:nvPr>
            <p:ph type="title"/>
          </p:nvPr>
        </p:nvSpPr>
        <p:spPr/>
        <p:txBody>
          <a:bodyPr/>
          <a:lstStyle/>
          <a:p>
            <a:r>
              <a:rPr lang="de-DE" dirty="0"/>
              <a:t>Azure </a:t>
            </a:r>
            <a:r>
              <a:rPr lang="de-DE" dirty="0" err="1"/>
              <a:t>Active</a:t>
            </a:r>
            <a:r>
              <a:rPr lang="de-DE" dirty="0"/>
              <a:t> Directory - Übersicht</a:t>
            </a:r>
          </a:p>
        </p:txBody>
      </p:sp>
      <p:sp>
        <p:nvSpPr>
          <p:cNvPr id="3" name="Inhaltsplatzhalter 2">
            <a:extLst>
              <a:ext uri="{FF2B5EF4-FFF2-40B4-BE49-F238E27FC236}">
                <a16:creationId xmlns:a16="http://schemas.microsoft.com/office/drawing/2014/main" id="{FD1D4E85-5F0F-4F03-B65E-BCB6288F18DE}"/>
              </a:ext>
            </a:extLst>
          </p:cNvPr>
          <p:cNvSpPr>
            <a:spLocks noGrp="1"/>
          </p:cNvSpPr>
          <p:nvPr>
            <p:ph idx="1"/>
          </p:nvPr>
        </p:nvSpPr>
        <p:spPr>
          <a:xfrm>
            <a:off x="609600" y="1268760"/>
            <a:ext cx="10972800" cy="516497"/>
          </a:xfrm>
        </p:spPr>
        <p:txBody>
          <a:bodyPr>
            <a:normAutofit fontScale="92500" lnSpcReduction="10000"/>
          </a:bodyPr>
          <a:lstStyle/>
          <a:p>
            <a:r>
              <a:rPr lang="de-DE" dirty="0"/>
              <a:t>Mandanteninformationen und Anmeldungen überwachen</a:t>
            </a:r>
          </a:p>
        </p:txBody>
      </p:sp>
      <p:pic>
        <p:nvPicPr>
          <p:cNvPr id="5" name="Grafik 4">
            <a:extLst>
              <a:ext uri="{FF2B5EF4-FFF2-40B4-BE49-F238E27FC236}">
                <a16:creationId xmlns:a16="http://schemas.microsoft.com/office/drawing/2014/main" id="{AF4155AD-5F96-41E6-9AAF-17A8DEA57A91}"/>
              </a:ext>
            </a:extLst>
          </p:cNvPr>
          <p:cNvPicPr>
            <a:picLocks noChangeAspect="1"/>
          </p:cNvPicPr>
          <p:nvPr/>
        </p:nvPicPr>
        <p:blipFill>
          <a:blip r:embed="rId2"/>
          <a:stretch>
            <a:fillRect/>
          </a:stretch>
        </p:blipFill>
        <p:spPr>
          <a:xfrm>
            <a:off x="623392" y="1924594"/>
            <a:ext cx="9138095" cy="4270543"/>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839185ED-979E-417E-A1E3-41A2AA733F81}"/>
              </a:ext>
            </a:extLst>
          </p:cNvPr>
          <p:cNvSpPr/>
          <p:nvPr/>
        </p:nvSpPr>
        <p:spPr>
          <a:xfrm>
            <a:off x="623392" y="2899953"/>
            <a:ext cx="1101635" cy="252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873F2DDA-6F30-47CE-B001-D92ADD3A7B09}"/>
              </a:ext>
            </a:extLst>
          </p:cNvPr>
          <p:cNvCxnSpPr/>
          <p:nvPr/>
        </p:nvCxnSpPr>
        <p:spPr>
          <a:xfrm flipH="1">
            <a:off x="1537792" y="2577735"/>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683E8907-8E72-4892-8FDA-E3F14A24048F}"/>
              </a:ext>
            </a:extLst>
          </p:cNvPr>
          <p:cNvCxnSpPr/>
          <p:nvPr/>
        </p:nvCxnSpPr>
        <p:spPr>
          <a:xfrm flipH="1">
            <a:off x="4646752" y="3189512"/>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C4AF2E5F-1DCD-4214-A26D-F54117B09B8E}"/>
              </a:ext>
            </a:extLst>
          </p:cNvPr>
          <p:cNvCxnSpPr/>
          <p:nvPr/>
        </p:nvCxnSpPr>
        <p:spPr>
          <a:xfrm flipH="1">
            <a:off x="4833986" y="5336691"/>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69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Nutzerkonten bereitstellen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3316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F2CC10-C463-4D51-BACE-6D7C44CFD050}"/>
              </a:ext>
            </a:extLst>
          </p:cNvPr>
          <p:cNvSpPr>
            <a:spLocks noGrp="1"/>
          </p:cNvSpPr>
          <p:nvPr>
            <p:ph type="title"/>
          </p:nvPr>
        </p:nvSpPr>
        <p:spPr/>
        <p:txBody>
          <a:bodyPr/>
          <a:lstStyle/>
          <a:p>
            <a:r>
              <a:rPr lang="de-DE" dirty="0"/>
              <a:t>Benutzerverwaltung in der Azure </a:t>
            </a:r>
            <a:r>
              <a:rPr lang="de-DE" dirty="0" err="1"/>
              <a:t>Active</a:t>
            </a:r>
            <a:r>
              <a:rPr lang="de-DE" dirty="0"/>
              <a:t> Directory</a:t>
            </a:r>
          </a:p>
        </p:txBody>
      </p:sp>
      <p:sp>
        <p:nvSpPr>
          <p:cNvPr id="3" name="Inhaltsplatzhalter 2">
            <a:extLst>
              <a:ext uri="{FF2B5EF4-FFF2-40B4-BE49-F238E27FC236}">
                <a16:creationId xmlns:a16="http://schemas.microsoft.com/office/drawing/2014/main" id="{1286C10E-21B2-4DB9-85CB-E540FC03EB57}"/>
              </a:ext>
            </a:extLst>
          </p:cNvPr>
          <p:cNvSpPr>
            <a:spLocks noGrp="1"/>
          </p:cNvSpPr>
          <p:nvPr>
            <p:ph idx="1"/>
          </p:nvPr>
        </p:nvSpPr>
        <p:spPr>
          <a:xfrm>
            <a:off x="609600" y="1268760"/>
            <a:ext cx="10972800" cy="801361"/>
          </a:xfrm>
        </p:spPr>
        <p:txBody>
          <a:bodyPr/>
          <a:lstStyle/>
          <a:p>
            <a:r>
              <a:rPr lang="de-DE" dirty="0"/>
              <a:t>Azure </a:t>
            </a:r>
            <a:r>
              <a:rPr lang="de-DE" dirty="0" err="1"/>
              <a:t>Active</a:t>
            </a:r>
            <a:r>
              <a:rPr lang="de-DE" dirty="0"/>
              <a:t> Directory -&gt; Benutzer -&gt; Neuer Benutzer</a:t>
            </a:r>
          </a:p>
        </p:txBody>
      </p:sp>
      <p:pic>
        <p:nvPicPr>
          <p:cNvPr id="5" name="Grafik 4">
            <a:extLst>
              <a:ext uri="{FF2B5EF4-FFF2-40B4-BE49-F238E27FC236}">
                <a16:creationId xmlns:a16="http://schemas.microsoft.com/office/drawing/2014/main" id="{70EFE80A-7C89-4DA7-98C5-964C49985870}"/>
              </a:ext>
            </a:extLst>
          </p:cNvPr>
          <p:cNvPicPr>
            <a:picLocks noChangeAspect="1"/>
          </p:cNvPicPr>
          <p:nvPr/>
        </p:nvPicPr>
        <p:blipFill>
          <a:blip r:embed="rId2"/>
          <a:stretch>
            <a:fillRect/>
          </a:stretch>
        </p:blipFill>
        <p:spPr>
          <a:xfrm>
            <a:off x="609600" y="2070121"/>
            <a:ext cx="8685044" cy="3892663"/>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7F8D93F7-4BBE-4B47-B086-FBC77D79811D}"/>
              </a:ext>
            </a:extLst>
          </p:cNvPr>
          <p:cNvSpPr/>
          <p:nvPr/>
        </p:nvSpPr>
        <p:spPr>
          <a:xfrm>
            <a:off x="614684" y="3204754"/>
            <a:ext cx="839648" cy="165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E94C6D7B-802B-49AA-9606-F5487181398B}"/>
              </a:ext>
            </a:extLst>
          </p:cNvPr>
          <p:cNvCxnSpPr>
            <a:cxnSpLocks/>
          </p:cNvCxnSpPr>
          <p:nvPr/>
        </p:nvCxnSpPr>
        <p:spPr>
          <a:xfrm flipH="1">
            <a:off x="1544532" y="3036550"/>
            <a:ext cx="214599" cy="168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4F619060-5C4D-46C4-B1DC-5B2CB753DBFF}"/>
              </a:ext>
            </a:extLst>
          </p:cNvPr>
          <p:cNvCxnSpPr>
            <a:cxnSpLocks/>
          </p:cNvCxnSpPr>
          <p:nvPr/>
        </p:nvCxnSpPr>
        <p:spPr>
          <a:xfrm flipH="1">
            <a:off x="3904555" y="2698941"/>
            <a:ext cx="214599" cy="168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B8E4DBE0-DAD4-4076-97F4-DA152ED88A78}"/>
              </a:ext>
            </a:extLst>
          </p:cNvPr>
          <p:cNvCxnSpPr>
            <a:cxnSpLocks/>
          </p:cNvCxnSpPr>
          <p:nvPr/>
        </p:nvCxnSpPr>
        <p:spPr>
          <a:xfrm flipH="1">
            <a:off x="4743434" y="2698941"/>
            <a:ext cx="214599" cy="168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A6DAF-A65B-4E71-AA03-A125C3E6E2FA}"/>
              </a:ext>
            </a:extLst>
          </p:cNvPr>
          <p:cNvSpPr>
            <a:spLocks noGrp="1"/>
          </p:cNvSpPr>
          <p:nvPr>
            <p:ph type="title"/>
          </p:nvPr>
        </p:nvSpPr>
        <p:spPr/>
        <p:txBody>
          <a:bodyPr/>
          <a:lstStyle/>
          <a:p>
            <a:r>
              <a:rPr lang="de-DE" dirty="0"/>
              <a:t>Neuen Benutzer erstellen</a:t>
            </a:r>
          </a:p>
        </p:txBody>
      </p:sp>
      <p:sp>
        <p:nvSpPr>
          <p:cNvPr id="3" name="Inhaltsplatzhalter 2">
            <a:extLst>
              <a:ext uri="{FF2B5EF4-FFF2-40B4-BE49-F238E27FC236}">
                <a16:creationId xmlns:a16="http://schemas.microsoft.com/office/drawing/2014/main" id="{DF17876D-462B-4B4A-80B9-26584B3087B5}"/>
              </a:ext>
            </a:extLst>
          </p:cNvPr>
          <p:cNvSpPr>
            <a:spLocks noGrp="1"/>
          </p:cNvSpPr>
          <p:nvPr>
            <p:ph idx="1"/>
          </p:nvPr>
        </p:nvSpPr>
        <p:spPr>
          <a:xfrm>
            <a:off x="539930" y="1347138"/>
            <a:ext cx="3257007" cy="4748862"/>
          </a:xfrm>
        </p:spPr>
        <p:txBody>
          <a:bodyPr/>
          <a:lstStyle/>
          <a:p>
            <a:r>
              <a:rPr lang="de-DE" dirty="0"/>
              <a:t>Benutzer -&gt; Neuer Benutzer</a:t>
            </a:r>
          </a:p>
          <a:p>
            <a:r>
              <a:rPr lang="de-DE" dirty="0"/>
              <a:t>Benutzer erstellen</a:t>
            </a:r>
          </a:p>
          <a:p>
            <a:pPr marL="0" indent="0">
              <a:buNone/>
            </a:pPr>
            <a:r>
              <a:rPr lang="de-DE" dirty="0"/>
              <a:t>Oder</a:t>
            </a:r>
          </a:p>
          <a:p>
            <a:r>
              <a:rPr lang="de-DE" dirty="0"/>
              <a:t>Benutzer einladen</a:t>
            </a:r>
          </a:p>
        </p:txBody>
      </p:sp>
      <p:pic>
        <p:nvPicPr>
          <p:cNvPr id="7" name="Grafik 6">
            <a:extLst>
              <a:ext uri="{FF2B5EF4-FFF2-40B4-BE49-F238E27FC236}">
                <a16:creationId xmlns:a16="http://schemas.microsoft.com/office/drawing/2014/main" id="{FE79DBAA-E0AD-409A-8A19-0C628AFA0BF2}"/>
              </a:ext>
            </a:extLst>
          </p:cNvPr>
          <p:cNvPicPr>
            <a:picLocks noChangeAspect="1"/>
          </p:cNvPicPr>
          <p:nvPr/>
        </p:nvPicPr>
        <p:blipFill>
          <a:blip r:embed="rId2"/>
          <a:stretch>
            <a:fillRect/>
          </a:stretch>
        </p:blipFill>
        <p:spPr>
          <a:xfrm>
            <a:off x="3862925" y="1452977"/>
            <a:ext cx="7448962" cy="4748861"/>
          </a:xfrm>
          <a:prstGeom prst="rect">
            <a:avLst/>
          </a:prstGeom>
          <a:ln>
            <a:noFill/>
          </a:ln>
          <a:effectLst>
            <a:outerShdw blurRad="292100" dist="139700" dir="2700000" algn="tl" rotWithShape="0">
              <a:srgbClr val="333333">
                <a:alpha val="65000"/>
              </a:srgbClr>
            </a:outerShdw>
          </a:effectLst>
        </p:spPr>
      </p:pic>
      <p:cxnSp>
        <p:nvCxnSpPr>
          <p:cNvPr id="8" name="Gerade Verbindung mit Pfeil 7">
            <a:extLst>
              <a:ext uri="{FF2B5EF4-FFF2-40B4-BE49-F238E27FC236}">
                <a16:creationId xmlns:a16="http://schemas.microsoft.com/office/drawing/2014/main" id="{478CAFE3-C373-4693-8F5B-8CD53962F0A4}"/>
              </a:ext>
            </a:extLst>
          </p:cNvPr>
          <p:cNvCxnSpPr>
            <a:cxnSpLocks/>
          </p:cNvCxnSpPr>
          <p:nvPr/>
        </p:nvCxnSpPr>
        <p:spPr>
          <a:xfrm flipH="1">
            <a:off x="6720280" y="2690232"/>
            <a:ext cx="214599" cy="168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A229C11-439D-4B0C-8C17-EA8859EAD72C}"/>
              </a:ext>
            </a:extLst>
          </p:cNvPr>
          <p:cNvCxnSpPr>
            <a:cxnSpLocks/>
          </p:cNvCxnSpPr>
          <p:nvPr/>
        </p:nvCxnSpPr>
        <p:spPr>
          <a:xfrm flipH="1">
            <a:off x="9332851" y="2690232"/>
            <a:ext cx="214599" cy="168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48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07EFC-6962-4F75-86F6-5A7F6D5CF03E}"/>
              </a:ext>
            </a:extLst>
          </p:cNvPr>
          <p:cNvSpPr>
            <a:spLocks noGrp="1"/>
          </p:cNvSpPr>
          <p:nvPr>
            <p:ph type="title"/>
          </p:nvPr>
        </p:nvSpPr>
        <p:spPr/>
        <p:txBody>
          <a:bodyPr/>
          <a:lstStyle/>
          <a:p>
            <a:r>
              <a:rPr lang="de-DE" dirty="0"/>
              <a:t>Hinzufügen oder Ändern von Profilinformationen</a:t>
            </a:r>
          </a:p>
        </p:txBody>
      </p:sp>
      <p:sp>
        <p:nvSpPr>
          <p:cNvPr id="3" name="Inhaltsplatzhalter 2">
            <a:extLst>
              <a:ext uri="{FF2B5EF4-FFF2-40B4-BE49-F238E27FC236}">
                <a16:creationId xmlns:a16="http://schemas.microsoft.com/office/drawing/2014/main" id="{E2262EF7-8B06-4130-9A71-6CA7B35D8635}"/>
              </a:ext>
            </a:extLst>
          </p:cNvPr>
          <p:cNvSpPr>
            <a:spLocks noGrp="1"/>
          </p:cNvSpPr>
          <p:nvPr>
            <p:ph idx="1"/>
          </p:nvPr>
        </p:nvSpPr>
        <p:spPr>
          <a:xfrm>
            <a:off x="609600" y="1268760"/>
            <a:ext cx="10972800" cy="577457"/>
          </a:xfrm>
        </p:spPr>
        <p:txBody>
          <a:bodyPr>
            <a:normAutofit lnSpcReduction="10000"/>
          </a:bodyPr>
          <a:lstStyle/>
          <a:p>
            <a:r>
              <a:rPr lang="de-DE" dirty="0"/>
              <a:t>Benutzer auswählen -&gt; Profil aufrufen -&gt; Bearbeiten</a:t>
            </a:r>
          </a:p>
        </p:txBody>
      </p:sp>
      <p:pic>
        <p:nvPicPr>
          <p:cNvPr id="5" name="Grafik 4">
            <a:extLst>
              <a:ext uri="{FF2B5EF4-FFF2-40B4-BE49-F238E27FC236}">
                <a16:creationId xmlns:a16="http://schemas.microsoft.com/office/drawing/2014/main" id="{0F7CEE49-F279-421F-89AB-689AE9FDB65D}"/>
              </a:ext>
            </a:extLst>
          </p:cNvPr>
          <p:cNvPicPr>
            <a:picLocks noChangeAspect="1"/>
          </p:cNvPicPr>
          <p:nvPr/>
        </p:nvPicPr>
        <p:blipFill>
          <a:blip r:embed="rId2"/>
          <a:stretch>
            <a:fillRect/>
          </a:stretch>
        </p:blipFill>
        <p:spPr>
          <a:xfrm>
            <a:off x="623391" y="2048651"/>
            <a:ext cx="7868663" cy="4029932"/>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127950AC-5863-48E7-A862-AE11CB4B1565}"/>
              </a:ext>
            </a:extLst>
          </p:cNvPr>
          <p:cNvSpPr/>
          <p:nvPr/>
        </p:nvSpPr>
        <p:spPr>
          <a:xfrm>
            <a:off x="623391" y="3191691"/>
            <a:ext cx="804815" cy="237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483B8DE4-19AF-48F0-8BFA-A61C70B124D7}"/>
              </a:ext>
            </a:extLst>
          </p:cNvPr>
          <p:cNvCxnSpPr>
            <a:cxnSpLocks/>
          </p:cNvCxnSpPr>
          <p:nvPr/>
        </p:nvCxnSpPr>
        <p:spPr>
          <a:xfrm flipH="1">
            <a:off x="1428207" y="2882537"/>
            <a:ext cx="269964" cy="2079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2AC0CF40-5A99-4F44-810B-F2FDF91D418A}"/>
              </a:ext>
            </a:extLst>
          </p:cNvPr>
          <p:cNvCxnSpPr>
            <a:cxnSpLocks/>
          </p:cNvCxnSpPr>
          <p:nvPr/>
        </p:nvCxnSpPr>
        <p:spPr>
          <a:xfrm flipH="1">
            <a:off x="2743201" y="2414985"/>
            <a:ext cx="269964" cy="2079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E4FCAEA9-4EB8-455B-BDF0-A0C5928493D7}"/>
              </a:ext>
            </a:extLst>
          </p:cNvPr>
          <p:cNvCxnSpPr>
            <a:cxnSpLocks/>
          </p:cNvCxnSpPr>
          <p:nvPr/>
        </p:nvCxnSpPr>
        <p:spPr>
          <a:xfrm flipH="1">
            <a:off x="3152504" y="4548585"/>
            <a:ext cx="269964" cy="2079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90139"/>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A830494-0480-4D39-9942-354257CBE218}"/>
</file>

<file path=customXml/itemProps2.xml><?xml version="1.0" encoding="utf-8"?>
<ds:datastoreItem xmlns:ds="http://schemas.openxmlformats.org/officeDocument/2006/customXml" ds:itemID="{75D4D638-FA12-4D8F-9467-68A541483B1D}"/>
</file>

<file path=customXml/itemProps3.xml><?xml version="1.0" encoding="utf-8"?>
<ds:datastoreItem xmlns:ds="http://schemas.openxmlformats.org/officeDocument/2006/customXml" ds:itemID="{0CF86136-BAE7-4838-BCFE-C6D727CC932D}"/>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Breitbild</PresentationFormat>
  <Paragraphs>62</Paragraphs>
  <Slides>20</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Segoe UI</vt:lpstr>
      <vt:lpstr>Windows Server 8</vt:lpstr>
      <vt:lpstr>Modul 4: Azure AD Verwaltung</vt:lpstr>
      <vt:lpstr>Modul 4 Agenda</vt:lpstr>
      <vt:lpstr>Lektion 1: Überblick Azure Directory </vt:lpstr>
      <vt:lpstr>Admin Center AAD (Azure Active Directory)</vt:lpstr>
      <vt:lpstr>Azure Active Directory - Übersicht</vt:lpstr>
      <vt:lpstr>Lektion 1: Nutzerkonten bereitstellen</vt:lpstr>
      <vt:lpstr>Benutzerverwaltung in der Azure Active Directory</vt:lpstr>
      <vt:lpstr>Neuen Benutzer erstellen</vt:lpstr>
      <vt:lpstr>Hinzufügen oder Ändern von Profilinformationen</vt:lpstr>
      <vt:lpstr>Hinzufügen von Gastbenutzern steuern</vt:lpstr>
      <vt:lpstr>Benutzerverwaltung – Zurücksetzen des Kennworts</vt:lpstr>
      <vt:lpstr>AAD – Benutzer Überwachungsprotokolle</vt:lpstr>
      <vt:lpstr>Lektion 3: Berechtigungsverwaltung</vt:lpstr>
      <vt:lpstr>Zuweisen einer Rolle zu einem Benutzer</vt:lpstr>
      <vt:lpstr>Gruppenverwaltung – Benutzer zuordnen</vt:lpstr>
      <vt:lpstr>Lektion 4: Verwaltungseinheiten in Azure Active Directory</vt:lpstr>
      <vt:lpstr>Verwaltungseinheiten in Azure Active Directory</vt:lpstr>
      <vt:lpstr>Hinzufügen von Verwaltungseinheiten</vt:lpstr>
      <vt:lpstr>Verwaltungseinheit konfigurieren</vt:lpstr>
      <vt:lpstr>Benutzer zu Verwaltungseinheit hinzufügen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4: Office 365 Admin Center</dc:title>
  <dc:creator>Remigiusz Suszkiewicz</dc:creator>
  <cp:lastModifiedBy>Remigiusz Suszkiewicz</cp:lastModifiedBy>
  <cp:revision>12</cp:revision>
  <dcterms:created xsi:type="dcterms:W3CDTF">2021-03-01T14:40:50Z</dcterms:created>
  <dcterms:modified xsi:type="dcterms:W3CDTF">2021-03-02T16:08:06Z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