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1774" r:id="rId5"/>
    <p:sldId id="1767" r:id="rId6"/>
    <p:sldId id="1769" r:id="rId7"/>
    <p:sldId id="1778" r:id="rId8"/>
    <p:sldId id="1779" r:id="rId9"/>
    <p:sldId id="1780" r:id="rId10"/>
    <p:sldId id="1781" r:id="rId11"/>
    <p:sldId id="1782" r:id="rId12"/>
    <p:sldId id="1783" r:id="rId13"/>
    <p:sldId id="1784" r:id="rId14"/>
    <p:sldId id="1786" r:id="rId15"/>
    <p:sldId id="1787" r:id="rId16"/>
    <p:sldId id="1789" r:id="rId17"/>
    <p:sldId id="1785" r:id="rId18"/>
    <p:sldId id="1791" r:id="rId19"/>
    <p:sldId id="1790" r:id="rId20"/>
    <p:sldId id="1792" r:id="rId21"/>
    <p:sldId id="1793"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B9530-164F-4DAA-AB40-CF9FD4500B0C}" type="datetimeFigureOut">
              <a:rPr lang="de-DE" smtClean="0"/>
              <a:t>15.03.2022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18809-ED9D-4024-B8CB-127957298255}" type="slidenum">
              <a:rPr lang="de-DE" smtClean="0"/>
              <a:t>‹Nr.›</a:t>
            </a:fld>
            <a:endParaRPr lang="de-DE"/>
          </a:p>
        </p:txBody>
      </p:sp>
    </p:spTree>
    <p:extLst>
      <p:ext uri="{BB962C8B-B14F-4D97-AF65-F5344CB8AC3E}">
        <p14:creationId xmlns:p14="http://schemas.microsoft.com/office/powerpoint/2010/main" val="21181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3/15/2022 11:15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3/15/2022 11:15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3/15/2022 11:15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3/15/2022 11:15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786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3/15/2022 11:15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051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3/15/2022 11:15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118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Mastertitelformat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768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372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Mastertitelformat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66471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30229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xmlns=""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4254451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74264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55660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xmlns=""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8139679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854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xmlns=""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799230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35364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a:t>Mastertitelformat bearbeiten</a:t>
            </a:r>
            <a:endParaRPr lang="de-DE" dirty="0"/>
          </a:p>
        </p:txBody>
      </p:sp>
      <p:sp>
        <p:nvSpPr>
          <p:cNvPr id="3" name="Inhaltsplatzhalter 2"/>
          <p:cNvSpPr>
            <a:spLocks noGrp="1"/>
          </p:cNvSpPr>
          <p:nvPr>
            <p:ph idx="1"/>
          </p:nvPr>
        </p:nvSpPr>
        <p:spPr>
          <a:xfrm>
            <a:off x="609600" y="1268760"/>
            <a:ext cx="10972800" cy="48574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4434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588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937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425865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76039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50743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896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1661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2001084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de-de/azure/active-directory/hybrid/how-to-connect-install-custom#ad-fs-configuration-prerequisites" TargetMode="External"/><Relationship Id="rId2" Type="http://schemas.openxmlformats.org/officeDocument/2006/relationships/hyperlink" Target="https://docs.microsoft.com/de-de/azure/active-directory/hybrid/plan-connect-user-signin" TargetMode="External"/><Relationship Id="rId1" Type="http://schemas.openxmlformats.org/officeDocument/2006/relationships/slideLayout" Target="../slideLayouts/slideLayout2.xml"/><Relationship Id="rId5" Type="http://schemas.openxmlformats.org/officeDocument/2006/relationships/hyperlink" Target="https://docs.microsoft.com/de-de/azure/active-directory/hybrid/how-to-connect-fed-management#alternateid" TargetMode="External"/><Relationship Id="rId4" Type="http://schemas.openxmlformats.org/officeDocument/2006/relationships/hyperlink" Target="https://docs.microsoft.com/de-de/azure/active-directory/hybrid/how-to-connect-install-custom#configuring-federation-with-ad-f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de-de/azure/active-directory/hybrid/how-to-connect-pta" TargetMode="External"/><Relationship Id="rId2" Type="http://schemas.openxmlformats.org/officeDocument/2006/relationships/hyperlink" Target="https://docs.microsoft.com/de-de/azure/active-directory/hybrid/how-to-connect-password-hash-synchroniz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de-de/azure/active-directory/hybrid/how-to-connect-pta" TargetMode="External"/><Relationship Id="rId2" Type="http://schemas.openxmlformats.org/officeDocument/2006/relationships/hyperlink" Target="https://docs.microsoft.com/de-de/azure/active-directory/hybrid/how-to-connect-password-hash-synchron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de-de/azure/active-directory/hybrid/how-to-connect-pta" TargetMode="External"/><Relationship Id="rId2" Type="http://schemas.openxmlformats.org/officeDocument/2006/relationships/hyperlink" Target="https://docs.microsoft.com/de-de/azure/active-directory/hybrid/whatis-phs" TargetMode="External"/><Relationship Id="rId1" Type="http://schemas.openxmlformats.org/officeDocument/2006/relationships/slideLayout" Target="../slideLayouts/slideLayout2.xml"/><Relationship Id="rId5" Type="http://schemas.openxmlformats.org/officeDocument/2006/relationships/hyperlink" Target="https://docs.microsoft.com/de-de/azure/active-directory/hybrid/how-to-connect-sync-whatis" TargetMode="External"/><Relationship Id="rId4" Type="http://schemas.openxmlformats.org/officeDocument/2006/relationships/hyperlink" Target="https://docs.microsoft.com/de-de/azure/active-directory/hybrid/how-to-connect-fed-whati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870759"/>
            <a:ext cx="4462201" cy="1446550"/>
          </a:xfrm>
        </p:spPr>
        <p:txBody>
          <a:bodyPr/>
          <a:lstStyle/>
          <a:p>
            <a:r>
              <a:rPr lang="de-DE" dirty="0"/>
              <a:t>Modul 6: Azure AD Connect</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465F84D-304F-4EC8-B054-954EA805FF7B}"/>
              </a:ext>
            </a:extLst>
          </p:cNvPr>
          <p:cNvSpPr>
            <a:spLocks noGrp="1"/>
          </p:cNvSpPr>
          <p:nvPr>
            <p:ph type="title"/>
          </p:nvPr>
        </p:nvSpPr>
        <p:spPr/>
        <p:txBody>
          <a:bodyPr/>
          <a:lstStyle/>
          <a:p>
            <a:r>
              <a:rPr lang="de-DE" dirty="0"/>
              <a:t>Funktionsweise der </a:t>
            </a:r>
            <a:r>
              <a:rPr lang="de-DE" dirty="0" err="1"/>
              <a:t>Passthrough</a:t>
            </a:r>
            <a:r>
              <a:rPr lang="de-DE" dirty="0"/>
              <a:t>-Authentifizierung</a:t>
            </a:r>
          </a:p>
        </p:txBody>
      </p:sp>
      <p:pic>
        <p:nvPicPr>
          <p:cNvPr id="9" name="Inhaltsplatzhalter 8">
            <a:extLst>
              <a:ext uri="{FF2B5EF4-FFF2-40B4-BE49-F238E27FC236}">
                <a16:creationId xmlns:a16="http://schemas.microsoft.com/office/drawing/2014/main" xmlns="" id="{E0CDC2D7-D330-4D33-8292-A5981A82F64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1291" y="1341120"/>
            <a:ext cx="9546631" cy="4563292"/>
          </a:xfrm>
        </p:spPr>
      </p:pic>
    </p:spTree>
    <p:extLst>
      <p:ext uri="{BB962C8B-B14F-4D97-AF65-F5344CB8AC3E}">
        <p14:creationId xmlns:p14="http://schemas.microsoft.com/office/powerpoint/2010/main" val="359580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3: Azure AD - Verbund</a:t>
            </a:r>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59204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D651B3E-D838-480C-8A11-2DF5ADF6706F}"/>
              </a:ext>
            </a:extLst>
          </p:cNvPr>
          <p:cNvSpPr>
            <a:spLocks noGrp="1"/>
          </p:cNvSpPr>
          <p:nvPr>
            <p:ph type="title"/>
          </p:nvPr>
        </p:nvSpPr>
        <p:spPr/>
        <p:txBody>
          <a:bodyPr/>
          <a:lstStyle/>
          <a:p>
            <a:r>
              <a:rPr lang="de-DE" dirty="0"/>
              <a:t>Was ist ein Verbund?</a:t>
            </a:r>
          </a:p>
        </p:txBody>
      </p:sp>
      <p:sp>
        <p:nvSpPr>
          <p:cNvPr id="3" name="Inhaltsplatzhalter 2">
            <a:extLst>
              <a:ext uri="{FF2B5EF4-FFF2-40B4-BE49-F238E27FC236}">
                <a16:creationId xmlns:a16="http://schemas.microsoft.com/office/drawing/2014/main" xmlns="" id="{8F7632CC-69F5-4DD8-B92C-A6E38632F7AD}"/>
              </a:ext>
            </a:extLst>
          </p:cNvPr>
          <p:cNvSpPr>
            <a:spLocks noGrp="1"/>
          </p:cNvSpPr>
          <p:nvPr>
            <p:ph idx="1"/>
          </p:nvPr>
        </p:nvSpPr>
        <p:spPr>
          <a:xfrm>
            <a:off x="609599" y="1268760"/>
            <a:ext cx="4258491" cy="4931949"/>
          </a:xfrm>
        </p:spPr>
        <p:txBody>
          <a:bodyPr/>
          <a:lstStyle/>
          <a:p>
            <a:r>
              <a:rPr lang="de-DE" dirty="0"/>
              <a:t>Ein Verbund ist eine Sammlung von Domänen mit gegenseitiger Vertrauensbeziehung</a:t>
            </a:r>
          </a:p>
          <a:p>
            <a:r>
              <a:rPr lang="de-DE" dirty="0"/>
              <a:t>Administratoren eine striktere Zugriffssteuerung implementieren</a:t>
            </a:r>
          </a:p>
        </p:txBody>
      </p:sp>
      <p:pic>
        <p:nvPicPr>
          <p:cNvPr id="7" name="Grafik 6">
            <a:extLst>
              <a:ext uri="{FF2B5EF4-FFF2-40B4-BE49-F238E27FC236}">
                <a16:creationId xmlns:a16="http://schemas.microsoft.com/office/drawing/2014/main" xmlns="" id="{81D7F2DC-F846-4B0D-A063-936B505E7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803" y="1871612"/>
            <a:ext cx="6439259" cy="4329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410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69DC52A-76F1-46B5-B706-299BE4B57008}"/>
              </a:ext>
            </a:extLst>
          </p:cNvPr>
          <p:cNvSpPr>
            <a:spLocks noGrp="1"/>
          </p:cNvSpPr>
          <p:nvPr>
            <p:ph type="title"/>
          </p:nvPr>
        </p:nvSpPr>
        <p:spPr/>
        <p:txBody>
          <a:bodyPr/>
          <a:lstStyle/>
          <a:p>
            <a:r>
              <a:rPr lang="de-DE" dirty="0"/>
              <a:t>Azure AD Connect: Verbundthemen</a:t>
            </a:r>
          </a:p>
        </p:txBody>
      </p:sp>
      <p:graphicFrame>
        <p:nvGraphicFramePr>
          <p:cNvPr id="4" name="Inhaltsplatzhalter 3">
            <a:extLst>
              <a:ext uri="{FF2B5EF4-FFF2-40B4-BE49-F238E27FC236}">
                <a16:creationId xmlns:a16="http://schemas.microsoft.com/office/drawing/2014/main" xmlns="" id="{8C43271B-6593-4860-A201-A81D7E217821}"/>
              </a:ext>
            </a:extLst>
          </p:cNvPr>
          <p:cNvGraphicFramePr>
            <a:graphicFrameLocks noGrp="1"/>
          </p:cNvGraphicFramePr>
          <p:nvPr>
            <p:ph idx="1"/>
          </p:nvPr>
        </p:nvGraphicFramePr>
        <p:xfrm>
          <a:off x="539932" y="1463040"/>
          <a:ext cx="10972800" cy="3931920"/>
        </p:xfrm>
        <a:graphic>
          <a:graphicData uri="http://schemas.openxmlformats.org/drawingml/2006/table">
            <a:tbl>
              <a:tblPr/>
              <a:tblGrid>
                <a:gridCol w="5486400">
                  <a:extLst>
                    <a:ext uri="{9D8B030D-6E8A-4147-A177-3AD203B41FA5}">
                      <a16:colId xmlns:a16="http://schemas.microsoft.com/office/drawing/2014/main" xmlns="" val="4173301780"/>
                    </a:ext>
                  </a:extLst>
                </a:gridCol>
                <a:gridCol w="5486400">
                  <a:extLst>
                    <a:ext uri="{9D8B030D-6E8A-4147-A177-3AD203B41FA5}">
                      <a16:colId xmlns:a16="http://schemas.microsoft.com/office/drawing/2014/main" xmlns="" val="2637243274"/>
                    </a:ext>
                  </a:extLst>
                </a:gridCol>
              </a:tblGrid>
              <a:tr h="0">
                <a:tc>
                  <a:txBody>
                    <a:bodyPr/>
                    <a:lstStyle/>
                    <a:p>
                      <a:pPr algn="l"/>
                      <a:r>
                        <a:rPr lang="de-DE" dirty="0">
                          <a:effectLst/>
                        </a:rPr>
                        <a:t>Thema</a:t>
                      </a:r>
                    </a:p>
                  </a:txBody>
                  <a:tcPr anchor="ctr">
                    <a:lnL>
                      <a:noFill/>
                    </a:lnL>
                    <a:lnR>
                      <a:noFill/>
                    </a:lnR>
                    <a:lnT>
                      <a:noFill/>
                    </a:lnT>
                    <a:lnB>
                      <a:noFill/>
                    </a:lnB>
                  </a:tcPr>
                </a:tc>
                <a:tc>
                  <a:txBody>
                    <a:bodyPr/>
                    <a:lstStyle/>
                    <a:p>
                      <a:pPr algn="l"/>
                      <a:r>
                        <a:rPr lang="de-DE" dirty="0">
                          <a:effectLst/>
                        </a:rPr>
                        <a:t>Inhalt und Relevanz</a:t>
                      </a:r>
                    </a:p>
                  </a:txBody>
                  <a:tcPr anchor="ctr">
                    <a:lnL>
                      <a:noFill/>
                    </a:lnL>
                    <a:lnR>
                      <a:noFill/>
                    </a:lnR>
                    <a:lnT>
                      <a:noFill/>
                    </a:lnT>
                    <a:lnB>
                      <a:noFill/>
                    </a:lnB>
                  </a:tcPr>
                </a:tc>
                <a:extLst>
                  <a:ext uri="{0D108BD9-81ED-4DB2-BD59-A6C34878D82A}">
                    <a16:rowId xmlns:a16="http://schemas.microsoft.com/office/drawing/2014/main" xmlns="" val="2503618092"/>
                  </a:ext>
                </a:extLst>
              </a:tr>
              <a:tr h="0">
                <a:tc>
                  <a:txBody>
                    <a:bodyPr/>
                    <a:lstStyle/>
                    <a:p>
                      <a:pPr algn="l"/>
                      <a:r>
                        <a:rPr lang="de-DE" b="1">
                          <a:effectLst/>
                        </a:rPr>
                        <a:t>Azure AD Connect-Optionen für die Benutzeranmeldung</a:t>
                      </a:r>
                      <a:endParaRPr lang="de-DE">
                        <a:effectLst/>
                      </a:endParaRPr>
                    </a:p>
                  </a:txBody>
                  <a:tcPr anchor="ctr">
                    <a:lnL>
                      <a:noFill/>
                    </a:lnL>
                    <a:lnR>
                      <a:noFill/>
                    </a:lnR>
                    <a:lnT>
                      <a:noFill/>
                    </a:lnT>
                    <a:lnB>
                      <a:noFill/>
                    </a:lnB>
                  </a:tcPr>
                </a:tc>
                <a:tc>
                  <a:txBody>
                    <a:bodyPr/>
                    <a:lstStyle/>
                    <a:p>
                      <a:pPr algn="l"/>
                      <a:endParaRPr lang="de-DE">
                        <a:effectLst/>
                      </a:endParaRPr>
                    </a:p>
                  </a:txBody>
                  <a:tcPr anchor="ctr">
                    <a:lnL>
                      <a:noFill/>
                    </a:lnL>
                    <a:lnR>
                      <a:noFill/>
                    </a:lnR>
                    <a:lnT>
                      <a:noFill/>
                    </a:lnT>
                    <a:lnB>
                      <a:noFill/>
                    </a:lnB>
                  </a:tcPr>
                </a:tc>
                <a:extLst>
                  <a:ext uri="{0D108BD9-81ED-4DB2-BD59-A6C34878D82A}">
                    <a16:rowId xmlns:a16="http://schemas.microsoft.com/office/drawing/2014/main" xmlns="" val="2806753549"/>
                  </a:ext>
                </a:extLst>
              </a:tr>
              <a:tr h="0">
                <a:tc>
                  <a:txBody>
                    <a:bodyPr/>
                    <a:lstStyle/>
                    <a:p>
                      <a:pPr algn="l"/>
                      <a:r>
                        <a:rPr lang="de-DE">
                          <a:effectLst/>
                          <a:hlinkClick r:id="rId2"/>
                        </a:rPr>
                        <a:t>Grundlegendes zu Benutzeranmeldeoptionen</a:t>
                      </a:r>
                      <a:endParaRPr lang="de-DE">
                        <a:effectLst/>
                      </a:endParaRPr>
                    </a:p>
                  </a:txBody>
                  <a:tcPr anchor="ctr">
                    <a:lnL>
                      <a:noFill/>
                    </a:lnL>
                    <a:lnR>
                      <a:noFill/>
                    </a:lnR>
                    <a:lnT>
                      <a:noFill/>
                    </a:lnT>
                    <a:lnB>
                      <a:noFill/>
                    </a:lnB>
                  </a:tcPr>
                </a:tc>
                <a:tc>
                  <a:txBody>
                    <a:bodyPr/>
                    <a:lstStyle/>
                    <a:p>
                      <a:pPr algn="l"/>
                      <a:r>
                        <a:rPr lang="de-DE">
                          <a:effectLst/>
                        </a:rPr>
                        <a:t>Beschreibung der verschiedenen Benutzeranmeldeoptionen und ihres Einflusses auf die Benutzerfreundlichkeit der Azure-Anmeldung</a:t>
                      </a:r>
                    </a:p>
                  </a:txBody>
                  <a:tcPr anchor="ctr">
                    <a:lnL>
                      <a:noFill/>
                    </a:lnL>
                    <a:lnR>
                      <a:noFill/>
                    </a:lnR>
                    <a:lnT>
                      <a:noFill/>
                    </a:lnT>
                    <a:lnB>
                      <a:noFill/>
                    </a:lnB>
                  </a:tcPr>
                </a:tc>
                <a:extLst>
                  <a:ext uri="{0D108BD9-81ED-4DB2-BD59-A6C34878D82A}">
                    <a16:rowId xmlns:a16="http://schemas.microsoft.com/office/drawing/2014/main" xmlns="" val="2803931740"/>
                  </a:ext>
                </a:extLst>
              </a:tr>
              <a:tr h="0">
                <a:tc>
                  <a:txBody>
                    <a:bodyPr/>
                    <a:lstStyle/>
                    <a:p>
                      <a:pPr algn="l"/>
                      <a:r>
                        <a:rPr lang="de-DE" b="1">
                          <a:effectLst/>
                        </a:rPr>
                        <a:t>Installieren von AD FS mit Azure AD Connect</a:t>
                      </a:r>
                      <a:endParaRPr lang="de-DE">
                        <a:effectLst/>
                      </a:endParaRPr>
                    </a:p>
                  </a:txBody>
                  <a:tcPr anchor="ctr">
                    <a:lnL>
                      <a:noFill/>
                    </a:lnL>
                    <a:lnR>
                      <a:noFill/>
                    </a:lnR>
                    <a:lnT>
                      <a:noFill/>
                    </a:lnT>
                    <a:lnB>
                      <a:noFill/>
                    </a:lnB>
                  </a:tcPr>
                </a:tc>
                <a:tc>
                  <a:txBody>
                    <a:bodyPr/>
                    <a:lstStyle/>
                    <a:p>
                      <a:pPr algn="l"/>
                      <a:endParaRPr lang="de-DE">
                        <a:effectLst/>
                      </a:endParaRPr>
                    </a:p>
                  </a:txBody>
                  <a:tcPr anchor="ctr">
                    <a:lnL>
                      <a:noFill/>
                    </a:lnL>
                    <a:lnR>
                      <a:noFill/>
                    </a:lnR>
                    <a:lnT>
                      <a:noFill/>
                    </a:lnT>
                    <a:lnB>
                      <a:noFill/>
                    </a:lnB>
                  </a:tcPr>
                </a:tc>
                <a:extLst>
                  <a:ext uri="{0D108BD9-81ED-4DB2-BD59-A6C34878D82A}">
                    <a16:rowId xmlns:a16="http://schemas.microsoft.com/office/drawing/2014/main" xmlns="" val="2709461643"/>
                  </a:ext>
                </a:extLst>
              </a:tr>
              <a:tr h="0">
                <a:tc>
                  <a:txBody>
                    <a:bodyPr/>
                    <a:lstStyle/>
                    <a:p>
                      <a:pPr algn="l"/>
                      <a:r>
                        <a:rPr lang="de-DE">
                          <a:effectLst/>
                          <a:hlinkClick r:id="rId3"/>
                        </a:rPr>
                        <a:t>Voraussetzungen</a:t>
                      </a:r>
                      <a:endParaRPr lang="de-DE">
                        <a:effectLst/>
                      </a:endParaRPr>
                    </a:p>
                  </a:txBody>
                  <a:tcPr anchor="ctr">
                    <a:lnL>
                      <a:noFill/>
                    </a:lnL>
                    <a:lnR>
                      <a:noFill/>
                    </a:lnR>
                    <a:lnT>
                      <a:noFill/>
                    </a:lnT>
                    <a:lnB>
                      <a:noFill/>
                    </a:lnB>
                  </a:tcPr>
                </a:tc>
                <a:tc>
                  <a:txBody>
                    <a:bodyPr/>
                    <a:lstStyle/>
                    <a:p>
                      <a:pPr algn="l"/>
                      <a:r>
                        <a:rPr lang="de-DE">
                          <a:effectLst/>
                        </a:rPr>
                        <a:t>Erforderliche Komponenten für eine erfolgreiche Installation von AD FS über Azure AD Connect</a:t>
                      </a:r>
                    </a:p>
                  </a:txBody>
                  <a:tcPr anchor="ctr">
                    <a:lnL>
                      <a:noFill/>
                    </a:lnL>
                    <a:lnR>
                      <a:noFill/>
                    </a:lnR>
                    <a:lnT>
                      <a:noFill/>
                    </a:lnT>
                    <a:lnB>
                      <a:noFill/>
                    </a:lnB>
                  </a:tcPr>
                </a:tc>
                <a:extLst>
                  <a:ext uri="{0D108BD9-81ED-4DB2-BD59-A6C34878D82A}">
                    <a16:rowId xmlns:a16="http://schemas.microsoft.com/office/drawing/2014/main" xmlns="" val="4233579331"/>
                  </a:ext>
                </a:extLst>
              </a:tr>
              <a:tr h="0">
                <a:tc>
                  <a:txBody>
                    <a:bodyPr/>
                    <a:lstStyle/>
                    <a:p>
                      <a:pPr algn="l"/>
                      <a:r>
                        <a:rPr lang="de-DE">
                          <a:effectLst/>
                          <a:hlinkClick r:id="rId4"/>
                        </a:rPr>
                        <a:t>Konfigurieren einer AD FS-Farm</a:t>
                      </a:r>
                      <a:endParaRPr lang="de-DE">
                        <a:effectLst/>
                      </a:endParaRPr>
                    </a:p>
                  </a:txBody>
                  <a:tcPr anchor="ctr">
                    <a:lnL>
                      <a:noFill/>
                    </a:lnL>
                    <a:lnR>
                      <a:noFill/>
                    </a:lnR>
                    <a:lnT>
                      <a:noFill/>
                    </a:lnT>
                    <a:lnB>
                      <a:noFill/>
                    </a:lnB>
                  </a:tcPr>
                </a:tc>
                <a:tc>
                  <a:txBody>
                    <a:bodyPr/>
                    <a:lstStyle/>
                    <a:p>
                      <a:pPr algn="l"/>
                      <a:r>
                        <a:rPr lang="de-DE">
                          <a:effectLst/>
                        </a:rPr>
                        <a:t>Installieren einer neuen AD FS-Farm mit Azure AD Connect</a:t>
                      </a:r>
                    </a:p>
                  </a:txBody>
                  <a:tcPr anchor="ctr">
                    <a:lnL>
                      <a:noFill/>
                    </a:lnL>
                    <a:lnR>
                      <a:noFill/>
                    </a:lnR>
                    <a:lnT>
                      <a:noFill/>
                    </a:lnT>
                    <a:lnB>
                      <a:noFill/>
                    </a:lnB>
                  </a:tcPr>
                </a:tc>
                <a:extLst>
                  <a:ext uri="{0D108BD9-81ED-4DB2-BD59-A6C34878D82A}">
                    <a16:rowId xmlns:a16="http://schemas.microsoft.com/office/drawing/2014/main" xmlns="" val="913213649"/>
                  </a:ext>
                </a:extLst>
              </a:tr>
              <a:tr h="0">
                <a:tc>
                  <a:txBody>
                    <a:bodyPr/>
                    <a:lstStyle/>
                    <a:p>
                      <a:pPr algn="l"/>
                      <a:r>
                        <a:rPr lang="de-DE">
                          <a:effectLst/>
                          <a:hlinkClick r:id="rId5"/>
                        </a:rPr>
                        <a:t>Erstellen eines Verbunds mit Azure AD mithilfe einer alternativen Anmelde-ID</a:t>
                      </a:r>
                      <a:endParaRPr lang="de-DE">
                        <a:effectLst/>
                      </a:endParaRPr>
                    </a:p>
                  </a:txBody>
                  <a:tcPr anchor="ctr">
                    <a:lnL>
                      <a:noFill/>
                    </a:lnL>
                    <a:lnR>
                      <a:noFill/>
                    </a:lnR>
                    <a:lnT>
                      <a:noFill/>
                    </a:lnT>
                    <a:lnB>
                      <a:noFill/>
                    </a:lnB>
                  </a:tcPr>
                </a:tc>
                <a:tc>
                  <a:txBody>
                    <a:bodyPr/>
                    <a:lstStyle/>
                    <a:p>
                      <a:pPr algn="l"/>
                      <a:r>
                        <a:rPr lang="de-DE" dirty="0">
                          <a:effectLst/>
                        </a:rPr>
                        <a:t>Konfigurieren eines Verbunds mithilfe einer alternativen Anmelde-ID</a:t>
                      </a:r>
                    </a:p>
                  </a:txBody>
                  <a:tcPr anchor="ctr">
                    <a:lnL>
                      <a:noFill/>
                    </a:lnL>
                    <a:lnR>
                      <a:noFill/>
                    </a:lnR>
                    <a:lnT>
                      <a:noFill/>
                    </a:lnT>
                    <a:lnB>
                      <a:noFill/>
                    </a:lnB>
                  </a:tcPr>
                </a:tc>
                <a:extLst>
                  <a:ext uri="{0D108BD9-81ED-4DB2-BD59-A6C34878D82A}">
                    <a16:rowId xmlns:a16="http://schemas.microsoft.com/office/drawing/2014/main" xmlns="" val="2516702422"/>
                  </a:ext>
                </a:extLst>
              </a:tr>
            </a:tbl>
          </a:graphicData>
        </a:graphic>
      </p:graphicFrame>
    </p:spTree>
    <p:extLst>
      <p:ext uri="{BB962C8B-B14F-4D97-AF65-F5344CB8AC3E}">
        <p14:creationId xmlns:p14="http://schemas.microsoft.com/office/powerpoint/2010/main" val="315487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2D2B97D-3D32-4B18-8E88-96AD2260D068}"/>
              </a:ext>
            </a:extLst>
          </p:cNvPr>
          <p:cNvSpPr>
            <a:spLocks noGrp="1"/>
          </p:cNvSpPr>
          <p:nvPr>
            <p:ph type="title"/>
          </p:nvPr>
        </p:nvSpPr>
        <p:spPr/>
        <p:txBody>
          <a:bodyPr/>
          <a:lstStyle/>
          <a:p>
            <a:r>
              <a:rPr lang="de-DE" dirty="0"/>
              <a:t>Azure AD Connect und Verbund</a:t>
            </a:r>
          </a:p>
        </p:txBody>
      </p:sp>
      <p:sp>
        <p:nvSpPr>
          <p:cNvPr id="3" name="Inhaltsplatzhalter 2">
            <a:extLst>
              <a:ext uri="{FF2B5EF4-FFF2-40B4-BE49-F238E27FC236}">
                <a16:creationId xmlns:a16="http://schemas.microsoft.com/office/drawing/2014/main" xmlns="" id="{C4CF3F48-4079-4C9C-BEFD-7CF228480AE1}"/>
              </a:ext>
            </a:extLst>
          </p:cNvPr>
          <p:cNvSpPr>
            <a:spLocks noGrp="1"/>
          </p:cNvSpPr>
          <p:nvPr>
            <p:ph idx="1"/>
          </p:nvPr>
        </p:nvSpPr>
        <p:spPr/>
        <p:txBody>
          <a:bodyPr/>
          <a:lstStyle/>
          <a:p>
            <a:r>
              <a:rPr lang="de-DE" dirty="0"/>
              <a:t>Mit Azure </a:t>
            </a:r>
            <a:r>
              <a:rPr lang="de-DE" dirty="0" err="1"/>
              <a:t>Active</a:t>
            </a:r>
            <a:r>
              <a:rPr lang="de-DE" dirty="0"/>
              <a:t> Directory Connect wird der Verbund mit lokalen </a:t>
            </a:r>
            <a:r>
              <a:rPr lang="de-DE" dirty="0" err="1"/>
              <a:t>Active</a:t>
            </a:r>
            <a:r>
              <a:rPr lang="de-DE" dirty="0"/>
              <a:t> Directory-Verbunddiensten (AD FS) und Azure AD konfiguriert</a:t>
            </a:r>
          </a:p>
          <a:p>
            <a:r>
              <a:rPr lang="de-DE" dirty="0"/>
              <a:t>Verwendung lokaler Kennwörter bei Azure AD-basierten Diensten, ohne die Kennwörter erneut eingeben zu müssen</a:t>
            </a:r>
          </a:p>
          <a:p>
            <a:r>
              <a:rPr lang="de-DE" dirty="0"/>
              <a:t>Um dieses Konzept umzusetzen, wird Azure AD Connect benötigt, um die recht aufwendige Konfiguration zu ermöglichen</a:t>
            </a:r>
          </a:p>
        </p:txBody>
      </p:sp>
    </p:spTree>
    <p:extLst>
      <p:ext uri="{BB962C8B-B14F-4D97-AF65-F5344CB8AC3E}">
        <p14:creationId xmlns:p14="http://schemas.microsoft.com/office/powerpoint/2010/main" val="198583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4: Einmaliges Anmelden</a:t>
            </a:r>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7320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CEBC467-36A8-4296-AE8A-4C6A022B21AB}"/>
              </a:ext>
            </a:extLst>
          </p:cNvPr>
          <p:cNvSpPr>
            <a:spLocks noGrp="1"/>
          </p:cNvSpPr>
          <p:nvPr>
            <p:ph type="title"/>
          </p:nvPr>
        </p:nvSpPr>
        <p:spPr/>
        <p:txBody>
          <a:bodyPr/>
          <a:lstStyle/>
          <a:p>
            <a:r>
              <a:rPr lang="de-DE" dirty="0"/>
              <a:t>Einmaliges Anmelden mit Azure </a:t>
            </a:r>
            <a:r>
              <a:rPr lang="de-DE" dirty="0" err="1"/>
              <a:t>Active</a:t>
            </a:r>
            <a:r>
              <a:rPr lang="de-DE" dirty="0"/>
              <a:t> Directory</a:t>
            </a:r>
          </a:p>
        </p:txBody>
      </p:sp>
      <p:sp>
        <p:nvSpPr>
          <p:cNvPr id="3" name="Inhaltsplatzhalter 2">
            <a:extLst>
              <a:ext uri="{FF2B5EF4-FFF2-40B4-BE49-F238E27FC236}">
                <a16:creationId xmlns:a16="http://schemas.microsoft.com/office/drawing/2014/main" xmlns="" id="{F9F569FF-4287-46C9-B5C1-482F994C1D7D}"/>
              </a:ext>
            </a:extLst>
          </p:cNvPr>
          <p:cNvSpPr>
            <a:spLocks noGrp="1"/>
          </p:cNvSpPr>
          <p:nvPr>
            <p:ph idx="1"/>
          </p:nvPr>
        </p:nvSpPr>
        <p:spPr/>
        <p:txBody>
          <a:bodyPr/>
          <a:lstStyle/>
          <a:p>
            <a:r>
              <a:rPr lang="de-DE" dirty="0"/>
              <a:t>Die nahtlose einmalige Anmeldung mit Azure </a:t>
            </a:r>
            <a:r>
              <a:rPr lang="de-DE" dirty="0" err="1"/>
              <a:t>Active</a:t>
            </a:r>
            <a:r>
              <a:rPr lang="de-DE" dirty="0"/>
              <a:t> Directory (nahtlose SSO mit Azure AD) meldet Benutzer automatisch auf ihren Unternehmensgeräten an, die mit dem Unternehmensnetzwerk verbunden sind.</a:t>
            </a:r>
          </a:p>
          <a:p>
            <a:r>
              <a:rPr lang="de-DE" dirty="0"/>
              <a:t>Die nahtlose SSO kann mit den Anmeldemethoden </a:t>
            </a:r>
            <a:r>
              <a:rPr lang="de-DE" dirty="0">
                <a:hlinkClick r:id="rId2"/>
              </a:rPr>
              <a:t>Kennworthashsynchronisierung</a:t>
            </a:r>
            <a:r>
              <a:rPr lang="de-DE" dirty="0"/>
              <a:t> oder </a:t>
            </a:r>
            <a:r>
              <a:rPr lang="de-DE" dirty="0" err="1">
                <a:hlinkClick r:id="rId3"/>
              </a:rPr>
              <a:t>Passthrough</a:t>
            </a:r>
            <a:r>
              <a:rPr lang="de-DE" dirty="0">
                <a:hlinkClick r:id="rId3"/>
              </a:rPr>
              <a:t>-Authentifizierung</a:t>
            </a:r>
            <a:r>
              <a:rPr lang="de-DE" dirty="0"/>
              <a:t> kombiniert werden</a:t>
            </a:r>
          </a:p>
        </p:txBody>
      </p:sp>
    </p:spTree>
    <p:extLst>
      <p:ext uri="{BB962C8B-B14F-4D97-AF65-F5344CB8AC3E}">
        <p14:creationId xmlns:p14="http://schemas.microsoft.com/office/powerpoint/2010/main" val="259051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2680F77-02F5-4A7E-825B-AECED5F83537}"/>
              </a:ext>
            </a:extLst>
          </p:cNvPr>
          <p:cNvSpPr>
            <a:spLocks noGrp="1"/>
          </p:cNvSpPr>
          <p:nvPr>
            <p:ph type="title"/>
          </p:nvPr>
        </p:nvSpPr>
        <p:spPr/>
        <p:txBody>
          <a:bodyPr/>
          <a:lstStyle/>
          <a:p>
            <a:r>
              <a:rPr lang="de-DE" dirty="0"/>
              <a:t>So funktioniert einmaliges Anmelden</a:t>
            </a:r>
          </a:p>
        </p:txBody>
      </p:sp>
      <p:pic>
        <p:nvPicPr>
          <p:cNvPr id="5" name="Grafik 4">
            <a:extLst>
              <a:ext uri="{FF2B5EF4-FFF2-40B4-BE49-F238E27FC236}">
                <a16:creationId xmlns:a16="http://schemas.microsoft.com/office/drawing/2014/main" xmlns="" id="{FCA1C0D2-3A3C-4FBF-8B29-424B86864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24297"/>
            <a:ext cx="10659845" cy="4371703"/>
          </a:xfrm>
          <a:prstGeom prst="rect">
            <a:avLst/>
          </a:prstGeom>
          <a:ln>
            <a:noFill/>
          </a:ln>
          <a:effectLst>
            <a:outerShdw blurRad="292100" dist="139700" dir="2700000" algn="tl" rotWithShape="0">
              <a:srgbClr val="333333">
                <a:alpha val="65000"/>
              </a:srgbClr>
            </a:outerShdw>
          </a:effectLst>
        </p:spPr>
      </p:pic>
      <p:sp>
        <p:nvSpPr>
          <p:cNvPr id="7" name="Inhaltsplatzhalter 6">
            <a:extLst>
              <a:ext uri="{FF2B5EF4-FFF2-40B4-BE49-F238E27FC236}">
                <a16:creationId xmlns:a16="http://schemas.microsoft.com/office/drawing/2014/main" xmlns="" id="{8867AC0F-EFBF-43AA-BCD2-86FEF64B35B6}"/>
              </a:ext>
            </a:extLst>
          </p:cNvPr>
          <p:cNvSpPr>
            <a:spLocks noGrp="1"/>
          </p:cNvSpPr>
          <p:nvPr>
            <p:ph idx="1"/>
          </p:nvPr>
        </p:nvSpPr>
        <p:spPr>
          <a:xfrm>
            <a:off x="609600" y="1268760"/>
            <a:ext cx="9335589" cy="455537"/>
          </a:xfrm>
        </p:spPr>
        <p:txBody>
          <a:bodyPr>
            <a:normAutofit fontScale="85000" lnSpcReduction="20000"/>
          </a:bodyPr>
          <a:lstStyle/>
          <a:p>
            <a:endParaRPr lang="de-DE" dirty="0"/>
          </a:p>
        </p:txBody>
      </p:sp>
    </p:spTree>
    <p:extLst>
      <p:ext uri="{BB962C8B-B14F-4D97-AF65-F5344CB8AC3E}">
        <p14:creationId xmlns:p14="http://schemas.microsoft.com/office/powerpoint/2010/main" val="63325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0042BD9-1FE3-4B20-B01E-29B733D82F35}"/>
              </a:ext>
            </a:extLst>
          </p:cNvPr>
          <p:cNvSpPr>
            <a:spLocks noGrp="1"/>
          </p:cNvSpPr>
          <p:nvPr>
            <p:ph type="title"/>
          </p:nvPr>
        </p:nvSpPr>
        <p:spPr/>
        <p:txBody>
          <a:bodyPr/>
          <a:lstStyle/>
          <a:p>
            <a:r>
              <a:rPr lang="de-DE" dirty="0"/>
              <a:t>Vorteile des einmaligen Anmeldens</a:t>
            </a:r>
          </a:p>
        </p:txBody>
      </p:sp>
      <p:sp>
        <p:nvSpPr>
          <p:cNvPr id="3" name="Inhaltsplatzhalter 2">
            <a:extLst>
              <a:ext uri="{FF2B5EF4-FFF2-40B4-BE49-F238E27FC236}">
                <a16:creationId xmlns:a16="http://schemas.microsoft.com/office/drawing/2014/main" xmlns="" id="{3CB67D7E-30D5-4D23-A3CD-8143FF4B2279}"/>
              </a:ext>
            </a:extLst>
          </p:cNvPr>
          <p:cNvSpPr>
            <a:spLocks noGrp="1"/>
          </p:cNvSpPr>
          <p:nvPr>
            <p:ph idx="1"/>
          </p:nvPr>
        </p:nvSpPr>
        <p:spPr/>
        <p:txBody>
          <a:bodyPr>
            <a:normAutofit fontScale="85000" lnSpcReduction="20000"/>
          </a:bodyPr>
          <a:lstStyle/>
          <a:p>
            <a:r>
              <a:rPr lang="de-DE" b="1" dirty="0"/>
              <a:t>Hauptvorteile</a:t>
            </a:r>
          </a:p>
          <a:p>
            <a:pPr>
              <a:buFont typeface="Arial" panose="020B0604020202020204" pitchFamily="34" charset="0"/>
              <a:buChar char="•"/>
            </a:pPr>
            <a:r>
              <a:rPr lang="de-DE" i="1" dirty="0"/>
              <a:t>Große Benutzerfreundlichkeit</a:t>
            </a:r>
            <a:r>
              <a:rPr lang="de-DE" dirty="0"/>
              <a:t> </a:t>
            </a:r>
          </a:p>
          <a:p>
            <a:pPr marL="742950" lvl="1" indent="-285750">
              <a:buFont typeface="Arial" panose="020B0604020202020204" pitchFamily="34" charset="0"/>
              <a:buChar char="•"/>
            </a:pPr>
            <a:r>
              <a:rPr lang="de-DE" dirty="0"/>
              <a:t>Benutzer werden automatisch sowohl bei lokalen als auch bei cloudbasierten Anwendungen angemeldet.</a:t>
            </a:r>
          </a:p>
          <a:p>
            <a:pPr marL="742950" lvl="1" indent="-285750">
              <a:buFont typeface="Arial" panose="020B0604020202020204" pitchFamily="34" charset="0"/>
              <a:buChar char="•"/>
            </a:pPr>
            <a:r>
              <a:rPr lang="de-DE" dirty="0"/>
              <a:t>Benutzer müssen nicht ständig ihr Kennwort eingeben.</a:t>
            </a:r>
          </a:p>
          <a:p>
            <a:pPr>
              <a:buFont typeface="Arial" panose="020B0604020202020204" pitchFamily="34" charset="0"/>
              <a:buChar char="•"/>
            </a:pPr>
            <a:r>
              <a:rPr lang="de-DE" i="1" dirty="0"/>
              <a:t>Einfache Bereitstellung und Verwaltung</a:t>
            </a:r>
            <a:r>
              <a:rPr lang="de-DE" dirty="0"/>
              <a:t> </a:t>
            </a:r>
          </a:p>
          <a:p>
            <a:pPr marL="742950" lvl="1" indent="-285750">
              <a:buFont typeface="Arial" panose="020B0604020202020204" pitchFamily="34" charset="0"/>
              <a:buChar char="•"/>
            </a:pPr>
            <a:r>
              <a:rPr lang="de-DE" dirty="0"/>
              <a:t>Keine zusätzlichen lokalen Komponenten erforderlich.</a:t>
            </a:r>
          </a:p>
          <a:p>
            <a:pPr marL="742950" lvl="1" indent="-285750">
              <a:buFont typeface="Arial" panose="020B0604020202020204" pitchFamily="34" charset="0"/>
              <a:buChar char="•"/>
            </a:pPr>
            <a:r>
              <a:rPr lang="de-DE" dirty="0"/>
              <a:t>Funktioniert mit jedem Verfahren für die Cloudauthentifizierung: </a:t>
            </a:r>
            <a:r>
              <a:rPr lang="de-DE" dirty="0">
                <a:hlinkClick r:id="rId2"/>
              </a:rPr>
              <a:t>Kennworthashsynchronisierung</a:t>
            </a:r>
            <a:r>
              <a:rPr lang="de-DE" dirty="0"/>
              <a:t> oder </a:t>
            </a:r>
            <a:r>
              <a:rPr lang="de-DE" dirty="0" err="1">
                <a:hlinkClick r:id="rId3"/>
              </a:rPr>
              <a:t>Passthrough</a:t>
            </a:r>
            <a:r>
              <a:rPr lang="de-DE" dirty="0">
                <a:hlinkClick r:id="rId3"/>
              </a:rPr>
              <a:t>-Authentifizierung</a:t>
            </a:r>
            <a:r>
              <a:rPr lang="de-DE" dirty="0"/>
              <a:t>.</a:t>
            </a:r>
          </a:p>
          <a:p>
            <a:pPr marL="742950" lvl="1" indent="-285750">
              <a:buFont typeface="Arial" panose="020B0604020202020204" pitchFamily="34" charset="0"/>
              <a:buChar char="•"/>
            </a:pPr>
            <a:r>
              <a:rPr lang="de-DE" dirty="0"/>
              <a:t>Kann mithilfe einer Gruppenrichtlinie für einige oder alle Benutzer eingeführt werden.</a:t>
            </a:r>
          </a:p>
          <a:p>
            <a:pPr marL="742950" lvl="1" indent="-285750">
              <a:buFont typeface="Arial" panose="020B0604020202020204" pitchFamily="34" charset="0"/>
              <a:buChar char="•"/>
            </a:pPr>
            <a:r>
              <a:rPr lang="de-DE" dirty="0"/>
              <a:t>Registrieren Sie Geräte ohne Windows 10 bei Azure AD, ohne dass eine AD FS-Infrastruktur erforderlich</a:t>
            </a:r>
          </a:p>
        </p:txBody>
      </p:sp>
    </p:spTree>
    <p:extLst>
      <p:ext uri="{BB962C8B-B14F-4D97-AF65-F5344CB8AC3E}">
        <p14:creationId xmlns:p14="http://schemas.microsoft.com/office/powerpoint/2010/main" val="14506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6 Agenda</a:t>
            </a:r>
          </a:p>
        </p:txBody>
      </p:sp>
      <p:pic>
        <p:nvPicPr>
          <p:cNvPr id="14" name="Picture 13" descr="Symbol einer Lupe">
            <a:extLst>
              <a:ext uri="{FF2B5EF4-FFF2-40B4-BE49-F238E27FC236}">
                <a16:creationId xmlns:a16="http://schemas.microsoft.com/office/drawing/2014/main" xmlns=""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xmlns="" id="{13C51306-C1F8-4661-BE5E-3EC8A40BA5FE}"/>
              </a:ext>
            </a:extLst>
          </p:cNvPr>
          <p:cNvSpPr txBox="1"/>
          <p:nvPr/>
        </p:nvSpPr>
        <p:spPr>
          <a:xfrm>
            <a:off x="4791011" y="1683857"/>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Kennworthashsynchronisierung</a:t>
            </a:r>
          </a:p>
        </p:txBody>
      </p:sp>
      <p:pic>
        <p:nvPicPr>
          <p:cNvPr id="5" name="Picture 13" descr="Symbol einer Lupe">
            <a:extLst>
              <a:ext uri="{FF2B5EF4-FFF2-40B4-BE49-F238E27FC236}">
                <a16:creationId xmlns:a16="http://schemas.microsoft.com/office/drawing/2014/main" xmlns=""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xmlns=""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pic>
        <p:nvPicPr>
          <p:cNvPr id="11" name="Picture 13" descr="Symbol einer Lupe">
            <a:extLst>
              <a:ext uri="{FF2B5EF4-FFF2-40B4-BE49-F238E27FC236}">
                <a16:creationId xmlns:a16="http://schemas.microsoft.com/office/drawing/2014/main" xmlns="" id="{9954E372-6167-42C0-ACC3-A7CD5F988B61}"/>
              </a:ext>
            </a:extLst>
          </p:cNvPr>
          <p:cNvPicPr>
            <a:picLocks noChangeAspect="1"/>
          </p:cNvPicPr>
          <p:nvPr/>
        </p:nvPicPr>
        <p:blipFill>
          <a:blip r:embed="rId3"/>
          <a:stretch>
            <a:fillRect/>
          </a:stretch>
        </p:blipFill>
        <p:spPr>
          <a:xfrm>
            <a:off x="3546544" y="5490111"/>
            <a:ext cx="1001268" cy="1001268"/>
          </a:xfrm>
          <a:prstGeom prst="rect">
            <a:avLst/>
          </a:prstGeom>
        </p:spPr>
      </p:pic>
      <p:sp>
        <p:nvSpPr>
          <p:cNvPr id="13" name="TextBox 3">
            <a:extLst>
              <a:ext uri="{FF2B5EF4-FFF2-40B4-BE49-F238E27FC236}">
                <a16:creationId xmlns:a16="http://schemas.microsoft.com/office/drawing/2014/main" xmlns="" id="{50CF8B56-BC70-432C-B56F-F4D5C59512B2}"/>
              </a:ext>
            </a:extLst>
          </p:cNvPr>
          <p:cNvSpPr txBox="1"/>
          <p:nvPr/>
        </p:nvSpPr>
        <p:spPr>
          <a:xfrm>
            <a:off x="4791010" y="3020203"/>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Azure AD - </a:t>
            </a:r>
            <a:r>
              <a:rPr kumimoji="0" lang="de-DE" sz="2400" b="0" i="0" u="none" strike="noStrike" kern="1200" cap="none" spc="0" normalizeH="0" baseline="0" noProof="0" dirty="0" err="1">
                <a:ln>
                  <a:noFill/>
                </a:ln>
                <a:solidFill>
                  <a:srgbClr val="191919"/>
                </a:solidFill>
                <a:effectLst/>
                <a:uLnTx/>
                <a:uFillTx/>
                <a:latin typeface="Segoe UI"/>
                <a:ea typeface="+mn-ea"/>
                <a:cs typeface="+mn-cs"/>
              </a:rPr>
              <a:t>Passthrough</a:t>
            </a:r>
            <a:r>
              <a:rPr kumimoji="0" lang="de-DE" sz="2400" b="0" i="0" u="none" strike="noStrike" kern="1200" cap="none" spc="0" normalizeH="0" baseline="0" noProof="0" dirty="0">
                <a:ln>
                  <a:noFill/>
                </a:ln>
                <a:solidFill>
                  <a:srgbClr val="191919"/>
                </a:solidFill>
                <a:effectLst/>
                <a:uLnTx/>
                <a:uFillTx/>
                <a:latin typeface="Segoe UI"/>
                <a:ea typeface="+mn-ea"/>
                <a:cs typeface="+mn-cs"/>
              </a:rPr>
              <a:t>-Authentifizierung</a:t>
            </a:r>
          </a:p>
        </p:txBody>
      </p:sp>
      <p:sp>
        <p:nvSpPr>
          <p:cNvPr id="15" name="TextBox 3">
            <a:extLst>
              <a:ext uri="{FF2B5EF4-FFF2-40B4-BE49-F238E27FC236}">
                <a16:creationId xmlns:a16="http://schemas.microsoft.com/office/drawing/2014/main" xmlns="" id="{67CAABF3-A520-47DE-9D27-3515C40D6C26}"/>
              </a:ext>
            </a:extLst>
          </p:cNvPr>
          <p:cNvSpPr txBox="1"/>
          <p:nvPr/>
        </p:nvSpPr>
        <p:spPr>
          <a:xfrm>
            <a:off x="4791009" y="4412294"/>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Azure AD - Verbund</a:t>
            </a:r>
          </a:p>
        </p:txBody>
      </p:sp>
      <p:sp>
        <p:nvSpPr>
          <p:cNvPr id="16" name="TextBox 3">
            <a:extLst>
              <a:ext uri="{FF2B5EF4-FFF2-40B4-BE49-F238E27FC236}">
                <a16:creationId xmlns:a16="http://schemas.microsoft.com/office/drawing/2014/main" xmlns="" id="{6024A12C-C5A6-4E06-8049-B50D613E3C99}"/>
              </a:ext>
            </a:extLst>
          </p:cNvPr>
          <p:cNvSpPr txBox="1"/>
          <p:nvPr/>
        </p:nvSpPr>
        <p:spPr>
          <a:xfrm>
            <a:off x="4791009" y="5806079"/>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Einmaliges Anmelden</a:t>
            </a: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1: Azure AD - Kennworthashsynchronisierung</a:t>
            </a:r>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0C2FAEF-CF51-4C21-A45A-D5521593A8FF}"/>
              </a:ext>
            </a:extLst>
          </p:cNvPr>
          <p:cNvSpPr>
            <a:spLocks noGrp="1"/>
          </p:cNvSpPr>
          <p:nvPr>
            <p:ph type="title"/>
          </p:nvPr>
        </p:nvSpPr>
        <p:spPr/>
        <p:txBody>
          <a:bodyPr/>
          <a:lstStyle/>
          <a:p>
            <a:r>
              <a:rPr lang="de-DE" dirty="0"/>
              <a:t>Was ist Azure AD Connect</a:t>
            </a:r>
          </a:p>
        </p:txBody>
      </p:sp>
      <p:sp>
        <p:nvSpPr>
          <p:cNvPr id="3" name="Inhaltsplatzhalter 2">
            <a:extLst>
              <a:ext uri="{FF2B5EF4-FFF2-40B4-BE49-F238E27FC236}">
                <a16:creationId xmlns:a16="http://schemas.microsoft.com/office/drawing/2014/main" xmlns="" id="{8E2B48DF-AF89-4C3C-A9C6-DB901B6452C6}"/>
              </a:ext>
            </a:extLst>
          </p:cNvPr>
          <p:cNvSpPr>
            <a:spLocks noGrp="1"/>
          </p:cNvSpPr>
          <p:nvPr>
            <p:ph idx="1"/>
          </p:nvPr>
        </p:nvSpPr>
        <p:spPr>
          <a:xfrm>
            <a:off x="592183" y="1124396"/>
            <a:ext cx="11120846" cy="1009155"/>
          </a:xfrm>
        </p:spPr>
        <p:txBody>
          <a:bodyPr>
            <a:normAutofit lnSpcReduction="10000"/>
          </a:bodyPr>
          <a:lstStyle/>
          <a:p>
            <a:r>
              <a:rPr lang="de-DE" dirty="0"/>
              <a:t>Das Tool Azure AD Connect für folgende Hybrididentitätsziele einsetzen</a:t>
            </a:r>
          </a:p>
          <a:p>
            <a:pPr lvl="1"/>
            <a:endParaRPr lang="de-DE" dirty="0"/>
          </a:p>
        </p:txBody>
      </p:sp>
      <p:sp>
        <p:nvSpPr>
          <p:cNvPr id="17" name="Rectangle 4">
            <a:extLst>
              <a:ext uri="{FF2B5EF4-FFF2-40B4-BE49-F238E27FC236}">
                <a16:creationId xmlns:a16="http://schemas.microsoft.com/office/drawing/2014/main" xmlns="" id="{8CF19454-2469-48C4-A77F-22043DCE9AA2}"/>
              </a:ext>
            </a:extLst>
          </p:cNvPr>
          <p:cNvSpPr>
            <a:spLocks noChangeArrowheads="1"/>
          </p:cNvSpPr>
          <p:nvPr/>
        </p:nvSpPr>
        <p:spPr bwMode="auto">
          <a:xfrm rot="10800000" flipV="1">
            <a:off x="592183" y="2321341"/>
            <a:ext cx="104070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dirty="0">
                <a:ln>
                  <a:noFill/>
                </a:ln>
                <a:solidFill>
                  <a:schemeClr val="tx1"/>
                </a:solidFill>
                <a:effectLst/>
                <a:latin typeface="Arial" panose="020B0604020202020204" pitchFamily="34" charset="0"/>
                <a:hlinkClick r:id="rId2"/>
              </a:rPr>
              <a:t> Kennworthashsynchronisierung</a:t>
            </a:r>
            <a:r>
              <a:rPr kumimoji="0" lang="de-DE" altLang="de-DE" sz="1600" b="0" i="0" u="none" strike="noStrike" cap="none" normalizeH="0" baseline="0" dirty="0">
                <a:ln>
                  <a:noFill/>
                </a:ln>
                <a:solidFill>
                  <a:schemeClr val="tx1"/>
                </a:solidFill>
                <a:effectLst/>
                <a:latin typeface="Arial" panose="020B0604020202020204" pitchFamily="34" charset="0"/>
              </a:rPr>
              <a:t>: Eine Anmeldemethode, die einen Hash für das lokale AD-Kennwort eines   Benutzers mit Azure AD synchronisiert.</a:t>
            </a:r>
          </a:p>
          <a:p>
            <a:pPr marL="0" marR="0" lvl="0" indent="0" algn="l" defTabSz="914400" rtl="0" eaLnBrk="0" fontAlgn="base" latinLnBrk="0" hangingPunct="0">
              <a:lnSpc>
                <a:spcPct val="100000"/>
              </a:lnSpc>
              <a:spcBef>
                <a:spcPct val="0"/>
              </a:spcBef>
              <a:spcAft>
                <a:spcPct val="0"/>
              </a:spcAft>
              <a:buClrTx/>
              <a:buSzTx/>
              <a:tabLst/>
            </a:pPr>
            <a:r>
              <a:rPr kumimoji="0" lang="de-DE" altLang="de-DE"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dirty="0">
                <a:ln>
                  <a:noFill/>
                </a:ln>
                <a:solidFill>
                  <a:schemeClr val="tx1"/>
                </a:solidFill>
                <a:effectLst/>
                <a:latin typeface="Arial" panose="020B0604020202020204" pitchFamily="34" charset="0"/>
                <a:hlinkClick r:id="rId3"/>
              </a:rPr>
              <a:t> </a:t>
            </a:r>
            <a:r>
              <a:rPr kumimoji="0" lang="de-DE" altLang="de-DE" sz="1600" b="0" i="0" u="none" strike="noStrike" cap="none" normalizeH="0" baseline="0" dirty="0" err="1">
                <a:ln>
                  <a:noFill/>
                </a:ln>
                <a:solidFill>
                  <a:schemeClr val="tx1"/>
                </a:solidFill>
                <a:effectLst/>
                <a:latin typeface="Arial" panose="020B0604020202020204" pitchFamily="34" charset="0"/>
                <a:hlinkClick r:id="rId3"/>
              </a:rPr>
              <a:t>Passthrough</a:t>
            </a:r>
            <a:r>
              <a:rPr kumimoji="0" lang="de-DE" altLang="de-DE" sz="1600" b="0" i="0" u="none" strike="noStrike" cap="none" normalizeH="0" baseline="0" dirty="0">
                <a:ln>
                  <a:noFill/>
                </a:ln>
                <a:solidFill>
                  <a:schemeClr val="tx1"/>
                </a:solidFill>
                <a:effectLst/>
                <a:latin typeface="Arial" panose="020B0604020202020204" pitchFamily="34" charset="0"/>
                <a:hlinkClick r:id="rId3"/>
              </a:rPr>
              <a:t>-Authentifizierung</a:t>
            </a:r>
            <a:r>
              <a:rPr kumimoji="0" lang="de-DE" altLang="de-DE" sz="1600" b="0" i="0" u="none" strike="noStrike" cap="none" normalizeH="0" baseline="0" dirty="0">
                <a:ln>
                  <a:noFill/>
                </a:ln>
                <a:solidFill>
                  <a:schemeClr val="tx1"/>
                </a:solidFill>
                <a:effectLst/>
                <a:latin typeface="Arial" panose="020B0604020202020204" pitchFamily="34" charset="0"/>
              </a:rPr>
              <a:t>: Eine Anmeldemethode, die Benutzern die Verwendung des gleichen Kennworts lokal und in der Cloud ermöglicht, die zusätzliche Infrastruktur einer Verbundumgebung jedoch nicht erfordert.</a:t>
            </a:r>
          </a:p>
          <a:p>
            <a:pPr marL="0" marR="0" lvl="0" indent="0" algn="l" defTabSz="914400" rtl="0" eaLnBrk="0" fontAlgn="base" latinLnBrk="0" hangingPunct="0">
              <a:lnSpc>
                <a:spcPct val="100000"/>
              </a:lnSpc>
              <a:spcBef>
                <a:spcPct val="0"/>
              </a:spcBef>
              <a:spcAft>
                <a:spcPct val="0"/>
              </a:spcAft>
              <a:buClrTx/>
              <a:buSzTx/>
              <a:tabLst/>
            </a:pP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dirty="0">
                <a:ln>
                  <a:noFill/>
                </a:ln>
                <a:solidFill>
                  <a:schemeClr val="tx1"/>
                </a:solidFill>
                <a:effectLst/>
                <a:latin typeface="Arial" panose="020B0604020202020204" pitchFamily="34" charset="0"/>
                <a:hlinkClick r:id="rId4"/>
              </a:rPr>
              <a:t> Verbundintegration</a:t>
            </a:r>
            <a:r>
              <a:rPr kumimoji="0" lang="de-DE" altLang="de-DE" sz="1600" b="0" i="0" u="none" strike="noStrike" cap="none" normalizeH="0" baseline="0" dirty="0">
                <a:ln>
                  <a:noFill/>
                </a:ln>
                <a:solidFill>
                  <a:schemeClr val="tx1"/>
                </a:solidFill>
                <a:effectLst/>
                <a:latin typeface="Arial" panose="020B0604020202020204" pitchFamily="34" charset="0"/>
              </a:rPr>
              <a:t>: Der Verbund ist eine optionale Komponente von Azure AD Connect und kann zum Konfigurieren einer Hybridumgebung mithilfe einer lokalen AD FS-Infrastruktur verwendet werden.</a:t>
            </a:r>
          </a:p>
          <a:p>
            <a:pPr marL="0" marR="0" lvl="0" indent="0" algn="l" defTabSz="914400" rtl="0" eaLnBrk="0" fontAlgn="base" latinLnBrk="0" hangingPunct="0">
              <a:lnSpc>
                <a:spcPct val="100000"/>
              </a:lnSpc>
              <a:spcBef>
                <a:spcPct val="0"/>
              </a:spcBef>
              <a:spcAft>
                <a:spcPct val="0"/>
              </a:spcAft>
              <a:buClrTx/>
              <a:buSzTx/>
              <a:tabLst/>
            </a:pP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dirty="0">
                <a:ln>
                  <a:noFill/>
                </a:ln>
                <a:solidFill>
                  <a:schemeClr val="tx1"/>
                </a:solidFill>
                <a:effectLst/>
                <a:latin typeface="Arial" panose="020B0604020202020204" pitchFamily="34" charset="0"/>
                <a:hlinkClick r:id="rId5"/>
              </a:rPr>
              <a:t> Synchronisierung</a:t>
            </a:r>
            <a:r>
              <a:rPr kumimoji="0" lang="de-DE" altLang="de-DE" sz="1600" b="0" i="0" u="none" strike="noStrike" cap="none" normalizeH="0" baseline="0" dirty="0">
                <a:ln>
                  <a:noFill/>
                </a:ln>
                <a:solidFill>
                  <a:schemeClr val="tx1"/>
                </a:solidFill>
                <a:effectLst/>
                <a:latin typeface="Arial" panose="020B0604020202020204" pitchFamily="34" charset="0"/>
              </a:rPr>
              <a:t>: Dieser Prozess ist verantwortlich für das Erstellen von Benutzern, Gruppen und anderen Objekten. Er stellt auch sicher, dass Identitätsinformationen für Ihre lokalen Benutzer und Gruppen denen in der Cloud entsprechen. Diese Synchronisierung umfasst auch </a:t>
            </a:r>
            <a:r>
              <a:rPr kumimoji="0" lang="de-DE" altLang="de-DE" sz="1600" b="0" i="0" u="none" strike="noStrike" cap="none" normalizeH="0" baseline="0" dirty="0" err="1">
                <a:ln>
                  <a:noFill/>
                </a:ln>
                <a:solidFill>
                  <a:schemeClr val="tx1"/>
                </a:solidFill>
                <a:effectLst/>
                <a:latin typeface="Arial" panose="020B0604020202020204" pitchFamily="34" charset="0"/>
              </a:rPr>
              <a:t>Kennworthashes</a:t>
            </a:r>
            <a:r>
              <a:rPr kumimoji="0" lang="de-DE" altLang="de-DE"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7674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0162A0B-E01B-4BC0-96C0-E6B9FEE98825}"/>
              </a:ext>
            </a:extLst>
          </p:cNvPr>
          <p:cNvSpPr>
            <a:spLocks noGrp="1"/>
          </p:cNvSpPr>
          <p:nvPr>
            <p:ph type="title"/>
          </p:nvPr>
        </p:nvSpPr>
        <p:spPr/>
        <p:txBody>
          <a:bodyPr/>
          <a:lstStyle/>
          <a:p>
            <a:r>
              <a:rPr lang="de-DE" dirty="0"/>
              <a:t>Kennworthashsynchronisierung</a:t>
            </a:r>
          </a:p>
        </p:txBody>
      </p:sp>
      <p:pic>
        <p:nvPicPr>
          <p:cNvPr id="11" name="Inhaltsplatzhalter 10">
            <a:extLst>
              <a:ext uri="{FF2B5EF4-FFF2-40B4-BE49-F238E27FC236}">
                <a16:creationId xmlns:a16="http://schemas.microsoft.com/office/drawing/2014/main" xmlns="" id="{2C0820CA-2EE2-4554-8060-2BD6EF402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1726" y="1979683"/>
            <a:ext cx="5428753" cy="3817392"/>
          </a:xfrm>
        </p:spPr>
      </p:pic>
      <p:sp>
        <p:nvSpPr>
          <p:cNvPr id="13" name="Textfeld 12">
            <a:extLst>
              <a:ext uri="{FF2B5EF4-FFF2-40B4-BE49-F238E27FC236}">
                <a16:creationId xmlns:a16="http://schemas.microsoft.com/office/drawing/2014/main" xmlns="" id="{537EB459-BC8C-4BA1-93AF-21A591ECB63C}"/>
              </a:ext>
            </a:extLst>
          </p:cNvPr>
          <p:cNvSpPr txBox="1"/>
          <p:nvPr/>
        </p:nvSpPr>
        <p:spPr>
          <a:xfrm>
            <a:off x="484054" y="1863634"/>
            <a:ext cx="4784631" cy="3416320"/>
          </a:xfrm>
          <a:prstGeom prst="rect">
            <a:avLst/>
          </a:prstGeom>
          <a:noFill/>
        </p:spPr>
        <p:txBody>
          <a:bodyPr wrap="square" rtlCol="0">
            <a:spAutoFit/>
          </a:bodyPr>
          <a:lstStyle/>
          <a:p>
            <a:r>
              <a:rPr lang="de-DE" dirty="0"/>
              <a:t>Kennworthashsynchronisierung ist eine der Anmeldemethoden, die zur Implementierung von Hybrididentitäten verwendet wird.</a:t>
            </a:r>
          </a:p>
          <a:p>
            <a:r>
              <a:rPr lang="de-DE" dirty="0"/>
              <a:t> </a:t>
            </a:r>
          </a:p>
          <a:p>
            <a:r>
              <a:rPr lang="de-DE" dirty="0"/>
              <a:t>Azure AD Connect synchronisiert einen Hash eines Benutzerkennworthashs aus einer lokalen </a:t>
            </a:r>
            <a:r>
              <a:rPr lang="de-DE" dirty="0" err="1"/>
              <a:t>Active</a:t>
            </a:r>
            <a:r>
              <a:rPr lang="de-DE" dirty="0"/>
              <a:t> Directory-Instanz mit einer cloudbasierten Azure AD-Instanz.</a:t>
            </a:r>
          </a:p>
          <a:p>
            <a:endParaRPr lang="de-DE" dirty="0"/>
          </a:p>
          <a:p>
            <a:r>
              <a:rPr lang="de-DE" dirty="0"/>
              <a:t>Sie melden sich bei dem Dienst mit dem gleichen Kennwort an, das Sie zur Anmeldung bei Ihrer lokalen </a:t>
            </a:r>
            <a:r>
              <a:rPr lang="de-DE" dirty="0" err="1"/>
              <a:t>Active</a:t>
            </a:r>
            <a:r>
              <a:rPr lang="de-DE" dirty="0"/>
              <a:t> Directory-Instanz verwenden.</a:t>
            </a:r>
          </a:p>
        </p:txBody>
      </p:sp>
    </p:spTree>
    <p:extLst>
      <p:ext uri="{BB962C8B-B14F-4D97-AF65-F5344CB8AC3E}">
        <p14:creationId xmlns:p14="http://schemas.microsoft.com/office/powerpoint/2010/main" val="208896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7C8377-E894-4F72-836B-64CC366982E2}"/>
              </a:ext>
            </a:extLst>
          </p:cNvPr>
          <p:cNvSpPr>
            <a:spLocks noGrp="1"/>
          </p:cNvSpPr>
          <p:nvPr>
            <p:ph type="title"/>
          </p:nvPr>
        </p:nvSpPr>
        <p:spPr/>
        <p:txBody>
          <a:bodyPr/>
          <a:lstStyle/>
          <a:p>
            <a:r>
              <a:rPr lang="de-DE" dirty="0"/>
              <a:t>So funktioniert die Kennworthashsynchronisierung</a:t>
            </a:r>
          </a:p>
        </p:txBody>
      </p:sp>
      <p:sp>
        <p:nvSpPr>
          <p:cNvPr id="3" name="Inhaltsplatzhalter 2">
            <a:extLst>
              <a:ext uri="{FF2B5EF4-FFF2-40B4-BE49-F238E27FC236}">
                <a16:creationId xmlns:a16="http://schemas.microsoft.com/office/drawing/2014/main" xmlns="" id="{231BBCF6-711D-4C64-BCE8-503C41DB76C0}"/>
              </a:ext>
            </a:extLst>
          </p:cNvPr>
          <p:cNvSpPr>
            <a:spLocks noGrp="1"/>
          </p:cNvSpPr>
          <p:nvPr>
            <p:ph idx="1"/>
          </p:nvPr>
        </p:nvSpPr>
        <p:spPr>
          <a:xfrm>
            <a:off x="609600" y="1268761"/>
            <a:ext cx="10276114" cy="1230600"/>
          </a:xfrm>
        </p:spPr>
        <p:txBody>
          <a:bodyPr>
            <a:normAutofit fontScale="70000" lnSpcReduction="20000"/>
          </a:bodyPr>
          <a:lstStyle/>
          <a:p>
            <a:r>
              <a:rPr lang="de-DE" dirty="0"/>
              <a:t>Der </a:t>
            </a:r>
            <a:r>
              <a:rPr lang="de-DE" dirty="0" err="1"/>
              <a:t>Active</a:t>
            </a:r>
            <a:r>
              <a:rPr lang="de-DE" dirty="0"/>
              <a:t> Directory-Domänendienst speichert Kennwörter in Form einer Hashwertdarstellung des Benutzerkennworts. Ein Hashwert ist das Ergebnis einer unidirektionalen mathematischen Funktion, und es ist nicht möglich, das Ergebnis einer unidirektionalen Funktion in die Nur-Text-Version eines Kennworts umzukehren.</a:t>
            </a:r>
          </a:p>
        </p:txBody>
      </p:sp>
      <p:pic>
        <p:nvPicPr>
          <p:cNvPr id="5" name="Grafik 4">
            <a:extLst>
              <a:ext uri="{FF2B5EF4-FFF2-40B4-BE49-F238E27FC236}">
                <a16:creationId xmlns:a16="http://schemas.microsoft.com/office/drawing/2014/main" xmlns="" id="{7BB5F495-1C78-4E45-98C3-DB972A3D9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2618191"/>
            <a:ext cx="8323702" cy="3480898"/>
          </a:xfrm>
          <a:prstGeom prst="rect">
            <a:avLst/>
          </a:prstGeom>
        </p:spPr>
      </p:pic>
    </p:spTree>
    <p:extLst>
      <p:ext uri="{BB962C8B-B14F-4D97-AF65-F5344CB8AC3E}">
        <p14:creationId xmlns:p14="http://schemas.microsoft.com/office/powerpoint/2010/main" val="309110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2: Azure AD - </a:t>
            </a:r>
            <a:r>
              <a:rPr lang="de-DE" dirty="0" err="1"/>
              <a:t>Passthrough</a:t>
            </a:r>
            <a:r>
              <a:rPr lang="de-DE" dirty="0"/>
              <a:t>-Authentifizierung</a:t>
            </a:r>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08227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08A1510-8F45-4E29-A33E-3036233E58E4}"/>
              </a:ext>
            </a:extLst>
          </p:cNvPr>
          <p:cNvSpPr>
            <a:spLocks noGrp="1"/>
          </p:cNvSpPr>
          <p:nvPr>
            <p:ph type="title"/>
          </p:nvPr>
        </p:nvSpPr>
        <p:spPr/>
        <p:txBody>
          <a:bodyPr/>
          <a:lstStyle/>
          <a:p>
            <a:r>
              <a:rPr lang="de-DE" dirty="0"/>
              <a:t>Azure </a:t>
            </a:r>
            <a:r>
              <a:rPr lang="de-DE" dirty="0" err="1"/>
              <a:t>Active</a:t>
            </a:r>
            <a:r>
              <a:rPr lang="de-DE" dirty="0"/>
              <a:t> Directory-</a:t>
            </a:r>
            <a:r>
              <a:rPr lang="de-DE" dirty="0" err="1"/>
              <a:t>Passthrough</a:t>
            </a:r>
            <a:r>
              <a:rPr lang="de-DE" dirty="0"/>
              <a:t>-Authentifizierung</a:t>
            </a:r>
          </a:p>
        </p:txBody>
      </p:sp>
      <p:sp>
        <p:nvSpPr>
          <p:cNvPr id="3" name="Inhaltsplatzhalter 2">
            <a:extLst>
              <a:ext uri="{FF2B5EF4-FFF2-40B4-BE49-F238E27FC236}">
                <a16:creationId xmlns:a16="http://schemas.microsoft.com/office/drawing/2014/main" xmlns="" id="{1A390D96-05FA-4627-9021-B939DC172BA9}"/>
              </a:ext>
            </a:extLst>
          </p:cNvPr>
          <p:cNvSpPr>
            <a:spLocks noGrp="1"/>
          </p:cNvSpPr>
          <p:nvPr>
            <p:ph idx="1"/>
          </p:nvPr>
        </p:nvSpPr>
        <p:spPr>
          <a:xfrm>
            <a:off x="609600" y="1268761"/>
            <a:ext cx="11242766" cy="1265434"/>
          </a:xfrm>
        </p:spPr>
        <p:txBody>
          <a:bodyPr>
            <a:normAutofit fontScale="92500" lnSpcReduction="20000"/>
          </a:bodyPr>
          <a:lstStyle/>
          <a:p>
            <a:r>
              <a:rPr lang="de-DE" dirty="0"/>
              <a:t>Mit AAD-</a:t>
            </a:r>
            <a:r>
              <a:rPr lang="de-DE" dirty="0" err="1"/>
              <a:t>Passthrough</a:t>
            </a:r>
            <a:r>
              <a:rPr lang="de-DE" dirty="0"/>
              <a:t>-Authentifizierung können sich Benutzer mit denselben Kennwörtern sowohl an lokalen als auch an cloudbasierten Anwendungen anmelden</a:t>
            </a:r>
          </a:p>
        </p:txBody>
      </p:sp>
      <p:pic>
        <p:nvPicPr>
          <p:cNvPr id="5" name="Grafik 4">
            <a:extLst>
              <a:ext uri="{FF2B5EF4-FFF2-40B4-BE49-F238E27FC236}">
                <a16:creationId xmlns:a16="http://schemas.microsoft.com/office/drawing/2014/main" xmlns="" id="{092DA340-C4CB-4195-80E9-770DF665EB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194" y="2534195"/>
            <a:ext cx="8272760" cy="37492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609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A5EFF4E-CF70-435E-9E8D-4FD5C00D8363}"/>
              </a:ext>
            </a:extLst>
          </p:cNvPr>
          <p:cNvSpPr>
            <a:spLocks noGrp="1"/>
          </p:cNvSpPr>
          <p:nvPr>
            <p:ph type="title"/>
          </p:nvPr>
        </p:nvSpPr>
        <p:spPr/>
        <p:txBody>
          <a:bodyPr/>
          <a:lstStyle/>
          <a:p>
            <a:r>
              <a:rPr lang="de-DE" dirty="0"/>
              <a:t>Vorteile der Azure AD-</a:t>
            </a:r>
            <a:r>
              <a:rPr lang="de-DE" dirty="0" err="1"/>
              <a:t>Passthrough</a:t>
            </a:r>
            <a:r>
              <a:rPr lang="de-DE" dirty="0"/>
              <a:t>-Authentifizierung</a:t>
            </a:r>
          </a:p>
        </p:txBody>
      </p:sp>
      <p:sp>
        <p:nvSpPr>
          <p:cNvPr id="3" name="Inhaltsplatzhalter 2">
            <a:extLst>
              <a:ext uri="{FF2B5EF4-FFF2-40B4-BE49-F238E27FC236}">
                <a16:creationId xmlns:a16="http://schemas.microsoft.com/office/drawing/2014/main" xmlns="" id="{2C23E810-2748-4C71-B008-04FD388F3E51}"/>
              </a:ext>
            </a:extLst>
          </p:cNvPr>
          <p:cNvSpPr>
            <a:spLocks noGrp="1"/>
          </p:cNvSpPr>
          <p:nvPr>
            <p:ph idx="1"/>
          </p:nvPr>
        </p:nvSpPr>
        <p:spPr/>
        <p:txBody>
          <a:bodyPr>
            <a:normAutofit fontScale="92500" lnSpcReduction="10000"/>
          </a:bodyPr>
          <a:lstStyle/>
          <a:p>
            <a:r>
              <a:rPr lang="de-DE" i="1" dirty="0"/>
              <a:t>Große Benutzerfreundlichkeit</a:t>
            </a:r>
            <a:r>
              <a:rPr lang="de-DE" dirty="0"/>
              <a:t> </a:t>
            </a:r>
          </a:p>
          <a:p>
            <a:pPr lvl="1"/>
            <a:r>
              <a:rPr lang="de-DE" dirty="0"/>
              <a:t>Benutzer verwenden für die Anmeldung bei lokalen und cloudbasierten Anwendungen das gleiche Kennwort</a:t>
            </a:r>
          </a:p>
          <a:p>
            <a:r>
              <a:rPr lang="de-DE" i="1" dirty="0"/>
              <a:t>Einfache Bereitstellung und Verwaltung</a:t>
            </a:r>
          </a:p>
          <a:p>
            <a:pPr lvl="1"/>
            <a:r>
              <a:rPr lang="de-DE" dirty="0"/>
              <a:t>Bereitstellungen oder Netzwerkkonfigurationen müssen nicht mehr komplex und lokal sein</a:t>
            </a:r>
          </a:p>
          <a:p>
            <a:r>
              <a:rPr lang="de-DE" i="1" dirty="0"/>
              <a:t>Schützen</a:t>
            </a:r>
          </a:p>
          <a:p>
            <a:pPr lvl="1"/>
            <a:r>
              <a:rPr lang="de-DE" dirty="0"/>
              <a:t>Lokale Kennwörter werden niemals in irgendeiner Form in der Cloud gespeichert</a:t>
            </a:r>
            <a:endParaRPr lang="de-DE" i="1" dirty="0"/>
          </a:p>
          <a:p>
            <a:r>
              <a:rPr lang="de-DE" i="1" dirty="0"/>
              <a:t>Hoch verfügbar</a:t>
            </a:r>
          </a:p>
          <a:p>
            <a:pPr lvl="1"/>
            <a:r>
              <a:rPr lang="de-DE" dirty="0"/>
              <a:t>Zusätzliche </a:t>
            </a:r>
            <a:r>
              <a:rPr lang="de-DE" dirty="0" err="1"/>
              <a:t>Agents</a:t>
            </a:r>
            <a:r>
              <a:rPr lang="de-DE" dirty="0"/>
              <a:t> können auf mehrere lokalen Servern installiert werden</a:t>
            </a:r>
            <a:endParaRPr lang="de-DE" i="1" dirty="0"/>
          </a:p>
          <a:p>
            <a:endParaRPr lang="de-DE" i="1" dirty="0"/>
          </a:p>
        </p:txBody>
      </p:sp>
    </p:spTree>
    <p:extLst>
      <p:ext uri="{BB962C8B-B14F-4D97-AF65-F5344CB8AC3E}">
        <p14:creationId xmlns:p14="http://schemas.microsoft.com/office/powerpoint/2010/main" val="2657216327"/>
      </p:ext>
    </p:extLst>
  </p:cSld>
  <p:clrMapOvr>
    <a:masterClrMapping/>
  </p:clrMapOvr>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F33630-E847-475E-B26F-223497F57C35}">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B559AA6-CAF2-484A-A136-DA85896F5B56}">
  <ds:schemaRefs>
    <ds:schemaRef ds:uri="http://schemas.microsoft.com/sharepoint/v3/contenttype/forms"/>
  </ds:schemaRefs>
</ds:datastoreItem>
</file>

<file path=customXml/itemProps3.xml><?xml version="1.0" encoding="utf-8"?>
<ds:datastoreItem xmlns:ds="http://schemas.openxmlformats.org/officeDocument/2006/customXml" ds:itemID="{0C7104C7-E5C4-42AD-902D-8726E8276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Labs_Modul_5_Office 365_PowerWoche</Template>
  <TotalTime>0</TotalTime>
  <Words>786</Words>
  <Application>Microsoft Office PowerPoint</Application>
  <PresentationFormat>Breitbild</PresentationFormat>
  <Paragraphs>91</Paragraphs>
  <Slides>18</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vt:lpstr>
      <vt:lpstr>Segoe UI</vt:lpstr>
      <vt:lpstr>Windows Server 8</vt:lpstr>
      <vt:lpstr>Modul 6: Azure AD Connect</vt:lpstr>
      <vt:lpstr>Modul 6 Agenda</vt:lpstr>
      <vt:lpstr>Lektion 1: Azure AD - Kennworthashsynchronisierung</vt:lpstr>
      <vt:lpstr>Was ist Azure AD Connect</vt:lpstr>
      <vt:lpstr>Kennworthashsynchronisierung</vt:lpstr>
      <vt:lpstr>So funktioniert die Kennworthashsynchronisierung</vt:lpstr>
      <vt:lpstr>Lektion 2: Azure AD - Passthrough-Authentifizierung</vt:lpstr>
      <vt:lpstr>Azure Active Directory-Passthrough-Authentifizierung</vt:lpstr>
      <vt:lpstr>Vorteile der Azure AD-Passthrough-Authentifizierung</vt:lpstr>
      <vt:lpstr>Funktionsweise der Passthrough-Authentifizierung</vt:lpstr>
      <vt:lpstr>Lektion 3: Azure AD - Verbund</vt:lpstr>
      <vt:lpstr>Was ist ein Verbund?</vt:lpstr>
      <vt:lpstr>Azure AD Connect: Verbundthemen</vt:lpstr>
      <vt:lpstr>Azure AD Connect und Verbund</vt:lpstr>
      <vt:lpstr>Lektion 4: Einmaliges Anmelden</vt:lpstr>
      <vt:lpstr>Einmaliges Anmelden mit Azure Active Directory</vt:lpstr>
      <vt:lpstr>So funktioniert einmaliges Anmelden</vt:lpstr>
      <vt:lpstr>Vorteile des einmaligen Anmeldens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6: Azure AD Connect</dc:title>
  <dc:creator>Remigiusz Suszkiewicz</dc:creator>
  <cp:lastModifiedBy>alexander schwarz</cp:lastModifiedBy>
  <cp:revision>13</cp:revision>
  <dcterms:created xsi:type="dcterms:W3CDTF">2021-03-02T15:00:22Z</dcterms:created>
  <dcterms:modified xsi:type="dcterms:W3CDTF">2022-03-15T10:15:43Z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