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1774" r:id="rId2"/>
    <p:sldId id="1767" r:id="rId3"/>
    <p:sldId id="1769" r:id="rId4"/>
    <p:sldId id="1778" r:id="rId5"/>
    <p:sldId id="1781" r:id="rId6"/>
    <p:sldId id="1782" r:id="rId7"/>
    <p:sldId id="1783" r:id="rId8"/>
    <p:sldId id="1784" r:id="rId9"/>
    <p:sldId id="1785" r:id="rId10"/>
    <p:sldId id="1786" r:id="rId11"/>
    <p:sldId id="1787" r:id="rId12"/>
    <p:sldId id="1788" r:id="rId13"/>
    <p:sldId id="1789" r:id="rId14"/>
    <p:sldId id="1791" r:id="rId15"/>
    <p:sldId id="1790" r:id="rId16"/>
    <p:sldId id="1792"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6B9530-164F-4DAA-AB40-CF9FD4500B0C}" type="datetimeFigureOut">
              <a:rPr lang="de-DE" smtClean="0"/>
              <a:t>03.03.2021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118809-ED9D-4024-B8CB-127957298255}" type="slidenum">
              <a:rPr lang="de-DE" smtClean="0"/>
              <a:t>‹Nr.›</a:t>
            </a:fld>
            <a:endParaRPr lang="de-DE"/>
          </a:p>
        </p:txBody>
      </p:sp>
    </p:spTree>
    <p:extLst>
      <p:ext uri="{BB962C8B-B14F-4D97-AF65-F5344CB8AC3E}">
        <p14:creationId xmlns:p14="http://schemas.microsoft.com/office/powerpoint/2010/main" val="211818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3/3/2021 10:16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72637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3/3/2021 10:16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4856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3/3/2021 10:16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42317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3/3/2021 10:16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77861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3/3/2021 10:57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3388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3/3/2021 11:49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68991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file:///C:\Users\WanlambokNongbetChil\Desktop\Del\aaaaa.png" TargetMode="Externa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p:spPr>
        <p:txBody>
          <a:bodyPr/>
          <a:lstStyle/>
          <a:p>
            <a:r>
              <a:rPr lang="de-DE"/>
              <a:t>Mastertitelformat bearbeiten</a:t>
            </a:r>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1776878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und vertikaler Text">
    <p:spTree>
      <p:nvGrpSpPr>
        <p:cNvPr id="1" name=""/>
        <p:cNvGrpSpPr/>
        <p:nvPr/>
      </p:nvGrpSpPr>
      <p:grpSpPr>
        <a:xfrm>
          <a:off x="0" y="0"/>
          <a:ext cx="0" cy="0"/>
          <a:chOff x="0" y="0"/>
          <a:chExt cx="0" cy="0"/>
        </a:xfrm>
      </p:grpSpPr>
      <p:sp>
        <p:nvSpPr>
          <p:cNvPr id="3" name="Vertikaler Textplatzhalter 2"/>
          <p:cNvSpPr>
            <a:spLocks noGrp="1"/>
          </p:cNvSpPr>
          <p:nvPr>
            <p:ph type="body" orient="vert" idx="1"/>
          </p:nvPr>
        </p:nvSpPr>
        <p:spPr>
          <a:xfrm>
            <a:off x="609600" y="1268760"/>
            <a:ext cx="10972800" cy="4857403"/>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5" name="Titel 1"/>
          <p:cNvSpPr txBox="1">
            <a:spLocks/>
          </p:cNvSpPr>
          <p:nvPr/>
        </p:nvSpPr>
        <p:spPr>
          <a:xfrm>
            <a:off x="623392" y="35352"/>
            <a:ext cx="8640960"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3037258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1268760"/>
            <a:ext cx="2743200" cy="4857403"/>
          </a:xfrm>
        </p:spPr>
        <p:txBody>
          <a:bodyPr vert="eaVert"/>
          <a:lstStyle/>
          <a:p>
            <a:r>
              <a:rPr lang="de-DE"/>
              <a:t>Mastertitelformat bearbeiten</a:t>
            </a:r>
            <a:endParaRPr lang="de-DE" dirty="0"/>
          </a:p>
        </p:txBody>
      </p:sp>
      <p:sp>
        <p:nvSpPr>
          <p:cNvPr id="3" name="Vertikaler Textplatzhalter 2"/>
          <p:cNvSpPr>
            <a:spLocks noGrp="1"/>
          </p:cNvSpPr>
          <p:nvPr>
            <p:ph type="body" orient="vert" idx="1"/>
          </p:nvPr>
        </p:nvSpPr>
        <p:spPr>
          <a:xfrm>
            <a:off x="609600" y="1268760"/>
            <a:ext cx="8026400" cy="4857403"/>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2664714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Tree>
    <p:extLst>
      <p:ext uri="{BB962C8B-B14F-4D97-AF65-F5344CB8AC3E}">
        <p14:creationId xmlns:p14="http://schemas.microsoft.com/office/powerpoint/2010/main" val="1302291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quare photo ligh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descr="Microsoft Power Platform logo">
            <a:extLst>
              <a:ext uri="{FF2B5EF4-FFF2-40B4-BE49-F238E27FC236}">
                <a16:creationId xmlns:a16="http://schemas.microsoft.com/office/drawing/2014/main" id="{855E678C-9236-484E-BCC6-03F3CD84D5BD}"/>
              </a:ext>
            </a:extLst>
          </p:cNvPr>
          <p:cNvPicPr>
            <a:picLocks noChangeAspect="1"/>
          </p:cNvPicPr>
          <p:nvPr userDrawn="1"/>
        </p:nvPicPr>
        <p:blipFill rotWithShape="1">
          <a:blip r:embed="rId3"/>
          <a:srcRect l="7678" t="32349" r="7678" b="32349"/>
          <a:stretch/>
        </p:blipFill>
        <p:spPr>
          <a:xfrm>
            <a:off x="364332" y="320232"/>
            <a:ext cx="3097211" cy="3089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588263" y="2979539"/>
            <a:ext cx="4167887" cy="553998"/>
          </a:xfrm>
        </p:spPr>
        <p:txBody>
          <a:bodyPr anchor="b" anchorCtr="0">
            <a:spAutoFit/>
          </a:bodyPr>
          <a:lstStyle>
            <a:lvl1pPr>
              <a:defRPr>
                <a:solidFill>
                  <a:schemeClr val="tx1"/>
                </a:solidFill>
              </a:defRPr>
            </a:lvl1pPr>
          </a:lstStyle>
          <a:p>
            <a:r>
              <a:rPr lang="de-DE"/>
              <a:t>Mastertitelformat bearbeiten</a:t>
            </a:r>
            <a:endParaRPr lang="en-US"/>
          </a:p>
        </p:txBody>
      </p:sp>
    </p:spTree>
    <p:extLst>
      <p:ext uri="{BB962C8B-B14F-4D97-AF65-F5344CB8AC3E}">
        <p14:creationId xmlns:p14="http://schemas.microsoft.com/office/powerpoint/2010/main" val="42544516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Title">
    <p:bg>
      <p:bgPr>
        <a:blipFill dpi="0" rotWithShape="1">
          <a:blip r:embed="rId2" r:link="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199" y="3227821"/>
            <a:ext cx="2329181" cy="402359"/>
          </a:xfrm>
          <a:prstGeom prst="rect">
            <a:avLst/>
          </a:prstGeom>
        </p:spPr>
        <p:txBody>
          <a:bodyPr wrap="square" lIns="0" tIns="0" rIns="0" bIns="0" anchor="ctr">
            <a:spAutoFit/>
          </a:bodyPr>
          <a:lstStyle>
            <a:lvl1pPr>
              <a:lnSpc>
                <a:spcPts val="3137"/>
              </a:lnSpc>
              <a:defRPr sz="3600" strike="noStrike">
                <a:solidFill>
                  <a:schemeClr val="bg1"/>
                </a:solidFill>
              </a:defRPr>
            </a:lvl1pPr>
          </a:lstStyle>
          <a:p>
            <a:r>
              <a:rPr lang="en-US"/>
              <a:t>Title</a:t>
            </a:r>
          </a:p>
        </p:txBody>
      </p:sp>
    </p:spTree>
    <p:extLst>
      <p:ext uri="{BB962C8B-B14F-4D97-AF65-F5344CB8AC3E}">
        <p14:creationId xmlns:p14="http://schemas.microsoft.com/office/powerpoint/2010/main" val="74264130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Section Titl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57968"/>
            <a:ext cx="8500727" cy="498598"/>
          </a:xfrm>
          <a:noFill/>
        </p:spPr>
        <p:txBody>
          <a:bodyPr wrap="square"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556608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square photo ligh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descr="Microsoft Power Platform logo">
            <a:extLst>
              <a:ext uri="{FF2B5EF4-FFF2-40B4-BE49-F238E27FC236}">
                <a16:creationId xmlns:a16="http://schemas.microsoft.com/office/drawing/2014/main" id="{855E678C-9236-484E-BCC6-03F3CD84D5BD}"/>
              </a:ext>
            </a:extLst>
          </p:cNvPr>
          <p:cNvPicPr>
            <a:picLocks noChangeAspect="1"/>
          </p:cNvPicPr>
          <p:nvPr userDrawn="1"/>
        </p:nvPicPr>
        <p:blipFill rotWithShape="1">
          <a:blip r:embed="rId3"/>
          <a:srcRect l="7678" t="32349" r="7678" b="32349"/>
          <a:stretch/>
        </p:blipFill>
        <p:spPr>
          <a:xfrm>
            <a:off x="364332" y="320232"/>
            <a:ext cx="3097211" cy="3089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588263" y="2979539"/>
            <a:ext cx="4167887" cy="553998"/>
          </a:xfrm>
        </p:spPr>
        <p:txBody>
          <a:bodyPr anchor="b" anchorCtr="0">
            <a:spAutoFit/>
          </a:bodyPr>
          <a:lstStyle>
            <a:lvl1pPr>
              <a:defRPr>
                <a:solidFill>
                  <a:schemeClr val="tx1"/>
                </a:solidFill>
              </a:defRPr>
            </a:lvl1pPr>
          </a:lstStyle>
          <a:p>
            <a:r>
              <a:rPr lang="de-DE"/>
              <a:t>Mastertitelformat bearbeiten</a:t>
            </a:r>
            <a:endParaRPr lang="en-US"/>
          </a:p>
        </p:txBody>
      </p:sp>
    </p:spTree>
    <p:extLst>
      <p:ext uri="{BB962C8B-B14F-4D97-AF65-F5344CB8AC3E}">
        <p14:creationId xmlns:p14="http://schemas.microsoft.com/office/powerpoint/2010/main" val="8139679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Section Titl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57968"/>
            <a:ext cx="8500727" cy="498598"/>
          </a:xfrm>
          <a:noFill/>
        </p:spPr>
        <p:txBody>
          <a:bodyPr wrap="square"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08547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square photo ligh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descr="Microsoft Power Platform logo">
            <a:extLst>
              <a:ext uri="{FF2B5EF4-FFF2-40B4-BE49-F238E27FC236}">
                <a16:creationId xmlns:a16="http://schemas.microsoft.com/office/drawing/2014/main" id="{855E678C-9236-484E-BCC6-03F3CD84D5BD}"/>
              </a:ext>
            </a:extLst>
          </p:cNvPr>
          <p:cNvPicPr>
            <a:picLocks noChangeAspect="1"/>
          </p:cNvPicPr>
          <p:nvPr userDrawn="1"/>
        </p:nvPicPr>
        <p:blipFill rotWithShape="1">
          <a:blip r:embed="rId3"/>
          <a:srcRect l="7678" t="32349" r="7678" b="32349"/>
          <a:stretch/>
        </p:blipFill>
        <p:spPr>
          <a:xfrm>
            <a:off x="364332" y="320232"/>
            <a:ext cx="3097211" cy="3089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588263" y="2979539"/>
            <a:ext cx="4167887" cy="553998"/>
          </a:xfrm>
        </p:spPr>
        <p:txBody>
          <a:bodyPr anchor="b" anchorCtr="0">
            <a:spAutoFit/>
          </a:bodyPr>
          <a:lstStyle>
            <a:lvl1pPr>
              <a:defRPr>
                <a:solidFill>
                  <a:schemeClr val="tx1"/>
                </a:solidFill>
              </a:defRPr>
            </a:lvl1pPr>
          </a:lstStyle>
          <a:p>
            <a:r>
              <a:rPr lang="de-DE"/>
              <a:t>Mastertitelformat bearbeiten</a:t>
            </a:r>
            <a:endParaRPr lang="en-US"/>
          </a:p>
        </p:txBody>
      </p:sp>
    </p:spTree>
    <p:extLst>
      <p:ext uri="{BB962C8B-B14F-4D97-AF65-F5344CB8AC3E}">
        <p14:creationId xmlns:p14="http://schemas.microsoft.com/office/powerpoint/2010/main" val="7992305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Section Titl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57968"/>
            <a:ext cx="8500727" cy="498598"/>
          </a:xfrm>
          <a:noFill/>
        </p:spPr>
        <p:txBody>
          <a:bodyPr wrap="square"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4835364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23392" y="35352"/>
            <a:ext cx="8640960" cy="801360"/>
          </a:xfrm>
        </p:spPr>
        <p:txBody>
          <a:bodyPr>
            <a:normAutofit/>
          </a:bodyPr>
          <a:lstStyle>
            <a:lvl1pPr algn="l">
              <a:defRPr sz="2800"/>
            </a:lvl1pPr>
          </a:lstStyle>
          <a:p>
            <a:r>
              <a:rPr lang="de-DE"/>
              <a:t>Mastertitelformat bearbeiten</a:t>
            </a:r>
            <a:endParaRPr lang="de-DE" dirty="0"/>
          </a:p>
        </p:txBody>
      </p:sp>
      <p:sp>
        <p:nvSpPr>
          <p:cNvPr id="3" name="Inhaltsplatzhalter 2"/>
          <p:cNvSpPr>
            <a:spLocks noGrp="1"/>
          </p:cNvSpPr>
          <p:nvPr>
            <p:ph idx="1"/>
          </p:nvPr>
        </p:nvSpPr>
        <p:spPr>
          <a:xfrm>
            <a:off x="609600" y="1268760"/>
            <a:ext cx="10972800" cy="485740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2443478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de-DE"/>
              <a:t>Mastertitelformat bearbeiten</a:t>
            </a:r>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1758895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196753"/>
            <a:ext cx="5384800" cy="49294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3"/>
          <p:cNvSpPr>
            <a:spLocks noGrp="1"/>
          </p:cNvSpPr>
          <p:nvPr>
            <p:ph sz="half" idx="2"/>
          </p:nvPr>
        </p:nvSpPr>
        <p:spPr>
          <a:xfrm>
            <a:off x="6197600" y="1196753"/>
            <a:ext cx="5384800" cy="49294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Foliennummernplatzhalter 6"/>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6" name="Titel 1"/>
          <p:cNvSpPr txBox="1">
            <a:spLocks/>
          </p:cNvSpPr>
          <p:nvPr/>
        </p:nvSpPr>
        <p:spPr>
          <a:xfrm>
            <a:off x="623392" y="35352"/>
            <a:ext cx="8640960"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309375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23392" y="1268760"/>
            <a:ext cx="5386917" cy="4237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623392" y="1844825"/>
            <a:ext cx="5386917" cy="34172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92012" y="1268760"/>
            <a:ext cx="5389033" cy="4237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92012" y="1844825"/>
            <a:ext cx="5389033" cy="34172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Foliennummernplatzhalter 8"/>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8" name="Titel 1"/>
          <p:cNvSpPr txBox="1">
            <a:spLocks/>
          </p:cNvSpPr>
          <p:nvPr/>
        </p:nvSpPr>
        <p:spPr>
          <a:xfrm>
            <a:off x="623392" y="35352"/>
            <a:ext cx="8640960"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4258656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4" name="Titel 1"/>
          <p:cNvSpPr txBox="1">
            <a:spLocks/>
          </p:cNvSpPr>
          <p:nvPr/>
        </p:nvSpPr>
        <p:spPr>
          <a:xfrm>
            <a:off x="431371" y="35352"/>
            <a:ext cx="8832981"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3760399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2507437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3393" y="1196752"/>
            <a:ext cx="4011084" cy="1162050"/>
          </a:xfrm>
        </p:spPr>
        <p:txBody>
          <a:bodyPr anchor="b"/>
          <a:lstStyle>
            <a:lvl1pPr algn="l">
              <a:defRPr sz="2000" b="1"/>
            </a:lvl1pPr>
          </a:lstStyle>
          <a:p>
            <a:r>
              <a:rPr lang="de-DE"/>
              <a:t>Mastertitelformat bearbeiten</a:t>
            </a:r>
          </a:p>
        </p:txBody>
      </p:sp>
      <p:sp>
        <p:nvSpPr>
          <p:cNvPr id="3" name="Inhaltsplatzhalter 2"/>
          <p:cNvSpPr>
            <a:spLocks noGrp="1"/>
          </p:cNvSpPr>
          <p:nvPr>
            <p:ph idx="1"/>
          </p:nvPr>
        </p:nvSpPr>
        <p:spPr>
          <a:xfrm>
            <a:off x="4766733" y="1196753"/>
            <a:ext cx="6815667" cy="492941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Textplatzhalter 3"/>
          <p:cNvSpPr>
            <a:spLocks noGrp="1"/>
          </p:cNvSpPr>
          <p:nvPr>
            <p:ph type="body" sz="half" idx="2"/>
          </p:nvPr>
        </p:nvSpPr>
        <p:spPr>
          <a:xfrm>
            <a:off x="609601" y="2348881"/>
            <a:ext cx="4011084" cy="37772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7" name="Foliennummernplatzhalter 6"/>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6" name="Titel 1"/>
          <p:cNvSpPr txBox="1">
            <a:spLocks/>
          </p:cNvSpPr>
          <p:nvPr/>
        </p:nvSpPr>
        <p:spPr>
          <a:xfrm>
            <a:off x="623392" y="35352"/>
            <a:ext cx="8640960"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38965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de-DE"/>
              <a:t>Mastertitelformat bearbeiten</a:t>
            </a:r>
          </a:p>
        </p:txBody>
      </p:sp>
      <p:sp>
        <p:nvSpPr>
          <p:cNvPr id="3" name="Bildplatzhalter 2"/>
          <p:cNvSpPr>
            <a:spLocks noGrp="1"/>
          </p:cNvSpPr>
          <p:nvPr>
            <p:ph type="pic" idx="1"/>
          </p:nvPr>
        </p:nvSpPr>
        <p:spPr>
          <a:xfrm>
            <a:off x="2389717" y="1268760"/>
            <a:ext cx="7315200" cy="34588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7" name="Foliennummernplatzhalter 6"/>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3166186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tif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09600" y="1052736"/>
            <a:ext cx="10972800" cy="1143000"/>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609600" y="2420889"/>
            <a:ext cx="10972800" cy="3705275"/>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7" name="Rechteck 6"/>
          <p:cNvSpPr/>
          <p:nvPr/>
        </p:nvSpPr>
        <p:spPr>
          <a:xfrm>
            <a:off x="0" y="0"/>
            <a:ext cx="12192000" cy="996318"/>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solidFill>
                <a:prstClr val="white"/>
              </a:solidFill>
            </a:endParaRPr>
          </a:p>
        </p:txBody>
      </p:sp>
      <p:sp>
        <p:nvSpPr>
          <p:cNvPr id="8" name="Rechteck 7"/>
          <p:cNvSpPr/>
          <p:nvPr/>
        </p:nvSpPr>
        <p:spPr>
          <a:xfrm>
            <a:off x="0" y="885050"/>
            <a:ext cx="1487488" cy="11126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solidFill>
                <a:prstClr val="white"/>
              </a:solidFill>
            </a:endParaRPr>
          </a:p>
        </p:txBody>
      </p:sp>
      <p:sp>
        <p:nvSpPr>
          <p:cNvPr id="9" name="Rechteck 8"/>
          <p:cNvSpPr/>
          <p:nvPr/>
        </p:nvSpPr>
        <p:spPr>
          <a:xfrm>
            <a:off x="1583499" y="885050"/>
            <a:ext cx="10608501" cy="111268"/>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solidFill>
                <a:prstClr val="white"/>
              </a:solidFill>
            </a:endParaRPr>
          </a:p>
        </p:txBody>
      </p:sp>
      <p:pic>
        <p:nvPicPr>
          <p:cNvPr id="10" name="Picture 5" descr="\\burghausen1\sekret\Marketing\LogoBox\ppedvLogos\ppedvlogopfad.tif"/>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9552384" y="249201"/>
            <a:ext cx="2352312" cy="497917"/>
          </a:xfrm>
          <a:prstGeom prst="rect">
            <a:avLst/>
          </a:prstGeom>
          <a:noFill/>
          <a:extLst>
            <a:ext uri="{909E8E84-426E-40DD-AFC4-6F175D3DCCD1}">
              <a14:hiddenFill xmlns:a14="http://schemas.microsoft.com/office/drawing/2010/main">
                <a:solidFill>
                  <a:srgbClr val="FFFFFF"/>
                </a:solidFill>
              </a14:hiddenFill>
            </a:ext>
          </a:extLst>
        </p:spPr>
      </p:pic>
      <p:pic>
        <p:nvPicPr>
          <p:cNvPr id="11" name="Grafik 10"/>
          <p:cNvPicPr/>
          <p:nvPr/>
        </p:nvPicPr>
        <p:blipFill>
          <a:blip r:embed="rId22">
            <a:extLst>
              <a:ext uri="{28A0092B-C50C-407E-A947-70E740481C1C}">
                <a14:useLocalDpi xmlns:a14="http://schemas.microsoft.com/office/drawing/2010/main" val="0"/>
              </a:ext>
            </a:extLst>
          </a:blip>
          <a:stretch>
            <a:fillRect/>
          </a:stretch>
        </p:blipFill>
        <p:spPr>
          <a:xfrm>
            <a:off x="47328" y="6237312"/>
            <a:ext cx="3168352" cy="576064"/>
          </a:xfrm>
          <a:prstGeom prst="rect">
            <a:avLst/>
          </a:prstGeom>
        </p:spPr>
      </p:pic>
    </p:spTree>
    <p:extLst>
      <p:ext uri="{BB962C8B-B14F-4D97-AF65-F5344CB8AC3E}">
        <p14:creationId xmlns:p14="http://schemas.microsoft.com/office/powerpoint/2010/main" val="20010848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2207012"/>
            <a:ext cx="4462201" cy="2800767"/>
          </a:xfrm>
        </p:spPr>
        <p:txBody>
          <a:bodyPr/>
          <a:lstStyle/>
          <a:p>
            <a:r>
              <a:rPr lang="de-DE" dirty="0"/>
              <a:t>Modul 7: Azure AD Benutzer-verwaltung </a:t>
            </a:r>
            <a:br>
              <a:rPr lang="de-DE" dirty="0"/>
            </a:br>
            <a:r>
              <a:rPr lang="de-DE" dirty="0"/>
              <a:t>mit PowerShell</a:t>
            </a:r>
          </a:p>
        </p:txBody>
      </p:sp>
    </p:spTree>
    <p:extLst>
      <p:ext uri="{BB962C8B-B14F-4D97-AF65-F5344CB8AC3E}">
        <p14:creationId xmlns:p14="http://schemas.microsoft.com/office/powerpoint/2010/main" val="1570500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367056-E4E0-42CC-B099-F77766C07434}"/>
              </a:ext>
            </a:extLst>
          </p:cNvPr>
          <p:cNvSpPr>
            <a:spLocks noGrp="1"/>
          </p:cNvSpPr>
          <p:nvPr>
            <p:ph type="title"/>
          </p:nvPr>
        </p:nvSpPr>
        <p:spPr/>
        <p:txBody>
          <a:bodyPr>
            <a:normAutofit fontScale="90000"/>
          </a:bodyPr>
          <a:lstStyle/>
          <a:p>
            <a:r>
              <a:rPr lang="de-DE" dirty="0"/>
              <a:t>Erstellen eines Microsoft 365-Benutzerkontos mit PowerShell (2)</a:t>
            </a:r>
          </a:p>
        </p:txBody>
      </p:sp>
      <p:sp>
        <p:nvSpPr>
          <p:cNvPr id="3" name="Inhaltsplatzhalter 2">
            <a:extLst>
              <a:ext uri="{FF2B5EF4-FFF2-40B4-BE49-F238E27FC236}">
                <a16:creationId xmlns:a16="http://schemas.microsoft.com/office/drawing/2014/main" id="{E035F53C-128A-46B1-825E-8BADE8A769B8}"/>
              </a:ext>
            </a:extLst>
          </p:cNvPr>
          <p:cNvSpPr>
            <a:spLocks noGrp="1"/>
          </p:cNvSpPr>
          <p:nvPr>
            <p:ph idx="1"/>
          </p:nvPr>
        </p:nvSpPr>
        <p:spPr>
          <a:xfrm>
            <a:off x="609600" y="1268761"/>
            <a:ext cx="10972800" cy="801360"/>
          </a:xfrm>
        </p:spPr>
        <p:txBody>
          <a:bodyPr/>
          <a:lstStyle/>
          <a:p>
            <a:r>
              <a:rPr lang="de-DE" b="0" i="0" dirty="0">
                <a:solidFill>
                  <a:srgbClr val="171717"/>
                </a:solidFill>
                <a:effectLst/>
                <a:latin typeface="Segoe UI" panose="020B0502040204020203" pitchFamily="34" charset="0"/>
              </a:rPr>
              <a:t>Neues Benutzerkonto anlegen inkl. Lizenz</a:t>
            </a:r>
            <a:endParaRPr lang="de-DE" dirty="0"/>
          </a:p>
        </p:txBody>
      </p:sp>
      <p:sp>
        <p:nvSpPr>
          <p:cNvPr id="5" name="Textfeld 4">
            <a:extLst>
              <a:ext uri="{FF2B5EF4-FFF2-40B4-BE49-F238E27FC236}">
                <a16:creationId xmlns:a16="http://schemas.microsoft.com/office/drawing/2014/main" id="{2406DCAD-BDA8-42EB-8F17-B5EB175DCE13}"/>
              </a:ext>
            </a:extLst>
          </p:cNvPr>
          <p:cNvSpPr txBox="1"/>
          <p:nvPr/>
        </p:nvSpPr>
        <p:spPr>
          <a:xfrm>
            <a:off x="623392" y="1995311"/>
            <a:ext cx="10862592" cy="1200329"/>
          </a:xfrm>
          <a:prstGeom prst="rect">
            <a:avLst/>
          </a:prstGeom>
          <a:noFill/>
        </p:spPr>
        <p:txBody>
          <a:bodyPr wrap="square">
            <a:spAutoFit/>
          </a:bodyPr>
          <a:lstStyle/>
          <a:p>
            <a:r>
              <a:rPr lang="de-DE" b="1" dirty="0"/>
              <a:t>PowerShell Befehl:</a:t>
            </a:r>
          </a:p>
          <a:p>
            <a:r>
              <a:rPr lang="de-DE" dirty="0"/>
              <a:t>New-</a:t>
            </a:r>
            <a:r>
              <a:rPr lang="de-DE" dirty="0" err="1"/>
              <a:t>MsolUser</a:t>
            </a:r>
            <a:r>
              <a:rPr lang="de-DE" dirty="0"/>
              <a:t> -</a:t>
            </a:r>
            <a:r>
              <a:rPr lang="de-DE" dirty="0" err="1"/>
              <a:t>DisplayName</a:t>
            </a:r>
            <a:r>
              <a:rPr lang="de-DE" dirty="0"/>
              <a:t> &lt;</a:t>
            </a:r>
            <a:r>
              <a:rPr lang="de-DE" dirty="0" err="1"/>
              <a:t>display</a:t>
            </a:r>
            <a:r>
              <a:rPr lang="de-DE" dirty="0"/>
              <a:t> </a:t>
            </a:r>
            <a:r>
              <a:rPr lang="de-DE" dirty="0" err="1"/>
              <a:t>name</a:t>
            </a:r>
            <a:r>
              <a:rPr lang="de-DE" dirty="0"/>
              <a:t>&gt; -</a:t>
            </a:r>
            <a:r>
              <a:rPr lang="de-DE" dirty="0" err="1"/>
              <a:t>FirstName</a:t>
            </a:r>
            <a:r>
              <a:rPr lang="de-DE" dirty="0"/>
              <a:t> &lt;</a:t>
            </a:r>
            <a:r>
              <a:rPr lang="de-DE" dirty="0" err="1"/>
              <a:t>first</a:t>
            </a:r>
            <a:r>
              <a:rPr lang="de-DE" dirty="0"/>
              <a:t> </a:t>
            </a:r>
            <a:r>
              <a:rPr lang="de-DE" dirty="0" err="1"/>
              <a:t>name</a:t>
            </a:r>
            <a:r>
              <a:rPr lang="de-DE" dirty="0"/>
              <a:t>&gt; -</a:t>
            </a:r>
            <a:r>
              <a:rPr lang="de-DE" dirty="0" err="1"/>
              <a:t>LastName</a:t>
            </a:r>
            <a:r>
              <a:rPr lang="de-DE" dirty="0"/>
              <a:t> &lt;last </a:t>
            </a:r>
            <a:r>
              <a:rPr lang="de-DE" dirty="0" err="1"/>
              <a:t>name</a:t>
            </a:r>
            <a:r>
              <a:rPr lang="de-DE" dirty="0"/>
              <a:t>&gt; -</a:t>
            </a:r>
            <a:r>
              <a:rPr lang="de-DE" dirty="0" err="1"/>
              <a:t>UserPrincipalName</a:t>
            </a:r>
            <a:r>
              <a:rPr lang="de-DE" dirty="0"/>
              <a:t> &lt;</a:t>
            </a:r>
            <a:r>
              <a:rPr lang="de-DE" dirty="0" err="1"/>
              <a:t>sign</a:t>
            </a:r>
            <a:r>
              <a:rPr lang="de-DE" dirty="0"/>
              <a:t>-in </a:t>
            </a:r>
            <a:r>
              <a:rPr lang="de-DE" dirty="0" err="1"/>
              <a:t>name</a:t>
            </a:r>
            <a:r>
              <a:rPr lang="de-DE" dirty="0"/>
              <a:t>&gt; -</a:t>
            </a:r>
            <a:r>
              <a:rPr lang="de-DE" dirty="0" err="1"/>
              <a:t>UsageLocation</a:t>
            </a:r>
            <a:r>
              <a:rPr lang="de-DE" dirty="0"/>
              <a:t> &lt;ISO 3166-1 alpha-2 </a:t>
            </a:r>
            <a:r>
              <a:rPr lang="de-DE" dirty="0" err="1"/>
              <a:t>country</a:t>
            </a:r>
            <a:r>
              <a:rPr lang="de-DE" dirty="0"/>
              <a:t> code&gt; -</a:t>
            </a:r>
            <a:r>
              <a:rPr lang="de-DE" dirty="0" err="1"/>
              <a:t>LicenseAssignment</a:t>
            </a:r>
            <a:r>
              <a:rPr lang="de-DE" dirty="0"/>
              <a:t> &lt;</a:t>
            </a:r>
            <a:r>
              <a:rPr lang="de-DE" dirty="0" err="1"/>
              <a:t>licensing</a:t>
            </a:r>
            <a:r>
              <a:rPr lang="de-DE" dirty="0"/>
              <a:t> plan </a:t>
            </a:r>
            <a:r>
              <a:rPr lang="de-DE" dirty="0" err="1"/>
              <a:t>name</a:t>
            </a:r>
            <a:r>
              <a:rPr lang="de-DE" dirty="0"/>
              <a:t>&gt; [-Password &lt;Password&gt;]</a:t>
            </a:r>
          </a:p>
        </p:txBody>
      </p:sp>
      <p:pic>
        <p:nvPicPr>
          <p:cNvPr id="9" name="Grafik 8">
            <a:extLst>
              <a:ext uri="{FF2B5EF4-FFF2-40B4-BE49-F238E27FC236}">
                <a16:creationId xmlns:a16="http://schemas.microsoft.com/office/drawing/2014/main" id="{949B9470-82B6-4AB7-8834-C871FEA731E0}"/>
              </a:ext>
            </a:extLst>
          </p:cNvPr>
          <p:cNvPicPr>
            <a:picLocks noChangeAspect="1"/>
          </p:cNvPicPr>
          <p:nvPr/>
        </p:nvPicPr>
        <p:blipFill>
          <a:blip r:embed="rId2"/>
          <a:stretch>
            <a:fillRect/>
          </a:stretch>
        </p:blipFill>
        <p:spPr>
          <a:xfrm>
            <a:off x="623392" y="3429000"/>
            <a:ext cx="10796879" cy="493190"/>
          </a:xfrm>
          <a:prstGeom prst="rect">
            <a:avLst/>
          </a:prstGeom>
          <a:ln>
            <a:noFill/>
          </a:ln>
          <a:effectLst>
            <a:outerShdw blurRad="292100" dist="139700" dir="2700000" algn="tl" rotWithShape="0">
              <a:srgbClr val="333333">
                <a:alpha val="65000"/>
              </a:srgbClr>
            </a:outerShdw>
          </a:effectLst>
        </p:spPr>
      </p:pic>
      <p:pic>
        <p:nvPicPr>
          <p:cNvPr id="11" name="Grafik 10">
            <a:extLst>
              <a:ext uri="{FF2B5EF4-FFF2-40B4-BE49-F238E27FC236}">
                <a16:creationId xmlns:a16="http://schemas.microsoft.com/office/drawing/2014/main" id="{458329E3-6520-4BB8-AA00-3FB5F254722C}"/>
              </a:ext>
            </a:extLst>
          </p:cNvPr>
          <p:cNvPicPr>
            <a:picLocks noChangeAspect="1"/>
          </p:cNvPicPr>
          <p:nvPr/>
        </p:nvPicPr>
        <p:blipFill>
          <a:blip r:embed="rId3"/>
          <a:stretch>
            <a:fillRect/>
          </a:stretch>
        </p:blipFill>
        <p:spPr>
          <a:xfrm>
            <a:off x="609600" y="4787880"/>
            <a:ext cx="9420924" cy="1044658"/>
          </a:xfrm>
          <a:prstGeom prst="rect">
            <a:avLst/>
          </a:prstGeom>
          <a:ln>
            <a:noFill/>
          </a:ln>
          <a:effectLst>
            <a:outerShdw blurRad="292100" dist="139700" dir="2700000" algn="tl" rotWithShape="0">
              <a:srgbClr val="333333">
                <a:alpha val="65000"/>
              </a:srgbClr>
            </a:outerShdw>
          </a:effectLst>
        </p:spPr>
      </p:pic>
      <p:sp>
        <p:nvSpPr>
          <p:cNvPr id="12" name="Pfeil: nach unten 11">
            <a:extLst>
              <a:ext uri="{FF2B5EF4-FFF2-40B4-BE49-F238E27FC236}">
                <a16:creationId xmlns:a16="http://schemas.microsoft.com/office/drawing/2014/main" id="{CF1D25E1-73C2-4BF4-B0C5-BAB98EE156E5}"/>
              </a:ext>
            </a:extLst>
          </p:cNvPr>
          <p:cNvSpPr/>
          <p:nvPr/>
        </p:nvSpPr>
        <p:spPr>
          <a:xfrm rot="2966529">
            <a:off x="10450286" y="4062149"/>
            <a:ext cx="662473" cy="10972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207914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D9F024-5600-422F-B610-BA66BD204DA7}"/>
              </a:ext>
            </a:extLst>
          </p:cNvPr>
          <p:cNvSpPr>
            <a:spLocks noGrp="1"/>
          </p:cNvSpPr>
          <p:nvPr>
            <p:ph type="title"/>
          </p:nvPr>
        </p:nvSpPr>
        <p:spPr/>
        <p:txBody>
          <a:bodyPr>
            <a:normAutofit fontScale="90000"/>
          </a:bodyPr>
          <a:lstStyle/>
          <a:p>
            <a:r>
              <a:rPr lang="de-DE" dirty="0"/>
              <a:t>Anzeigen von Microsoft 365-Benutzerkonten mit PowerShell</a:t>
            </a:r>
          </a:p>
        </p:txBody>
      </p:sp>
      <p:sp>
        <p:nvSpPr>
          <p:cNvPr id="3" name="Inhaltsplatzhalter 2">
            <a:extLst>
              <a:ext uri="{FF2B5EF4-FFF2-40B4-BE49-F238E27FC236}">
                <a16:creationId xmlns:a16="http://schemas.microsoft.com/office/drawing/2014/main" id="{D348E928-5755-4868-8C6C-A7DC52AD7D26}"/>
              </a:ext>
            </a:extLst>
          </p:cNvPr>
          <p:cNvSpPr>
            <a:spLocks noGrp="1"/>
          </p:cNvSpPr>
          <p:nvPr>
            <p:ph idx="1"/>
          </p:nvPr>
        </p:nvSpPr>
        <p:spPr>
          <a:xfrm>
            <a:off x="609600" y="1268760"/>
            <a:ext cx="10972800" cy="1278497"/>
          </a:xfrm>
        </p:spPr>
        <p:txBody>
          <a:bodyPr/>
          <a:lstStyle/>
          <a:p>
            <a:r>
              <a:rPr lang="de-DE" dirty="0"/>
              <a:t>Anzeigen aller Konten</a:t>
            </a:r>
          </a:p>
          <a:p>
            <a:pPr lvl="1"/>
            <a:r>
              <a:rPr lang="de-DE" dirty="0"/>
              <a:t>Befehl: </a:t>
            </a:r>
            <a:r>
              <a:rPr lang="de-DE" b="0" i="0" dirty="0" err="1">
                <a:solidFill>
                  <a:srgbClr val="0101FD"/>
                </a:solidFill>
                <a:effectLst/>
                <a:latin typeface="SFMono-Regular"/>
              </a:rPr>
              <a:t>Get-AzureADUser</a:t>
            </a:r>
            <a:endParaRPr lang="de-DE" dirty="0"/>
          </a:p>
        </p:txBody>
      </p:sp>
      <p:pic>
        <p:nvPicPr>
          <p:cNvPr id="5" name="Grafik 4">
            <a:extLst>
              <a:ext uri="{FF2B5EF4-FFF2-40B4-BE49-F238E27FC236}">
                <a16:creationId xmlns:a16="http://schemas.microsoft.com/office/drawing/2014/main" id="{BA777EA5-9A57-4482-B28F-2987EF59EA26}"/>
              </a:ext>
            </a:extLst>
          </p:cNvPr>
          <p:cNvPicPr>
            <a:picLocks noChangeAspect="1"/>
          </p:cNvPicPr>
          <p:nvPr/>
        </p:nvPicPr>
        <p:blipFill>
          <a:blip r:embed="rId2"/>
          <a:stretch>
            <a:fillRect/>
          </a:stretch>
        </p:blipFill>
        <p:spPr>
          <a:xfrm>
            <a:off x="609599" y="2592763"/>
            <a:ext cx="10157655" cy="26883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52506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A2B88-53A1-4C77-AAD9-FB3DBEDCFA04}"/>
              </a:ext>
            </a:extLst>
          </p:cNvPr>
          <p:cNvSpPr>
            <a:spLocks noGrp="1"/>
          </p:cNvSpPr>
          <p:nvPr>
            <p:ph type="title"/>
          </p:nvPr>
        </p:nvSpPr>
        <p:spPr/>
        <p:txBody>
          <a:bodyPr/>
          <a:lstStyle/>
          <a:p>
            <a:r>
              <a:rPr lang="de-DE" dirty="0"/>
              <a:t>Anzeigen eines bestimmten Kontos</a:t>
            </a:r>
          </a:p>
        </p:txBody>
      </p:sp>
      <p:sp>
        <p:nvSpPr>
          <p:cNvPr id="3" name="Inhaltsplatzhalter 2">
            <a:extLst>
              <a:ext uri="{FF2B5EF4-FFF2-40B4-BE49-F238E27FC236}">
                <a16:creationId xmlns:a16="http://schemas.microsoft.com/office/drawing/2014/main" id="{8CE48790-598D-40A1-9FE1-243C27F46D5A}"/>
              </a:ext>
            </a:extLst>
          </p:cNvPr>
          <p:cNvSpPr>
            <a:spLocks noGrp="1"/>
          </p:cNvSpPr>
          <p:nvPr>
            <p:ph idx="1"/>
          </p:nvPr>
        </p:nvSpPr>
        <p:spPr>
          <a:xfrm>
            <a:off x="609599" y="1268761"/>
            <a:ext cx="11230947" cy="2304864"/>
          </a:xfrm>
        </p:spPr>
        <p:txBody>
          <a:bodyPr/>
          <a:lstStyle/>
          <a:p>
            <a:r>
              <a:rPr lang="de-DE" dirty="0"/>
              <a:t>Ein bestimmtes Konto anzeigen</a:t>
            </a:r>
          </a:p>
          <a:p>
            <a:pPr lvl="1"/>
            <a:r>
              <a:rPr lang="de-DE" dirty="0"/>
              <a:t>Befehl: </a:t>
            </a:r>
            <a:r>
              <a:rPr lang="en-US" b="0" i="0" dirty="0">
                <a:solidFill>
                  <a:srgbClr val="0101FD"/>
                </a:solidFill>
                <a:effectLst/>
                <a:latin typeface="SFMono-Regular"/>
              </a:rPr>
              <a:t>Get-</a:t>
            </a:r>
            <a:r>
              <a:rPr lang="en-US" b="0" i="0" dirty="0" err="1">
                <a:solidFill>
                  <a:srgbClr val="0101FD"/>
                </a:solidFill>
                <a:effectLst/>
                <a:latin typeface="SFMono-Regular"/>
              </a:rPr>
              <a:t>AzureADUser</a:t>
            </a:r>
            <a:r>
              <a:rPr lang="en-US" b="0" i="0" dirty="0">
                <a:solidFill>
                  <a:srgbClr val="007D9A"/>
                </a:solidFill>
                <a:effectLst/>
                <a:latin typeface="SFMono-Regular"/>
              </a:rPr>
              <a:t> -</a:t>
            </a:r>
            <a:r>
              <a:rPr lang="en-US" b="0" i="0" dirty="0" err="1">
                <a:solidFill>
                  <a:srgbClr val="007D9A"/>
                </a:solidFill>
                <a:effectLst/>
                <a:latin typeface="SFMono-Regular"/>
              </a:rPr>
              <a:t>ObjectID</a:t>
            </a:r>
            <a:r>
              <a:rPr lang="en-US" b="0" i="0" dirty="0">
                <a:solidFill>
                  <a:srgbClr val="171717"/>
                </a:solidFill>
                <a:effectLst/>
                <a:latin typeface="SFMono-Regular"/>
              </a:rPr>
              <a:t> &lt;</a:t>
            </a:r>
            <a:r>
              <a:rPr lang="en-US" b="0" i="0" dirty="0">
                <a:solidFill>
                  <a:srgbClr val="0101FD"/>
                </a:solidFill>
                <a:effectLst/>
                <a:latin typeface="SFMono-Regular"/>
              </a:rPr>
              <a:t>sign-in</a:t>
            </a:r>
            <a:r>
              <a:rPr lang="en-US" b="0" i="0" dirty="0">
                <a:solidFill>
                  <a:srgbClr val="171717"/>
                </a:solidFill>
                <a:effectLst/>
                <a:latin typeface="SFMono-Regular"/>
              </a:rPr>
              <a:t> name of the user account&gt;</a:t>
            </a:r>
          </a:p>
          <a:p>
            <a:pPr lvl="1"/>
            <a:r>
              <a:rPr lang="en-US" dirty="0" err="1">
                <a:solidFill>
                  <a:srgbClr val="171717"/>
                </a:solidFill>
                <a:latin typeface="SFMono-Regular"/>
              </a:rPr>
              <a:t>Beispiel</a:t>
            </a:r>
            <a:r>
              <a:rPr lang="en-US" dirty="0">
                <a:solidFill>
                  <a:srgbClr val="171717"/>
                </a:solidFill>
                <a:latin typeface="SFMono-Regular"/>
              </a:rPr>
              <a:t>: </a:t>
            </a:r>
            <a:br>
              <a:rPr lang="en-US" dirty="0">
                <a:solidFill>
                  <a:srgbClr val="171717"/>
                </a:solidFill>
                <a:latin typeface="SFMono-Regular"/>
              </a:rPr>
            </a:br>
            <a:r>
              <a:rPr lang="en-US" b="0" i="0" dirty="0">
                <a:solidFill>
                  <a:srgbClr val="0101FD"/>
                </a:solidFill>
                <a:effectLst/>
                <a:latin typeface="SFMono-Regular"/>
              </a:rPr>
              <a:t>Get-</a:t>
            </a:r>
            <a:r>
              <a:rPr lang="en-US" b="0" i="0" dirty="0" err="1">
                <a:solidFill>
                  <a:srgbClr val="0101FD"/>
                </a:solidFill>
                <a:effectLst/>
                <a:latin typeface="SFMono-Regular"/>
              </a:rPr>
              <a:t>AzureADUser</a:t>
            </a:r>
            <a:r>
              <a:rPr lang="en-US" b="0" i="0" dirty="0">
                <a:solidFill>
                  <a:srgbClr val="007D9A"/>
                </a:solidFill>
                <a:effectLst/>
                <a:latin typeface="SFMono-Regular"/>
              </a:rPr>
              <a:t> -</a:t>
            </a:r>
            <a:r>
              <a:rPr lang="en-US" b="0" i="0" dirty="0" err="1">
                <a:solidFill>
                  <a:srgbClr val="007D9A"/>
                </a:solidFill>
                <a:effectLst/>
                <a:latin typeface="SFMono-Regular"/>
              </a:rPr>
              <a:t>ObjectID</a:t>
            </a:r>
            <a:r>
              <a:rPr lang="en-US" b="0" i="0" dirty="0">
                <a:solidFill>
                  <a:srgbClr val="171717"/>
                </a:solidFill>
                <a:effectLst/>
                <a:latin typeface="SFMono-Regular"/>
              </a:rPr>
              <a:t> admin@m365x246148.onmicrosoft.com</a:t>
            </a:r>
            <a:endParaRPr lang="de-DE" dirty="0"/>
          </a:p>
        </p:txBody>
      </p:sp>
      <p:pic>
        <p:nvPicPr>
          <p:cNvPr id="5" name="Grafik 4">
            <a:extLst>
              <a:ext uri="{FF2B5EF4-FFF2-40B4-BE49-F238E27FC236}">
                <a16:creationId xmlns:a16="http://schemas.microsoft.com/office/drawing/2014/main" id="{CDCAE900-615F-45F2-A06B-486034D62809}"/>
              </a:ext>
            </a:extLst>
          </p:cNvPr>
          <p:cNvPicPr>
            <a:picLocks noChangeAspect="1"/>
          </p:cNvPicPr>
          <p:nvPr/>
        </p:nvPicPr>
        <p:blipFill>
          <a:blip r:embed="rId2"/>
          <a:stretch>
            <a:fillRect/>
          </a:stretch>
        </p:blipFill>
        <p:spPr>
          <a:xfrm>
            <a:off x="623392" y="3429000"/>
            <a:ext cx="10810069" cy="1353202"/>
          </a:xfrm>
          <a:prstGeom prst="rect">
            <a:avLst/>
          </a:prstGeom>
          <a:ln>
            <a:noFill/>
          </a:ln>
          <a:effectLst>
            <a:outerShdw blurRad="292100" dist="139700" dir="2700000" algn="tl" rotWithShape="0">
              <a:srgbClr val="333333">
                <a:alpha val="65000"/>
              </a:srgbClr>
            </a:outerShdw>
          </a:effectLst>
        </p:spPr>
      </p:pic>
      <p:pic>
        <p:nvPicPr>
          <p:cNvPr id="7" name="Grafik 6">
            <a:extLst>
              <a:ext uri="{FF2B5EF4-FFF2-40B4-BE49-F238E27FC236}">
                <a16:creationId xmlns:a16="http://schemas.microsoft.com/office/drawing/2014/main" id="{D0E80713-1AB2-4E71-BCE0-681C3C0BAC53}"/>
              </a:ext>
            </a:extLst>
          </p:cNvPr>
          <p:cNvPicPr>
            <a:picLocks noChangeAspect="1"/>
          </p:cNvPicPr>
          <p:nvPr/>
        </p:nvPicPr>
        <p:blipFill>
          <a:blip r:embed="rId3"/>
          <a:stretch>
            <a:fillRect/>
          </a:stretch>
        </p:blipFill>
        <p:spPr>
          <a:xfrm>
            <a:off x="623392" y="5131998"/>
            <a:ext cx="10745854" cy="9888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57420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273255-218A-4C80-872A-53867CA7DA12}"/>
              </a:ext>
            </a:extLst>
          </p:cNvPr>
          <p:cNvSpPr>
            <a:spLocks noGrp="1"/>
          </p:cNvSpPr>
          <p:nvPr>
            <p:ph type="title"/>
          </p:nvPr>
        </p:nvSpPr>
        <p:spPr>
          <a:xfrm>
            <a:off x="623391" y="35352"/>
            <a:ext cx="8847179" cy="801360"/>
          </a:xfrm>
        </p:spPr>
        <p:txBody>
          <a:bodyPr>
            <a:normAutofit/>
          </a:bodyPr>
          <a:lstStyle/>
          <a:p>
            <a:r>
              <a:rPr lang="de-DE" dirty="0"/>
              <a:t>Anzeigen zusätzlicher Eigenschaftswerte eines Kontos</a:t>
            </a:r>
          </a:p>
        </p:txBody>
      </p:sp>
      <p:sp>
        <p:nvSpPr>
          <p:cNvPr id="3" name="Inhaltsplatzhalter 2">
            <a:extLst>
              <a:ext uri="{FF2B5EF4-FFF2-40B4-BE49-F238E27FC236}">
                <a16:creationId xmlns:a16="http://schemas.microsoft.com/office/drawing/2014/main" id="{2C0CBC3B-D4E5-46AF-A2BA-4FDDC14FD7E6}"/>
              </a:ext>
            </a:extLst>
          </p:cNvPr>
          <p:cNvSpPr>
            <a:spLocks noGrp="1"/>
          </p:cNvSpPr>
          <p:nvPr>
            <p:ph idx="1"/>
          </p:nvPr>
        </p:nvSpPr>
        <p:spPr>
          <a:xfrm>
            <a:off x="623391" y="1268761"/>
            <a:ext cx="10685311" cy="2160239"/>
          </a:xfrm>
        </p:spPr>
        <p:txBody>
          <a:bodyPr>
            <a:normAutofit fontScale="85000" lnSpcReduction="20000"/>
          </a:bodyPr>
          <a:lstStyle/>
          <a:p>
            <a:r>
              <a:rPr lang="de-DE" dirty="0">
                <a:solidFill>
                  <a:srgbClr val="171717"/>
                </a:solidFill>
                <a:latin typeface="Segoe UI" panose="020B0502040204020203" pitchFamily="34" charset="0"/>
              </a:rPr>
              <a:t>A</a:t>
            </a:r>
            <a:r>
              <a:rPr lang="de-DE" b="0" i="0" dirty="0">
                <a:solidFill>
                  <a:srgbClr val="171717"/>
                </a:solidFill>
                <a:effectLst/>
                <a:latin typeface="Segoe UI" panose="020B0502040204020203" pitchFamily="34" charset="0"/>
              </a:rPr>
              <a:t>lle Eigenschaften </a:t>
            </a:r>
            <a:r>
              <a:rPr lang="de-DE" dirty="0">
                <a:solidFill>
                  <a:srgbClr val="171717"/>
                </a:solidFill>
                <a:latin typeface="Segoe UI" panose="020B0502040204020203" pitchFamily="34" charset="0"/>
              </a:rPr>
              <a:t>eines </a:t>
            </a:r>
            <a:r>
              <a:rPr lang="de-DE" b="0" i="0" dirty="0">
                <a:solidFill>
                  <a:srgbClr val="171717"/>
                </a:solidFill>
                <a:effectLst/>
                <a:latin typeface="Segoe UI" panose="020B0502040204020203" pitchFamily="34" charset="0"/>
              </a:rPr>
              <a:t>Benutzerkontos anzeigen</a:t>
            </a:r>
          </a:p>
          <a:p>
            <a:r>
              <a:rPr lang="de-DE" b="1" i="0" dirty="0">
                <a:solidFill>
                  <a:srgbClr val="171717"/>
                </a:solidFill>
                <a:effectLst/>
                <a:latin typeface="Segoe UI" panose="020B0502040204020203" pitchFamily="34" charset="0"/>
              </a:rPr>
              <a:t>SELECT</a:t>
            </a:r>
            <a:r>
              <a:rPr lang="de-DE" b="0" i="0" dirty="0">
                <a:solidFill>
                  <a:srgbClr val="171717"/>
                </a:solidFill>
                <a:effectLst/>
                <a:latin typeface="Segoe UI" panose="020B0502040204020203" pitchFamily="34" charset="0"/>
              </a:rPr>
              <a:t> -</a:t>
            </a:r>
            <a:r>
              <a:rPr lang="de-DE" b="0" i="0" dirty="0" err="1">
                <a:solidFill>
                  <a:srgbClr val="171717"/>
                </a:solidFill>
                <a:effectLst/>
                <a:latin typeface="Segoe UI" panose="020B0502040204020203" pitchFamily="34" charset="0"/>
              </a:rPr>
              <a:t>Cmdlet</a:t>
            </a:r>
            <a:r>
              <a:rPr lang="de-DE" b="0" i="0" dirty="0">
                <a:solidFill>
                  <a:srgbClr val="171717"/>
                </a:solidFill>
                <a:effectLst/>
                <a:latin typeface="Segoe UI" panose="020B0502040204020203" pitchFamily="34" charset="0"/>
              </a:rPr>
              <a:t> und das Platzhalterzeichen (*)</a:t>
            </a:r>
          </a:p>
          <a:p>
            <a:pPr marL="625475" lvl="1" indent="-271463"/>
            <a:r>
              <a:rPr lang="de-DE" b="0" i="0" dirty="0">
                <a:solidFill>
                  <a:srgbClr val="171717"/>
                </a:solidFill>
                <a:effectLst/>
                <a:latin typeface="Segoe UI" panose="020B0502040204020203" pitchFamily="34" charset="0"/>
              </a:rPr>
              <a:t>Beispiel: </a:t>
            </a:r>
            <a:br>
              <a:rPr lang="de-DE" b="0" i="0" dirty="0">
                <a:solidFill>
                  <a:srgbClr val="171717"/>
                </a:solidFill>
                <a:effectLst/>
                <a:latin typeface="Segoe UI" panose="020B0502040204020203" pitchFamily="34" charset="0"/>
              </a:rPr>
            </a:br>
            <a:r>
              <a:rPr lang="en-US" sz="2400" b="0" i="0" dirty="0">
                <a:solidFill>
                  <a:srgbClr val="0101FD"/>
                </a:solidFill>
                <a:effectLst/>
                <a:latin typeface="SFMono-Regular"/>
              </a:rPr>
              <a:t>Get-</a:t>
            </a:r>
            <a:r>
              <a:rPr lang="en-US" sz="2400" b="0" i="0" dirty="0" err="1">
                <a:solidFill>
                  <a:srgbClr val="0101FD"/>
                </a:solidFill>
                <a:effectLst/>
                <a:latin typeface="SFMono-Regular"/>
              </a:rPr>
              <a:t>AzureADUser</a:t>
            </a:r>
            <a:r>
              <a:rPr lang="en-US" sz="2400" b="0" i="0" dirty="0">
                <a:solidFill>
                  <a:srgbClr val="007D9A"/>
                </a:solidFill>
                <a:effectLst/>
                <a:latin typeface="SFMono-Regular"/>
              </a:rPr>
              <a:t> -</a:t>
            </a:r>
            <a:r>
              <a:rPr lang="en-US" sz="2400" b="0" i="0" dirty="0" err="1">
                <a:solidFill>
                  <a:srgbClr val="007D9A"/>
                </a:solidFill>
                <a:effectLst/>
                <a:latin typeface="SFMono-Regular"/>
              </a:rPr>
              <a:t>ObjectID</a:t>
            </a:r>
            <a:r>
              <a:rPr lang="en-US" sz="2400" b="0" i="0" dirty="0">
                <a:solidFill>
                  <a:srgbClr val="171717"/>
                </a:solidFill>
                <a:effectLst/>
                <a:latin typeface="SFMono-Regular"/>
              </a:rPr>
              <a:t> admin@m365x246148.onmicrosoft.com | Select *</a:t>
            </a:r>
          </a:p>
          <a:p>
            <a:pPr marL="625475" lvl="1" indent="-271463"/>
            <a:r>
              <a:rPr lang="en-US" sz="2400" b="0" i="0" dirty="0">
                <a:solidFill>
                  <a:srgbClr val="0101FD"/>
                </a:solidFill>
                <a:effectLst/>
                <a:latin typeface="SFMono-Regular"/>
              </a:rPr>
              <a:t>Get-</a:t>
            </a:r>
            <a:r>
              <a:rPr lang="en-US" sz="2400" b="0" i="0" dirty="0" err="1">
                <a:solidFill>
                  <a:srgbClr val="0101FD"/>
                </a:solidFill>
                <a:effectLst/>
                <a:latin typeface="SFMono-Regular"/>
              </a:rPr>
              <a:t>AzureADUser</a:t>
            </a:r>
            <a:r>
              <a:rPr lang="en-US" sz="2400" b="0" i="0" dirty="0">
                <a:solidFill>
                  <a:srgbClr val="007D9A"/>
                </a:solidFill>
                <a:effectLst/>
                <a:latin typeface="SFMono-Regular"/>
              </a:rPr>
              <a:t> -</a:t>
            </a:r>
            <a:r>
              <a:rPr lang="en-US" sz="2400" b="0" i="0" dirty="0" err="1">
                <a:solidFill>
                  <a:srgbClr val="007D9A"/>
                </a:solidFill>
                <a:effectLst/>
                <a:latin typeface="SFMono-Regular"/>
              </a:rPr>
              <a:t>ObjectID</a:t>
            </a:r>
            <a:r>
              <a:rPr lang="en-US" sz="2400" b="0" i="0" dirty="0">
                <a:solidFill>
                  <a:srgbClr val="171717"/>
                </a:solidFill>
                <a:effectLst/>
                <a:latin typeface="SFMono-Regular"/>
              </a:rPr>
              <a:t> admin@m365x246148.onmicrosoft.com | Select DisplayName, </a:t>
            </a:r>
            <a:r>
              <a:rPr lang="en-US" sz="2400" b="0" i="0" dirty="0" err="1">
                <a:solidFill>
                  <a:srgbClr val="171717"/>
                </a:solidFill>
                <a:effectLst/>
                <a:latin typeface="SFMono-Regular"/>
              </a:rPr>
              <a:t>UserPrincipalName</a:t>
            </a:r>
            <a:r>
              <a:rPr lang="en-US" sz="2400" b="0" i="0" dirty="0">
                <a:solidFill>
                  <a:srgbClr val="171717"/>
                </a:solidFill>
                <a:effectLst/>
                <a:latin typeface="SFMono-Regular"/>
              </a:rPr>
              <a:t>, </a:t>
            </a:r>
            <a:r>
              <a:rPr lang="en-US" sz="2400" b="0" i="0" dirty="0" err="1">
                <a:solidFill>
                  <a:srgbClr val="171717"/>
                </a:solidFill>
                <a:effectLst/>
                <a:latin typeface="SFMono-Regular"/>
              </a:rPr>
              <a:t>UsageLocation</a:t>
            </a:r>
            <a:endParaRPr lang="de-DE" sz="2400" dirty="0"/>
          </a:p>
        </p:txBody>
      </p:sp>
      <p:pic>
        <p:nvPicPr>
          <p:cNvPr id="5" name="Grafik 4">
            <a:extLst>
              <a:ext uri="{FF2B5EF4-FFF2-40B4-BE49-F238E27FC236}">
                <a16:creationId xmlns:a16="http://schemas.microsoft.com/office/drawing/2014/main" id="{BF0CA4C6-BE84-4CB2-8C9A-1BD34FE9778C}"/>
              </a:ext>
            </a:extLst>
          </p:cNvPr>
          <p:cNvPicPr>
            <a:picLocks noChangeAspect="1"/>
          </p:cNvPicPr>
          <p:nvPr/>
        </p:nvPicPr>
        <p:blipFill>
          <a:blip r:embed="rId2"/>
          <a:stretch>
            <a:fillRect/>
          </a:stretch>
        </p:blipFill>
        <p:spPr>
          <a:xfrm>
            <a:off x="623391" y="3459247"/>
            <a:ext cx="6001344" cy="2129992"/>
          </a:xfrm>
          <a:prstGeom prst="rect">
            <a:avLst/>
          </a:prstGeom>
          <a:ln>
            <a:noFill/>
          </a:ln>
          <a:effectLst>
            <a:outerShdw blurRad="292100" dist="139700" dir="2700000" algn="tl" rotWithShape="0">
              <a:srgbClr val="333333">
                <a:alpha val="65000"/>
              </a:srgbClr>
            </a:outerShdw>
          </a:effectLst>
        </p:spPr>
      </p:pic>
      <p:pic>
        <p:nvPicPr>
          <p:cNvPr id="7" name="Grafik 6">
            <a:extLst>
              <a:ext uri="{FF2B5EF4-FFF2-40B4-BE49-F238E27FC236}">
                <a16:creationId xmlns:a16="http://schemas.microsoft.com/office/drawing/2014/main" id="{BABB554B-F7FE-44BF-9A6D-A3399501070F}"/>
              </a:ext>
            </a:extLst>
          </p:cNvPr>
          <p:cNvPicPr>
            <a:picLocks noChangeAspect="1"/>
          </p:cNvPicPr>
          <p:nvPr/>
        </p:nvPicPr>
        <p:blipFill>
          <a:blip r:embed="rId3"/>
          <a:stretch>
            <a:fillRect/>
          </a:stretch>
        </p:blipFill>
        <p:spPr>
          <a:xfrm>
            <a:off x="4682006" y="5098025"/>
            <a:ext cx="6532280" cy="98242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26182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E2FEA9-1E4E-444D-A8C7-840A765A03F9}"/>
              </a:ext>
            </a:extLst>
          </p:cNvPr>
          <p:cNvSpPr>
            <a:spLocks noGrp="1"/>
          </p:cNvSpPr>
          <p:nvPr>
            <p:ph type="title"/>
          </p:nvPr>
        </p:nvSpPr>
        <p:spPr/>
        <p:txBody>
          <a:bodyPr>
            <a:normAutofit fontScale="90000"/>
          </a:bodyPr>
          <a:lstStyle/>
          <a:p>
            <a:r>
              <a:rPr lang="de-DE" dirty="0"/>
              <a:t>Löschen von Microsoft 365-Benutzerkonten mit PowerShell</a:t>
            </a:r>
          </a:p>
        </p:txBody>
      </p:sp>
      <p:sp>
        <p:nvSpPr>
          <p:cNvPr id="3" name="Inhaltsplatzhalter 2">
            <a:extLst>
              <a:ext uri="{FF2B5EF4-FFF2-40B4-BE49-F238E27FC236}">
                <a16:creationId xmlns:a16="http://schemas.microsoft.com/office/drawing/2014/main" id="{73889A39-6125-45A5-B4FD-50C6BD8F8004}"/>
              </a:ext>
            </a:extLst>
          </p:cNvPr>
          <p:cNvSpPr>
            <a:spLocks noGrp="1"/>
          </p:cNvSpPr>
          <p:nvPr>
            <p:ph idx="1"/>
          </p:nvPr>
        </p:nvSpPr>
        <p:spPr>
          <a:xfrm>
            <a:off x="609600" y="1268760"/>
            <a:ext cx="10972800" cy="2052938"/>
          </a:xfrm>
        </p:spPr>
        <p:txBody>
          <a:bodyPr>
            <a:normAutofit fontScale="92500" lnSpcReduction="20000"/>
          </a:bodyPr>
          <a:lstStyle/>
          <a:p>
            <a:r>
              <a:rPr lang="de-DE" b="0" i="0" dirty="0">
                <a:solidFill>
                  <a:srgbClr val="171717"/>
                </a:solidFill>
                <a:effectLst/>
                <a:latin typeface="Segoe UI" panose="020B0502040204020203" pitchFamily="34" charset="0"/>
              </a:rPr>
              <a:t>Mit PowerShell für Microsoft 365 können Benutzerkonten </a:t>
            </a:r>
            <a:r>
              <a:rPr lang="de-DE" dirty="0">
                <a:solidFill>
                  <a:srgbClr val="171717"/>
                </a:solidFill>
                <a:latin typeface="Segoe UI" panose="020B0502040204020203" pitchFamily="34" charset="0"/>
              </a:rPr>
              <a:t>gel</a:t>
            </a:r>
            <a:r>
              <a:rPr lang="de-DE" b="0" i="0" dirty="0">
                <a:solidFill>
                  <a:srgbClr val="171717"/>
                </a:solidFill>
                <a:effectLst/>
                <a:latin typeface="Segoe UI" panose="020B0502040204020203" pitchFamily="34" charset="0"/>
              </a:rPr>
              <a:t>öscht und wiedergestellt werden</a:t>
            </a:r>
          </a:p>
          <a:p>
            <a:pPr lvl="1"/>
            <a:r>
              <a:rPr lang="de-DE" dirty="0">
                <a:solidFill>
                  <a:srgbClr val="171717"/>
                </a:solidFill>
                <a:latin typeface="Segoe UI" panose="020B0502040204020203" pitchFamily="34" charset="0"/>
              </a:rPr>
              <a:t>Befehl: 	</a:t>
            </a:r>
            <a:r>
              <a:rPr lang="de-DE" b="0" i="0" dirty="0">
                <a:solidFill>
                  <a:srgbClr val="0101FD"/>
                </a:solidFill>
                <a:effectLst/>
                <a:latin typeface="SFMono-Regular"/>
              </a:rPr>
              <a:t> Remove-</a:t>
            </a:r>
            <a:r>
              <a:rPr lang="de-DE" b="0" i="0" dirty="0" err="1">
                <a:solidFill>
                  <a:srgbClr val="0101FD"/>
                </a:solidFill>
                <a:effectLst/>
                <a:latin typeface="SFMono-Regular"/>
              </a:rPr>
              <a:t>AzureADUser</a:t>
            </a:r>
            <a:r>
              <a:rPr lang="de-DE" b="0" i="0" dirty="0">
                <a:solidFill>
                  <a:srgbClr val="007D9A"/>
                </a:solidFill>
                <a:effectLst/>
                <a:latin typeface="SFMono-Regular"/>
              </a:rPr>
              <a:t> -</a:t>
            </a:r>
            <a:r>
              <a:rPr lang="de-DE" b="0" i="0" dirty="0" err="1">
                <a:solidFill>
                  <a:srgbClr val="007D9A"/>
                </a:solidFill>
                <a:effectLst/>
                <a:latin typeface="SFMono-Regular"/>
              </a:rPr>
              <a:t>ObjectID</a:t>
            </a:r>
            <a:r>
              <a:rPr lang="de-DE" b="0" i="0" dirty="0">
                <a:solidFill>
                  <a:srgbClr val="171717"/>
                </a:solidFill>
                <a:effectLst/>
                <a:latin typeface="SFMono-Regular"/>
              </a:rPr>
              <a:t> &lt;</a:t>
            </a:r>
            <a:r>
              <a:rPr lang="de-DE" b="0" i="0" dirty="0" err="1">
                <a:solidFill>
                  <a:srgbClr val="0101FD"/>
                </a:solidFill>
                <a:effectLst/>
                <a:latin typeface="SFMono-Regular"/>
              </a:rPr>
              <a:t>sign</a:t>
            </a:r>
            <a:r>
              <a:rPr lang="de-DE" b="0" i="0" dirty="0">
                <a:solidFill>
                  <a:srgbClr val="0101FD"/>
                </a:solidFill>
                <a:effectLst/>
                <a:latin typeface="SFMono-Regular"/>
              </a:rPr>
              <a:t>-in</a:t>
            </a:r>
            <a:r>
              <a:rPr lang="de-DE" b="0" i="0" dirty="0">
                <a:solidFill>
                  <a:srgbClr val="171717"/>
                </a:solidFill>
                <a:effectLst/>
                <a:latin typeface="SFMono-Regular"/>
              </a:rPr>
              <a:t> </a:t>
            </a:r>
            <a:r>
              <a:rPr lang="de-DE" b="0" i="0" dirty="0" err="1">
                <a:solidFill>
                  <a:srgbClr val="171717"/>
                </a:solidFill>
                <a:effectLst/>
                <a:latin typeface="SFMono-Regular"/>
              </a:rPr>
              <a:t>name</a:t>
            </a:r>
            <a:r>
              <a:rPr lang="de-DE" b="0" i="0" dirty="0">
                <a:solidFill>
                  <a:srgbClr val="171717"/>
                </a:solidFill>
                <a:effectLst/>
                <a:latin typeface="SFMono-Regular"/>
              </a:rPr>
              <a:t>&gt;</a:t>
            </a:r>
          </a:p>
          <a:p>
            <a:pPr lvl="1"/>
            <a:r>
              <a:rPr lang="de-DE" dirty="0">
                <a:solidFill>
                  <a:srgbClr val="171717"/>
                </a:solidFill>
                <a:latin typeface="SFMono-Regular"/>
              </a:rPr>
              <a:t>Beispiel: </a:t>
            </a:r>
          </a:p>
          <a:p>
            <a:pPr marL="719138" lvl="1" indent="-177800">
              <a:buNone/>
            </a:pPr>
            <a:r>
              <a:rPr lang="pt-BR" b="0" i="0" dirty="0">
                <a:solidFill>
                  <a:srgbClr val="0101FD"/>
                </a:solidFill>
                <a:effectLst/>
                <a:latin typeface="SFMono-Regular"/>
              </a:rPr>
              <a:t>	Remove-AzureADUser</a:t>
            </a:r>
            <a:r>
              <a:rPr lang="pt-BR" b="0" i="0" dirty="0">
                <a:solidFill>
                  <a:srgbClr val="007D9A"/>
                </a:solidFill>
                <a:effectLst/>
                <a:latin typeface="SFMono-Regular"/>
              </a:rPr>
              <a:t> -ObjectID</a:t>
            </a:r>
            <a:r>
              <a:rPr lang="pt-BR" b="0" i="0" dirty="0">
                <a:solidFill>
                  <a:srgbClr val="171717"/>
                </a:solidFill>
                <a:effectLst/>
                <a:latin typeface="SFMono-Regular"/>
              </a:rPr>
              <a:t> stevens@m365x246148.onmicrosoft.com</a:t>
            </a:r>
            <a:endParaRPr lang="de-DE" dirty="0"/>
          </a:p>
        </p:txBody>
      </p:sp>
      <p:pic>
        <p:nvPicPr>
          <p:cNvPr id="5" name="Grafik 4">
            <a:extLst>
              <a:ext uri="{FF2B5EF4-FFF2-40B4-BE49-F238E27FC236}">
                <a16:creationId xmlns:a16="http://schemas.microsoft.com/office/drawing/2014/main" id="{83554816-2225-4537-8F4A-28322CFD02B1}"/>
              </a:ext>
            </a:extLst>
          </p:cNvPr>
          <p:cNvPicPr>
            <a:picLocks noChangeAspect="1"/>
          </p:cNvPicPr>
          <p:nvPr/>
        </p:nvPicPr>
        <p:blipFill rotWithShape="1">
          <a:blip r:embed="rId2"/>
          <a:srcRect b="13877"/>
          <a:stretch/>
        </p:blipFill>
        <p:spPr>
          <a:xfrm>
            <a:off x="623392" y="3601334"/>
            <a:ext cx="10825171" cy="2895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96577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2908669"/>
            <a:ext cx="9070848" cy="997196"/>
          </a:xfrm>
        </p:spPr>
        <p:txBody>
          <a:bodyPr/>
          <a:lstStyle/>
          <a:p>
            <a:r>
              <a:rPr lang="de-DE" dirty="0"/>
              <a:t>Lektion 3: Lizenzoptionen per PowerShell deaktivieren</a:t>
            </a:r>
          </a:p>
        </p:txBody>
      </p:sp>
      <p:grpSp>
        <p:nvGrpSpPr>
          <p:cNvPr id="11" name="Group 10" descr="Symbol einer Lupe">
            <a:extLst>
              <a:ext uri="{FF2B5EF4-FFF2-40B4-BE49-F238E27FC236}">
                <a16:creationId xmlns:a16="http://schemas.microsoft.com/office/drawing/2014/main" id="{1B624081-2A29-4E84-A9A6-1770E53B4608}"/>
              </a:ext>
            </a:extLst>
          </p:cNvPr>
          <p:cNvGrpSpPr/>
          <p:nvPr/>
        </p:nvGrpSpPr>
        <p:grpSpPr>
          <a:xfrm>
            <a:off x="10076763" y="2792611"/>
            <a:ext cx="1124184" cy="1281958"/>
            <a:chOff x="4664075" y="1115689"/>
            <a:chExt cx="1298575" cy="1480834"/>
          </a:xfrm>
        </p:grpSpPr>
        <p:sp>
          <p:nvSpPr>
            <p:cNvPr id="12" name="Freeform: Shape 11">
              <a:extLst>
                <a:ext uri="{FF2B5EF4-FFF2-40B4-BE49-F238E27FC236}">
                  <a16:creationId xmlns:a16="http://schemas.microsoft.com/office/drawing/2014/main" id="{E421C9E6-62A0-4672-B35B-9854E4807635}"/>
                </a:ext>
              </a:extLst>
            </p:cNvPr>
            <p:cNvSpPr/>
            <p:nvPr/>
          </p:nvSpPr>
          <p:spPr bwMode="auto">
            <a:xfrm rot="18900000">
              <a:off x="5655409" y="1924760"/>
              <a:ext cx="307241" cy="671763"/>
            </a:xfrm>
            <a:custGeom>
              <a:avLst/>
              <a:gdLst>
                <a:gd name="connsiteX0" fmla="*/ 97518 w 97518"/>
                <a:gd name="connsiteY0" fmla="*/ 0 h 213217"/>
                <a:gd name="connsiteX1" fmla="*/ 97518 w 97518"/>
                <a:gd name="connsiteY1" fmla="*/ 164458 h 213217"/>
                <a:gd name="connsiteX2" fmla="*/ 48759 w 97518"/>
                <a:gd name="connsiteY2" fmla="*/ 213217 h 213217"/>
                <a:gd name="connsiteX3" fmla="*/ 0 w 97518"/>
                <a:gd name="connsiteY3" fmla="*/ 164458 h 213217"/>
                <a:gd name="connsiteX4" fmla="*/ 0 w 97518"/>
                <a:gd name="connsiteY4" fmla="*/ 0 h 213217"/>
                <a:gd name="connsiteX5" fmla="*/ 48759 w 97518"/>
                <a:gd name="connsiteY5" fmla="*/ 9844 h 21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18" h="213217">
                  <a:moveTo>
                    <a:pt x="97518" y="0"/>
                  </a:moveTo>
                  <a:lnTo>
                    <a:pt x="97518" y="164458"/>
                  </a:lnTo>
                  <a:cubicBezTo>
                    <a:pt x="97518" y="191387"/>
                    <a:pt x="75688" y="213217"/>
                    <a:pt x="48759" y="213217"/>
                  </a:cubicBezTo>
                  <a:cubicBezTo>
                    <a:pt x="21830" y="213217"/>
                    <a:pt x="0" y="191387"/>
                    <a:pt x="0" y="164458"/>
                  </a:cubicBezTo>
                  <a:lnTo>
                    <a:pt x="0" y="0"/>
                  </a:lnTo>
                  <a:lnTo>
                    <a:pt x="48759" y="9844"/>
                  </a:lnTo>
                  <a:close/>
                </a:path>
              </a:pathLst>
            </a:custGeom>
            <a:solidFill>
              <a:srgbClr val="191919"/>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Shape 12">
              <a:extLst>
                <a:ext uri="{FF2B5EF4-FFF2-40B4-BE49-F238E27FC236}">
                  <a16:creationId xmlns:a16="http://schemas.microsoft.com/office/drawing/2014/main" id="{302508D5-AA41-4EA6-9A8F-7A219F1CDD4D}"/>
                </a:ext>
              </a:extLst>
            </p:cNvPr>
            <p:cNvSpPr/>
            <p:nvPr/>
          </p:nvSpPr>
          <p:spPr bwMode="auto">
            <a:xfrm rot="18900000">
              <a:off x="4664075" y="1115689"/>
              <a:ext cx="1145268" cy="1145260"/>
            </a:xfrm>
            <a:custGeom>
              <a:avLst/>
              <a:gdLst>
                <a:gd name="connsiteX0" fmla="*/ 181754 w 363508"/>
                <a:gd name="connsiteY0" fmla="*/ 30602 h 363506"/>
                <a:gd name="connsiteX1" fmla="*/ 30602 w 363508"/>
                <a:gd name="connsiteY1" fmla="*/ 181753 h 363506"/>
                <a:gd name="connsiteX2" fmla="*/ 181754 w 363508"/>
                <a:gd name="connsiteY2" fmla="*/ 332904 h 363506"/>
                <a:gd name="connsiteX3" fmla="*/ 332906 w 363508"/>
                <a:gd name="connsiteY3" fmla="*/ 181753 h 363506"/>
                <a:gd name="connsiteX4" fmla="*/ 181754 w 363508"/>
                <a:gd name="connsiteY4" fmla="*/ 30602 h 363506"/>
                <a:gd name="connsiteX5" fmla="*/ 181754 w 363508"/>
                <a:gd name="connsiteY5" fmla="*/ 0 h 363506"/>
                <a:gd name="connsiteX6" fmla="*/ 363508 w 363508"/>
                <a:gd name="connsiteY6" fmla="*/ 181753 h 363506"/>
                <a:gd name="connsiteX7" fmla="*/ 181754 w 363508"/>
                <a:gd name="connsiteY7" fmla="*/ 363506 h 363506"/>
                <a:gd name="connsiteX8" fmla="*/ 0 w 363508"/>
                <a:gd name="connsiteY8" fmla="*/ 181753 h 363506"/>
                <a:gd name="connsiteX9" fmla="*/ 181754 w 363508"/>
                <a:gd name="connsiteY9" fmla="*/ 0 h 3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508" h="363506">
                  <a:moveTo>
                    <a:pt x="181754" y="30602"/>
                  </a:moveTo>
                  <a:cubicBezTo>
                    <a:pt x="98275" y="30602"/>
                    <a:pt x="30602" y="98275"/>
                    <a:pt x="30602" y="181753"/>
                  </a:cubicBezTo>
                  <a:cubicBezTo>
                    <a:pt x="30602" y="265231"/>
                    <a:pt x="98275" y="332904"/>
                    <a:pt x="181754" y="332904"/>
                  </a:cubicBezTo>
                  <a:cubicBezTo>
                    <a:pt x="265233" y="332904"/>
                    <a:pt x="332906" y="265231"/>
                    <a:pt x="332906" y="181753"/>
                  </a:cubicBezTo>
                  <a:cubicBezTo>
                    <a:pt x="332906" y="98275"/>
                    <a:pt x="265233" y="30602"/>
                    <a:pt x="181754" y="30602"/>
                  </a:cubicBezTo>
                  <a:close/>
                  <a:moveTo>
                    <a:pt x="181754" y="0"/>
                  </a:moveTo>
                  <a:cubicBezTo>
                    <a:pt x="282134" y="0"/>
                    <a:pt x="363508" y="81374"/>
                    <a:pt x="363508" y="181753"/>
                  </a:cubicBezTo>
                  <a:cubicBezTo>
                    <a:pt x="363508" y="282132"/>
                    <a:pt x="282134" y="363506"/>
                    <a:pt x="181754" y="363506"/>
                  </a:cubicBezTo>
                  <a:cubicBezTo>
                    <a:pt x="81374" y="363506"/>
                    <a:pt x="0" y="282132"/>
                    <a:pt x="0" y="181753"/>
                  </a:cubicBezTo>
                  <a:cubicBezTo>
                    <a:pt x="0" y="81374"/>
                    <a:pt x="81374" y="0"/>
                    <a:pt x="181754" y="0"/>
                  </a:cubicBezTo>
                  <a:close/>
                </a:path>
              </a:pathLst>
            </a:cu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15591682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16AA89-C5B3-4475-9A8B-36E95D6BAE59}"/>
              </a:ext>
            </a:extLst>
          </p:cNvPr>
          <p:cNvSpPr>
            <a:spLocks noGrp="1"/>
          </p:cNvSpPr>
          <p:nvPr>
            <p:ph type="title"/>
          </p:nvPr>
        </p:nvSpPr>
        <p:spPr/>
        <p:txBody>
          <a:bodyPr>
            <a:normAutofit/>
          </a:bodyPr>
          <a:lstStyle/>
          <a:p>
            <a:r>
              <a:rPr lang="de-DE" dirty="0"/>
              <a:t>Entfernen von Lizenzen aus </a:t>
            </a:r>
            <a:r>
              <a:rPr lang="de-DE" dirty="0" err="1"/>
              <a:t>Benuzterkonten</a:t>
            </a:r>
            <a:endParaRPr lang="de-DE" dirty="0"/>
          </a:p>
        </p:txBody>
      </p:sp>
      <p:sp>
        <p:nvSpPr>
          <p:cNvPr id="3" name="Inhaltsplatzhalter 2">
            <a:extLst>
              <a:ext uri="{FF2B5EF4-FFF2-40B4-BE49-F238E27FC236}">
                <a16:creationId xmlns:a16="http://schemas.microsoft.com/office/drawing/2014/main" id="{ADA238C1-6711-4AC5-8F67-E88B27293B16}"/>
              </a:ext>
            </a:extLst>
          </p:cNvPr>
          <p:cNvSpPr>
            <a:spLocks noGrp="1"/>
          </p:cNvSpPr>
          <p:nvPr>
            <p:ph idx="1"/>
          </p:nvPr>
        </p:nvSpPr>
        <p:spPr/>
        <p:txBody>
          <a:bodyPr/>
          <a:lstStyle/>
          <a:p>
            <a:r>
              <a:rPr lang="de-DE" dirty="0">
                <a:solidFill>
                  <a:srgbClr val="171717"/>
                </a:solidFill>
                <a:latin typeface="Segoe UI" panose="020B0502040204020203" pitchFamily="34" charset="0"/>
              </a:rPr>
              <a:t>F</a:t>
            </a:r>
            <a:r>
              <a:rPr lang="de-DE" b="0" i="0" dirty="0">
                <a:solidFill>
                  <a:srgbClr val="171717"/>
                </a:solidFill>
                <a:effectLst/>
                <a:latin typeface="Segoe UI" panose="020B0502040204020203" pitchFamily="34" charset="0"/>
              </a:rPr>
              <a:t>olgende Syntax entfernt Lizenzen von einem vorhandenen Benutzerkonto</a:t>
            </a:r>
          </a:p>
          <a:p>
            <a:pPr lvl="1"/>
            <a:r>
              <a:rPr lang="de-DE" dirty="0">
                <a:solidFill>
                  <a:srgbClr val="171717"/>
                </a:solidFill>
                <a:latin typeface="Segoe UI" panose="020B0502040204020203" pitchFamily="34" charset="0"/>
              </a:rPr>
              <a:t>Befehl: </a:t>
            </a:r>
            <a:r>
              <a:rPr lang="en-US" b="0" i="0" dirty="0">
                <a:solidFill>
                  <a:srgbClr val="0101FD"/>
                </a:solidFill>
                <a:effectLst/>
                <a:latin typeface="SFMono-Regular"/>
              </a:rPr>
              <a:t>Set-</a:t>
            </a:r>
            <a:r>
              <a:rPr lang="en-US" b="0" i="0" dirty="0" err="1">
                <a:solidFill>
                  <a:srgbClr val="0101FD"/>
                </a:solidFill>
                <a:effectLst/>
                <a:latin typeface="SFMono-Regular"/>
              </a:rPr>
              <a:t>MsolUserLicense</a:t>
            </a:r>
            <a:r>
              <a:rPr lang="en-US" b="0" i="0" dirty="0">
                <a:solidFill>
                  <a:srgbClr val="007D9A"/>
                </a:solidFill>
                <a:effectLst/>
                <a:latin typeface="SFMono-Regular"/>
              </a:rPr>
              <a:t> -</a:t>
            </a:r>
            <a:r>
              <a:rPr lang="en-US" b="0" i="0" dirty="0" err="1">
                <a:solidFill>
                  <a:srgbClr val="007D9A"/>
                </a:solidFill>
                <a:effectLst/>
                <a:latin typeface="SFMono-Regular"/>
              </a:rPr>
              <a:t>UserPrincipalName</a:t>
            </a:r>
            <a:r>
              <a:rPr lang="en-US" b="0" i="0" dirty="0">
                <a:solidFill>
                  <a:srgbClr val="171717"/>
                </a:solidFill>
                <a:effectLst/>
                <a:latin typeface="SFMono-Regular"/>
              </a:rPr>
              <a:t> &lt;Account&gt;</a:t>
            </a:r>
            <a:r>
              <a:rPr lang="en-US" b="0" i="0" dirty="0">
                <a:solidFill>
                  <a:srgbClr val="007D9A"/>
                </a:solidFill>
                <a:effectLst/>
                <a:latin typeface="SFMono-Regular"/>
              </a:rPr>
              <a:t> -</a:t>
            </a:r>
            <a:r>
              <a:rPr lang="en-US" b="0" i="0" dirty="0" err="1">
                <a:solidFill>
                  <a:srgbClr val="007D9A"/>
                </a:solidFill>
                <a:effectLst/>
                <a:latin typeface="SFMono-Regular"/>
              </a:rPr>
              <a:t>RemoveLicenses</a:t>
            </a:r>
            <a:r>
              <a:rPr lang="en-US" b="0" i="0" dirty="0">
                <a:solidFill>
                  <a:srgbClr val="171717"/>
                </a:solidFill>
                <a:effectLst/>
                <a:latin typeface="SFMono-Regular"/>
              </a:rPr>
              <a:t> </a:t>
            </a:r>
            <a:r>
              <a:rPr lang="en-US" b="0" i="0" dirty="0">
                <a:solidFill>
                  <a:srgbClr val="A31515"/>
                </a:solidFill>
                <a:effectLst/>
                <a:latin typeface="SFMono-Regular"/>
              </a:rPr>
              <a:t>"&lt;AccountSkuId1&gt;“</a:t>
            </a:r>
          </a:p>
          <a:p>
            <a:pPr lvl="1"/>
            <a:r>
              <a:rPr lang="en-US" dirty="0" err="1">
                <a:latin typeface="SFMono-Regular"/>
              </a:rPr>
              <a:t>Beispiel</a:t>
            </a:r>
            <a:r>
              <a:rPr lang="en-US" dirty="0">
                <a:latin typeface="SFMono-Regular"/>
              </a:rPr>
              <a:t>:</a:t>
            </a:r>
            <a:br>
              <a:rPr lang="en-US" dirty="0">
                <a:latin typeface="SFMono-Regular"/>
              </a:rPr>
            </a:br>
            <a:r>
              <a:rPr lang="en-US" dirty="0">
                <a:solidFill>
                  <a:srgbClr val="0101FD"/>
                </a:solidFill>
                <a:latin typeface="SFMono-Regular"/>
              </a:rPr>
              <a:t>S</a:t>
            </a:r>
            <a:r>
              <a:rPr lang="de-DE" b="0" i="0" dirty="0">
                <a:solidFill>
                  <a:srgbClr val="0101FD"/>
                </a:solidFill>
                <a:effectLst/>
                <a:latin typeface="SFMono-Regular"/>
              </a:rPr>
              <a:t>et-</a:t>
            </a:r>
            <a:r>
              <a:rPr lang="de-DE" b="0" i="0" dirty="0" err="1">
                <a:solidFill>
                  <a:srgbClr val="0101FD"/>
                </a:solidFill>
                <a:effectLst/>
                <a:latin typeface="SFMono-Regular"/>
              </a:rPr>
              <a:t>MsolUserLicense</a:t>
            </a:r>
            <a:r>
              <a:rPr lang="de-DE" b="0" i="0" dirty="0">
                <a:solidFill>
                  <a:srgbClr val="007D9A"/>
                </a:solidFill>
                <a:effectLst/>
                <a:latin typeface="SFMono-Regular"/>
              </a:rPr>
              <a:t> -</a:t>
            </a:r>
            <a:r>
              <a:rPr lang="de-DE" b="0" i="0" dirty="0" err="1">
                <a:solidFill>
                  <a:srgbClr val="007D9A"/>
                </a:solidFill>
                <a:effectLst/>
                <a:latin typeface="SFMono-Regular"/>
              </a:rPr>
              <a:t>UserPrincipalName</a:t>
            </a:r>
            <a:r>
              <a:rPr lang="de-DE" b="0" i="0" dirty="0">
                <a:solidFill>
                  <a:srgbClr val="171717"/>
                </a:solidFill>
                <a:effectLst/>
                <a:latin typeface="SFMono-Regular"/>
              </a:rPr>
              <a:t> Timtaylor@m365x246148.onnmicrosoft.com</a:t>
            </a:r>
            <a:r>
              <a:rPr lang="de-DE" b="0" i="0" dirty="0">
                <a:solidFill>
                  <a:srgbClr val="007D9A"/>
                </a:solidFill>
                <a:effectLst/>
                <a:latin typeface="SFMono-Regular"/>
              </a:rPr>
              <a:t> -</a:t>
            </a:r>
            <a:r>
              <a:rPr lang="de-DE" b="0" i="0" dirty="0" err="1">
                <a:solidFill>
                  <a:srgbClr val="007D9A"/>
                </a:solidFill>
                <a:effectLst/>
                <a:latin typeface="SFMono-Regular"/>
              </a:rPr>
              <a:t>RemoveLicenses</a:t>
            </a:r>
            <a:r>
              <a:rPr lang="de-DE" b="0" i="0" dirty="0">
                <a:solidFill>
                  <a:srgbClr val="171717"/>
                </a:solidFill>
                <a:effectLst/>
                <a:latin typeface="SFMono-Regular"/>
              </a:rPr>
              <a:t> </a:t>
            </a:r>
            <a:r>
              <a:rPr lang="de-DE" b="0" i="0" dirty="0">
                <a:solidFill>
                  <a:schemeClr val="accent2"/>
                </a:solidFill>
                <a:effectLst/>
                <a:latin typeface="SFMono-Regular"/>
              </a:rPr>
              <a:t>"M365x246148</a:t>
            </a:r>
            <a:r>
              <a:rPr lang="de-DE" i="0" dirty="0">
                <a:solidFill>
                  <a:schemeClr val="accent2"/>
                </a:solidFill>
                <a:effectLst/>
                <a:latin typeface="SFMono-Regular"/>
              </a:rPr>
              <a:t>:ENTERPRISEPACK"</a:t>
            </a:r>
            <a:endParaRPr lang="de-DE" dirty="0">
              <a:solidFill>
                <a:schemeClr val="accent2"/>
              </a:solidFill>
            </a:endParaRPr>
          </a:p>
        </p:txBody>
      </p:sp>
    </p:spTree>
    <p:extLst>
      <p:ext uri="{BB962C8B-B14F-4D97-AF65-F5344CB8AC3E}">
        <p14:creationId xmlns:p14="http://schemas.microsoft.com/office/powerpoint/2010/main" val="1507486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58496" y="3020203"/>
            <a:ext cx="2976589" cy="817596"/>
          </a:xfrm>
        </p:spPr>
        <p:txBody>
          <a:bodyPr/>
          <a:lstStyle/>
          <a:p>
            <a:pPr algn="ctr"/>
            <a:r>
              <a:rPr lang="de-DE" dirty="0"/>
              <a:t>Modul 7 Agenda</a:t>
            </a:r>
          </a:p>
        </p:txBody>
      </p:sp>
      <p:pic>
        <p:nvPicPr>
          <p:cNvPr id="14" name="Picture 13" descr="Symbol einer Lupe">
            <a:extLst>
              <a:ext uri="{FF2B5EF4-FFF2-40B4-BE49-F238E27FC236}">
                <a16:creationId xmlns:a16="http://schemas.microsoft.com/office/drawing/2014/main" id="{644396CA-5915-4F7D-BD7D-EA39F8968F84}"/>
              </a:ext>
            </a:extLst>
          </p:cNvPr>
          <p:cNvPicPr>
            <a:picLocks noChangeAspect="1"/>
          </p:cNvPicPr>
          <p:nvPr/>
        </p:nvPicPr>
        <p:blipFill>
          <a:blip r:embed="rId3"/>
          <a:stretch>
            <a:fillRect/>
          </a:stretch>
        </p:blipFill>
        <p:spPr>
          <a:xfrm>
            <a:off x="3546544" y="1367889"/>
            <a:ext cx="1001268" cy="1001268"/>
          </a:xfrm>
          <a:prstGeom prst="rect">
            <a:avLst/>
          </a:prstGeom>
        </p:spPr>
      </p:pic>
      <p:sp>
        <p:nvSpPr>
          <p:cNvPr id="4" name="TextBox 3">
            <a:extLst>
              <a:ext uri="{FF2B5EF4-FFF2-40B4-BE49-F238E27FC236}">
                <a16:creationId xmlns:a16="http://schemas.microsoft.com/office/drawing/2014/main" id="{13C51306-C1F8-4661-BE5E-3EC8A40BA5FE}"/>
              </a:ext>
            </a:extLst>
          </p:cNvPr>
          <p:cNvSpPr txBox="1"/>
          <p:nvPr/>
        </p:nvSpPr>
        <p:spPr>
          <a:xfrm>
            <a:off x="4791011" y="1683857"/>
            <a:ext cx="5649944" cy="369332"/>
          </a:xfrm>
          <a:prstGeom prst="rect">
            <a:avLst/>
          </a:prstGeom>
          <a:noFill/>
        </p:spPr>
        <p:txBody>
          <a:bodyPr wrap="square" lIns="0" tIns="0" rIns="0" bIns="0" rtlCol="0" anchor="ct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de-DE" sz="2400" dirty="0">
                <a:solidFill>
                  <a:srgbClr val="191919"/>
                </a:solidFill>
                <a:latin typeface="Segoe UI"/>
              </a:rPr>
              <a:t>Azure </a:t>
            </a:r>
            <a:r>
              <a:rPr lang="de-DE" sz="2400" dirty="0" err="1">
                <a:solidFill>
                  <a:srgbClr val="191919"/>
                </a:solidFill>
                <a:latin typeface="Segoe UI"/>
              </a:rPr>
              <a:t>Active</a:t>
            </a:r>
            <a:r>
              <a:rPr lang="de-DE" sz="2400" dirty="0">
                <a:solidFill>
                  <a:srgbClr val="191919"/>
                </a:solidFill>
                <a:latin typeface="Segoe UI"/>
              </a:rPr>
              <a:t> Directory Modul installieren</a:t>
            </a:r>
            <a:endParaRPr kumimoji="0" lang="de-DE" sz="2400" b="0" i="0" u="none" strike="noStrike" kern="1200" cap="none" spc="0" normalizeH="0" baseline="0" noProof="0" dirty="0">
              <a:ln>
                <a:noFill/>
              </a:ln>
              <a:solidFill>
                <a:srgbClr val="191919"/>
              </a:solidFill>
              <a:effectLst/>
              <a:uLnTx/>
              <a:uFillTx/>
              <a:latin typeface="Segoe UI"/>
              <a:ea typeface="+mn-ea"/>
              <a:cs typeface="+mn-cs"/>
            </a:endParaRPr>
          </a:p>
        </p:txBody>
      </p:sp>
      <p:pic>
        <p:nvPicPr>
          <p:cNvPr id="5" name="Picture 13" descr="Symbol einer Lupe">
            <a:extLst>
              <a:ext uri="{FF2B5EF4-FFF2-40B4-BE49-F238E27FC236}">
                <a16:creationId xmlns:a16="http://schemas.microsoft.com/office/drawing/2014/main" id="{9A9EE25A-35B9-4C8E-9CE1-C01C14002AD3}"/>
              </a:ext>
            </a:extLst>
          </p:cNvPr>
          <p:cNvPicPr>
            <a:picLocks noChangeAspect="1"/>
          </p:cNvPicPr>
          <p:nvPr/>
        </p:nvPicPr>
        <p:blipFill>
          <a:blip r:embed="rId3"/>
          <a:stretch>
            <a:fillRect/>
          </a:stretch>
        </p:blipFill>
        <p:spPr>
          <a:xfrm>
            <a:off x="3546544" y="2749446"/>
            <a:ext cx="1001268" cy="1001268"/>
          </a:xfrm>
          <a:prstGeom prst="rect">
            <a:avLst/>
          </a:prstGeom>
        </p:spPr>
      </p:pic>
      <p:pic>
        <p:nvPicPr>
          <p:cNvPr id="6" name="Picture 13" descr="Symbol einer Lupe">
            <a:extLst>
              <a:ext uri="{FF2B5EF4-FFF2-40B4-BE49-F238E27FC236}">
                <a16:creationId xmlns:a16="http://schemas.microsoft.com/office/drawing/2014/main" id="{5A64434C-5B36-4205-9DCB-6DC5A62AEB6F}"/>
              </a:ext>
            </a:extLst>
          </p:cNvPr>
          <p:cNvPicPr>
            <a:picLocks noChangeAspect="1"/>
          </p:cNvPicPr>
          <p:nvPr/>
        </p:nvPicPr>
        <p:blipFill>
          <a:blip r:embed="rId3"/>
          <a:stretch>
            <a:fillRect/>
          </a:stretch>
        </p:blipFill>
        <p:spPr>
          <a:xfrm>
            <a:off x="3546544" y="4124309"/>
            <a:ext cx="1001268" cy="1001268"/>
          </a:xfrm>
          <a:prstGeom prst="rect">
            <a:avLst/>
          </a:prstGeom>
        </p:spPr>
      </p:pic>
      <p:pic>
        <p:nvPicPr>
          <p:cNvPr id="11" name="Picture 13" descr="Symbol einer Lupe">
            <a:extLst>
              <a:ext uri="{FF2B5EF4-FFF2-40B4-BE49-F238E27FC236}">
                <a16:creationId xmlns:a16="http://schemas.microsoft.com/office/drawing/2014/main" id="{9954E372-6167-42C0-ACC3-A7CD5F988B61}"/>
              </a:ext>
            </a:extLst>
          </p:cNvPr>
          <p:cNvPicPr>
            <a:picLocks noChangeAspect="1"/>
          </p:cNvPicPr>
          <p:nvPr/>
        </p:nvPicPr>
        <p:blipFill>
          <a:blip r:embed="rId3"/>
          <a:stretch>
            <a:fillRect/>
          </a:stretch>
        </p:blipFill>
        <p:spPr>
          <a:xfrm>
            <a:off x="3546544" y="5490111"/>
            <a:ext cx="1001268" cy="1001268"/>
          </a:xfrm>
          <a:prstGeom prst="rect">
            <a:avLst/>
          </a:prstGeom>
        </p:spPr>
      </p:pic>
      <p:sp>
        <p:nvSpPr>
          <p:cNvPr id="13" name="TextBox 3">
            <a:extLst>
              <a:ext uri="{FF2B5EF4-FFF2-40B4-BE49-F238E27FC236}">
                <a16:creationId xmlns:a16="http://schemas.microsoft.com/office/drawing/2014/main" id="{50CF8B56-BC70-432C-B56F-F4D5C59512B2}"/>
              </a:ext>
            </a:extLst>
          </p:cNvPr>
          <p:cNvSpPr txBox="1"/>
          <p:nvPr/>
        </p:nvSpPr>
        <p:spPr>
          <a:xfrm>
            <a:off x="4791010" y="3020203"/>
            <a:ext cx="5929863" cy="369332"/>
          </a:xfrm>
          <a:prstGeom prst="rect">
            <a:avLst/>
          </a:prstGeom>
          <a:noFill/>
        </p:spPr>
        <p:txBody>
          <a:bodyPr wrap="square" lIns="0" tIns="0" rIns="0" bIns="0" rtlCol="0" anchor="ct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srgbClr val="191919"/>
                </a:solidFill>
                <a:effectLst/>
                <a:uLnTx/>
                <a:uFillTx/>
                <a:latin typeface="Segoe UI"/>
                <a:ea typeface="+mn-ea"/>
                <a:cs typeface="+mn-cs"/>
              </a:rPr>
              <a:t>Verbindung per PowerShell herstellen</a:t>
            </a:r>
          </a:p>
        </p:txBody>
      </p:sp>
      <p:sp>
        <p:nvSpPr>
          <p:cNvPr id="15" name="TextBox 3">
            <a:extLst>
              <a:ext uri="{FF2B5EF4-FFF2-40B4-BE49-F238E27FC236}">
                <a16:creationId xmlns:a16="http://schemas.microsoft.com/office/drawing/2014/main" id="{67CAABF3-A520-47DE-9D27-3515C40D6C26}"/>
              </a:ext>
            </a:extLst>
          </p:cNvPr>
          <p:cNvSpPr txBox="1"/>
          <p:nvPr/>
        </p:nvSpPr>
        <p:spPr>
          <a:xfrm>
            <a:off x="4791009" y="4227628"/>
            <a:ext cx="5929863" cy="738664"/>
          </a:xfrm>
          <a:prstGeom prst="rect">
            <a:avLst/>
          </a:prstGeom>
          <a:noFill/>
        </p:spPr>
        <p:txBody>
          <a:bodyPr wrap="square" lIns="0" tIns="0" rIns="0" bIns="0" rtlCol="0" anchor="ct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de-DE" sz="2400" dirty="0">
                <a:solidFill>
                  <a:srgbClr val="191919"/>
                </a:solidFill>
                <a:latin typeface="Segoe UI"/>
              </a:rPr>
              <a:t>Benutzer mit der PowerShell anlegen, anzeigen und löschen</a:t>
            </a:r>
            <a:endParaRPr kumimoji="0" lang="de-DE" sz="2400" b="0" i="0" u="none" strike="noStrike" kern="1200" cap="none" spc="0" normalizeH="0" baseline="0" noProof="0" dirty="0">
              <a:ln>
                <a:noFill/>
              </a:ln>
              <a:solidFill>
                <a:srgbClr val="191919"/>
              </a:solidFill>
              <a:effectLst/>
              <a:uLnTx/>
              <a:uFillTx/>
              <a:latin typeface="Segoe UI"/>
              <a:ea typeface="+mn-ea"/>
              <a:cs typeface="+mn-cs"/>
            </a:endParaRPr>
          </a:p>
        </p:txBody>
      </p:sp>
      <p:sp>
        <p:nvSpPr>
          <p:cNvPr id="16" name="TextBox 3">
            <a:extLst>
              <a:ext uri="{FF2B5EF4-FFF2-40B4-BE49-F238E27FC236}">
                <a16:creationId xmlns:a16="http://schemas.microsoft.com/office/drawing/2014/main" id="{6024A12C-C5A6-4E06-8049-B50D613E3C99}"/>
              </a:ext>
            </a:extLst>
          </p:cNvPr>
          <p:cNvSpPr txBox="1"/>
          <p:nvPr/>
        </p:nvSpPr>
        <p:spPr>
          <a:xfrm>
            <a:off x="4791009" y="5806079"/>
            <a:ext cx="5929863" cy="369332"/>
          </a:xfrm>
          <a:prstGeom prst="rect">
            <a:avLst/>
          </a:prstGeom>
          <a:noFill/>
        </p:spPr>
        <p:txBody>
          <a:bodyPr wrap="square" lIns="0" tIns="0" rIns="0" bIns="0" rtlCol="0" anchor="ct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de-DE" sz="2400" dirty="0">
                <a:solidFill>
                  <a:srgbClr val="191919"/>
                </a:solidFill>
                <a:latin typeface="Segoe UI"/>
              </a:rPr>
              <a:t>Lizenzoptionen per PowerShell deaktivieren</a:t>
            </a:r>
            <a:endParaRPr kumimoji="0" lang="de-DE" sz="2400" b="0" i="0" u="none" strike="noStrike" kern="1200" cap="none" spc="0" normalizeH="0" baseline="0" noProof="0" dirty="0">
              <a:ln>
                <a:noFill/>
              </a:ln>
              <a:solidFill>
                <a:srgbClr val="191919"/>
              </a:solidFill>
              <a:effectLst/>
              <a:uLnTx/>
              <a:uFillTx/>
              <a:latin typeface="Segoe UI"/>
              <a:ea typeface="+mn-ea"/>
              <a:cs typeface="+mn-cs"/>
            </a:endParaRPr>
          </a:p>
        </p:txBody>
      </p:sp>
    </p:spTree>
    <p:extLst>
      <p:ext uri="{BB962C8B-B14F-4D97-AF65-F5344CB8AC3E}">
        <p14:creationId xmlns:p14="http://schemas.microsoft.com/office/powerpoint/2010/main" val="162263086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2908669"/>
            <a:ext cx="9070848" cy="997196"/>
          </a:xfrm>
        </p:spPr>
        <p:txBody>
          <a:bodyPr/>
          <a:lstStyle/>
          <a:p>
            <a:r>
              <a:rPr lang="de-DE" dirty="0"/>
              <a:t>Lektion 1: Azure AD - Kennworthashsynchronisierung</a:t>
            </a:r>
          </a:p>
        </p:txBody>
      </p:sp>
      <p:grpSp>
        <p:nvGrpSpPr>
          <p:cNvPr id="11" name="Group 10" descr="Symbol einer Lupe">
            <a:extLst>
              <a:ext uri="{FF2B5EF4-FFF2-40B4-BE49-F238E27FC236}">
                <a16:creationId xmlns:a16="http://schemas.microsoft.com/office/drawing/2014/main" id="{1B624081-2A29-4E84-A9A6-1770E53B4608}"/>
              </a:ext>
            </a:extLst>
          </p:cNvPr>
          <p:cNvGrpSpPr/>
          <p:nvPr/>
        </p:nvGrpSpPr>
        <p:grpSpPr>
          <a:xfrm>
            <a:off x="10076763" y="2792611"/>
            <a:ext cx="1124184" cy="1281958"/>
            <a:chOff x="4664075" y="1115689"/>
            <a:chExt cx="1298575" cy="1480834"/>
          </a:xfrm>
        </p:grpSpPr>
        <p:sp>
          <p:nvSpPr>
            <p:cNvPr id="12" name="Freeform: Shape 11">
              <a:extLst>
                <a:ext uri="{FF2B5EF4-FFF2-40B4-BE49-F238E27FC236}">
                  <a16:creationId xmlns:a16="http://schemas.microsoft.com/office/drawing/2014/main" id="{E421C9E6-62A0-4672-B35B-9854E4807635}"/>
                </a:ext>
              </a:extLst>
            </p:cNvPr>
            <p:cNvSpPr/>
            <p:nvPr/>
          </p:nvSpPr>
          <p:spPr bwMode="auto">
            <a:xfrm rot="18900000">
              <a:off x="5655409" y="1924760"/>
              <a:ext cx="307241" cy="671763"/>
            </a:xfrm>
            <a:custGeom>
              <a:avLst/>
              <a:gdLst>
                <a:gd name="connsiteX0" fmla="*/ 97518 w 97518"/>
                <a:gd name="connsiteY0" fmla="*/ 0 h 213217"/>
                <a:gd name="connsiteX1" fmla="*/ 97518 w 97518"/>
                <a:gd name="connsiteY1" fmla="*/ 164458 h 213217"/>
                <a:gd name="connsiteX2" fmla="*/ 48759 w 97518"/>
                <a:gd name="connsiteY2" fmla="*/ 213217 h 213217"/>
                <a:gd name="connsiteX3" fmla="*/ 0 w 97518"/>
                <a:gd name="connsiteY3" fmla="*/ 164458 h 213217"/>
                <a:gd name="connsiteX4" fmla="*/ 0 w 97518"/>
                <a:gd name="connsiteY4" fmla="*/ 0 h 213217"/>
                <a:gd name="connsiteX5" fmla="*/ 48759 w 97518"/>
                <a:gd name="connsiteY5" fmla="*/ 9844 h 21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18" h="213217">
                  <a:moveTo>
                    <a:pt x="97518" y="0"/>
                  </a:moveTo>
                  <a:lnTo>
                    <a:pt x="97518" y="164458"/>
                  </a:lnTo>
                  <a:cubicBezTo>
                    <a:pt x="97518" y="191387"/>
                    <a:pt x="75688" y="213217"/>
                    <a:pt x="48759" y="213217"/>
                  </a:cubicBezTo>
                  <a:cubicBezTo>
                    <a:pt x="21830" y="213217"/>
                    <a:pt x="0" y="191387"/>
                    <a:pt x="0" y="164458"/>
                  </a:cubicBezTo>
                  <a:lnTo>
                    <a:pt x="0" y="0"/>
                  </a:lnTo>
                  <a:lnTo>
                    <a:pt x="48759" y="9844"/>
                  </a:lnTo>
                  <a:close/>
                </a:path>
              </a:pathLst>
            </a:custGeom>
            <a:solidFill>
              <a:srgbClr val="191919"/>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Shape 12">
              <a:extLst>
                <a:ext uri="{FF2B5EF4-FFF2-40B4-BE49-F238E27FC236}">
                  <a16:creationId xmlns:a16="http://schemas.microsoft.com/office/drawing/2014/main" id="{302508D5-AA41-4EA6-9A8F-7A219F1CDD4D}"/>
                </a:ext>
              </a:extLst>
            </p:cNvPr>
            <p:cNvSpPr/>
            <p:nvPr/>
          </p:nvSpPr>
          <p:spPr bwMode="auto">
            <a:xfrm rot="18900000">
              <a:off x="4664075" y="1115689"/>
              <a:ext cx="1145268" cy="1145260"/>
            </a:xfrm>
            <a:custGeom>
              <a:avLst/>
              <a:gdLst>
                <a:gd name="connsiteX0" fmla="*/ 181754 w 363508"/>
                <a:gd name="connsiteY0" fmla="*/ 30602 h 363506"/>
                <a:gd name="connsiteX1" fmla="*/ 30602 w 363508"/>
                <a:gd name="connsiteY1" fmla="*/ 181753 h 363506"/>
                <a:gd name="connsiteX2" fmla="*/ 181754 w 363508"/>
                <a:gd name="connsiteY2" fmla="*/ 332904 h 363506"/>
                <a:gd name="connsiteX3" fmla="*/ 332906 w 363508"/>
                <a:gd name="connsiteY3" fmla="*/ 181753 h 363506"/>
                <a:gd name="connsiteX4" fmla="*/ 181754 w 363508"/>
                <a:gd name="connsiteY4" fmla="*/ 30602 h 363506"/>
                <a:gd name="connsiteX5" fmla="*/ 181754 w 363508"/>
                <a:gd name="connsiteY5" fmla="*/ 0 h 363506"/>
                <a:gd name="connsiteX6" fmla="*/ 363508 w 363508"/>
                <a:gd name="connsiteY6" fmla="*/ 181753 h 363506"/>
                <a:gd name="connsiteX7" fmla="*/ 181754 w 363508"/>
                <a:gd name="connsiteY7" fmla="*/ 363506 h 363506"/>
                <a:gd name="connsiteX8" fmla="*/ 0 w 363508"/>
                <a:gd name="connsiteY8" fmla="*/ 181753 h 363506"/>
                <a:gd name="connsiteX9" fmla="*/ 181754 w 363508"/>
                <a:gd name="connsiteY9" fmla="*/ 0 h 3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508" h="363506">
                  <a:moveTo>
                    <a:pt x="181754" y="30602"/>
                  </a:moveTo>
                  <a:cubicBezTo>
                    <a:pt x="98275" y="30602"/>
                    <a:pt x="30602" y="98275"/>
                    <a:pt x="30602" y="181753"/>
                  </a:cubicBezTo>
                  <a:cubicBezTo>
                    <a:pt x="30602" y="265231"/>
                    <a:pt x="98275" y="332904"/>
                    <a:pt x="181754" y="332904"/>
                  </a:cubicBezTo>
                  <a:cubicBezTo>
                    <a:pt x="265233" y="332904"/>
                    <a:pt x="332906" y="265231"/>
                    <a:pt x="332906" y="181753"/>
                  </a:cubicBezTo>
                  <a:cubicBezTo>
                    <a:pt x="332906" y="98275"/>
                    <a:pt x="265233" y="30602"/>
                    <a:pt x="181754" y="30602"/>
                  </a:cubicBezTo>
                  <a:close/>
                  <a:moveTo>
                    <a:pt x="181754" y="0"/>
                  </a:moveTo>
                  <a:cubicBezTo>
                    <a:pt x="282134" y="0"/>
                    <a:pt x="363508" y="81374"/>
                    <a:pt x="363508" y="181753"/>
                  </a:cubicBezTo>
                  <a:cubicBezTo>
                    <a:pt x="363508" y="282132"/>
                    <a:pt x="282134" y="363506"/>
                    <a:pt x="181754" y="363506"/>
                  </a:cubicBezTo>
                  <a:cubicBezTo>
                    <a:pt x="81374" y="363506"/>
                    <a:pt x="0" y="282132"/>
                    <a:pt x="0" y="181753"/>
                  </a:cubicBezTo>
                  <a:cubicBezTo>
                    <a:pt x="0" y="81374"/>
                    <a:pt x="81374" y="0"/>
                    <a:pt x="181754" y="0"/>
                  </a:cubicBezTo>
                  <a:close/>
                </a:path>
              </a:pathLst>
            </a:cu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3809767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C2FAEF-CF51-4C21-A45A-D5521593A8FF}"/>
              </a:ext>
            </a:extLst>
          </p:cNvPr>
          <p:cNvSpPr>
            <a:spLocks noGrp="1"/>
          </p:cNvSpPr>
          <p:nvPr>
            <p:ph type="title"/>
          </p:nvPr>
        </p:nvSpPr>
        <p:spPr/>
        <p:txBody>
          <a:bodyPr/>
          <a:lstStyle/>
          <a:p>
            <a:r>
              <a:rPr lang="de-DE" dirty="0"/>
              <a:t>Azure AD Modul installieren</a:t>
            </a:r>
          </a:p>
        </p:txBody>
      </p:sp>
      <p:sp>
        <p:nvSpPr>
          <p:cNvPr id="3" name="Inhaltsplatzhalter 2">
            <a:extLst>
              <a:ext uri="{FF2B5EF4-FFF2-40B4-BE49-F238E27FC236}">
                <a16:creationId xmlns:a16="http://schemas.microsoft.com/office/drawing/2014/main" id="{8E2B48DF-AF89-4C3C-A9C6-DB901B6452C6}"/>
              </a:ext>
            </a:extLst>
          </p:cNvPr>
          <p:cNvSpPr>
            <a:spLocks noGrp="1"/>
          </p:cNvSpPr>
          <p:nvPr>
            <p:ph idx="1"/>
          </p:nvPr>
        </p:nvSpPr>
        <p:spPr>
          <a:xfrm>
            <a:off x="592183" y="1124396"/>
            <a:ext cx="11120846" cy="1805415"/>
          </a:xfrm>
        </p:spPr>
        <p:txBody>
          <a:bodyPr>
            <a:normAutofit fontScale="77500" lnSpcReduction="20000"/>
          </a:bodyPr>
          <a:lstStyle/>
          <a:p>
            <a:r>
              <a:rPr lang="de-DE" b="0" i="0" dirty="0">
                <a:solidFill>
                  <a:srgbClr val="171717"/>
                </a:solidFill>
                <a:effectLst/>
                <a:latin typeface="Segoe UI" panose="020B0502040204020203" pitchFamily="34" charset="0"/>
              </a:rPr>
              <a:t>Windows PowerShell-Eingabeaufforderungsfenster als Administrator ausführen</a:t>
            </a:r>
          </a:p>
          <a:p>
            <a:r>
              <a:rPr lang="de-DE" dirty="0">
                <a:solidFill>
                  <a:srgbClr val="171717"/>
                </a:solidFill>
                <a:latin typeface="Segoe UI" panose="020B0502040204020203" pitchFamily="34" charset="0"/>
              </a:rPr>
              <a:t>Folgenden Befehl ausführen</a:t>
            </a:r>
          </a:p>
          <a:p>
            <a:pPr lvl="1"/>
            <a:r>
              <a:rPr lang="de-DE" dirty="0" err="1">
                <a:solidFill>
                  <a:srgbClr val="171717"/>
                </a:solidFill>
                <a:latin typeface="Segoe UI" panose="020B0502040204020203" pitchFamily="34" charset="0"/>
              </a:rPr>
              <a:t>Install</a:t>
            </a:r>
            <a:r>
              <a:rPr lang="de-DE" dirty="0">
                <a:solidFill>
                  <a:srgbClr val="171717"/>
                </a:solidFill>
                <a:latin typeface="Segoe UI" panose="020B0502040204020203" pitchFamily="34" charset="0"/>
              </a:rPr>
              <a:t>-Module –Name </a:t>
            </a:r>
            <a:r>
              <a:rPr lang="de-DE" dirty="0" err="1">
                <a:solidFill>
                  <a:srgbClr val="171717"/>
                </a:solidFill>
                <a:latin typeface="Segoe UI" panose="020B0502040204020203" pitchFamily="34" charset="0"/>
              </a:rPr>
              <a:t>AzureAD</a:t>
            </a:r>
            <a:endParaRPr lang="de-DE" dirty="0">
              <a:solidFill>
                <a:srgbClr val="171717"/>
              </a:solidFill>
              <a:latin typeface="Segoe UI" panose="020B0502040204020203" pitchFamily="34" charset="0"/>
            </a:endParaRPr>
          </a:p>
          <a:p>
            <a:pPr lvl="1"/>
            <a:r>
              <a:rPr lang="de-DE" dirty="0">
                <a:solidFill>
                  <a:srgbClr val="171717"/>
                </a:solidFill>
                <a:latin typeface="Segoe UI" panose="020B0502040204020203" pitchFamily="34" charset="0"/>
              </a:rPr>
              <a:t>Mit [J] bestätigen</a:t>
            </a:r>
            <a:endParaRPr lang="de-DE" dirty="0"/>
          </a:p>
        </p:txBody>
      </p:sp>
      <p:pic>
        <p:nvPicPr>
          <p:cNvPr id="5" name="Grafik 4">
            <a:extLst>
              <a:ext uri="{FF2B5EF4-FFF2-40B4-BE49-F238E27FC236}">
                <a16:creationId xmlns:a16="http://schemas.microsoft.com/office/drawing/2014/main" id="{F6942693-DA58-4FC0-B64B-4185B1A8F07A}"/>
              </a:ext>
            </a:extLst>
          </p:cNvPr>
          <p:cNvPicPr>
            <a:picLocks noChangeAspect="1"/>
          </p:cNvPicPr>
          <p:nvPr/>
        </p:nvPicPr>
        <p:blipFill>
          <a:blip r:embed="rId2"/>
          <a:stretch>
            <a:fillRect/>
          </a:stretch>
        </p:blipFill>
        <p:spPr>
          <a:xfrm>
            <a:off x="623392" y="3217495"/>
            <a:ext cx="7068144" cy="22020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76745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3157968"/>
            <a:ext cx="9070848" cy="498598"/>
          </a:xfrm>
        </p:spPr>
        <p:txBody>
          <a:bodyPr/>
          <a:lstStyle/>
          <a:p>
            <a:r>
              <a:rPr lang="de-DE" dirty="0"/>
              <a:t>Lektion 2: Verbindung per PowerShell herstellen</a:t>
            </a:r>
          </a:p>
        </p:txBody>
      </p:sp>
      <p:grpSp>
        <p:nvGrpSpPr>
          <p:cNvPr id="11" name="Group 10" descr="Symbol einer Lupe">
            <a:extLst>
              <a:ext uri="{FF2B5EF4-FFF2-40B4-BE49-F238E27FC236}">
                <a16:creationId xmlns:a16="http://schemas.microsoft.com/office/drawing/2014/main" id="{1B624081-2A29-4E84-A9A6-1770E53B4608}"/>
              </a:ext>
            </a:extLst>
          </p:cNvPr>
          <p:cNvGrpSpPr/>
          <p:nvPr/>
        </p:nvGrpSpPr>
        <p:grpSpPr>
          <a:xfrm>
            <a:off x="10076763" y="2792611"/>
            <a:ext cx="1124184" cy="1281958"/>
            <a:chOff x="4664075" y="1115689"/>
            <a:chExt cx="1298575" cy="1480834"/>
          </a:xfrm>
        </p:grpSpPr>
        <p:sp>
          <p:nvSpPr>
            <p:cNvPr id="12" name="Freeform: Shape 11">
              <a:extLst>
                <a:ext uri="{FF2B5EF4-FFF2-40B4-BE49-F238E27FC236}">
                  <a16:creationId xmlns:a16="http://schemas.microsoft.com/office/drawing/2014/main" id="{E421C9E6-62A0-4672-B35B-9854E4807635}"/>
                </a:ext>
              </a:extLst>
            </p:cNvPr>
            <p:cNvSpPr/>
            <p:nvPr/>
          </p:nvSpPr>
          <p:spPr bwMode="auto">
            <a:xfrm rot="18900000">
              <a:off x="5655409" y="1924760"/>
              <a:ext cx="307241" cy="671763"/>
            </a:xfrm>
            <a:custGeom>
              <a:avLst/>
              <a:gdLst>
                <a:gd name="connsiteX0" fmla="*/ 97518 w 97518"/>
                <a:gd name="connsiteY0" fmla="*/ 0 h 213217"/>
                <a:gd name="connsiteX1" fmla="*/ 97518 w 97518"/>
                <a:gd name="connsiteY1" fmla="*/ 164458 h 213217"/>
                <a:gd name="connsiteX2" fmla="*/ 48759 w 97518"/>
                <a:gd name="connsiteY2" fmla="*/ 213217 h 213217"/>
                <a:gd name="connsiteX3" fmla="*/ 0 w 97518"/>
                <a:gd name="connsiteY3" fmla="*/ 164458 h 213217"/>
                <a:gd name="connsiteX4" fmla="*/ 0 w 97518"/>
                <a:gd name="connsiteY4" fmla="*/ 0 h 213217"/>
                <a:gd name="connsiteX5" fmla="*/ 48759 w 97518"/>
                <a:gd name="connsiteY5" fmla="*/ 9844 h 21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18" h="213217">
                  <a:moveTo>
                    <a:pt x="97518" y="0"/>
                  </a:moveTo>
                  <a:lnTo>
                    <a:pt x="97518" y="164458"/>
                  </a:lnTo>
                  <a:cubicBezTo>
                    <a:pt x="97518" y="191387"/>
                    <a:pt x="75688" y="213217"/>
                    <a:pt x="48759" y="213217"/>
                  </a:cubicBezTo>
                  <a:cubicBezTo>
                    <a:pt x="21830" y="213217"/>
                    <a:pt x="0" y="191387"/>
                    <a:pt x="0" y="164458"/>
                  </a:cubicBezTo>
                  <a:lnTo>
                    <a:pt x="0" y="0"/>
                  </a:lnTo>
                  <a:lnTo>
                    <a:pt x="48759" y="9844"/>
                  </a:lnTo>
                  <a:close/>
                </a:path>
              </a:pathLst>
            </a:custGeom>
            <a:solidFill>
              <a:srgbClr val="191919"/>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Shape 12">
              <a:extLst>
                <a:ext uri="{FF2B5EF4-FFF2-40B4-BE49-F238E27FC236}">
                  <a16:creationId xmlns:a16="http://schemas.microsoft.com/office/drawing/2014/main" id="{302508D5-AA41-4EA6-9A8F-7A219F1CDD4D}"/>
                </a:ext>
              </a:extLst>
            </p:cNvPr>
            <p:cNvSpPr/>
            <p:nvPr/>
          </p:nvSpPr>
          <p:spPr bwMode="auto">
            <a:xfrm rot="18900000">
              <a:off x="4664075" y="1115689"/>
              <a:ext cx="1145268" cy="1145260"/>
            </a:xfrm>
            <a:custGeom>
              <a:avLst/>
              <a:gdLst>
                <a:gd name="connsiteX0" fmla="*/ 181754 w 363508"/>
                <a:gd name="connsiteY0" fmla="*/ 30602 h 363506"/>
                <a:gd name="connsiteX1" fmla="*/ 30602 w 363508"/>
                <a:gd name="connsiteY1" fmla="*/ 181753 h 363506"/>
                <a:gd name="connsiteX2" fmla="*/ 181754 w 363508"/>
                <a:gd name="connsiteY2" fmla="*/ 332904 h 363506"/>
                <a:gd name="connsiteX3" fmla="*/ 332906 w 363508"/>
                <a:gd name="connsiteY3" fmla="*/ 181753 h 363506"/>
                <a:gd name="connsiteX4" fmla="*/ 181754 w 363508"/>
                <a:gd name="connsiteY4" fmla="*/ 30602 h 363506"/>
                <a:gd name="connsiteX5" fmla="*/ 181754 w 363508"/>
                <a:gd name="connsiteY5" fmla="*/ 0 h 363506"/>
                <a:gd name="connsiteX6" fmla="*/ 363508 w 363508"/>
                <a:gd name="connsiteY6" fmla="*/ 181753 h 363506"/>
                <a:gd name="connsiteX7" fmla="*/ 181754 w 363508"/>
                <a:gd name="connsiteY7" fmla="*/ 363506 h 363506"/>
                <a:gd name="connsiteX8" fmla="*/ 0 w 363508"/>
                <a:gd name="connsiteY8" fmla="*/ 181753 h 363506"/>
                <a:gd name="connsiteX9" fmla="*/ 181754 w 363508"/>
                <a:gd name="connsiteY9" fmla="*/ 0 h 3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508" h="363506">
                  <a:moveTo>
                    <a:pt x="181754" y="30602"/>
                  </a:moveTo>
                  <a:cubicBezTo>
                    <a:pt x="98275" y="30602"/>
                    <a:pt x="30602" y="98275"/>
                    <a:pt x="30602" y="181753"/>
                  </a:cubicBezTo>
                  <a:cubicBezTo>
                    <a:pt x="30602" y="265231"/>
                    <a:pt x="98275" y="332904"/>
                    <a:pt x="181754" y="332904"/>
                  </a:cubicBezTo>
                  <a:cubicBezTo>
                    <a:pt x="265233" y="332904"/>
                    <a:pt x="332906" y="265231"/>
                    <a:pt x="332906" y="181753"/>
                  </a:cubicBezTo>
                  <a:cubicBezTo>
                    <a:pt x="332906" y="98275"/>
                    <a:pt x="265233" y="30602"/>
                    <a:pt x="181754" y="30602"/>
                  </a:cubicBezTo>
                  <a:close/>
                  <a:moveTo>
                    <a:pt x="181754" y="0"/>
                  </a:moveTo>
                  <a:cubicBezTo>
                    <a:pt x="282134" y="0"/>
                    <a:pt x="363508" y="81374"/>
                    <a:pt x="363508" y="181753"/>
                  </a:cubicBezTo>
                  <a:cubicBezTo>
                    <a:pt x="363508" y="282132"/>
                    <a:pt x="282134" y="363506"/>
                    <a:pt x="181754" y="363506"/>
                  </a:cubicBezTo>
                  <a:cubicBezTo>
                    <a:pt x="81374" y="363506"/>
                    <a:pt x="0" y="282132"/>
                    <a:pt x="0" y="181753"/>
                  </a:cubicBezTo>
                  <a:cubicBezTo>
                    <a:pt x="0" y="81374"/>
                    <a:pt x="81374" y="0"/>
                    <a:pt x="181754" y="0"/>
                  </a:cubicBezTo>
                  <a:close/>
                </a:path>
              </a:pathLst>
            </a:cu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2082279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8F3874-CD61-498B-AAFF-87E8A8804B28}"/>
              </a:ext>
            </a:extLst>
          </p:cNvPr>
          <p:cNvSpPr>
            <a:spLocks noGrp="1"/>
          </p:cNvSpPr>
          <p:nvPr>
            <p:ph type="title"/>
          </p:nvPr>
        </p:nvSpPr>
        <p:spPr/>
        <p:txBody>
          <a:bodyPr/>
          <a:lstStyle/>
          <a:p>
            <a:r>
              <a:rPr lang="de-DE" dirty="0"/>
              <a:t>Herstellen einer Verbindung zur Azure AD</a:t>
            </a:r>
          </a:p>
        </p:txBody>
      </p:sp>
      <p:sp>
        <p:nvSpPr>
          <p:cNvPr id="3" name="Inhaltsplatzhalter 2">
            <a:extLst>
              <a:ext uri="{FF2B5EF4-FFF2-40B4-BE49-F238E27FC236}">
                <a16:creationId xmlns:a16="http://schemas.microsoft.com/office/drawing/2014/main" id="{B222689B-175E-4EBB-B5B2-59FF1EF4A915}"/>
              </a:ext>
            </a:extLst>
          </p:cNvPr>
          <p:cNvSpPr>
            <a:spLocks noGrp="1"/>
          </p:cNvSpPr>
          <p:nvPr>
            <p:ph idx="1"/>
          </p:nvPr>
        </p:nvSpPr>
        <p:spPr>
          <a:xfrm>
            <a:off x="609600" y="1268761"/>
            <a:ext cx="10972800" cy="933263"/>
          </a:xfrm>
        </p:spPr>
        <p:txBody>
          <a:bodyPr>
            <a:normAutofit fontScale="92500" lnSpcReduction="20000"/>
          </a:bodyPr>
          <a:lstStyle/>
          <a:p>
            <a:r>
              <a:rPr lang="de-DE" dirty="0"/>
              <a:t>Windows PowerShell-Eingabeaufforderung aufrufen</a:t>
            </a:r>
          </a:p>
          <a:p>
            <a:r>
              <a:rPr lang="de-DE" dirty="0"/>
              <a:t>Anmeldeinformationen eingeben</a:t>
            </a:r>
          </a:p>
        </p:txBody>
      </p:sp>
      <p:graphicFrame>
        <p:nvGraphicFramePr>
          <p:cNvPr id="4" name="Tabelle 3">
            <a:extLst>
              <a:ext uri="{FF2B5EF4-FFF2-40B4-BE49-F238E27FC236}">
                <a16:creationId xmlns:a16="http://schemas.microsoft.com/office/drawing/2014/main" id="{6A8A3821-46EE-44F7-A991-545601AD0A6D}"/>
              </a:ext>
            </a:extLst>
          </p:cNvPr>
          <p:cNvGraphicFramePr>
            <a:graphicFrameLocks noGrp="1"/>
          </p:cNvGraphicFramePr>
          <p:nvPr>
            <p:extLst>
              <p:ext uri="{D42A27DB-BD31-4B8C-83A1-F6EECF244321}">
                <p14:modId xmlns:p14="http://schemas.microsoft.com/office/powerpoint/2010/main" val="3494561082"/>
              </p:ext>
            </p:extLst>
          </p:nvPr>
        </p:nvGraphicFramePr>
        <p:xfrm>
          <a:off x="788434" y="2268313"/>
          <a:ext cx="9689842" cy="1097280"/>
        </p:xfrm>
        <a:graphic>
          <a:graphicData uri="http://schemas.openxmlformats.org/drawingml/2006/table">
            <a:tbl>
              <a:tblPr/>
              <a:tblGrid>
                <a:gridCol w="3158415">
                  <a:extLst>
                    <a:ext uri="{9D8B030D-6E8A-4147-A177-3AD203B41FA5}">
                      <a16:colId xmlns:a16="http://schemas.microsoft.com/office/drawing/2014/main" val="2910344671"/>
                    </a:ext>
                  </a:extLst>
                </a:gridCol>
                <a:gridCol w="6531427">
                  <a:extLst>
                    <a:ext uri="{9D8B030D-6E8A-4147-A177-3AD203B41FA5}">
                      <a16:colId xmlns:a16="http://schemas.microsoft.com/office/drawing/2014/main" val="308374671"/>
                    </a:ext>
                  </a:extLst>
                </a:gridCol>
              </a:tblGrid>
              <a:tr h="0">
                <a:tc>
                  <a:txBody>
                    <a:bodyPr/>
                    <a:lstStyle/>
                    <a:p>
                      <a:pPr algn="l" fontAlgn="t"/>
                      <a:r>
                        <a:rPr lang="de-DE" b="1" dirty="0">
                          <a:effectLst/>
                        </a:rPr>
                        <a:t>Office 365-Cloud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t"/>
                      <a:r>
                        <a:rPr lang="de-DE" b="1" dirty="0">
                          <a:effectLst/>
                        </a:rPr>
                        <a:t>Befehl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28044533"/>
                  </a:ext>
                </a:extLst>
              </a:tr>
              <a:tr h="0">
                <a:tc>
                  <a:txBody>
                    <a:bodyPr/>
                    <a:lstStyle/>
                    <a:p>
                      <a:pPr algn="l" fontAlgn="t"/>
                      <a:r>
                        <a:rPr lang="de-DE" dirty="0">
                          <a:effectLst/>
                        </a:rPr>
                        <a:t>Office 365 weltweit (+GCC)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t"/>
                      <a:r>
                        <a:rPr lang="de-DE" dirty="0">
                          <a:effectLst/>
                        </a:rPr>
                        <a:t>Connect-</a:t>
                      </a:r>
                      <a:r>
                        <a:rPr lang="de-DE" dirty="0" err="1">
                          <a:effectLst/>
                        </a:rPr>
                        <a:t>AzureAD</a:t>
                      </a:r>
                      <a:endParaRPr lang="de-DE"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600252154"/>
                  </a:ext>
                </a:extLst>
              </a:tr>
              <a:tr h="0">
                <a:tc>
                  <a:txBody>
                    <a:bodyPr/>
                    <a:lstStyle/>
                    <a:p>
                      <a:pPr algn="l" fontAlgn="t"/>
                      <a:r>
                        <a:rPr lang="de-DE" dirty="0">
                          <a:effectLst/>
                        </a:rPr>
                        <a:t>Office 365 Deutschland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t"/>
                      <a:r>
                        <a:rPr lang="de-DE" dirty="0">
                          <a:effectLst/>
                        </a:rPr>
                        <a:t>Connect-</a:t>
                      </a:r>
                      <a:r>
                        <a:rPr lang="de-DE" dirty="0" err="1">
                          <a:effectLst/>
                        </a:rPr>
                        <a:t>AzureAD</a:t>
                      </a:r>
                      <a:r>
                        <a:rPr lang="de-DE" dirty="0">
                          <a:effectLst/>
                        </a:rPr>
                        <a:t> -</a:t>
                      </a:r>
                      <a:r>
                        <a:rPr lang="de-DE" dirty="0" err="1">
                          <a:effectLst/>
                        </a:rPr>
                        <a:t>AzureEnvironmentName</a:t>
                      </a:r>
                      <a:r>
                        <a:rPr lang="de-DE" dirty="0">
                          <a:effectLst/>
                        </a:rPr>
                        <a:t> </a:t>
                      </a:r>
                      <a:r>
                        <a:rPr lang="de-DE" dirty="0" err="1">
                          <a:effectLst/>
                        </a:rPr>
                        <a:t>AzureGermanyCloud</a:t>
                      </a:r>
                      <a:endParaRPr lang="de-DE"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756975995"/>
                  </a:ext>
                </a:extLst>
              </a:tr>
            </a:tbl>
          </a:graphicData>
        </a:graphic>
      </p:graphicFrame>
      <p:pic>
        <p:nvPicPr>
          <p:cNvPr id="6" name="Grafik 5">
            <a:extLst>
              <a:ext uri="{FF2B5EF4-FFF2-40B4-BE49-F238E27FC236}">
                <a16:creationId xmlns:a16="http://schemas.microsoft.com/office/drawing/2014/main" id="{B3927A89-9213-43B8-BC63-3E4BA02464CC}"/>
              </a:ext>
            </a:extLst>
          </p:cNvPr>
          <p:cNvPicPr>
            <a:picLocks noChangeAspect="1"/>
          </p:cNvPicPr>
          <p:nvPr/>
        </p:nvPicPr>
        <p:blipFill>
          <a:blip r:embed="rId2"/>
          <a:stretch>
            <a:fillRect/>
          </a:stretch>
        </p:blipFill>
        <p:spPr>
          <a:xfrm>
            <a:off x="788434" y="4541606"/>
            <a:ext cx="9689842" cy="1332211"/>
          </a:xfrm>
          <a:prstGeom prst="rect">
            <a:avLst/>
          </a:prstGeom>
          <a:ln>
            <a:noFill/>
          </a:ln>
          <a:effectLst>
            <a:outerShdw blurRad="292100" dist="139700" dir="2700000" algn="tl" rotWithShape="0">
              <a:srgbClr val="333333">
                <a:alpha val="65000"/>
              </a:srgbClr>
            </a:outerShdw>
          </a:effectLst>
        </p:spPr>
      </p:pic>
      <p:sp>
        <p:nvSpPr>
          <p:cNvPr id="7" name="Pfeil: nach unten 6">
            <a:extLst>
              <a:ext uri="{FF2B5EF4-FFF2-40B4-BE49-F238E27FC236}">
                <a16:creationId xmlns:a16="http://schemas.microsoft.com/office/drawing/2014/main" id="{688FCFF6-68DF-4FFC-A0DE-6170B3FB7C3C}"/>
              </a:ext>
            </a:extLst>
          </p:cNvPr>
          <p:cNvSpPr/>
          <p:nvPr/>
        </p:nvSpPr>
        <p:spPr>
          <a:xfrm>
            <a:off x="3377682" y="3429000"/>
            <a:ext cx="662473" cy="10972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22673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2908669"/>
            <a:ext cx="9070848" cy="997196"/>
          </a:xfrm>
        </p:spPr>
        <p:txBody>
          <a:bodyPr/>
          <a:lstStyle/>
          <a:p>
            <a:r>
              <a:rPr lang="de-DE" dirty="0"/>
              <a:t>Lektion 3:Benutzer mit der PowerShell anlegen, anzeigen und löschen</a:t>
            </a:r>
          </a:p>
        </p:txBody>
      </p:sp>
      <p:grpSp>
        <p:nvGrpSpPr>
          <p:cNvPr id="11" name="Group 10" descr="Symbol einer Lupe">
            <a:extLst>
              <a:ext uri="{FF2B5EF4-FFF2-40B4-BE49-F238E27FC236}">
                <a16:creationId xmlns:a16="http://schemas.microsoft.com/office/drawing/2014/main" id="{1B624081-2A29-4E84-A9A6-1770E53B4608}"/>
              </a:ext>
            </a:extLst>
          </p:cNvPr>
          <p:cNvGrpSpPr/>
          <p:nvPr/>
        </p:nvGrpSpPr>
        <p:grpSpPr>
          <a:xfrm>
            <a:off x="10076763" y="2792611"/>
            <a:ext cx="1124184" cy="1281958"/>
            <a:chOff x="4664075" y="1115689"/>
            <a:chExt cx="1298575" cy="1480834"/>
          </a:xfrm>
        </p:grpSpPr>
        <p:sp>
          <p:nvSpPr>
            <p:cNvPr id="12" name="Freeform: Shape 11">
              <a:extLst>
                <a:ext uri="{FF2B5EF4-FFF2-40B4-BE49-F238E27FC236}">
                  <a16:creationId xmlns:a16="http://schemas.microsoft.com/office/drawing/2014/main" id="{E421C9E6-62A0-4672-B35B-9854E4807635}"/>
                </a:ext>
              </a:extLst>
            </p:cNvPr>
            <p:cNvSpPr/>
            <p:nvPr/>
          </p:nvSpPr>
          <p:spPr bwMode="auto">
            <a:xfrm rot="18900000">
              <a:off x="5655409" y="1924760"/>
              <a:ext cx="307241" cy="671763"/>
            </a:xfrm>
            <a:custGeom>
              <a:avLst/>
              <a:gdLst>
                <a:gd name="connsiteX0" fmla="*/ 97518 w 97518"/>
                <a:gd name="connsiteY0" fmla="*/ 0 h 213217"/>
                <a:gd name="connsiteX1" fmla="*/ 97518 w 97518"/>
                <a:gd name="connsiteY1" fmla="*/ 164458 h 213217"/>
                <a:gd name="connsiteX2" fmla="*/ 48759 w 97518"/>
                <a:gd name="connsiteY2" fmla="*/ 213217 h 213217"/>
                <a:gd name="connsiteX3" fmla="*/ 0 w 97518"/>
                <a:gd name="connsiteY3" fmla="*/ 164458 h 213217"/>
                <a:gd name="connsiteX4" fmla="*/ 0 w 97518"/>
                <a:gd name="connsiteY4" fmla="*/ 0 h 213217"/>
                <a:gd name="connsiteX5" fmla="*/ 48759 w 97518"/>
                <a:gd name="connsiteY5" fmla="*/ 9844 h 21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18" h="213217">
                  <a:moveTo>
                    <a:pt x="97518" y="0"/>
                  </a:moveTo>
                  <a:lnTo>
                    <a:pt x="97518" y="164458"/>
                  </a:lnTo>
                  <a:cubicBezTo>
                    <a:pt x="97518" y="191387"/>
                    <a:pt x="75688" y="213217"/>
                    <a:pt x="48759" y="213217"/>
                  </a:cubicBezTo>
                  <a:cubicBezTo>
                    <a:pt x="21830" y="213217"/>
                    <a:pt x="0" y="191387"/>
                    <a:pt x="0" y="164458"/>
                  </a:cubicBezTo>
                  <a:lnTo>
                    <a:pt x="0" y="0"/>
                  </a:lnTo>
                  <a:lnTo>
                    <a:pt x="48759" y="9844"/>
                  </a:lnTo>
                  <a:close/>
                </a:path>
              </a:pathLst>
            </a:custGeom>
            <a:solidFill>
              <a:srgbClr val="191919"/>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Shape 12">
              <a:extLst>
                <a:ext uri="{FF2B5EF4-FFF2-40B4-BE49-F238E27FC236}">
                  <a16:creationId xmlns:a16="http://schemas.microsoft.com/office/drawing/2014/main" id="{302508D5-AA41-4EA6-9A8F-7A219F1CDD4D}"/>
                </a:ext>
              </a:extLst>
            </p:cNvPr>
            <p:cNvSpPr/>
            <p:nvPr/>
          </p:nvSpPr>
          <p:spPr bwMode="auto">
            <a:xfrm rot="18900000">
              <a:off x="4664075" y="1115689"/>
              <a:ext cx="1145268" cy="1145260"/>
            </a:xfrm>
            <a:custGeom>
              <a:avLst/>
              <a:gdLst>
                <a:gd name="connsiteX0" fmla="*/ 181754 w 363508"/>
                <a:gd name="connsiteY0" fmla="*/ 30602 h 363506"/>
                <a:gd name="connsiteX1" fmla="*/ 30602 w 363508"/>
                <a:gd name="connsiteY1" fmla="*/ 181753 h 363506"/>
                <a:gd name="connsiteX2" fmla="*/ 181754 w 363508"/>
                <a:gd name="connsiteY2" fmla="*/ 332904 h 363506"/>
                <a:gd name="connsiteX3" fmla="*/ 332906 w 363508"/>
                <a:gd name="connsiteY3" fmla="*/ 181753 h 363506"/>
                <a:gd name="connsiteX4" fmla="*/ 181754 w 363508"/>
                <a:gd name="connsiteY4" fmla="*/ 30602 h 363506"/>
                <a:gd name="connsiteX5" fmla="*/ 181754 w 363508"/>
                <a:gd name="connsiteY5" fmla="*/ 0 h 363506"/>
                <a:gd name="connsiteX6" fmla="*/ 363508 w 363508"/>
                <a:gd name="connsiteY6" fmla="*/ 181753 h 363506"/>
                <a:gd name="connsiteX7" fmla="*/ 181754 w 363508"/>
                <a:gd name="connsiteY7" fmla="*/ 363506 h 363506"/>
                <a:gd name="connsiteX8" fmla="*/ 0 w 363508"/>
                <a:gd name="connsiteY8" fmla="*/ 181753 h 363506"/>
                <a:gd name="connsiteX9" fmla="*/ 181754 w 363508"/>
                <a:gd name="connsiteY9" fmla="*/ 0 h 3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508" h="363506">
                  <a:moveTo>
                    <a:pt x="181754" y="30602"/>
                  </a:moveTo>
                  <a:cubicBezTo>
                    <a:pt x="98275" y="30602"/>
                    <a:pt x="30602" y="98275"/>
                    <a:pt x="30602" y="181753"/>
                  </a:cubicBezTo>
                  <a:cubicBezTo>
                    <a:pt x="30602" y="265231"/>
                    <a:pt x="98275" y="332904"/>
                    <a:pt x="181754" y="332904"/>
                  </a:cubicBezTo>
                  <a:cubicBezTo>
                    <a:pt x="265233" y="332904"/>
                    <a:pt x="332906" y="265231"/>
                    <a:pt x="332906" y="181753"/>
                  </a:cubicBezTo>
                  <a:cubicBezTo>
                    <a:pt x="332906" y="98275"/>
                    <a:pt x="265233" y="30602"/>
                    <a:pt x="181754" y="30602"/>
                  </a:cubicBezTo>
                  <a:close/>
                  <a:moveTo>
                    <a:pt x="181754" y="0"/>
                  </a:moveTo>
                  <a:cubicBezTo>
                    <a:pt x="282134" y="0"/>
                    <a:pt x="363508" y="81374"/>
                    <a:pt x="363508" y="181753"/>
                  </a:cubicBezTo>
                  <a:cubicBezTo>
                    <a:pt x="363508" y="282132"/>
                    <a:pt x="282134" y="363506"/>
                    <a:pt x="181754" y="363506"/>
                  </a:cubicBezTo>
                  <a:cubicBezTo>
                    <a:pt x="81374" y="363506"/>
                    <a:pt x="0" y="282132"/>
                    <a:pt x="0" y="181753"/>
                  </a:cubicBezTo>
                  <a:cubicBezTo>
                    <a:pt x="0" y="81374"/>
                    <a:pt x="81374" y="0"/>
                    <a:pt x="181754" y="0"/>
                  </a:cubicBezTo>
                  <a:close/>
                </a:path>
              </a:pathLst>
            </a:cu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133211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367056-E4E0-42CC-B099-F77766C07434}"/>
              </a:ext>
            </a:extLst>
          </p:cNvPr>
          <p:cNvSpPr>
            <a:spLocks noGrp="1"/>
          </p:cNvSpPr>
          <p:nvPr>
            <p:ph type="title"/>
          </p:nvPr>
        </p:nvSpPr>
        <p:spPr/>
        <p:txBody>
          <a:bodyPr>
            <a:normAutofit fontScale="90000"/>
          </a:bodyPr>
          <a:lstStyle/>
          <a:p>
            <a:r>
              <a:rPr lang="de-DE" dirty="0"/>
              <a:t>Verwalten von Microsoft 365-Benutzerkonten mit PowerShell</a:t>
            </a:r>
          </a:p>
        </p:txBody>
      </p:sp>
      <p:sp>
        <p:nvSpPr>
          <p:cNvPr id="3" name="Inhaltsplatzhalter 2">
            <a:extLst>
              <a:ext uri="{FF2B5EF4-FFF2-40B4-BE49-F238E27FC236}">
                <a16:creationId xmlns:a16="http://schemas.microsoft.com/office/drawing/2014/main" id="{E035F53C-128A-46B1-825E-8BADE8A769B8}"/>
              </a:ext>
            </a:extLst>
          </p:cNvPr>
          <p:cNvSpPr>
            <a:spLocks noGrp="1"/>
          </p:cNvSpPr>
          <p:nvPr>
            <p:ph idx="1"/>
          </p:nvPr>
        </p:nvSpPr>
        <p:spPr>
          <a:xfrm>
            <a:off x="609600" y="1268761"/>
            <a:ext cx="10972800" cy="3471190"/>
          </a:xfrm>
        </p:spPr>
        <p:txBody>
          <a:bodyPr>
            <a:normAutofit/>
          </a:bodyPr>
          <a:lstStyle/>
          <a:p>
            <a:r>
              <a:rPr lang="de-DE" b="0" i="0" dirty="0">
                <a:solidFill>
                  <a:srgbClr val="171717"/>
                </a:solidFill>
                <a:effectLst/>
                <a:latin typeface="Segoe UI" panose="020B0502040204020203" pitchFamily="34" charset="0"/>
              </a:rPr>
              <a:t>Microsoft 365-Administratoren müssen Benutzerkonten, Lizenzen und Gruppen verwalten. </a:t>
            </a:r>
          </a:p>
          <a:p>
            <a:r>
              <a:rPr lang="de-DE" dirty="0">
                <a:solidFill>
                  <a:srgbClr val="171717"/>
                </a:solidFill>
                <a:latin typeface="Segoe UI" panose="020B0502040204020203" pitchFamily="34" charset="0"/>
              </a:rPr>
              <a:t>Wahlweise lässt sich das über das </a:t>
            </a:r>
            <a:r>
              <a:rPr lang="de-DE" b="0" i="0" dirty="0">
                <a:solidFill>
                  <a:srgbClr val="171717"/>
                </a:solidFill>
                <a:effectLst/>
                <a:latin typeface="Segoe UI" panose="020B0502040204020203" pitchFamily="34" charset="0"/>
              </a:rPr>
              <a:t>Microsoft 365 Admin Center erledigen oder einiges einfacher in PowerShell</a:t>
            </a:r>
          </a:p>
          <a:p>
            <a:pPr marL="0" indent="0">
              <a:buNone/>
            </a:pPr>
            <a:endParaRPr lang="de-DE" dirty="0">
              <a:solidFill>
                <a:srgbClr val="171717"/>
              </a:solidFill>
              <a:latin typeface="Segoe UI" panose="020B0502040204020203" pitchFamily="34" charset="0"/>
            </a:endParaRPr>
          </a:p>
          <a:p>
            <a:pPr marL="0" indent="0">
              <a:buNone/>
            </a:pPr>
            <a:r>
              <a:rPr lang="de-DE" dirty="0">
                <a:solidFill>
                  <a:srgbClr val="171717"/>
                </a:solidFill>
                <a:latin typeface="Segoe UI" panose="020B0502040204020203" pitchFamily="34" charset="0"/>
              </a:rPr>
              <a:t>Verbindung mit dem Microsoft 365-mandanten herstellen</a:t>
            </a:r>
            <a:endParaRPr lang="de-DE" dirty="0"/>
          </a:p>
        </p:txBody>
      </p:sp>
      <p:pic>
        <p:nvPicPr>
          <p:cNvPr id="7" name="Grafik 6">
            <a:extLst>
              <a:ext uri="{FF2B5EF4-FFF2-40B4-BE49-F238E27FC236}">
                <a16:creationId xmlns:a16="http://schemas.microsoft.com/office/drawing/2014/main" id="{4516C5B9-96BB-4108-9EC5-DDD7C1C1968A}"/>
              </a:ext>
            </a:extLst>
          </p:cNvPr>
          <p:cNvPicPr>
            <a:picLocks noChangeAspect="1"/>
          </p:cNvPicPr>
          <p:nvPr/>
        </p:nvPicPr>
        <p:blipFill>
          <a:blip r:embed="rId2"/>
          <a:stretch>
            <a:fillRect/>
          </a:stretch>
        </p:blipFill>
        <p:spPr>
          <a:xfrm>
            <a:off x="759025" y="4887955"/>
            <a:ext cx="5430282" cy="284045"/>
          </a:xfrm>
          <a:prstGeom prst="rect">
            <a:avLst/>
          </a:prstGeom>
        </p:spPr>
      </p:pic>
    </p:spTree>
    <p:extLst>
      <p:ext uri="{BB962C8B-B14F-4D97-AF65-F5344CB8AC3E}">
        <p14:creationId xmlns:p14="http://schemas.microsoft.com/office/powerpoint/2010/main" val="1264928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367056-E4E0-42CC-B099-F77766C07434}"/>
              </a:ext>
            </a:extLst>
          </p:cNvPr>
          <p:cNvSpPr>
            <a:spLocks noGrp="1"/>
          </p:cNvSpPr>
          <p:nvPr>
            <p:ph type="title"/>
          </p:nvPr>
        </p:nvSpPr>
        <p:spPr/>
        <p:txBody>
          <a:bodyPr>
            <a:normAutofit fontScale="90000"/>
          </a:bodyPr>
          <a:lstStyle/>
          <a:p>
            <a:r>
              <a:rPr lang="de-DE" dirty="0"/>
              <a:t>Erstellen eines Microsoft 365-Benutzerkontos mit PowerShell</a:t>
            </a:r>
          </a:p>
        </p:txBody>
      </p:sp>
      <p:sp>
        <p:nvSpPr>
          <p:cNvPr id="3" name="Inhaltsplatzhalter 2">
            <a:extLst>
              <a:ext uri="{FF2B5EF4-FFF2-40B4-BE49-F238E27FC236}">
                <a16:creationId xmlns:a16="http://schemas.microsoft.com/office/drawing/2014/main" id="{E035F53C-128A-46B1-825E-8BADE8A769B8}"/>
              </a:ext>
            </a:extLst>
          </p:cNvPr>
          <p:cNvSpPr>
            <a:spLocks noGrp="1"/>
          </p:cNvSpPr>
          <p:nvPr>
            <p:ph idx="1"/>
          </p:nvPr>
        </p:nvSpPr>
        <p:spPr>
          <a:xfrm>
            <a:off x="609600" y="1268761"/>
            <a:ext cx="10972800" cy="1735696"/>
          </a:xfrm>
        </p:spPr>
        <p:txBody>
          <a:bodyPr>
            <a:normAutofit fontScale="92500"/>
          </a:bodyPr>
          <a:lstStyle/>
          <a:p>
            <a:r>
              <a:rPr lang="de-DE" b="0" i="0" dirty="0">
                <a:solidFill>
                  <a:srgbClr val="171717"/>
                </a:solidFill>
                <a:effectLst/>
                <a:latin typeface="Segoe UI" panose="020B0502040204020203" pitchFamily="34" charset="0"/>
              </a:rPr>
              <a:t>Vor dem Erstellen des Kontos folgenden Befehl ausführen, um eine Liste der Namen der Lizenzierungspläne zu erhalten</a:t>
            </a:r>
          </a:p>
          <a:p>
            <a:pPr lvl="1"/>
            <a:r>
              <a:rPr lang="de-DE" dirty="0">
                <a:solidFill>
                  <a:srgbClr val="171717"/>
                </a:solidFill>
                <a:latin typeface="Segoe UI" panose="020B0502040204020203" pitchFamily="34" charset="0"/>
              </a:rPr>
              <a:t>Befehl: </a:t>
            </a:r>
            <a:r>
              <a:rPr lang="de-DE" dirty="0" err="1">
                <a:solidFill>
                  <a:srgbClr val="171717"/>
                </a:solidFill>
                <a:latin typeface="Segoe UI" panose="020B0502040204020203" pitchFamily="34" charset="0"/>
              </a:rPr>
              <a:t>get-MsolAccountsku</a:t>
            </a:r>
            <a:endParaRPr lang="de-DE" dirty="0"/>
          </a:p>
        </p:txBody>
      </p:sp>
      <p:sp>
        <p:nvSpPr>
          <p:cNvPr id="5" name="Textfeld 4">
            <a:extLst>
              <a:ext uri="{FF2B5EF4-FFF2-40B4-BE49-F238E27FC236}">
                <a16:creationId xmlns:a16="http://schemas.microsoft.com/office/drawing/2014/main" id="{2406DCAD-BDA8-42EB-8F17-B5EB175DCE13}"/>
              </a:ext>
            </a:extLst>
          </p:cNvPr>
          <p:cNvSpPr txBox="1"/>
          <p:nvPr/>
        </p:nvSpPr>
        <p:spPr>
          <a:xfrm>
            <a:off x="539417" y="4795935"/>
            <a:ext cx="10862592" cy="1200329"/>
          </a:xfrm>
          <a:prstGeom prst="rect">
            <a:avLst/>
          </a:prstGeom>
          <a:noFill/>
        </p:spPr>
        <p:txBody>
          <a:bodyPr wrap="square">
            <a:spAutoFit/>
          </a:bodyPr>
          <a:lstStyle/>
          <a:p>
            <a:r>
              <a:rPr lang="de-DE" dirty="0"/>
              <a:t>PowerShell Befehl zu erstellen eines Benutzerkontos ausführen:</a:t>
            </a:r>
          </a:p>
          <a:p>
            <a:r>
              <a:rPr lang="de-DE" dirty="0"/>
              <a:t>New-</a:t>
            </a:r>
            <a:r>
              <a:rPr lang="de-DE" dirty="0" err="1"/>
              <a:t>MsolUser</a:t>
            </a:r>
            <a:r>
              <a:rPr lang="de-DE" dirty="0"/>
              <a:t> -</a:t>
            </a:r>
            <a:r>
              <a:rPr lang="de-DE" dirty="0" err="1"/>
              <a:t>DisplayName</a:t>
            </a:r>
            <a:r>
              <a:rPr lang="de-DE" dirty="0"/>
              <a:t> &lt;</a:t>
            </a:r>
            <a:r>
              <a:rPr lang="de-DE" dirty="0" err="1"/>
              <a:t>display</a:t>
            </a:r>
            <a:r>
              <a:rPr lang="de-DE" dirty="0"/>
              <a:t> </a:t>
            </a:r>
            <a:r>
              <a:rPr lang="de-DE" dirty="0" err="1"/>
              <a:t>name</a:t>
            </a:r>
            <a:r>
              <a:rPr lang="de-DE" dirty="0"/>
              <a:t>&gt; -</a:t>
            </a:r>
            <a:r>
              <a:rPr lang="de-DE" dirty="0" err="1"/>
              <a:t>FirstName</a:t>
            </a:r>
            <a:r>
              <a:rPr lang="de-DE" dirty="0"/>
              <a:t> &lt;</a:t>
            </a:r>
            <a:r>
              <a:rPr lang="de-DE" dirty="0" err="1"/>
              <a:t>first</a:t>
            </a:r>
            <a:r>
              <a:rPr lang="de-DE" dirty="0"/>
              <a:t> </a:t>
            </a:r>
            <a:r>
              <a:rPr lang="de-DE" dirty="0" err="1"/>
              <a:t>name</a:t>
            </a:r>
            <a:r>
              <a:rPr lang="de-DE" dirty="0"/>
              <a:t>&gt; -</a:t>
            </a:r>
            <a:r>
              <a:rPr lang="de-DE" dirty="0" err="1"/>
              <a:t>LastName</a:t>
            </a:r>
            <a:r>
              <a:rPr lang="de-DE" dirty="0"/>
              <a:t> &lt;last </a:t>
            </a:r>
            <a:r>
              <a:rPr lang="de-DE" dirty="0" err="1"/>
              <a:t>name</a:t>
            </a:r>
            <a:r>
              <a:rPr lang="de-DE" dirty="0"/>
              <a:t>&gt; -</a:t>
            </a:r>
            <a:r>
              <a:rPr lang="de-DE" dirty="0" err="1"/>
              <a:t>UserPrincipalName</a:t>
            </a:r>
            <a:r>
              <a:rPr lang="de-DE" dirty="0"/>
              <a:t> &lt;</a:t>
            </a:r>
            <a:r>
              <a:rPr lang="de-DE" dirty="0" err="1"/>
              <a:t>sign</a:t>
            </a:r>
            <a:r>
              <a:rPr lang="de-DE" dirty="0"/>
              <a:t>-in </a:t>
            </a:r>
            <a:r>
              <a:rPr lang="de-DE" dirty="0" err="1"/>
              <a:t>name</a:t>
            </a:r>
            <a:r>
              <a:rPr lang="de-DE" dirty="0"/>
              <a:t>&gt; -</a:t>
            </a:r>
            <a:r>
              <a:rPr lang="de-DE" dirty="0" err="1"/>
              <a:t>UsageLocation</a:t>
            </a:r>
            <a:r>
              <a:rPr lang="de-DE" dirty="0"/>
              <a:t> &lt;ISO 3166-1 alpha-2 </a:t>
            </a:r>
            <a:r>
              <a:rPr lang="de-DE" dirty="0" err="1"/>
              <a:t>country</a:t>
            </a:r>
            <a:r>
              <a:rPr lang="de-DE" dirty="0"/>
              <a:t> code&gt; -</a:t>
            </a:r>
            <a:r>
              <a:rPr lang="de-DE" dirty="0" err="1"/>
              <a:t>LicenseAssignment</a:t>
            </a:r>
            <a:r>
              <a:rPr lang="de-DE" dirty="0"/>
              <a:t> &lt;</a:t>
            </a:r>
            <a:r>
              <a:rPr lang="de-DE" dirty="0" err="1"/>
              <a:t>licensing</a:t>
            </a:r>
            <a:r>
              <a:rPr lang="de-DE" dirty="0"/>
              <a:t> plan </a:t>
            </a:r>
            <a:r>
              <a:rPr lang="de-DE" dirty="0" err="1"/>
              <a:t>name</a:t>
            </a:r>
            <a:r>
              <a:rPr lang="de-DE" dirty="0"/>
              <a:t>&gt; [-Password &lt;Password&gt;]</a:t>
            </a:r>
          </a:p>
        </p:txBody>
      </p:sp>
      <p:pic>
        <p:nvPicPr>
          <p:cNvPr id="6" name="Grafik 5">
            <a:extLst>
              <a:ext uri="{FF2B5EF4-FFF2-40B4-BE49-F238E27FC236}">
                <a16:creationId xmlns:a16="http://schemas.microsoft.com/office/drawing/2014/main" id="{7B273669-9981-4539-96A1-800681DEC67F}"/>
              </a:ext>
            </a:extLst>
          </p:cNvPr>
          <p:cNvPicPr>
            <a:picLocks noChangeAspect="1"/>
          </p:cNvPicPr>
          <p:nvPr/>
        </p:nvPicPr>
        <p:blipFill>
          <a:blip r:embed="rId2"/>
          <a:stretch>
            <a:fillRect/>
          </a:stretch>
        </p:blipFill>
        <p:spPr>
          <a:xfrm>
            <a:off x="623392" y="2960689"/>
            <a:ext cx="5679951" cy="16295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18546864"/>
      </p:ext>
    </p:extLst>
  </p:cSld>
  <p:clrMapOvr>
    <a:masterClrMapping/>
  </p:clrMapOvr>
</p:sld>
</file>

<file path=ppt/theme/theme1.xml><?xml version="1.0" encoding="utf-8"?>
<a:theme xmlns:a="http://schemas.openxmlformats.org/drawingml/2006/main" name="Windows Server 8">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3" ma:contentTypeDescription="Ein neues Dokument erstellen." ma:contentTypeScope="" ma:versionID="d90a4fb735d4205c7cf58365e8a50cab">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518b8da3a27b28710ac15a208f5b67f8"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50B73EF7-A238-4EB5-993B-EC91823B3551}"/>
</file>

<file path=customXml/itemProps2.xml><?xml version="1.0" encoding="utf-8"?>
<ds:datastoreItem xmlns:ds="http://schemas.openxmlformats.org/officeDocument/2006/customXml" ds:itemID="{1DAD099E-4355-4F86-A22C-AD12EC184484}"/>
</file>

<file path=customXml/itemProps3.xml><?xml version="1.0" encoding="utf-8"?>
<ds:datastoreItem xmlns:ds="http://schemas.openxmlformats.org/officeDocument/2006/customXml" ds:itemID="{7B083D8C-46E1-4A3A-9CBB-B59E66691B41}"/>
</file>

<file path=docProps/app.xml><?xml version="1.0" encoding="utf-8"?>
<Properties xmlns="http://schemas.openxmlformats.org/officeDocument/2006/extended-properties" xmlns:vt="http://schemas.openxmlformats.org/officeDocument/2006/docPropsVTypes">
  <Template>PowerWoche Office 365_Modul_6_Azure_AD_Synchronisierung</Template>
  <TotalTime>0</TotalTime>
  <Words>645</Words>
  <Application>Microsoft Office PowerPoint</Application>
  <PresentationFormat>Breitbild</PresentationFormat>
  <Paragraphs>77</Paragraphs>
  <Slides>16</Slides>
  <Notes>6</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16</vt:i4>
      </vt:variant>
    </vt:vector>
  </HeadingPairs>
  <TitlesOfParts>
    <vt:vector size="21" baseType="lpstr">
      <vt:lpstr>Arial</vt:lpstr>
      <vt:lpstr>Calibri</vt:lpstr>
      <vt:lpstr>Segoe UI</vt:lpstr>
      <vt:lpstr>SFMono-Regular</vt:lpstr>
      <vt:lpstr>Windows Server 8</vt:lpstr>
      <vt:lpstr>Modul 7: Azure AD Benutzer-verwaltung  mit PowerShell</vt:lpstr>
      <vt:lpstr>Modul 7 Agenda</vt:lpstr>
      <vt:lpstr>Lektion 1: Azure AD - Kennworthashsynchronisierung</vt:lpstr>
      <vt:lpstr>Azure AD Modul installieren</vt:lpstr>
      <vt:lpstr>Lektion 2: Verbindung per PowerShell herstellen</vt:lpstr>
      <vt:lpstr>Herstellen einer Verbindung zur Azure AD</vt:lpstr>
      <vt:lpstr>Lektion 3:Benutzer mit der PowerShell anlegen, anzeigen und löschen</vt:lpstr>
      <vt:lpstr>Verwalten von Microsoft 365-Benutzerkonten mit PowerShell</vt:lpstr>
      <vt:lpstr>Erstellen eines Microsoft 365-Benutzerkontos mit PowerShell</vt:lpstr>
      <vt:lpstr>Erstellen eines Microsoft 365-Benutzerkontos mit PowerShell (2)</vt:lpstr>
      <vt:lpstr>Anzeigen von Microsoft 365-Benutzerkonten mit PowerShell</vt:lpstr>
      <vt:lpstr>Anzeigen eines bestimmten Kontos</vt:lpstr>
      <vt:lpstr>Anzeigen zusätzlicher Eigenschaftswerte eines Kontos</vt:lpstr>
      <vt:lpstr>Löschen von Microsoft 365-Benutzerkonten mit PowerShell</vt:lpstr>
      <vt:lpstr>Lektion 3: Lizenzoptionen per PowerShell deaktivieren</vt:lpstr>
      <vt:lpstr>Entfernen von Lizenzen aus Benuzterkonten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 6: Azure AD Connect</dc:title>
  <dc:creator>Remigiusz Suszkiewicz</dc:creator>
  <cp:lastModifiedBy>Remigiusz Suszkiewicz</cp:lastModifiedBy>
  <cp:revision>17</cp:revision>
  <dcterms:created xsi:type="dcterms:W3CDTF">2021-03-03T09:16:49Z</dcterms:created>
  <dcterms:modified xsi:type="dcterms:W3CDTF">2021-03-03T11:16:03Z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0x010100BF391AEE31C99448A543937035626E06</vt:lpwstr>
  </property>
</Properties>
</file>