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1774" r:id="rId2"/>
    <p:sldId id="1767" r:id="rId3"/>
    <p:sldId id="1769" r:id="rId4"/>
    <p:sldId id="1778" r:id="rId5"/>
    <p:sldId id="1784" r:id="rId6"/>
    <p:sldId id="1781" r:id="rId7"/>
    <p:sldId id="1785" r:id="rId8"/>
    <p:sldId id="1786" r:id="rId9"/>
    <p:sldId id="1782" r:id="rId10"/>
    <p:sldId id="1787" r:id="rId11"/>
    <p:sldId id="1788" r:id="rId12"/>
    <p:sldId id="1783" r:id="rId13"/>
    <p:sldId id="1790" r:id="rId14"/>
    <p:sldId id="1791" r:id="rId15"/>
    <p:sldId id="1789" r:id="rId16"/>
    <p:sldId id="1792" r:id="rId17"/>
    <p:sldId id="1793"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10"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B9530-164F-4DAA-AB40-CF9FD4500B0C}" type="datetimeFigureOut">
              <a:rPr lang="de-DE" smtClean="0"/>
              <a:t>03.03.2021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18809-ED9D-4024-B8CB-127957298255}" type="slidenum">
              <a:rPr lang="de-DE" smtClean="0"/>
              <a:t>‹Nr.›</a:t>
            </a:fld>
            <a:endParaRPr lang="de-DE"/>
          </a:p>
        </p:txBody>
      </p:sp>
    </p:spTree>
    <p:extLst>
      <p:ext uri="{BB962C8B-B14F-4D97-AF65-F5344CB8AC3E}">
        <p14:creationId xmlns:p14="http://schemas.microsoft.com/office/powerpoint/2010/main" val="21181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3/3/2021 12:16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72637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3/3/2021 12:16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85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3/3/2021 12:16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2317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3/3/2021 12:16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77861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3/3/2021 12:22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47767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3/3/2021 12:22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36118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file:///C:\Users\WanlambokNongbetChil\Desktop\Del\aaaaa.png"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Mastertitelformat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177687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609600" y="1268760"/>
            <a:ext cx="10972800" cy="485740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5"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037258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1268760"/>
            <a:ext cx="2743200" cy="4857403"/>
          </a:xfrm>
        </p:spPr>
        <p:txBody>
          <a:bodyPr vert="eaVert"/>
          <a:lstStyle/>
          <a:p>
            <a:r>
              <a:rPr lang="de-DE"/>
              <a:t>Mastertitelformat bearbeiten</a:t>
            </a:r>
            <a:endParaRPr lang="de-DE" dirty="0"/>
          </a:p>
        </p:txBody>
      </p:sp>
      <p:sp>
        <p:nvSpPr>
          <p:cNvPr id="3" name="Vertikaler Textplatzhalter 2"/>
          <p:cNvSpPr>
            <a:spLocks noGrp="1"/>
          </p:cNvSpPr>
          <p:nvPr>
            <p:ph type="body" orient="vert" idx="1"/>
          </p:nvPr>
        </p:nvSpPr>
        <p:spPr>
          <a:xfrm>
            <a:off x="609600" y="1268760"/>
            <a:ext cx="8026400" cy="485740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664714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1302291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r>
              <a:rPr lang="de-DE"/>
              <a:t>Mastertitelformat bearbeiten</a:t>
            </a:r>
            <a:endParaRPr lang="en-US"/>
          </a:p>
        </p:txBody>
      </p:sp>
    </p:spTree>
    <p:extLst>
      <p:ext uri="{BB962C8B-B14F-4D97-AF65-F5344CB8AC3E}">
        <p14:creationId xmlns:p14="http://schemas.microsoft.com/office/powerpoint/2010/main" val="42544516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p:bg>
      <p:bgPr>
        <a:blipFill dpi="0" rotWithShape="1">
          <a:blip r:embed="rId2" r:link="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199" y="3227821"/>
            <a:ext cx="2329181" cy="402359"/>
          </a:xfrm>
          <a:prstGeom prst="rect">
            <a:avLst/>
          </a:prstGeom>
        </p:spPr>
        <p:txBody>
          <a:bodyPr wrap="square" lIns="0" tIns="0" rIns="0" bIns="0" anchor="ctr">
            <a:spAutoFit/>
          </a:bodyPr>
          <a:lstStyle>
            <a:lvl1pPr>
              <a:lnSpc>
                <a:spcPts val="3137"/>
              </a:lnSpc>
              <a:defRPr sz="3600" strike="noStrike">
                <a:solidFill>
                  <a:schemeClr val="bg1"/>
                </a:solidFill>
              </a:defRPr>
            </a:lvl1pPr>
          </a:lstStyle>
          <a:p>
            <a:r>
              <a:rPr lang="en-US"/>
              <a:t>Title</a:t>
            </a:r>
          </a:p>
        </p:txBody>
      </p:sp>
    </p:spTree>
    <p:extLst>
      <p:ext uri="{BB962C8B-B14F-4D97-AF65-F5344CB8AC3E}">
        <p14:creationId xmlns:p14="http://schemas.microsoft.com/office/powerpoint/2010/main" val="7426413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556608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r>
              <a:rPr lang="de-DE"/>
              <a:t>Mastertitelformat bearbeiten</a:t>
            </a:r>
            <a:endParaRPr lang="en-US"/>
          </a:p>
        </p:txBody>
      </p:sp>
    </p:spTree>
    <p:extLst>
      <p:ext uri="{BB962C8B-B14F-4D97-AF65-F5344CB8AC3E}">
        <p14:creationId xmlns:p14="http://schemas.microsoft.com/office/powerpoint/2010/main" val="8139679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08547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r>
              <a:rPr lang="de-DE"/>
              <a:t>Mastertitelformat bearbeiten</a:t>
            </a:r>
            <a:endParaRPr lang="en-US"/>
          </a:p>
        </p:txBody>
      </p:sp>
    </p:spTree>
    <p:extLst>
      <p:ext uri="{BB962C8B-B14F-4D97-AF65-F5344CB8AC3E}">
        <p14:creationId xmlns:p14="http://schemas.microsoft.com/office/powerpoint/2010/main" val="7992305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835364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23392" y="35352"/>
            <a:ext cx="8640960" cy="801360"/>
          </a:xfrm>
        </p:spPr>
        <p:txBody>
          <a:bodyPr>
            <a:normAutofit/>
          </a:bodyPr>
          <a:lstStyle>
            <a:lvl1pPr algn="l">
              <a:defRPr sz="2800"/>
            </a:lvl1pPr>
          </a:lstStyle>
          <a:p>
            <a:r>
              <a:rPr lang="de-DE"/>
              <a:t>Mastertitelformat bearbeiten</a:t>
            </a:r>
            <a:endParaRPr lang="de-DE" dirty="0"/>
          </a:p>
        </p:txBody>
      </p:sp>
      <p:sp>
        <p:nvSpPr>
          <p:cNvPr id="3" name="Inhaltsplatzhalter 2"/>
          <p:cNvSpPr>
            <a:spLocks noGrp="1"/>
          </p:cNvSpPr>
          <p:nvPr>
            <p:ph idx="1"/>
          </p:nvPr>
        </p:nvSpPr>
        <p:spPr>
          <a:xfrm>
            <a:off x="609600" y="1268760"/>
            <a:ext cx="10972800" cy="485740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44347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Mastertitelformat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175889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196753"/>
            <a:ext cx="53848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197600" y="1196753"/>
            <a:ext cx="53848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6"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0937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23392" y="1268760"/>
            <a:ext cx="5386917" cy="423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623392" y="1844825"/>
            <a:ext cx="5386917"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2012" y="1268760"/>
            <a:ext cx="5389033" cy="423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92012" y="1844825"/>
            <a:ext cx="5389033"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Foliennummernplatzhalter 8"/>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8"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425865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4" name="Titel 1"/>
          <p:cNvSpPr txBox="1">
            <a:spLocks/>
          </p:cNvSpPr>
          <p:nvPr/>
        </p:nvSpPr>
        <p:spPr>
          <a:xfrm>
            <a:off x="431371" y="35352"/>
            <a:ext cx="8832981"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76039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507437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393" y="1196752"/>
            <a:ext cx="4011084"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4766733" y="1196753"/>
            <a:ext cx="6815667"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p:cNvSpPr>
            <a:spLocks noGrp="1"/>
          </p:cNvSpPr>
          <p:nvPr>
            <p:ph type="body" sz="half" idx="2"/>
          </p:nvPr>
        </p:nvSpPr>
        <p:spPr>
          <a:xfrm>
            <a:off x="609601" y="2348881"/>
            <a:ext cx="4011084" cy="37772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6"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896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2389717" y="1268760"/>
            <a:ext cx="7315200" cy="34588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316618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tif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1052736"/>
            <a:ext cx="10972800" cy="1143000"/>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609600" y="2420889"/>
            <a:ext cx="10972800" cy="3705275"/>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7" name="Rechteck 6"/>
          <p:cNvSpPr/>
          <p:nvPr/>
        </p:nvSpPr>
        <p:spPr>
          <a:xfrm>
            <a:off x="0" y="0"/>
            <a:ext cx="12192000" cy="996318"/>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sp>
        <p:nvSpPr>
          <p:cNvPr id="8" name="Rechteck 7"/>
          <p:cNvSpPr/>
          <p:nvPr/>
        </p:nvSpPr>
        <p:spPr>
          <a:xfrm>
            <a:off x="0" y="885050"/>
            <a:ext cx="1487488" cy="11126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sp>
        <p:nvSpPr>
          <p:cNvPr id="9" name="Rechteck 8"/>
          <p:cNvSpPr/>
          <p:nvPr/>
        </p:nvSpPr>
        <p:spPr>
          <a:xfrm>
            <a:off x="1583499" y="885050"/>
            <a:ext cx="10608501" cy="11126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pic>
        <p:nvPicPr>
          <p:cNvPr id="10" name="Picture 5" descr="\\burghausen1\sekret\Marketing\LogoBox\ppedvLogos\ppedvlogopfad.tif"/>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552384" y="249201"/>
            <a:ext cx="2352312" cy="497917"/>
          </a:xfrm>
          <a:prstGeom prst="rect">
            <a:avLst/>
          </a:prstGeom>
          <a:noFill/>
          <a:extLst>
            <a:ext uri="{909E8E84-426E-40DD-AFC4-6F175D3DCCD1}">
              <a14:hiddenFill xmlns:a14="http://schemas.microsoft.com/office/drawing/2010/main">
                <a:solidFill>
                  <a:srgbClr val="FFFFFF"/>
                </a:solidFill>
              </a14:hiddenFill>
            </a:ext>
          </a:extLst>
        </p:spPr>
      </p:pic>
      <p:pic>
        <p:nvPicPr>
          <p:cNvPr id="11" name="Grafik 10"/>
          <p:cNvPicPr/>
          <p:nvPr/>
        </p:nvPicPr>
        <p:blipFill>
          <a:blip r:embed="rId22">
            <a:extLst>
              <a:ext uri="{28A0092B-C50C-407E-A947-70E740481C1C}">
                <a14:useLocalDpi xmlns:a14="http://schemas.microsoft.com/office/drawing/2010/main" val="0"/>
              </a:ext>
            </a:extLst>
          </a:blip>
          <a:stretch>
            <a:fillRect/>
          </a:stretch>
        </p:blipFill>
        <p:spPr>
          <a:xfrm>
            <a:off x="47328" y="6237312"/>
            <a:ext cx="3168352" cy="576064"/>
          </a:xfrm>
          <a:prstGeom prst="rect">
            <a:avLst/>
          </a:prstGeom>
        </p:spPr>
      </p:pic>
    </p:spTree>
    <p:extLst>
      <p:ext uri="{BB962C8B-B14F-4D97-AF65-F5344CB8AC3E}">
        <p14:creationId xmlns:p14="http://schemas.microsoft.com/office/powerpoint/2010/main" val="2001084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2884121"/>
            <a:ext cx="4462201" cy="2123658"/>
          </a:xfrm>
        </p:spPr>
        <p:txBody>
          <a:bodyPr/>
          <a:lstStyle/>
          <a:p>
            <a:r>
              <a:rPr lang="de-DE" dirty="0"/>
              <a:t>Modul 8: SharePoint in Office 365</a:t>
            </a:r>
          </a:p>
        </p:txBody>
      </p:sp>
    </p:spTree>
    <p:extLst>
      <p:ext uri="{BB962C8B-B14F-4D97-AF65-F5344CB8AC3E}">
        <p14:creationId xmlns:p14="http://schemas.microsoft.com/office/powerpoint/2010/main" val="157050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E3A5FF-4811-4C5D-AA45-434AFD6B632B}"/>
              </a:ext>
            </a:extLst>
          </p:cNvPr>
          <p:cNvSpPr>
            <a:spLocks noGrp="1"/>
          </p:cNvSpPr>
          <p:nvPr>
            <p:ph type="title"/>
          </p:nvPr>
        </p:nvSpPr>
        <p:spPr/>
        <p:txBody>
          <a:bodyPr/>
          <a:lstStyle/>
          <a:p>
            <a:r>
              <a:rPr lang="de-DE" dirty="0"/>
              <a:t>Website Richtlinien- und Mitgliederverwaltung</a:t>
            </a:r>
          </a:p>
        </p:txBody>
      </p:sp>
      <p:sp>
        <p:nvSpPr>
          <p:cNvPr id="3" name="Inhaltsplatzhalter 2">
            <a:extLst>
              <a:ext uri="{FF2B5EF4-FFF2-40B4-BE49-F238E27FC236}">
                <a16:creationId xmlns:a16="http://schemas.microsoft.com/office/drawing/2014/main" id="{31407A6F-71D3-4834-B4AE-0DDBA2DA201F}"/>
              </a:ext>
            </a:extLst>
          </p:cNvPr>
          <p:cNvSpPr>
            <a:spLocks noGrp="1"/>
          </p:cNvSpPr>
          <p:nvPr>
            <p:ph idx="1"/>
          </p:nvPr>
        </p:nvSpPr>
        <p:spPr>
          <a:xfrm>
            <a:off x="609600" y="1268761"/>
            <a:ext cx="10972800" cy="933264"/>
          </a:xfrm>
        </p:spPr>
        <p:txBody>
          <a:bodyPr/>
          <a:lstStyle/>
          <a:p>
            <a:r>
              <a:rPr lang="de-DE" dirty="0"/>
              <a:t>Aktive Websites -&gt; Website auswählen</a:t>
            </a:r>
          </a:p>
        </p:txBody>
      </p:sp>
      <p:pic>
        <p:nvPicPr>
          <p:cNvPr id="5" name="Grafik 4">
            <a:extLst>
              <a:ext uri="{FF2B5EF4-FFF2-40B4-BE49-F238E27FC236}">
                <a16:creationId xmlns:a16="http://schemas.microsoft.com/office/drawing/2014/main" id="{4C228037-1754-4B8C-B56F-C748619CD8E9}"/>
              </a:ext>
            </a:extLst>
          </p:cNvPr>
          <p:cNvPicPr>
            <a:picLocks noChangeAspect="1"/>
          </p:cNvPicPr>
          <p:nvPr/>
        </p:nvPicPr>
        <p:blipFill>
          <a:blip r:embed="rId2"/>
          <a:stretch>
            <a:fillRect/>
          </a:stretch>
        </p:blipFill>
        <p:spPr>
          <a:xfrm>
            <a:off x="623392" y="2202025"/>
            <a:ext cx="5924897" cy="1688840"/>
          </a:xfrm>
          <a:prstGeom prst="rect">
            <a:avLst/>
          </a:prstGeom>
          <a:ln>
            <a:noFill/>
          </a:ln>
          <a:effectLst>
            <a:outerShdw blurRad="292100" dist="139700" dir="2700000" algn="tl" rotWithShape="0">
              <a:srgbClr val="333333">
                <a:alpha val="65000"/>
              </a:srgbClr>
            </a:outerShdw>
          </a:effectLst>
        </p:spPr>
      </p:pic>
      <p:pic>
        <p:nvPicPr>
          <p:cNvPr id="9" name="Grafik 8">
            <a:extLst>
              <a:ext uri="{FF2B5EF4-FFF2-40B4-BE49-F238E27FC236}">
                <a16:creationId xmlns:a16="http://schemas.microsoft.com/office/drawing/2014/main" id="{8F8DAFCC-6FA7-4575-828E-5A439B94900A}"/>
              </a:ext>
            </a:extLst>
          </p:cNvPr>
          <p:cNvPicPr>
            <a:picLocks noChangeAspect="1"/>
          </p:cNvPicPr>
          <p:nvPr/>
        </p:nvPicPr>
        <p:blipFill>
          <a:blip r:embed="rId3"/>
          <a:stretch>
            <a:fillRect/>
          </a:stretch>
        </p:blipFill>
        <p:spPr>
          <a:xfrm>
            <a:off x="7330179" y="1874508"/>
            <a:ext cx="3868346" cy="4638259"/>
          </a:xfrm>
          <a:prstGeom prst="rect">
            <a:avLst/>
          </a:prstGeom>
          <a:ln>
            <a:noFill/>
          </a:ln>
          <a:effectLst>
            <a:outerShdw blurRad="292100" dist="139700" dir="2700000" algn="tl" rotWithShape="0">
              <a:srgbClr val="333333">
                <a:alpha val="65000"/>
              </a:srgbClr>
            </a:outerShdw>
          </a:effectLst>
        </p:spPr>
      </p:pic>
      <p:sp>
        <p:nvSpPr>
          <p:cNvPr id="10" name="Pfeil: nach rechts 9">
            <a:extLst>
              <a:ext uri="{FF2B5EF4-FFF2-40B4-BE49-F238E27FC236}">
                <a16:creationId xmlns:a16="http://schemas.microsoft.com/office/drawing/2014/main" id="{DBA42D03-5B2A-4C9B-A728-EADD1A70C6C8}"/>
              </a:ext>
            </a:extLst>
          </p:cNvPr>
          <p:cNvSpPr/>
          <p:nvPr/>
        </p:nvSpPr>
        <p:spPr>
          <a:xfrm>
            <a:off x="6204857" y="4198979"/>
            <a:ext cx="1035698" cy="587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Inhaltsplatzhalter 2">
            <a:extLst>
              <a:ext uri="{FF2B5EF4-FFF2-40B4-BE49-F238E27FC236}">
                <a16:creationId xmlns:a16="http://schemas.microsoft.com/office/drawing/2014/main" id="{829C3AC2-51C0-4388-B6C3-16986F70B291}"/>
              </a:ext>
            </a:extLst>
          </p:cNvPr>
          <p:cNvSpPr txBox="1">
            <a:spLocks/>
          </p:cNvSpPr>
          <p:nvPr/>
        </p:nvSpPr>
        <p:spPr>
          <a:xfrm>
            <a:off x="623392" y="5094921"/>
            <a:ext cx="6829435" cy="93326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t>Reiter „</a:t>
            </a:r>
            <a:r>
              <a:rPr lang="de-DE" b="1" dirty="0"/>
              <a:t>Berechtigungen</a:t>
            </a:r>
            <a:r>
              <a:rPr lang="de-DE" dirty="0"/>
              <a:t>“ erlaubt Besitzer- und Mitgliederverwaltung</a:t>
            </a:r>
          </a:p>
        </p:txBody>
      </p:sp>
    </p:spTree>
    <p:extLst>
      <p:ext uri="{BB962C8B-B14F-4D97-AF65-F5344CB8AC3E}">
        <p14:creationId xmlns:p14="http://schemas.microsoft.com/office/powerpoint/2010/main" val="1446422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E3A5FF-4811-4C5D-AA45-434AFD6B632B}"/>
              </a:ext>
            </a:extLst>
          </p:cNvPr>
          <p:cNvSpPr>
            <a:spLocks noGrp="1"/>
          </p:cNvSpPr>
          <p:nvPr>
            <p:ph type="title"/>
          </p:nvPr>
        </p:nvSpPr>
        <p:spPr/>
        <p:txBody>
          <a:bodyPr/>
          <a:lstStyle/>
          <a:p>
            <a:r>
              <a:rPr lang="de-DE" dirty="0"/>
              <a:t>Website Richtlinien- und Mitgliederverwaltung (2)</a:t>
            </a:r>
          </a:p>
        </p:txBody>
      </p:sp>
      <p:sp>
        <p:nvSpPr>
          <p:cNvPr id="3" name="Inhaltsplatzhalter 2">
            <a:extLst>
              <a:ext uri="{FF2B5EF4-FFF2-40B4-BE49-F238E27FC236}">
                <a16:creationId xmlns:a16="http://schemas.microsoft.com/office/drawing/2014/main" id="{31407A6F-71D3-4834-B4AE-0DDBA2DA201F}"/>
              </a:ext>
            </a:extLst>
          </p:cNvPr>
          <p:cNvSpPr>
            <a:spLocks noGrp="1"/>
          </p:cNvSpPr>
          <p:nvPr>
            <p:ph idx="1"/>
          </p:nvPr>
        </p:nvSpPr>
        <p:spPr>
          <a:xfrm>
            <a:off x="609600" y="1268761"/>
            <a:ext cx="10972800" cy="933264"/>
          </a:xfrm>
        </p:spPr>
        <p:txBody>
          <a:bodyPr/>
          <a:lstStyle/>
          <a:p>
            <a:r>
              <a:rPr lang="de-DE" dirty="0"/>
              <a:t>Aktive Websites -&gt; Website auswählen</a:t>
            </a:r>
          </a:p>
        </p:txBody>
      </p:sp>
      <p:pic>
        <p:nvPicPr>
          <p:cNvPr id="5" name="Grafik 4">
            <a:extLst>
              <a:ext uri="{FF2B5EF4-FFF2-40B4-BE49-F238E27FC236}">
                <a16:creationId xmlns:a16="http://schemas.microsoft.com/office/drawing/2014/main" id="{4C228037-1754-4B8C-B56F-C748619CD8E9}"/>
              </a:ext>
            </a:extLst>
          </p:cNvPr>
          <p:cNvPicPr>
            <a:picLocks noChangeAspect="1"/>
          </p:cNvPicPr>
          <p:nvPr/>
        </p:nvPicPr>
        <p:blipFill>
          <a:blip r:embed="rId2"/>
          <a:stretch>
            <a:fillRect/>
          </a:stretch>
        </p:blipFill>
        <p:spPr>
          <a:xfrm>
            <a:off x="623392" y="2202025"/>
            <a:ext cx="5924897" cy="1688840"/>
          </a:xfrm>
          <a:prstGeom prst="rect">
            <a:avLst/>
          </a:prstGeom>
          <a:ln>
            <a:noFill/>
          </a:ln>
          <a:effectLst>
            <a:outerShdw blurRad="292100" dist="139700" dir="2700000" algn="tl" rotWithShape="0">
              <a:srgbClr val="333333">
                <a:alpha val="65000"/>
              </a:srgbClr>
            </a:outerShdw>
          </a:effectLst>
        </p:spPr>
      </p:pic>
      <p:sp>
        <p:nvSpPr>
          <p:cNvPr id="10" name="Pfeil: nach rechts 9">
            <a:extLst>
              <a:ext uri="{FF2B5EF4-FFF2-40B4-BE49-F238E27FC236}">
                <a16:creationId xmlns:a16="http://schemas.microsoft.com/office/drawing/2014/main" id="{DBA42D03-5B2A-4C9B-A728-EADD1A70C6C8}"/>
              </a:ext>
            </a:extLst>
          </p:cNvPr>
          <p:cNvSpPr/>
          <p:nvPr/>
        </p:nvSpPr>
        <p:spPr>
          <a:xfrm>
            <a:off x="6204857" y="4198979"/>
            <a:ext cx="1035698" cy="587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Inhaltsplatzhalter 2">
            <a:extLst>
              <a:ext uri="{FF2B5EF4-FFF2-40B4-BE49-F238E27FC236}">
                <a16:creationId xmlns:a16="http://schemas.microsoft.com/office/drawing/2014/main" id="{829C3AC2-51C0-4388-B6C3-16986F70B291}"/>
              </a:ext>
            </a:extLst>
          </p:cNvPr>
          <p:cNvSpPr txBox="1">
            <a:spLocks/>
          </p:cNvSpPr>
          <p:nvPr/>
        </p:nvSpPr>
        <p:spPr>
          <a:xfrm>
            <a:off x="623392" y="5094921"/>
            <a:ext cx="6829435" cy="93326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t>Reiter „</a:t>
            </a:r>
            <a:r>
              <a:rPr lang="de-DE" b="1" dirty="0"/>
              <a:t>Richtlinien</a:t>
            </a:r>
            <a:r>
              <a:rPr lang="de-DE" dirty="0"/>
              <a:t>“ erlaubt Einstellungen für </a:t>
            </a:r>
            <a:r>
              <a:rPr lang="de-DE" b="1" dirty="0"/>
              <a:t>Externes Teilen</a:t>
            </a:r>
          </a:p>
        </p:txBody>
      </p:sp>
      <p:pic>
        <p:nvPicPr>
          <p:cNvPr id="6" name="Grafik 5">
            <a:extLst>
              <a:ext uri="{FF2B5EF4-FFF2-40B4-BE49-F238E27FC236}">
                <a16:creationId xmlns:a16="http://schemas.microsoft.com/office/drawing/2014/main" id="{298881B6-677E-42A8-8F84-A823B4AEE687}"/>
              </a:ext>
            </a:extLst>
          </p:cNvPr>
          <p:cNvPicPr>
            <a:picLocks noChangeAspect="1"/>
          </p:cNvPicPr>
          <p:nvPr/>
        </p:nvPicPr>
        <p:blipFill rotWithShape="1">
          <a:blip r:embed="rId3"/>
          <a:srcRect r="20761"/>
          <a:stretch/>
        </p:blipFill>
        <p:spPr>
          <a:xfrm>
            <a:off x="7630110" y="2124562"/>
            <a:ext cx="3846544" cy="40084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9197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4: SharePoint Externer Zugriff verwalten</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408825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E3A5FF-4811-4C5D-AA45-434AFD6B632B}"/>
              </a:ext>
            </a:extLst>
          </p:cNvPr>
          <p:cNvSpPr>
            <a:spLocks noGrp="1"/>
          </p:cNvSpPr>
          <p:nvPr>
            <p:ph type="title"/>
          </p:nvPr>
        </p:nvSpPr>
        <p:spPr/>
        <p:txBody>
          <a:bodyPr/>
          <a:lstStyle/>
          <a:p>
            <a:r>
              <a:rPr lang="de-DE" dirty="0"/>
              <a:t>Externes Teilen auf Websiteebene konfigurieren</a:t>
            </a:r>
          </a:p>
        </p:txBody>
      </p:sp>
      <p:sp>
        <p:nvSpPr>
          <p:cNvPr id="3" name="Inhaltsplatzhalter 2">
            <a:extLst>
              <a:ext uri="{FF2B5EF4-FFF2-40B4-BE49-F238E27FC236}">
                <a16:creationId xmlns:a16="http://schemas.microsoft.com/office/drawing/2014/main" id="{31407A6F-71D3-4834-B4AE-0DDBA2DA201F}"/>
              </a:ext>
            </a:extLst>
          </p:cNvPr>
          <p:cNvSpPr>
            <a:spLocks noGrp="1"/>
          </p:cNvSpPr>
          <p:nvPr>
            <p:ph idx="1"/>
          </p:nvPr>
        </p:nvSpPr>
        <p:spPr>
          <a:xfrm>
            <a:off x="609600" y="1268761"/>
            <a:ext cx="10972800" cy="933264"/>
          </a:xfrm>
        </p:spPr>
        <p:txBody>
          <a:bodyPr/>
          <a:lstStyle/>
          <a:p>
            <a:r>
              <a:rPr lang="de-DE" dirty="0"/>
              <a:t>Aktive Websites -&gt; Website auswählen</a:t>
            </a:r>
          </a:p>
        </p:txBody>
      </p:sp>
      <p:pic>
        <p:nvPicPr>
          <p:cNvPr id="5" name="Grafik 4">
            <a:extLst>
              <a:ext uri="{FF2B5EF4-FFF2-40B4-BE49-F238E27FC236}">
                <a16:creationId xmlns:a16="http://schemas.microsoft.com/office/drawing/2014/main" id="{4C228037-1754-4B8C-B56F-C748619CD8E9}"/>
              </a:ext>
            </a:extLst>
          </p:cNvPr>
          <p:cNvPicPr>
            <a:picLocks noChangeAspect="1"/>
          </p:cNvPicPr>
          <p:nvPr/>
        </p:nvPicPr>
        <p:blipFill>
          <a:blip r:embed="rId2"/>
          <a:stretch>
            <a:fillRect/>
          </a:stretch>
        </p:blipFill>
        <p:spPr>
          <a:xfrm>
            <a:off x="623392" y="2202025"/>
            <a:ext cx="5924897" cy="1688840"/>
          </a:xfrm>
          <a:prstGeom prst="rect">
            <a:avLst/>
          </a:prstGeom>
          <a:ln>
            <a:noFill/>
          </a:ln>
          <a:effectLst>
            <a:outerShdw blurRad="292100" dist="139700" dir="2700000" algn="tl" rotWithShape="0">
              <a:srgbClr val="333333">
                <a:alpha val="65000"/>
              </a:srgbClr>
            </a:outerShdw>
          </a:effectLst>
        </p:spPr>
      </p:pic>
      <p:sp>
        <p:nvSpPr>
          <p:cNvPr id="10" name="Pfeil: nach rechts 9">
            <a:extLst>
              <a:ext uri="{FF2B5EF4-FFF2-40B4-BE49-F238E27FC236}">
                <a16:creationId xmlns:a16="http://schemas.microsoft.com/office/drawing/2014/main" id="{DBA42D03-5B2A-4C9B-A728-EADD1A70C6C8}"/>
              </a:ext>
            </a:extLst>
          </p:cNvPr>
          <p:cNvSpPr/>
          <p:nvPr/>
        </p:nvSpPr>
        <p:spPr>
          <a:xfrm>
            <a:off x="6204857" y="4198979"/>
            <a:ext cx="1035698" cy="587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Inhaltsplatzhalter 2">
            <a:extLst>
              <a:ext uri="{FF2B5EF4-FFF2-40B4-BE49-F238E27FC236}">
                <a16:creationId xmlns:a16="http://schemas.microsoft.com/office/drawing/2014/main" id="{829C3AC2-51C0-4388-B6C3-16986F70B291}"/>
              </a:ext>
            </a:extLst>
          </p:cNvPr>
          <p:cNvSpPr txBox="1">
            <a:spLocks/>
          </p:cNvSpPr>
          <p:nvPr/>
        </p:nvSpPr>
        <p:spPr>
          <a:xfrm>
            <a:off x="623392" y="5094921"/>
            <a:ext cx="6829435" cy="93326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de-DE" sz="3200" b="0" i="0" u="none" strike="noStrike" kern="1200" cap="none" spc="0" normalizeH="0" baseline="0" noProof="0" dirty="0">
                <a:ln>
                  <a:noFill/>
                </a:ln>
                <a:solidFill>
                  <a:prstClr val="black"/>
                </a:solidFill>
                <a:effectLst/>
                <a:uLnTx/>
                <a:uFillTx/>
                <a:latin typeface="Calibri"/>
                <a:ea typeface="+mn-ea"/>
                <a:cs typeface="+mn-cs"/>
              </a:rPr>
              <a:t>Reiter „</a:t>
            </a:r>
            <a:r>
              <a:rPr kumimoji="0" lang="de-DE" sz="3200" b="1" i="0" u="none" strike="noStrike" kern="1200" cap="none" spc="0" normalizeH="0" baseline="0" noProof="0" dirty="0">
                <a:ln>
                  <a:noFill/>
                </a:ln>
                <a:solidFill>
                  <a:prstClr val="black"/>
                </a:solidFill>
                <a:effectLst/>
                <a:uLnTx/>
                <a:uFillTx/>
                <a:latin typeface="Calibri"/>
                <a:ea typeface="+mn-ea"/>
                <a:cs typeface="+mn-cs"/>
              </a:rPr>
              <a:t>Richtlinien</a:t>
            </a:r>
            <a:r>
              <a:rPr kumimoji="0" lang="de-DE" sz="3200" b="0" i="0" u="none" strike="noStrike" kern="1200" cap="none" spc="0" normalizeH="0" baseline="0" noProof="0" dirty="0">
                <a:ln>
                  <a:noFill/>
                </a:ln>
                <a:solidFill>
                  <a:prstClr val="black"/>
                </a:solidFill>
                <a:effectLst/>
                <a:uLnTx/>
                <a:uFillTx/>
                <a:latin typeface="Calibri"/>
                <a:ea typeface="+mn-ea"/>
                <a:cs typeface="+mn-cs"/>
              </a:rPr>
              <a:t>“ erlaubt Einstellungen für </a:t>
            </a:r>
            <a:r>
              <a:rPr kumimoji="0" lang="de-DE" sz="3200" b="1" i="0" u="none" strike="noStrike" kern="1200" cap="none" spc="0" normalizeH="0" baseline="0" noProof="0" dirty="0">
                <a:ln>
                  <a:noFill/>
                </a:ln>
                <a:solidFill>
                  <a:prstClr val="black"/>
                </a:solidFill>
                <a:effectLst/>
                <a:uLnTx/>
                <a:uFillTx/>
                <a:latin typeface="Calibri"/>
                <a:ea typeface="+mn-ea"/>
                <a:cs typeface="+mn-cs"/>
              </a:rPr>
              <a:t>Externes Teilen</a:t>
            </a:r>
          </a:p>
        </p:txBody>
      </p:sp>
      <p:pic>
        <p:nvPicPr>
          <p:cNvPr id="6" name="Grafik 5">
            <a:extLst>
              <a:ext uri="{FF2B5EF4-FFF2-40B4-BE49-F238E27FC236}">
                <a16:creationId xmlns:a16="http://schemas.microsoft.com/office/drawing/2014/main" id="{298881B6-677E-42A8-8F84-A823B4AEE687}"/>
              </a:ext>
            </a:extLst>
          </p:cNvPr>
          <p:cNvPicPr>
            <a:picLocks noChangeAspect="1"/>
          </p:cNvPicPr>
          <p:nvPr/>
        </p:nvPicPr>
        <p:blipFill rotWithShape="1">
          <a:blip r:embed="rId3"/>
          <a:srcRect r="20761"/>
          <a:stretch/>
        </p:blipFill>
        <p:spPr>
          <a:xfrm>
            <a:off x="7630110" y="2124562"/>
            <a:ext cx="3846544" cy="4008467"/>
          </a:xfrm>
          <a:prstGeom prst="rect">
            <a:avLst/>
          </a:prstGeom>
          <a:ln>
            <a:noFill/>
          </a:ln>
          <a:effectLst>
            <a:outerShdw blurRad="292100" dist="139700" dir="2700000" algn="tl" rotWithShape="0">
              <a:srgbClr val="333333">
                <a:alpha val="65000"/>
              </a:srgbClr>
            </a:outerShdw>
          </a:effectLst>
        </p:spPr>
      </p:pic>
      <p:sp>
        <p:nvSpPr>
          <p:cNvPr id="4" name="Rechteck 3">
            <a:extLst>
              <a:ext uri="{FF2B5EF4-FFF2-40B4-BE49-F238E27FC236}">
                <a16:creationId xmlns:a16="http://schemas.microsoft.com/office/drawing/2014/main" id="{4710CEC6-22B2-46DA-8EA9-F0B3CC176931}"/>
              </a:ext>
            </a:extLst>
          </p:cNvPr>
          <p:cNvSpPr/>
          <p:nvPr/>
        </p:nvSpPr>
        <p:spPr>
          <a:xfrm>
            <a:off x="7828383" y="4058816"/>
            <a:ext cx="746449" cy="2332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 Verbindung mit Pfeil 7">
            <a:extLst>
              <a:ext uri="{FF2B5EF4-FFF2-40B4-BE49-F238E27FC236}">
                <a16:creationId xmlns:a16="http://schemas.microsoft.com/office/drawing/2014/main" id="{76481F9E-446B-4383-A2F3-1A1E650025DA}"/>
              </a:ext>
            </a:extLst>
          </p:cNvPr>
          <p:cNvCxnSpPr>
            <a:cxnSpLocks/>
          </p:cNvCxnSpPr>
          <p:nvPr/>
        </p:nvCxnSpPr>
        <p:spPr>
          <a:xfrm flipH="1">
            <a:off x="8425542" y="3732243"/>
            <a:ext cx="289030" cy="2425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128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10217A-C41F-475C-AD03-FE4438C81DC1}"/>
              </a:ext>
            </a:extLst>
          </p:cNvPr>
          <p:cNvSpPr>
            <a:spLocks noGrp="1"/>
          </p:cNvSpPr>
          <p:nvPr>
            <p:ph type="title"/>
          </p:nvPr>
        </p:nvSpPr>
        <p:spPr/>
        <p:txBody>
          <a:bodyPr/>
          <a:lstStyle/>
          <a:p>
            <a:r>
              <a:rPr lang="de-DE" dirty="0"/>
              <a:t>SharePoint-Freigabeeinstellungen auf Websiteebene</a:t>
            </a:r>
          </a:p>
        </p:txBody>
      </p:sp>
      <p:sp>
        <p:nvSpPr>
          <p:cNvPr id="3" name="Inhaltsplatzhalter 2">
            <a:extLst>
              <a:ext uri="{FF2B5EF4-FFF2-40B4-BE49-F238E27FC236}">
                <a16:creationId xmlns:a16="http://schemas.microsoft.com/office/drawing/2014/main" id="{BEC51087-4366-44BB-B20F-D5771985D46D}"/>
              </a:ext>
            </a:extLst>
          </p:cNvPr>
          <p:cNvSpPr>
            <a:spLocks noGrp="1"/>
          </p:cNvSpPr>
          <p:nvPr>
            <p:ph idx="1"/>
          </p:nvPr>
        </p:nvSpPr>
        <p:spPr>
          <a:xfrm>
            <a:off x="609600" y="1268760"/>
            <a:ext cx="10972800" cy="942595"/>
          </a:xfrm>
        </p:spPr>
        <p:txBody>
          <a:bodyPr/>
          <a:lstStyle/>
          <a:p>
            <a:r>
              <a:rPr lang="de-DE" dirty="0"/>
              <a:t>Externes Teilen konfigurieren, um Inhalte zu schützen</a:t>
            </a:r>
          </a:p>
        </p:txBody>
      </p:sp>
      <p:pic>
        <p:nvPicPr>
          <p:cNvPr id="5" name="Grafik 4">
            <a:extLst>
              <a:ext uri="{FF2B5EF4-FFF2-40B4-BE49-F238E27FC236}">
                <a16:creationId xmlns:a16="http://schemas.microsoft.com/office/drawing/2014/main" id="{02EF5BF4-E8AE-41EE-9137-3FD9FA1268AE}"/>
              </a:ext>
            </a:extLst>
          </p:cNvPr>
          <p:cNvPicPr>
            <a:picLocks noChangeAspect="1"/>
          </p:cNvPicPr>
          <p:nvPr/>
        </p:nvPicPr>
        <p:blipFill>
          <a:blip r:embed="rId2"/>
          <a:stretch>
            <a:fillRect/>
          </a:stretch>
        </p:blipFill>
        <p:spPr>
          <a:xfrm>
            <a:off x="609600" y="2388638"/>
            <a:ext cx="4075514" cy="3601616"/>
          </a:xfrm>
          <a:prstGeom prst="rect">
            <a:avLst/>
          </a:prstGeom>
          <a:ln>
            <a:noFill/>
          </a:ln>
          <a:effectLst>
            <a:outerShdw blurRad="292100" dist="139700" dir="2700000" algn="tl" rotWithShape="0">
              <a:srgbClr val="333333">
                <a:alpha val="65000"/>
              </a:srgbClr>
            </a:outerShdw>
          </a:effectLst>
        </p:spPr>
      </p:pic>
      <p:sp>
        <p:nvSpPr>
          <p:cNvPr id="7" name="Textfeld 6">
            <a:extLst>
              <a:ext uri="{FF2B5EF4-FFF2-40B4-BE49-F238E27FC236}">
                <a16:creationId xmlns:a16="http://schemas.microsoft.com/office/drawing/2014/main" id="{5A76AB7C-1C8D-42A0-9E00-F45B6C39BFD2}"/>
              </a:ext>
            </a:extLst>
          </p:cNvPr>
          <p:cNvSpPr txBox="1"/>
          <p:nvPr/>
        </p:nvSpPr>
        <p:spPr>
          <a:xfrm>
            <a:off x="5192485" y="2301084"/>
            <a:ext cx="6111550" cy="2585323"/>
          </a:xfrm>
          <a:prstGeom prst="rect">
            <a:avLst/>
          </a:prstGeom>
          <a:noFill/>
        </p:spPr>
        <p:txBody>
          <a:bodyPr wrap="square">
            <a:spAutoFit/>
          </a:bodyPr>
          <a:lstStyle/>
          <a:p>
            <a:r>
              <a:rPr lang="de-DE" dirty="0"/>
              <a:t> </a:t>
            </a:r>
            <a:r>
              <a:rPr lang="de-DE" b="1" dirty="0"/>
              <a:t>Freigabeeinstellungen auf Websiteebene festlegen</a:t>
            </a:r>
          </a:p>
          <a:p>
            <a:endParaRPr lang="de-DE" dirty="0"/>
          </a:p>
          <a:p>
            <a:pPr marL="269875" indent="-269875">
              <a:buFont typeface="Arial" panose="020B0604020202020204" pitchFamily="34" charset="0"/>
              <a:buChar char="•"/>
            </a:pPr>
            <a:r>
              <a:rPr lang="de-DE" dirty="0"/>
              <a:t>Im SharePoint Admin Center links in der Navigation Sites auf Aktive Sites klicken</a:t>
            </a:r>
          </a:p>
          <a:p>
            <a:pPr marL="285750" indent="-285750">
              <a:buFont typeface="Arial" panose="020B0604020202020204" pitchFamily="34" charset="0"/>
              <a:buChar char="•"/>
            </a:pPr>
            <a:r>
              <a:rPr lang="de-DE" dirty="0"/>
              <a:t>Website auswählen, die freigegeben werden soll, auf... klicken, und auf Freigabe</a:t>
            </a:r>
          </a:p>
          <a:p>
            <a:pPr marL="285750" indent="-285750">
              <a:buFont typeface="Arial" panose="020B0604020202020204" pitchFamily="34" charset="0"/>
              <a:buChar char="•"/>
            </a:pPr>
            <a:r>
              <a:rPr lang="de-DE" dirty="0"/>
              <a:t>Freigabe auf " </a:t>
            </a:r>
            <a:r>
              <a:rPr lang="de-DE" b="1" dirty="0"/>
              <a:t>jeder</a:t>
            </a:r>
            <a:r>
              <a:rPr lang="de-DE" dirty="0"/>
              <a:t> " oder " </a:t>
            </a:r>
            <a:r>
              <a:rPr lang="de-DE" b="1" dirty="0"/>
              <a:t>neue und vorhandene Gäste</a:t>
            </a:r>
            <a:r>
              <a:rPr lang="de-DE" dirty="0"/>
              <a:t>" festlegen</a:t>
            </a:r>
          </a:p>
          <a:p>
            <a:pPr marL="285750" indent="-285750">
              <a:buFont typeface="Arial" panose="020B0604020202020204" pitchFamily="34" charset="0"/>
              <a:buChar char="•"/>
            </a:pPr>
            <a:r>
              <a:rPr lang="de-DE" dirty="0"/>
              <a:t>Speichern.</a:t>
            </a:r>
          </a:p>
        </p:txBody>
      </p:sp>
    </p:spTree>
    <p:extLst>
      <p:ext uri="{BB962C8B-B14F-4D97-AF65-F5344CB8AC3E}">
        <p14:creationId xmlns:p14="http://schemas.microsoft.com/office/powerpoint/2010/main" val="1402251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59DE7B-752B-4D91-9670-602B1018F615}"/>
              </a:ext>
            </a:extLst>
          </p:cNvPr>
          <p:cNvSpPr>
            <a:spLocks noGrp="1"/>
          </p:cNvSpPr>
          <p:nvPr>
            <p:ph type="title"/>
          </p:nvPr>
        </p:nvSpPr>
        <p:spPr/>
        <p:txBody>
          <a:bodyPr/>
          <a:lstStyle/>
          <a:p>
            <a:r>
              <a:rPr lang="de-DE" dirty="0"/>
              <a:t>Microsoft 365 Gruppen-Gast Einstellungen</a:t>
            </a:r>
          </a:p>
        </p:txBody>
      </p:sp>
      <p:sp>
        <p:nvSpPr>
          <p:cNvPr id="3" name="Inhaltsplatzhalter 2">
            <a:extLst>
              <a:ext uri="{FF2B5EF4-FFF2-40B4-BE49-F238E27FC236}">
                <a16:creationId xmlns:a16="http://schemas.microsoft.com/office/drawing/2014/main" id="{45593764-6F5B-424B-9E6A-1D4F40A81672}"/>
              </a:ext>
            </a:extLst>
          </p:cNvPr>
          <p:cNvSpPr>
            <a:spLocks noGrp="1"/>
          </p:cNvSpPr>
          <p:nvPr>
            <p:ph idx="1"/>
          </p:nvPr>
        </p:nvSpPr>
        <p:spPr>
          <a:xfrm>
            <a:off x="6456784" y="1268761"/>
            <a:ext cx="5125616" cy="5365304"/>
          </a:xfrm>
        </p:spPr>
        <p:txBody>
          <a:bodyPr>
            <a:normAutofit lnSpcReduction="10000"/>
          </a:bodyPr>
          <a:lstStyle/>
          <a:p>
            <a:r>
              <a:rPr lang="de-DE" dirty="0"/>
              <a:t>Moderne SharePoint-Websites verwenden Microsoft 365-Gruppen, um den Website Zugriff zu steuern. </a:t>
            </a:r>
          </a:p>
          <a:p>
            <a:r>
              <a:rPr lang="de-DE" dirty="0"/>
              <a:t>Die Gast Einstellungen für Microsoft 365-Gruppen müssen aktiviert sein, damit der Gastzugriff auf SharePoint-Websites funktioniert</a:t>
            </a:r>
          </a:p>
        </p:txBody>
      </p:sp>
      <p:pic>
        <p:nvPicPr>
          <p:cNvPr id="5" name="Grafik 4">
            <a:extLst>
              <a:ext uri="{FF2B5EF4-FFF2-40B4-BE49-F238E27FC236}">
                <a16:creationId xmlns:a16="http://schemas.microsoft.com/office/drawing/2014/main" id="{78B374C5-D0B9-4113-A4EF-5B5DA7468378}"/>
              </a:ext>
            </a:extLst>
          </p:cNvPr>
          <p:cNvPicPr>
            <a:picLocks noChangeAspect="1"/>
          </p:cNvPicPr>
          <p:nvPr/>
        </p:nvPicPr>
        <p:blipFill>
          <a:blip r:embed="rId2"/>
          <a:stretch>
            <a:fillRect/>
          </a:stretch>
        </p:blipFill>
        <p:spPr>
          <a:xfrm>
            <a:off x="589135" y="1465812"/>
            <a:ext cx="5506865" cy="3926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9143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DFA60F-ED2C-4449-AA57-E12EBAC5C0F7}"/>
              </a:ext>
            </a:extLst>
          </p:cNvPr>
          <p:cNvSpPr>
            <a:spLocks noGrp="1"/>
          </p:cNvSpPr>
          <p:nvPr>
            <p:ph type="title"/>
          </p:nvPr>
        </p:nvSpPr>
        <p:spPr/>
        <p:txBody>
          <a:bodyPr/>
          <a:lstStyle/>
          <a:p>
            <a:r>
              <a:rPr lang="de-DE" dirty="0"/>
              <a:t>Gast Einstellungen für Microsoft 365-Gruppen</a:t>
            </a:r>
          </a:p>
        </p:txBody>
      </p:sp>
      <p:sp>
        <p:nvSpPr>
          <p:cNvPr id="3" name="Inhaltsplatzhalter 2">
            <a:extLst>
              <a:ext uri="{FF2B5EF4-FFF2-40B4-BE49-F238E27FC236}">
                <a16:creationId xmlns:a16="http://schemas.microsoft.com/office/drawing/2014/main" id="{D9D227F7-5933-4B6A-840B-0AF5103B6FAE}"/>
              </a:ext>
            </a:extLst>
          </p:cNvPr>
          <p:cNvSpPr>
            <a:spLocks noGrp="1"/>
          </p:cNvSpPr>
          <p:nvPr>
            <p:ph idx="1"/>
          </p:nvPr>
        </p:nvSpPr>
        <p:spPr>
          <a:xfrm>
            <a:off x="609600" y="1268761"/>
            <a:ext cx="10972800" cy="951926"/>
          </a:xfrm>
        </p:spPr>
        <p:txBody>
          <a:bodyPr>
            <a:normAutofit fontScale="92500" lnSpcReduction="10000"/>
          </a:bodyPr>
          <a:lstStyle/>
          <a:p>
            <a:r>
              <a:rPr lang="de-DE" dirty="0"/>
              <a:t>Admin Center -&gt; „Einstellungen der Organisation“ -&gt; Microsoft 365 Gruppen</a:t>
            </a:r>
          </a:p>
        </p:txBody>
      </p:sp>
      <p:pic>
        <p:nvPicPr>
          <p:cNvPr id="5" name="Grafik 4">
            <a:extLst>
              <a:ext uri="{FF2B5EF4-FFF2-40B4-BE49-F238E27FC236}">
                <a16:creationId xmlns:a16="http://schemas.microsoft.com/office/drawing/2014/main" id="{47FCB93E-C5CF-436C-8FFE-29406B63B019}"/>
              </a:ext>
            </a:extLst>
          </p:cNvPr>
          <p:cNvPicPr>
            <a:picLocks noChangeAspect="1"/>
          </p:cNvPicPr>
          <p:nvPr/>
        </p:nvPicPr>
        <p:blipFill>
          <a:blip r:embed="rId2"/>
          <a:stretch>
            <a:fillRect/>
          </a:stretch>
        </p:blipFill>
        <p:spPr>
          <a:xfrm>
            <a:off x="609600" y="2317679"/>
            <a:ext cx="4509731" cy="3896510"/>
          </a:xfrm>
          <a:prstGeom prst="rect">
            <a:avLst/>
          </a:prstGeom>
          <a:ln>
            <a:noFill/>
          </a:ln>
          <a:effectLst>
            <a:outerShdw blurRad="292100" dist="139700" dir="2700000" algn="tl" rotWithShape="0">
              <a:srgbClr val="333333">
                <a:alpha val="65000"/>
              </a:srgbClr>
            </a:outerShdw>
          </a:effectLst>
        </p:spPr>
      </p:pic>
      <p:pic>
        <p:nvPicPr>
          <p:cNvPr id="7" name="Grafik 6">
            <a:extLst>
              <a:ext uri="{FF2B5EF4-FFF2-40B4-BE49-F238E27FC236}">
                <a16:creationId xmlns:a16="http://schemas.microsoft.com/office/drawing/2014/main" id="{E16CD4AC-9224-4E57-BD34-59FF54C79FD5}"/>
              </a:ext>
            </a:extLst>
          </p:cNvPr>
          <p:cNvPicPr>
            <a:picLocks noChangeAspect="1"/>
          </p:cNvPicPr>
          <p:nvPr/>
        </p:nvPicPr>
        <p:blipFill>
          <a:blip r:embed="rId3"/>
          <a:stretch>
            <a:fillRect/>
          </a:stretch>
        </p:blipFill>
        <p:spPr>
          <a:xfrm>
            <a:off x="6253197" y="3210247"/>
            <a:ext cx="5250385" cy="1640745"/>
          </a:xfrm>
          <a:prstGeom prst="rect">
            <a:avLst/>
          </a:prstGeom>
          <a:ln>
            <a:noFill/>
          </a:ln>
          <a:effectLst>
            <a:outerShdw blurRad="292100" dist="139700" dir="2700000" algn="tl" rotWithShape="0">
              <a:srgbClr val="333333">
                <a:alpha val="65000"/>
              </a:srgbClr>
            </a:outerShdw>
          </a:effectLst>
        </p:spPr>
      </p:pic>
      <p:sp>
        <p:nvSpPr>
          <p:cNvPr id="8" name="Pfeil: nach rechts 7">
            <a:extLst>
              <a:ext uri="{FF2B5EF4-FFF2-40B4-BE49-F238E27FC236}">
                <a16:creationId xmlns:a16="http://schemas.microsoft.com/office/drawing/2014/main" id="{C6A91450-8823-4FAC-AB3C-436EE40CC852}"/>
              </a:ext>
            </a:extLst>
          </p:cNvPr>
          <p:cNvSpPr/>
          <p:nvPr/>
        </p:nvSpPr>
        <p:spPr>
          <a:xfrm>
            <a:off x="5056683" y="3638939"/>
            <a:ext cx="1083704" cy="793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FB322A61-4C9E-4CA1-AFE7-B4C5BD2FC86F}"/>
              </a:ext>
            </a:extLst>
          </p:cNvPr>
          <p:cNvSpPr/>
          <p:nvPr/>
        </p:nvSpPr>
        <p:spPr>
          <a:xfrm>
            <a:off x="727788" y="5934269"/>
            <a:ext cx="1315616" cy="2799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a:extLst>
              <a:ext uri="{FF2B5EF4-FFF2-40B4-BE49-F238E27FC236}">
                <a16:creationId xmlns:a16="http://schemas.microsoft.com/office/drawing/2014/main" id="{8D734F61-9813-44D9-9D9B-2DC53959AEEB}"/>
              </a:ext>
            </a:extLst>
          </p:cNvPr>
          <p:cNvCxnSpPr>
            <a:cxnSpLocks/>
          </p:cNvCxnSpPr>
          <p:nvPr/>
        </p:nvCxnSpPr>
        <p:spPr>
          <a:xfrm flipH="1">
            <a:off x="1769048" y="5589239"/>
            <a:ext cx="274356" cy="2480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hteck 13">
            <a:extLst>
              <a:ext uri="{FF2B5EF4-FFF2-40B4-BE49-F238E27FC236}">
                <a16:creationId xmlns:a16="http://schemas.microsoft.com/office/drawing/2014/main" id="{216A8488-B283-40F6-B26E-0381D49C6305}"/>
              </a:ext>
            </a:extLst>
          </p:cNvPr>
          <p:cNvSpPr/>
          <p:nvPr/>
        </p:nvSpPr>
        <p:spPr>
          <a:xfrm>
            <a:off x="2680995" y="4509795"/>
            <a:ext cx="1685731" cy="286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11F16F57-AE91-4182-B2CB-AE43EDAD7658}"/>
              </a:ext>
            </a:extLst>
          </p:cNvPr>
          <p:cNvCxnSpPr>
            <a:cxnSpLocks/>
          </p:cNvCxnSpPr>
          <p:nvPr/>
        </p:nvCxnSpPr>
        <p:spPr>
          <a:xfrm flipH="1">
            <a:off x="4366726" y="4141915"/>
            <a:ext cx="274356" cy="2480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013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93B9C3-FC4D-46A1-ACA9-1D0417B7B5B9}"/>
              </a:ext>
            </a:extLst>
          </p:cNvPr>
          <p:cNvSpPr>
            <a:spLocks noGrp="1"/>
          </p:cNvSpPr>
          <p:nvPr>
            <p:ph type="title"/>
          </p:nvPr>
        </p:nvSpPr>
        <p:spPr/>
        <p:txBody>
          <a:bodyPr/>
          <a:lstStyle/>
          <a:p>
            <a:r>
              <a:rPr lang="de-DE" dirty="0"/>
              <a:t>SharePoint-Freigabeeinstellungen auf Organisationsebene</a:t>
            </a:r>
          </a:p>
        </p:txBody>
      </p:sp>
      <p:sp>
        <p:nvSpPr>
          <p:cNvPr id="3" name="Inhaltsplatzhalter 2">
            <a:extLst>
              <a:ext uri="{FF2B5EF4-FFF2-40B4-BE49-F238E27FC236}">
                <a16:creationId xmlns:a16="http://schemas.microsoft.com/office/drawing/2014/main" id="{188823EE-CC10-4820-B784-CF7AE467B1AD}"/>
              </a:ext>
            </a:extLst>
          </p:cNvPr>
          <p:cNvSpPr>
            <a:spLocks noGrp="1"/>
          </p:cNvSpPr>
          <p:nvPr>
            <p:ph idx="1"/>
          </p:nvPr>
        </p:nvSpPr>
        <p:spPr>
          <a:xfrm>
            <a:off x="7651102" y="1222107"/>
            <a:ext cx="4124130" cy="5600541"/>
          </a:xfrm>
        </p:spPr>
        <p:txBody>
          <a:bodyPr>
            <a:normAutofit fontScale="77500" lnSpcReduction="20000"/>
          </a:bodyPr>
          <a:lstStyle/>
          <a:p>
            <a:r>
              <a:rPr lang="de-DE" dirty="0"/>
              <a:t>Damit Gästezugriff auf SharePoint-Websites funktioniert, müssen die SharePoint-Freigabeeinstellungen auf Organisationsebene für die Freigabe für Gäste zulässig sein</a:t>
            </a:r>
          </a:p>
          <a:p>
            <a:r>
              <a:rPr lang="de-DE" dirty="0"/>
              <a:t>Organisationsebene bestimmt die Einstellungen, die für einzelne Websites verfügbar sind, Websiteeinstellungen dürfen nicht so restriktiv sein wie die der Organisationsebene</a:t>
            </a:r>
          </a:p>
        </p:txBody>
      </p:sp>
      <p:pic>
        <p:nvPicPr>
          <p:cNvPr id="5" name="Grafik 4">
            <a:extLst>
              <a:ext uri="{FF2B5EF4-FFF2-40B4-BE49-F238E27FC236}">
                <a16:creationId xmlns:a16="http://schemas.microsoft.com/office/drawing/2014/main" id="{B2C636F8-7BA5-4705-9FD3-BAEB9A2D9E2A}"/>
              </a:ext>
            </a:extLst>
          </p:cNvPr>
          <p:cNvPicPr>
            <a:picLocks noChangeAspect="1"/>
          </p:cNvPicPr>
          <p:nvPr/>
        </p:nvPicPr>
        <p:blipFill>
          <a:blip r:embed="rId2"/>
          <a:stretch>
            <a:fillRect/>
          </a:stretch>
        </p:blipFill>
        <p:spPr>
          <a:xfrm>
            <a:off x="416768" y="1877161"/>
            <a:ext cx="7056732" cy="4290432"/>
          </a:xfrm>
          <a:prstGeom prst="rect">
            <a:avLst/>
          </a:prstGeom>
          <a:ln>
            <a:noFill/>
          </a:ln>
          <a:effectLst>
            <a:outerShdw blurRad="292100" dist="139700" dir="2700000" algn="tl" rotWithShape="0">
              <a:srgbClr val="333333">
                <a:alpha val="65000"/>
              </a:srgbClr>
            </a:outerShdw>
          </a:effectLst>
        </p:spPr>
      </p:pic>
      <p:sp>
        <p:nvSpPr>
          <p:cNvPr id="6" name="Inhaltsplatzhalter 2">
            <a:extLst>
              <a:ext uri="{FF2B5EF4-FFF2-40B4-BE49-F238E27FC236}">
                <a16:creationId xmlns:a16="http://schemas.microsoft.com/office/drawing/2014/main" id="{4733C6F8-7475-43CD-A0B2-29227E9635D8}"/>
              </a:ext>
            </a:extLst>
          </p:cNvPr>
          <p:cNvSpPr txBox="1">
            <a:spLocks/>
          </p:cNvSpPr>
          <p:nvPr/>
        </p:nvSpPr>
        <p:spPr>
          <a:xfrm>
            <a:off x="333113" y="1222107"/>
            <a:ext cx="7228114" cy="56004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t>SharePoint Admin Center -&gt; Richtlinien -&gt; Teilen</a:t>
            </a:r>
          </a:p>
        </p:txBody>
      </p:sp>
    </p:spTree>
    <p:extLst>
      <p:ext uri="{BB962C8B-B14F-4D97-AF65-F5344CB8AC3E}">
        <p14:creationId xmlns:p14="http://schemas.microsoft.com/office/powerpoint/2010/main" val="339987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58496" y="3020203"/>
            <a:ext cx="2976589" cy="817596"/>
          </a:xfrm>
        </p:spPr>
        <p:txBody>
          <a:bodyPr/>
          <a:lstStyle/>
          <a:p>
            <a:pPr algn="ctr"/>
            <a:r>
              <a:rPr lang="de-DE" dirty="0"/>
              <a:t>Modul 8 Agenda</a:t>
            </a:r>
          </a:p>
        </p:txBody>
      </p:sp>
      <p:pic>
        <p:nvPicPr>
          <p:cNvPr id="14" name="Picture 13" descr="Symbol einer Lupe">
            <a:extLst>
              <a:ext uri="{FF2B5EF4-FFF2-40B4-BE49-F238E27FC236}">
                <a16:creationId xmlns:a16="http://schemas.microsoft.com/office/drawing/2014/main" id="{644396CA-5915-4F7D-BD7D-EA39F8968F84}"/>
              </a:ext>
            </a:extLst>
          </p:cNvPr>
          <p:cNvPicPr>
            <a:picLocks noChangeAspect="1"/>
          </p:cNvPicPr>
          <p:nvPr/>
        </p:nvPicPr>
        <p:blipFill>
          <a:blip r:embed="rId3"/>
          <a:stretch>
            <a:fillRect/>
          </a:stretch>
        </p:blipFill>
        <p:spPr>
          <a:xfrm>
            <a:off x="3546544" y="1367889"/>
            <a:ext cx="1001268" cy="1001268"/>
          </a:xfrm>
          <a:prstGeom prst="rect">
            <a:avLst/>
          </a:prstGeom>
        </p:spPr>
      </p:pic>
      <p:sp>
        <p:nvSpPr>
          <p:cNvPr id="4" name="TextBox 3">
            <a:extLst>
              <a:ext uri="{FF2B5EF4-FFF2-40B4-BE49-F238E27FC236}">
                <a16:creationId xmlns:a16="http://schemas.microsoft.com/office/drawing/2014/main" id="{13C51306-C1F8-4661-BE5E-3EC8A40BA5FE}"/>
              </a:ext>
            </a:extLst>
          </p:cNvPr>
          <p:cNvSpPr txBox="1"/>
          <p:nvPr/>
        </p:nvSpPr>
        <p:spPr>
          <a:xfrm>
            <a:off x="4791010" y="1683857"/>
            <a:ext cx="5929861"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DE" sz="2400" dirty="0">
                <a:solidFill>
                  <a:srgbClr val="191919"/>
                </a:solidFill>
                <a:latin typeface="Segoe UI"/>
              </a:rPr>
              <a:t>SharePoint Websites in Office 365 verwalten</a:t>
            </a:r>
            <a:endParaRPr kumimoji="0" lang="de-DE" sz="2400" b="0" i="0" u="none" strike="noStrike" kern="1200" cap="none" spc="0" normalizeH="0" baseline="0" noProof="0" dirty="0">
              <a:ln>
                <a:noFill/>
              </a:ln>
              <a:solidFill>
                <a:srgbClr val="191919"/>
              </a:solidFill>
              <a:effectLst/>
              <a:uLnTx/>
              <a:uFillTx/>
              <a:latin typeface="Segoe UI"/>
              <a:ea typeface="+mn-ea"/>
              <a:cs typeface="+mn-cs"/>
            </a:endParaRPr>
          </a:p>
        </p:txBody>
      </p:sp>
      <p:pic>
        <p:nvPicPr>
          <p:cNvPr id="5" name="Picture 13" descr="Symbol einer Lupe">
            <a:extLst>
              <a:ext uri="{FF2B5EF4-FFF2-40B4-BE49-F238E27FC236}">
                <a16:creationId xmlns:a16="http://schemas.microsoft.com/office/drawing/2014/main" id="{9A9EE25A-35B9-4C8E-9CE1-C01C14002AD3}"/>
              </a:ext>
            </a:extLst>
          </p:cNvPr>
          <p:cNvPicPr>
            <a:picLocks noChangeAspect="1"/>
          </p:cNvPicPr>
          <p:nvPr/>
        </p:nvPicPr>
        <p:blipFill>
          <a:blip r:embed="rId3"/>
          <a:stretch>
            <a:fillRect/>
          </a:stretch>
        </p:blipFill>
        <p:spPr>
          <a:xfrm>
            <a:off x="3546544" y="2749446"/>
            <a:ext cx="1001268" cy="1001268"/>
          </a:xfrm>
          <a:prstGeom prst="rect">
            <a:avLst/>
          </a:prstGeom>
        </p:spPr>
      </p:pic>
      <p:pic>
        <p:nvPicPr>
          <p:cNvPr id="6" name="Picture 13" descr="Symbol einer Lupe">
            <a:extLst>
              <a:ext uri="{FF2B5EF4-FFF2-40B4-BE49-F238E27FC236}">
                <a16:creationId xmlns:a16="http://schemas.microsoft.com/office/drawing/2014/main" id="{5A64434C-5B36-4205-9DCB-6DC5A62AEB6F}"/>
              </a:ext>
            </a:extLst>
          </p:cNvPr>
          <p:cNvPicPr>
            <a:picLocks noChangeAspect="1"/>
          </p:cNvPicPr>
          <p:nvPr/>
        </p:nvPicPr>
        <p:blipFill>
          <a:blip r:embed="rId3"/>
          <a:stretch>
            <a:fillRect/>
          </a:stretch>
        </p:blipFill>
        <p:spPr>
          <a:xfrm>
            <a:off x="3546544" y="4124309"/>
            <a:ext cx="1001268" cy="1001268"/>
          </a:xfrm>
          <a:prstGeom prst="rect">
            <a:avLst/>
          </a:prstGeom>
        </p:spPr>
      </p:pic>
      <p:pic>
        <p:nvPicPr>
          <p:cNvPr id="11" name="Picture 13" descr="Symbol einer Lupe">
            <a:extLst>
              <a:ext uri="{FF2B5EF4-FFF2-40B4-BE49-F238E27FC236}">
                <a16:creationId xmlns:a16="http://schemas.microsoft.com/office/drawing/2014/main" id="{9954E372-6167-42C0-ACC3-A7CD5F988B61}"/>
              </a:ext>
            </a:extLst>
          </p:cNvPr>
          <p:cNvPicPr>
            <a:picLocks noChangeAspect="1"/>
          </p:cNvPicPr>
          <p:nvPr/>
        </p:nvPicPr>
        <p:blipFill>
          <a:blip r:embed="rId3"/>
          <a:stretch>
            <a:fillRect/>
          </a:stretch>
        </p:blipFill>
        <p:spPr>
          <a:xfrm>
            <a:off x="3546544" y="5490111"/>
            <a:ext cx="1001268" cy="1001268"/>
          </a:xfrm>
          <a:prstGeom prst="rect">
            <a:avLst/>
          </a:prstGeom>
        </p:spPr>
      </p:pic>
      <p:sp>
        <p:nvSpPr>
          <p:cNvPr id="13" name="TextBox 3">
            <a:extLst>
              <a:ext uri="{FF2B5EF4-FFF2-40B4-BE49-F238E27FC236}">
                <a16:creationId xmlns:a16="http://schemas.microsoft.com/office/drawing/2014/main" id="{50CF8B56-BC70-432C-B56F-F4D5C59512B2}"/>
              </a:ext>
            </a:extLst>
          </p:cNvPr>
          <p:cNvSpPr txBox="1"/>
          <p:nvPr/>
        </p:nvSpPr>
        <p:spPr>
          <a:xfrm>
            <a:off x="4791010" y="3020203"/>
            <a:ext cx="5929863"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191919"/>
                </a:solidFill>
                <a:effectLst/>
                <a:uLnTx/>
                <a:uFillTx/>
                <a:latin typeface="Segoe UI"/>
                <a:ea typeface="+mn-ea"/>
                <a:cs typeface="+mn-cs"/>
              </a:rPr>
              <a:t>SharePoint Websites erstellen</a:t>
            </a:r>
          </a:p>
        </p:txBody>
      </p:sp>
      <p:sp>
        <p:nvSpPr>
          <p:cNvPr id="15" name="TextBox 3">
            <a:extLst>
              <a:ext uri="{FF2B5EF4-FFF2-40B4-BE49-F238E27FC236}">
                <a16:creationId xmlns:a16="http://schemas.microsoft.com/office/drawing/2014/main" id="{67CAABF3-A520-47DE-9D27-3515C40D6C26}"/>
              </a:ext>
            </a:extLst>
          </p:cNvPr>
          <p:cNvSpPr txBox="1"/>
          <p:nvPr/>
        </p:nvSpPr>
        <p:spPr>
          <a:xfrm>
            <a:off x="4791009" y="4412294"/>
            <a:ext cx="6704305"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191919"/>
                </a:solidFill>
                <a:effectLst/>
                <a:uLnTx/>
                <a:uFillTx/>
                <a:latin typeface="Segoe UI"/>
                <a:ea typeface="+mn-ea"/>
                <a:cs typeface="+mn-cs"/>
              </a:rPr>
              <a:t>SharePoint Richtlinien- und Mitgliederverwaltung</a:t>
            </a:r>
          </a:p>
        </p:txBody>
      </p:sp>
      <p:sp>
        <p:nvSpPr>
          <p:cNvPr id="16" name="TextBox 3">
            <a:extLst>
              <a:ext uri="{FF2B5EF4-FFF2-40B4-BE49-F238E27FC236}">
                <a16:creationId xmlns:a16="http://schemas.microsoft.com/office/drawing/2014/main" id="{6024A12C-C5A6-4E06-8049-B50D613E3C99}"/>
              </a:ext>
            </a:extLst>
          </p:cNvPr>
          <p:cNvSpPr txBox="1"/>
          <p:nvPr/>
        </p:nvSpPr>
        <p:spPr>
          <a:xfrm>
            <a:off x="4791009" y="5806079"/>
            <a:ext cx="5929863"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191919"/>
                </a:solidFill>
                <a:effectLst/>
                <a:uLnTx/>
                <a:uFillTx/>
                <a:latin typeface="Segoe UI"/>
                <a:ea typeface="+mn-ea"/>
                <a:cs typeface="+mn-cs"/>
              </a:rPr>
              <a:t>SharePoint Externer Zugriff verwalten</a:t>
            </a:r>
          </a:p>
        </p:txBody>
      </p:sp>
    </p:spTree>
    <p:extLst>
      <p:ext uri="{BB962C8B-B14F-4D97-AF65-F5344CB8AC3E}">
        <p14:creationId xmlns:p14="http://schemas.microsoft.com/office/powerpoint/2010/main" val="16226308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2908669"/>
            <a:ext cx="9070848" cy="997196"/>
          </a:xfrm>
        </p:spPr>
        <p:txBody>
          <a:bodyPr/>
          <a:lstStyle/>
          <a:p>
            <a:r>
              <a:rPr lang="de-DE" dirty="0"/>
              <a:t>Lektion 1: </a:t>
            </a:r>
            <a:r>
              <a:rPr lang="en-US" dirty="0"/>
              <a:t>SharePoint Websites in Office 365 </a:t>
            </a:r>
            <a:r>
              <a:rPr lang="en-US" dirty="0" err="1"/>
              <a:t>verwalten</a:t>
            </a:r>
            <a:endParaRPr lang="de-DE" dirty="0"/>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380976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C2FAEF-CF51-4C21-A45A-D5521593A8FF}"/>
              </a:ext>
            </a:extLst>
          </p:cNvPr>
          <p:cNvSpPr>
            <a:spLocks noGrp="1"/>
          </p:cNvSpPr>
          <p:nvPr>
            <p:ph type="title"/>
          </p:nvPr>
        </p:nvSpPr>
        <p:spPr/>
        <p:txBody>
          <a:bodyPr/>
          <a:lstStyle/>
          <a:p>
            <a:r>
              <a:rPr lang="de-DE" dirty="0"/>
              <a:t>SharePoint Websites Grundlagen </a:t>
            </a:r>
          </a:p>
        </p:txBody>
      </p:sp>
      <p:sp>
        <p:nvSpPr>
          <p:cNvPr id="3" name="Inhaltsplatzhalter 2">
            <a:extLst>
              <a:ext uri="{FF2B5EF4-FFF2-40B4-BE49-F238E27FC236}">
                <a16:creationId xmlns:a16="http://schemas.microsoft.com/office/drawing/2014/main" id="{8E2B48DF-AF89-4C3C-A9C6-DB901B6452C6}"/>
              </a:ext>
            </a:extLst>
          </p:cNvPr>
          <p:cNvSpPr>
            <a:spLocks noGrp="1"/>
          </p:cNvSpPr>
          <p:nvPr>
            <p:ph idx="1"/>
          </p:nvPr>
        </p:nvSpPr>
        <p:spPr>
          <a:xfrm>
            <a:off x="3200400" y="1115067"/>
            <a:ext cx="8991599" cy="1441522"/>
          </a:xfrm>
        </p:spPr>
        <p:txBody>
          <a:bodyPr>
            <a:normAutofit fontScale="85000" lnSpcReduction="10000"/>
          </a:bodyPr>
          <a:lstStyle/>
          <a:p>
            <a:r>
              <a:rPr lang="de-DE" b="0" i="0" dirty="0">
                <a:solidFill>
                  <a:srgbClr val="171717"/>
                </a:solidFill>
                <a:effectLst/>
                <a:latin typeface="Segoe UI" panose="020B0502040204020203" pitchFamily="34" charset="0"/>
              </a:rPr>
              <a:t>Aufrufen des SharePoint Admin Centers</a:t>
            </a:r>
          </a:p>
          <a:p>
            <a:r>
              <a:rPr lang="de-DE" b="0" i="0" dirty="0">
                <a:solidFill>
                  <a:srgbClr val="171717"/>
                </a:solidFill>
                <a:effectLst/>
                <a:latin typeface="Segoe UI" panose="020B0502040204020203" pitchFamily="34" charset="0"/>
              </a:rPr>
              <a:t>Dashboard Startseite liefert Dateiaktivitätsübersicht</a:t>
            </a:r>
          </a:p>
          <a:p>
            <a:pPr lvl="1"/>
            <a:r>
              <a:rPr lang="de-DE" dirty="0">
                <a:solidFill>
                  <a:srgbClr val="171717"/>
                </a:solidFill>
                <a:latin typeface="Segoe UI" panose="020B0502040204020203" pitchFamily="34" charset="0"/>
              </a:rPr>
              <a:t>Hinweis: Administrative Rechte sind erforderlich</a:t>
            </a:r>
          </a:p>
        </p:txBody>
      </p:sp>
      <p:pic>
        <p:nvPicPr>
          <p:cNvPr id="6" name="Grafik 5">
            <a:extLst>
              <a:ext uri="{FF2B5EF4-FFF2-40B4-BE49-F238E27FC236}">
                <a16:creationId xmlns:a16="http://schemas.microsoft.com/office/drawing/2014/main" id="{22154F94-353B-4473-B808-FF186A150B91}"/>
              </a:ext>
            </a:extLst>
          </p:cNvPr>
          <p:cNvPicPr>
            <a:picLocks noChangeAspect="1"/>
          </p:cNvPicPr>
          <p:nvPr/>
        </p:nvPicPr>
        <p:blipFill>
          <a:blip r:embed="rId2"/>
          <a:stretch>
            <a:fillRect/>
          </a:stretch>
        </p:blipFill>
        <p:spPr>
          <a:xfrm>
            <a:off x="623392" y="1273058"/>
            <a:ext cx="2100145" cy="4735857"/>
          </a:xfrm>
          <a:prstGeom prst="rect">
            <a:avLst/>
          </a:prstGeom>
          <a:ln>
            <a:noFill/>
          </a:ln>
          <a:effectLst>
            <a:outerShdw blurRad="292100" dist="139700" dir="2700000" algn="tl" rotWithShape="0">
              <a:srgbClr val="333333">
                <a:alpha val="65000"/>
              </a:srgbClr>
            </a:outerShdw>
          </a:effectLst>
        </p:spPr>
      </p:pic>
      <p:sp>
        <p:nvSpPr>
          <p:cNvPr id="7" name="Rechteck 6">
            <a:extLst>
              <a:ext uri="{FF2B5EF4-FFF2-40B4-BE49-F238E27FC236}">
                <a16:creationId xmlns:a16="http://schemas.microsoft.com/office/drawing/2014/main" id="{F3045DCB-9FAB-413E-BCA9-4805C9917F00}"/>
              </a:ext>
            </a:extLst>
          </p:cNvPr>
          <p:cNvSpPr/>
          <p:nvPr/>
        </p:nvSpPr>
        <p:spPr>
          <a:xfrm>
            <a:off x="623392" y="5747657"/>
            <a:ext cx="1046788" cy="2612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a:extLst>
              <a:ext uri="{FF2B5EF4-FFF2-40B4-BE49-F238E27FC236}">
                <a16:creationId xmlns:a16="http://schemas.microsoft.com/office/drawing/2014/main" id="{699C9C7C-48D7-4BC3-8ADF-9C8DF55C3818}"/>
              </a:ext>
            </a:extLst>
          </p:cNvPr>
          <p:cNvCxnSpPr/>
          <p:nvPr/>
        </p:nvCxnSpPr>
        <p:spPr>
          <a:xfrm flipH="1">
            <a:off x="1670180" y="5392669"/>
            <a:ext cx="307910" cy="2736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6F0B9B54-23DF-4BE1-A746-286BFDE90ABA}"/>
              </a:ext>
            </a:extLst>
          </p:cNvPr>
          <p:cNvPicPr>
            <a:picLocks noChangeAspect="1"/>
          </p:cNvPicPr>
          <p:nvPr/>
        </p:nvPicPr>
        <p:blipFill>
          <a:blip r:embed="rId3"/>
          <a:stretch>
            <a:fillRect/>
          </a:stretch>
        </p:blipFill>
        <p:spPr>
          <a:xfrm>
            <a:off x="3158114" y="2799648"/>
            <a:ext cx="8410494" cy="3209267"/>
          </a:xfrm>
          <a:prstGeom prst="rect">
            <a:avLst/>
          </a:prstGeom>
          <a:ln>
            <a:noFill/>
          </a:ln>
          <a:effectLst>
            <a:outerShdw blurRad="292100" dist="139700" dir="2700000" algn="tl" rotWithShape="0">
              <a:srgbClr val="333333">
                <a:alpha val="65000"/>
              </a:srgbClr>
            </a:outerShdw>
          </a:effectLst>
        </p:spPr>
      </p:pic>
      <p:sp>
        <p:nvSpPr>
          <p:cNvPr id="12" name="Pfeil: nach rechts 11">
            <a:extLst>
              <a:ext uri="{FF2B5EF4-FFF2-40B4-BE49-F238E27FC236}">
                <a16:creationId xmlns:a16="http://schemas.microsoft.com/office/drawing/2014/main" id="{7084571B-08A2-4AF0-B47E-16BAC617B9FC}"/>
              </a:ext>
            </a:extLst>
          </p:cNvPr>
          <p:cNvSpPr/>
          <p:nvPr/>
        </p:nvSpPr>
        <p:spPr>
          <a:xfrm>
            <a:off x="2283518" y="4077478"/>
            <a:ext cx="783771" cy="447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7674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8C1811-44F6-4987-90B7-C7839EECD77B}"/>
              </a:ext>
            </a:extLst>
          </p:cNvPr>
          <p:cNvSpPr>
            <a:spLocks noGrp="1"/>
          </p:cNvSpPr>
          <p:nvPr>
            <p:ph type="title"/>
          </p:nvPr>
        </p:nvSpPr>
        <p:spPr/>
        <p:txBody>
          <a:bodyPr/>
          <a:lstStyle/>
          <a:p>
            <a:r>
              <a:rPr lang="de-DE" dirty="0"/>
              <a:t>SharePoint Websites aufrufen und verwalten</a:t>
            </a:r>
          </a:p>
        </p:txBody>
      </p:sp>
      <p:sp>
        <p:nvSpPr>
          <p:cNvPr id="3" name="Inhaltsplatzhalter 2">
            <a:extLst>
              <a:ext uri="{FF2B5EF4-FFF2-40B4-BE49-F238E27FC236}">
                <a16:creationId xmlns:a16="http://schemas.microsoft.com/office/drawing/2014/main" id="{0FD11B19-6AEE-47D4-A5BD-CD732E0667D8}"/>
              </a:ext>
            </a:extLst>
          </p:cNvPr>
          <p:cNvSpPr>
            <a:spLocks noGrp="1"/>
          </p:cNvSpPr>
          <p:nvPr>
            <p:ph idx="1"/>
          </p:nvPr>
        </p:nvSpPr>
        <p:spPr>
          <a:xfrm>
            <a:off x="609600" y="1268761"/>
            <a:ext cx="10972800" cy="801360"/>
          </a:xfrm>
        </p:spPr>
        <p:txBody>
          <a:bodyPr/>
          <a:lstStyle/>
          <a:p>
            <a:r>
              <a:rPr lang="de-DE" dirty="0"/>
              <a:t>Aktive Websites – Überblick und Einstellungen </a:t>
            </a:r>
          </a:p>
        </p:txBody>
      </p:sp>
      <p:pic>
        <p:nvPicPr>
          <p:cNvPr id="5" name="Grafik 4">
            <a:extLst>
              <a:ext uri="{FF2B5EF4-FFF2-40B4-BE49-F238E27FC236}">
                <a16:creationId xmlns:a16="http://schemas.microsoft.com/office/drawing/2014/main" id="{97384BAD-85A3-4341-AE3F-888A56EA7383}"/>
              </a:ext>
            </a:extLst>
          </p:cNvPr>
          <p:cNvPicPr>
            <a:picLocks noChangeAspect="1"/>
          </p:cNvPicPr>
          <p:nvPr/>
        </p:nvPicPr>
        <p:blipFill>
          <a:blip r:embed="rId2"/>
          <a:stretch>
            <a:fillRect/>
          </a:stretch>
        </p:blipFill>
        <p:spPr>
          <a:xfrm>
            <a:off x="609600" y="2267339"/>
            <a:ext cx="10641996" cy="3360295"/>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id="{BB4130C2-938C-43B5-A9FA-0FA557A9DC15}"/>
              </a:ext>
            </a:extLst>
          </p:cNvPr>
          <p:cNvSpPr/>
          <p:nvPr/>
        </p:nvSpPr>
        <p:spPr>
          <a:xfrm>
            <a:off x="735360" y="3429000"/>
            <a:ext cx="1046788" cy="2612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a:extLst>
              <a:ext uri="{FF2B5EF4-FFF2-40B4-BE49-F238E27FC236}">
                <a16:creationId xmlns:a16="http://schemas.microsoft.com/office/drawing/2014/main" id="{8E8CD5FB-3B33-4383-9E70-3FED8A267C64}"/>
              </a:ext>
            </a:extLst>
          </p:cNvPr>
          <p:cNvCxnSpPr/>
          <p:nvPr/>
        </p:nvCxnSpPr>
        <p:spPr>
          <a:xfrm flipH="1">
            <a:off x="1782148" y="3074012"/>
            <a:ext cx="307910" cy="2736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2772E271-59B4-42A6-908D-8049FDB0C3C6}"/>
              </a:ext>
            </a:extLst>
          </p:cNvPr>
          <p:cNvCxnSpPr/>
          <p:nvPr/>
        </p:nvCxnSpPr>
        <p:spPr>
          <a:xfrm flipH="1">
            <a:off x="1258754" y="2939703"/>
            <a:ext cx="307910" cy="2736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567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2: SharePoint Websites erstellen</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08227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A570A6-4EF8-4094-A1A5-9E51AF0AA7DD}"/>
              </a:ext>
            </a:extLst>
          </p:cNvPr>
          <p:cNvSpPr>
            <a:spLocks noGrp="1"/>
          </p:cNvSpPr>
          <p:nvPr>
            <p:ph type="title"/>
          </p:nvPr>
        </p:nvSpPr>
        <p:spPr/>
        <p:txBody>
          <a:bodyPr/>
          <a:lstStyle/>
          <a:p>
            <a:r>
              <a:rPr lang="de-DE" dirty="0"/>
              <a:t>SharePoint Websites erstellen</a:t>
            </a:r>
          </a:p>
        </p:txBody>
      </p:sp>
      <p:sp>
        <p:nvSpPr>
          <p:cNvPr id="3" name="Inhaltsplatzhalter 2">
            <a:extLst>
              <a:ext uri="{FF2B5EF4-FFF2-40B4-BE49-F238E27FC236}">
                <a16:creationId xmlns:a16="http://schemas.microsoft.com/office/drawing/2014/main" id="{380F31FC-A3D4-45E1-9BA3-FF924AB43872}"/>
              </a:ext>
            </a:extLst>
          </p:cNvPr>
          <p:cNvSpPr>
            <a:spLocks noGrp="1"/>
          </p:cNvSpPr>
          <p:nvPr>
            <p:ph idx="1"/>
          </p:nvPr>
        </p:nvSpPr>
        <p:spPr>
          <a:xfrm>
            <a:off x="609600" y="1268760"/>
            <a:ext cx="10972800" cy="801361"/>
          </a:xfrm>
        </p:spPr>
        <p:txBody>
          <a:bodyPr/>
          <a:lstStyle/>
          <a:p>
            <a:r>
              <a:rPr lang="de-DE" dirty="0"/>
              <a:t>Erstellen einer Website „Teamwebsite“ über das Admin Center</a:t>
            </a:r>
          </a:p>
        </p:txBody>
      </p:sp>
      <p:pic>
        <p:nvPicPr>
          <p:cNvPr id="5" name="Grafik 4">
            <a:extLst>
              <a:ext uri="{FF2B5EF4-FFF2-40B4-BE49-F238E27FC236}">
                <a16:creationId xmlns:a16="http://schemas.microsoft.com/office/drawing/2014/main" id="{B66BC931-AAA4-415E-B630-AE852C17EC5A}"/>
              </a:ext>
            </a:extLst>
          </p:cNvPr>
          <p:cNvPicPr>
            <a:picLocks noChangeAspect="1"/>
          </p:cNvPicPr>
          <p:nvPr/>
        </p:nvPicPr>
        <p:blipFill>
          <a:blip r:embed="rId2"/>
          <a:stretch>
            <a:fillRect/>
          </a:stretch>
        </p:blipFill>
        <p:spPr>
          <a:xfrm>
            <a:off x="609600" y="2073056"/>
            <a:ext cx="4267570" cy="1729890"/>
          </a:xfrm>
          <a:prstGeom prst="rect">
            <a:avLst/>
          </a:prstGeom>
          <a:ln>
            <a:noFill/>
          </a:ln>
          <a:effectLst>
            <a:outerShdw blurRad="292100" dist="139700" dir="2700000" algn="tl" rotWithShape="0">
              <a:srgbClr val="333333">
                <a:alpha val="65000"/>
              </a:srgbClr>
            </a:outerShdw>
          </a:effectLst>
        </p:spPr>
      </p:pic>
      <p:pic>
        <p:nvPicPr>
          <p:cNvPr id="7" name="Grafik 6">
            <a:extLst>
              <a:ext uri="{FF2B5EF4-FFF2-40B4-BE49-F238E27FC236}">
                <a16:creationId xmlns:a16="http://schemas.microsoft.com/office/drawing/2014/main" id="{4A14268B-F4F5-4C83-B834-70D1A6BE31F0}"/>
              </a:ext>
            </a:extLst>
          </p:cNvPr>
          <p:cNvPicPr>
            <a:picLocks noChangeAspect="1"/>
          </p:cNvPicPr>
          <p:nvPr/>
        </p:nvPicPr>
        <p:blipFill>
          <a:blip r:embed="rId3"/>
          <a:stretch>
            <a:fillRect/>
          </a:stretch>
        </p:blipFill>
        <p:spPr>
          <a:xfrm>
            <a:off x="5711660" y="1985249"/>
            <a:ext cx="5625034" cy="4700619"/>
          </a:xfrm>
          <a:prstGeom prst="rect">
            <a:avLst/>
          </a:prstGeom>
          <a:ln>
            <a:noFill/>
          </a:ln>
          <a:effectLst>
            <a:outerShdw blurRad="292100" dist="139700" dir="2700000" algn="tl" rotWithShape="0">
              <a:srgbClr val="333333">
                <a:alpha val="65000"/>
              </a:srgbClr>
            </a:outerShdw>
          </a:effectLst>
        </p:spPr>
      </p:pic>
      <p:sp>
        <p:nvSpPr>
          <p:cNvPr id="8" name="Textfeld 7">
            <a:extLst>
              <a:ext uri="{FF2B5EF4-FFF2-40B4-BE49-F238E27FC236}">
                <a16:creationId xmlns:a16="http://schemas.microsoft.com/office/drawing/2014/main" id="{DEA73E60-4958-4219-A86A-B2C10D5B6DE3}"/>
              </a:ext>
            </a:extLst>
          </p:cNvPr>
          <p:cNvSpPr txBox="1"/>
          <p:nvPr/>
        </p:nvSpPr>
        <p:spPr>
          <a:xfrm>
            <a:off x="550468" y="4787880"/>
            <a:ext cx="4340494" cy="923330"/>
          </a:xfrm>
          <a:prstGeom prst="rect">
            <a:avLst/>
          </a:prstGeom>
          <a:noFill/>
        </p:spPr>
        <p:txBody>
          <a:bodyPr wrap="square" rtlCol="0">
            <a:spAutoFit/>
          </a:bodyPr>
          <a:lstStyle/>
          <a:p>
            <a:r>
              <a:rPr lang="de-DE" dirty="0"/>
              <a:t>Hinweis: Administratoren haben außerdem Zugang zu weiteren Websitetemplates über </a:t>
            </a:r>
            <a:r>
              <a:rPr lang="de-DE" b="1" dirty="0"/>
              <a:t>„Weitere Optionen“</a:t>
            </a:r>
          </a:p>
        </p:txBody>
      </p:sp>
      <p:sp>
        <p:nvSpPr>
          <p:cNvPr id="9" name="Pfeil: nach rechts 8">
            <a:extLst>
              <a:ext uri="{FF2B5EF4-FFF2-40B4-BE49-F238E27FC236}">
                <a16:creationId xmlns:a16="http://schemas.microsoft.com/office/drawing/2014/main" id="{E31F0239-E7D5-4DC1-BFF2-68CCE5B43B25}"/>
              </a:ext>
            </a:extLst>
          </p:cNvPr>
          <p:cNvSpPr/>
          <p:nvPr/>
        </p:nvSpPr>
        <p:spPr>
          <a:xfrm>
            <a:off x="4508241" y="3839547"/>
            <a:ext cx="1080566" cy="5505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98865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B2A08F-115B-4F86-AE99-205000FCC09E}"/>
              </a:ext>
            </a:extLst>
          </p:cNvPr>
          <p:cNvSpPr>
            <a:spLocks noGrp="1"/>
          </p:cNvSpPr>
          <p:nvPr>
            <p:ph type="title"/>
          </p:nvPr>
        </p:nvSpPr>
        <p:spPr/>
        <p:txBody>
          <a:bodyPr/>
          <a:lstStyle/>
          <a:p>
            <a:r>
              <a:rPr lang="de-DE" dirty="0"/>
              <a:t>Website „Teamwebsite“ für Zusammenarbeit erstellen </a:t>
            </a:r>
          </a:p>
        </p:txBody>
      </p:sp>
      <p:sp>
        <p:nvSpPr>
          <p:cNvPr id="3" name="Inhaltsplatzhalter 2">
            <a:extLst>
              <a:ext uri="{FF2B5EF4-FFF2-40B4-BE49-F238E27FC236}">
                <a16:creationId xmlns:a16="http://schemas.microsoft.com/office/drawing/2014/main" id="{755C5CB5-F0F1-42B4-B3B1-8812BC8F4C70}"/>
              </a:ext>
            </a:extLst>
          </p:cNvPr>
          <p:cNvSpPr>
            <a:spLocks noGrp="1"/>
          </p:cNvSpPr>
          <p:nvPr>
            <p:ph idx="1"/>
          </p:nvPr>
        </p:nvSpPr>
        <p:spPr>
          <a:xfrm>
            <a:off x="609600" y="1268760"/>
            <a:ext cx="5063412" cy="2267542"/>
          </a:xfrm>
        </p:spPr>
        <p:txBody>
          <a:bodyPr>
            <a:normAutofit fontScale="92500" lnSpcReduction="20000"/>
          </a:bodyPr>
          <a:lstStyle/>
          <a:p>
            <a:r>
              <a:rPr lang="de-DE" dirty="0"/>
              <a:t>Aktive Websites -&gt; „Erstellen“ -&gt; Teamwebsite</a:t>
            </a:r>
          </a:p>
          <a:p>
            <a:r>
              <a:rPr lang="de-DE" dirty="0"/>
              <a:t>Definieren der Einstellungen</a:t>
            </a:r>
          </a:p>
          <a:p>
            <a:r>
              <a:rPr lang="de-DE" dirty="0"/>
              <a:t>Gruppenmitglieder hinzufügen</a:t>
            </a:r>
          </a:p>
        </p:txBody>
      </p:sp>
      <p:pic>
        <p:nvPicPr>
          <p:cNvPr id="5" name="Grafik 4">
            <a:extLst>
              <a:ext uri="{FF2B5EF4-FFF2-40B4-BE49-F238E27FC236}">
                <a16:creationId xmlns:a16="http://schemas.microsoft.com/office/drawing/2014/main" id="{3B776AF1-E358-411C-90B0-D0431BE3F944}"/>
              </a:ext>
            </a:extLst>
          </p:cNvPr>
          <p:cNvPicPr>
            <a:picLocks noChangeAspect="1"/>
          </p:cNvPicPr>
          <p:nvPr/>
        </p:nvPicPr>
        <p:blipFill>
          <a:blip r:embed="rId2"/>
          <a:stretch>
            <a:fillRect/>
          </a:stretch>
        </p:blipFill>
        <p:spPr>
          <a:xfrm>
            <a:off x="6302073" y="1635144"/>
            <a:ext cx="4931231" cy="4756325"/>
          </a:xfrm>
          <a:prstGeom prst="rect">
            <a:avLst/>
          </a:prstGeom>
          <a:ln>
            <a:noFill/>
          </a:ln>
          <a:effectLst>
            <a:outerShdw blurRad="292100" dist="139700" dir="2700000" algn="tl" rotWithShape="0">
              <a:srgbClr val="333333">
                <a:alpha val="65000"/>
              </a:srgbClr>
            </a:outerShdw>
          </a:effectLst>
        </p:spPr>
      </p:pic>
      <p:pic>
        <p:nvPicPr>
          <p:cNvPr id="7" name="Grafik 6">
            <a:extLst>
              <a:ext uri="{FF2B5EF4-FFF2-40B4-BE49-F238E27FC236}">
                <a16:creationId xmlns:a16="http://schemas.microsoft.com/office/drawing/2014/main" id="{DD99C417-B691-4237-99AF-BB8FBA256AB2}"/>
              </a:ext>
            </a:extLst>
          </p:cNvPr>
          <p:cNvPicPr>
            <a:picLocks noChangeAspect="1"/>
          </p:cNvPicPr>
          <p:nvPr/>
        </p:nvPicPr>
        <p:blipFill>
          <a:blip r:embed="rId3"/>
          <a:stretch>
            <a:fillRect/>
          </a:stretch>
        </p:blipFill>
        <p:spPr>
          <a:xfrm>
            <a:off x="469812" y="3601617"/>
            <a:ext cx="5342987" cy="2441297"/>
          </a:xfrm>
          <a:prstGeom prst="rect">
            <a:avLst/>
          </a:prstGeom>
          <a:ln>
            <a:noFill/>
          </a:ln>
          <a:effectLst>
            <a:outerShdw blurRad="292100" dist="139700" dir="2700000" algn="tl" rotWithShape="0">
              <a:srgbClr val="333333">
                <a:alpha val="65000"/>
              </a:srgbClr>
            </a:outerShdw>
          </a:effectLst>
        </p:spPr>
      </p:pic>
      <p:sp>
        <p:nvSpPr>
          <p:cNvPr id="8" name="Pfeil: nach links 7">
            <a:extLst>
              <a:ext uri="{FF2B5EF4-FFF2-40B4-BE49-F238E27FC236}">
                <a16:creationId xmlns:a16="http://schemas.microsoft.com/office/drawing/2014/main" id="{6828461B-E0BF-4625-A722-9EF605238C9E}"/>
              </a:ext>
            </a:extLst>
          </p:cNvPr>
          <p:cNvSpPr/>
          <p:nvPr/>
        </p:nvSpPr>
        <p:spPr>
          <a:xfrm>
            <a:off x="5495731" y="4245429"/>
            <a:ext cx="1007706" cy="5691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61AB2B9B-7F6B-4ED0-A7BD-5F81B84AD934}"/>
              </a:ext>
            </a:extLst>
          </p:cNvPr>
          <p:cNvSpPr/>
          <p:nvPr/>
        </p:nvSpPr>
        <p:spPr>
          <a:xfrm>
            <a:off x="6904653" y="1268760"/>
            <a:ext cx="307910" cy="2801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ln w="0"/>
                <a:solidFill>
                  <a:schemeClr val="tx1"/>
                </a:solidFill>
                <a:effectLst>
                  <a:outerShdw blurRad="38100" dist="19050" dir="2700000" algn="tl" rotWithShape="0">
                    <a:schemeClr val="dk1">
                      <a:alpha val="40000"/>
                    </a:schemeClr>
                  </a:outerShdw>
                </a:effectLst>
              </a:rPr>
              <a:t>1</a:t>
            </a:r>
          </a:p>
        </p:txBody>
      </p:sp>
      <p:sp>
        <p:nvSpPr>
          <p:cNvPr id="10" name="Ellipse 9">
            <a:extLst>
              <a:ext uri="{FF2B5EF4-FFF2-40B4-BE49-F238E27FC236}">
                <a16:creationId xmlns:a16="http://schemas.microsoft.com/office/drawing/2014/main" id="{BFE34A9F-E0FD-4ED5-8E6F-134F735A6CCF}"/>
              </a:ext>
            </a:extLst>
          </p:cNvPr>
          <p:cNvSpPr/>
          <p:nvPr/>
        </p:nvSpPr>
        <p:spPr>
          <a:xfrm>
            <a:off x="5225143" y="3139650"/>
            <a:ext cx="307910" cy="2801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380315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2908669"/>
            <a:ext cx="9070848" cy="997196"/>
          </a:xfrm>
        </p:spPr>
        <p:txBody>
          <a:bodyPr/>
          <a:lstStyle/>
          <a:p>
            <a:r>
              <a:rPr lang="de-DE" dirty="0"/>
              <a:t>Lektion 3: SharePoint </a:t>
            </a:r>
            <a:r>
              <a:rPr lang="de-DE" dirty="0" err="1"/>
              <a:t>Richtlininen</a:t>
            </a:r>
            <a:r>
              <a:rPr lang="de-DE" dirty="0"/>
              <a:t>- und Mitgliederverwaltung</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43043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ndows Server 8">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02403A5C-399B-4DCA-9928-06CD820FBF02}"/>
</file>

<file path=customXml/itemProps2.xml><?xml version="1.0" encoding="utf-8"?>
<ds:datastoreItem xmlns:ds="http://schemas.openxmlformats.org/officeDocument/2006/customXml" ds:itemID="{5DC8F1EC-0CC0-4267-BD8F-ACB08514B3CC}"/>
</file>

<file path=customXml/itemProps3.xml><?xml version="1.0" encoding="utf-8"?>
<ds:datastoreItem xmlns:ds="http://schemas.openxmlformats.org/officeDocument/2006/customXml" ds:itemID="{44BCB0C1-9948-4A7D-BA53-760329567058}"/>
</file>

<file path=docProps/app.xml><?xml version="1.0" encoding="utf-8"?>
<Properties xmlns="http://schemas.openxmlformats.org/officeDocument/2006/extended-properties" xmlns:vt="http://schemas.openxmlformats.org/officeDocument/2006/docPropsVTypes">
  <Template>PowerWoche Office 365_Modul_7_Benutzerverwaltung mit Powershell</Template>
  <TotalTime>0</TotalTime>
  <Words>512</Words>
  <Application>Microsoft Office PowerPoint</Application>
  <PresentationFormat>Breitbild</PresentationFormat>
  <Paragraphs>69</Paragraphs>
  <Slides>17</Slides>
  <Notes>6</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17</vt:i4>
      </vt:variant>
    </vt:vector>
  </HeadingPairs>
  <TitlesOfParts>
    <vt:vector size="21" baseType="lpstr">
      <vt:lpstr>Arial</vt:lpstr>
      <vt:lpstr>Calibri</vt:lpstr>
      <vt:lpstr>Segoe UI</vt:lpstr>
      <vt:lpstr>Windows Server 8</vt:lpstr>
      <vt:lpstr>Modul 8: SharePoint in Office 365</vt:lpstr>
      <vt:lpstr>Modul 8 Agenda</vt:lpstr>
      <vt:lpstr>Lektion 1: SharePoint Websites in Office 365 verwalten</vt:lpstr>
      <vt:lpstr>SharePoint Websites Grundlagen </vt:lpstr>
      <vt:lpstr>SharePoint Websites aufrufen und verwalten</vt:lpstr>
      <vt:lpstr>Lektion 2: SharePoint Websites erstellen</vt:lpstr>
      <vt:lpstr>SharePoint Websites erstellen</vt:lpstr>
      <vt:lpstr>Website „Teamwebsite“ für Zusammenarbeit erstellen </vt:lpstr>
      <vt:lpstr>Lektion 3: SharePoint Richtlininen- und Mitgliederverwaltung</vt:lpstr>
      <vt:lpstr>Website Richtlinien- und Mitgliederverwaltung</vt:lpstr>
      <vt:lpstr>Website Richtlinien- und Mitgliederverwaltung (2)</vt:lpstr>
      <vt:lpstr>Lektion 4: SharePoint Externer Zugriff verwalten</vt:lpstr>
      <vt:lpstr>Externes Teilen auf Websiteebene konfigurieren</vt:lpstr>
      <vt:lpstr>SharePoint-Freigabeeinstellungen auf Websiteebene</vt:lpstr>
      <vt:lpstr>Microsoft 365 Gruppen-Gast Einstellungen</vt:lpstr>
      <vt:lpstr>Gast Einstellungen für Microsoft 365-Gruppen</vt:lpstr>
      <vt:lpstr>SharePoint-Freigabeeinstellungen auf Organisationsebene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 8: SharePoint in Office 365</dc:title>
  <dc:creator>Remigiusz Suszkiewicz</dc:creator>
  <cp:lastModifiedBy>Remigiusz Suszkiewicz</cp:lastModifiedBy>
  <cp:revision>16</cp:revision>
  <dcterms:created xsi:type="dcterms:W3CDTF">2021-03-03T11:16:13Z</dcterms:created>
  <dcterms:modified xsi:type="dcterms:W3CDTF">2021-03-03T13:51:32Z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ies>
</file>