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1774" r:id="rId2"/>
    <p:sldId id="1767" r:id="rId3"/>
    <p:sldId id="1769" r:id="rId4"/>
    <p:sldId id="1775" r:id="rId5"/>
    <p:sldId id="1776" r:id="rId6"/>
    <p:sldId id="1778" r:id="rId7"/>
    <p:sldId id="1780" r:id="rId8"/>
    <p:sldId id="1781" r:id="rId9"/>
    <p:sldId id="1779" r:id="rId10"/>
    <p:sldId id="1777" r:id="rId11"/>
    <p:sldId id="1782" r:id="rId12"/>
    <p:sldId id="1783" r:id="rId13"/>
    <p:sldId id="1784" r:id="rId14"/>
    <p:sldId id="1785" r:id="rId15"/>
    <p:sldId id="1786" r:id="rId16"/>
    <p:sldId id="1787" r:id="rId17"/>
    <p:sldId id="1788" r:id="rId18"/>
    <p:sldId id="1789" r:id="rId19"/>
    <p:sldId id="1790" r:id="rId20"/>
    <p:sldId id="1791"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13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07.03.2021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216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4:27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552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3/7/2021 4:51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297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de-de/office365/servicedescriptions/exchange-online-service-description/exchange-online-service-description"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ocs.microsoft.com/de-de/office365/servicedescriptions/exchange-online-service-description/exchange-online-limits#reporting-and-message-trace-limits" TargetMode="External"/><Relationship Id="rId13" Type="http://schemas.openxmlformats.org/officeDocument/2006/relationships/hyperlink" Target="https://docs.microsoft.com/de-de/office365/servicedescriptions/exchange-online-service-description/exchange-online-limits#exchange-activesync-limits" TargetMode="External"/><Relationship Id="rId3" Type="http://schemas.openxmlformats.org/officeDocument/2006/relationships/hyperlink" Target="https://docs.microsoft.com/de-de/office365/servicedescriptions/exchange-online-service-description/exchange-online-limits#mailbox-storage-limits" TargetMode="External"/><Relationship Id="rId7" Type="http://schemas.openxmlformats.org/officeDocument/2006/relationships/hyperlink" Target="https://docs.microsoft.com/de-de/office365/servicedescriptions/exchange-online-service-description/exchange-online-limits#receiving-and-sending-limits" TargetMode="External"/><Relationship Id="rId12" Type="http://schemas.openxmlformats.org/officeDocument/2006/relationships/hyperlink" Target="https://docs.microsoft.com/de-de/office365/servicedescriptions/exchange-online-service-description/exchange-online-limits#moderation-limits" TargetMode="External"/><Relationship Id="rId2" Type="http://schemas.openxmlformats.org/officeDocument/2006/relationships/hyperlink" Target="https://docs.microsoft.com/de-de/office365/servicedescriptions/exchange-online-service-description/exchange-online-limits#address-book-limits" TargetMode="External"/><Relationship Id="rId1" Type="http://schemas.openxmlformats.org/officeDocument/2006/relationships/slideLayout" Target="../slideLayouts/slideLayout2.xml"/><Relationship Id="rId6" Type="http://schemas.openxmlformats.org/officeDocument/2006/relationships/hyperlink" Target="https://docs.microsoft.com/de-de/office365/servicedescriptions/exchange-online-service-description/exchange-online-limits#message-limits" TargetMode="External"/><Relationship Id="rId11" Type="http://schemas.openxmlformats.org/officeDocument/2006/relationships/hyperlink" Target="https://docs.microsoft.com/de-de/office365/servicedescriptions/exchange-online-service-description/exchange-online-limits#journal-transport-and-inbox-rule-limits" TargetMode="External"/><Relationship Id="rId5" Type="http://schemas.openxmlformats.org/officeDocument/2006/relationships/hyperlink" Target="https://docs.microsoft.com/de-de/office365/servicedescriptions/exchange-online-service-description/exchange-online-limits#mailbox-folder-limits" TargetMode="External"/><Relationship Id="rId10" Type="http://schemas.openxmlformats.org/officeDocument/2006/relationships/hyperlink" Target="https://docs.microsoft.com/de-de/office365/servicedescriptions/exchange-online-service-description/exchange-online-limits#distribution-group-limits" TargetMode="External"/><Relationship Id="rId4" Type="http://schemas.openxmlformats.org/officeDocument/2006/relationships/hyperlink" Target="https://docs.microsoft.com/de-de/office365/servicedescriptions/exchange-online-service-description/exchange-online-limits#capacity-alerts" TargetMode="External"/><Relationship Id="rId9" Type="http://schemas.openxmlformats.org/officeDocument/2006/relationships/hyperlink" Target="https://docs.microsoft.com/de-de/office365/servicedescriptions/exchange-online-service-description/exchange-online-limits#retention-limits" TargetMode="External"/><Relationship Id="rId14" Type="http://schemas.openxmlformats.org/officeDocument/2006/relationships/hyperlink" Target="https://docs.microsoft.com/de-de/office365/servicedescriptions/exchange-online-service-description/exchange-online-limit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de-de/office365/servicedescriptions/exchange-online-service-description/planning-and-deploy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3561229"/>
            <a:ext cx="4462201" cy="1446550"/>
          </a:xfrm>
        </p:spPr>
        <p:txBody>
          <a:bodyPr/>
          <a:lstStyle/>
          <a:p>
            <a:r>
              <a:rPr lang="de-DE" dirty="0"/>
              <a:t>Modul 9: Exchange Online</a:t>
            </a:r>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EAB3A2-3CDB-4F63-AAAB-D4FD8B6EED5A}"/>
              </a:ext>
            </a:extLst>
          </p:cNvPr>
          <p:cNvSpPr>
            <a:spLocks noGrp="1"/>
          </p:cNvSpPr>
          <p:nvPr>
            <p:ph type="title"/>
          </p:nvPr>
        </p:nvSpPr>
        <p:spPr/>
        <p:txBody>
          <a:bodyPr/>
          <a:lstStyle/>
          <a:p>
            <a:r>
              <a:rPr lang="de-DE" dirty="0"/>
              <a:t>Berechtigungen</a:t>
            </a:r>
          </a:p>
        </p:txBody>
      </p:sp>
      <p:sp>
        <p:nvSpPr>
          <p:cNvPr id="3" name="Inhaltsplatzhalter 2">
            <a:extLst>
              <a:ext uri="{FF2B5EF4-FFF2-40B4-BE49-F238E27FC236}">
                <a16:creationId xmlns:a16="http://schemas.microsoft.com/office/drawing/2014/main" id="{AAA25847-8B4E-4500-AA92-217EFCA88B95}"/>
              </a:ext>
            </a:extLst>
          </p:cNvPr>
          <p:cNvSpPr>
            <a:spLocks noGrp="1"/>
          </p:cNvSpPr>
          <p:nvPr>
            <p:ph idx="1"/>
          </p:nvPr>
        </p:nvSpPr>
        <p:spPr/>
        <p:txBody>
          <a:bodyPr>
            <a:normAutofit fontScale="85000" lnSpcReduction="10000"/>
          </a:bodyPr>
          <a:lstStyle/>
          <a:p>
            <a:r>
              <a:rPr lang="de-DE" b="0" i="0" dirty="0">
                <a:solidFill>
                  <a:srgbClr val="171717"/>
                </a:solidFill>
                <a:effectLst/>
                <a:latin typeface="Segoe UI" panose="020B0502040204020203" pitchFamily="34" charset="0"/>
              </a:rPr>
              <a:t>In Microsoft Exchange Online wird ein Modell der rollenbasierten Zugriffssteuerung (</a:t>
            </a:r>
            <a:r>
              <a:rPr lang="de-DE" b="0" i="0" dirty="0" err="1">
                <a:solidFill>
                  <a:srgbClr val="171717"/>
                </a:solidFill>
                <a:effectLst/>
                <a:latin typeface="Segoe UI" panose="020B0502040204020203" pitchFamily="34" charset="0"/>
              </a:rPr>
              <a:t>Role</a:t>
            </a:r>
            <a:r>
              <a:rPr lang="de-DE" b="0" i="0" dirty="0">
                <a:solidFill>
                  <a:srgbClr val="171717"/>
                </a:solidFill>
                <a:effectLst/>
                <a:latin typeface="Segoe UI" panose="020B0502040204020203" pitchFamily="34" charset="0"/>
              </a:rPr>
              <a:t> </a:t>
            </a:r>
            <a:r>
              <a:rPr lang="de-DE" b="0" i="0" dirty="0" err="1">
                <a:solidFill>
                  <a:srgbClr val="171717"/>
                </a:solidFill>
                <a:effectLst/>
                <a:latin typeface="Segoe UI" panose="020B0502040204020203" pitchFamily="34" charset="0"/>
              </a:rPr>
              <a:t>Based</a:t>
            </a:r>
            <a:r>
              <a:rPr lang="de-DE" b="0" i="0" dirty="0">
                <a:solidFill>
                  <a:srgbClr val="171717"/>
                </a:solidFill>
                <a:effectLst/>
                <a:latin typeface="Segoe UI" panose="020B0502040204020203" pitchFamily="34" charset="0"/>
              </a:rPr>
              <a:t> Access Control, RBAC) verwendet</a:t>
            </a:r>
          </a:p>
          <a:p>
            <a:pPr marL="0" indent="0" algn="l">
              <a:buNone/>
            </a:pPr>
            <a:r>
              <a:rPr lang="de-DE" b="0" i="0" dirty="0">
                <a:solidFill>
                  <a:srgbClr val="171717"/>
                </a:solidFill>
                <a:effectLst/>
                <a:latin typeface="Segoe UI" panose="020B0502040204020203" pitchFamily="34" charset="0"/>
              </a:rPr>
              <a:t>Es gibt zwei Typen von Rollen, Administratorrollen und Endbenutzerrollen:</a:t>
            </a:r>
          </a:p>
          <a:p>
            <a:pPr algn="l">
              <a:buFont typeface="Arial" panose="020B0604020202020204" pitchFamily="34" charset="0"/>
              <a:buChar char="•"/>
            </a:pPr>
            <a:r>
              <a:rPr lang="de-DE" b="1" i="0" dirty="0">
                <a:solidFill>
                  <a:srgbClr val="171717"/>
                </a:solidFill>
                <a:effectLst/>
                <a:latin typeface="Segoe UI" panose="020B0502040204020203" pitchFamily="34" charset="0"/>
              </a:rPr>
              <a:t>Administrative Rollen</a:t>
            </a:r>
            <a:r>
              <a:rPr lang="de-DE" b="0" i="0" dirty="0">
                <a:solidFill>
                  <a:srgbClr val="171717"/>
                </a:solidFill>
                <a:effectLst/>
                <a:latin typeface="Segoe UI" panose="020B0502040204020203" pitchFamily="34" charset="0"/>
              </a:rPr>
              <a:t> Diese Rollen umfassen Berechtigungen, die Administratoren oder spezialisierten Benutzern mithilfe von Rollengruppen zur Verwaltung eines bestimmten Bereichs der Exchange Online-Organisation (z. B. Empfänger, Server oder Datenbanken) zugewiesen werden können.</a:t>
            </a:r>
          </a:p>
          <a:p>
            <a:pPr algn="l">
              <a:buFont typeface="Arial" panose="020B0604020202020204" pitchFamily="34" charset="0"/>
              <a:buChar char="•"/>
            </a:pPr>
            <a:r>
              <a:rPr lang="de-DE" b="1" i="0" dirty="0">
                <a:solidFill>
                  <a:srgbClr val="171717"/>
                </a:solidFill>
                <a:effectLst/>
                <a:latin typeface="Segoe UI" panose="020B0502040204020203" pitchFamily="34" charset="0"/>
              </a:rPr>
              <a:t>Endbenutzerrollen</a:t>
            </a:r>
            <a:r>
              <a:rPr lang="de-DE" b="0" i="0" dirty="0">
                <a:solidFill>
                  <a:srgbClr val="171717"/>
                </a:solidFill>
                <a:effectLst/>
                <a:latin typeface="Segoe UI" panose="020B0502040204020203" pitchFamily="34" charset="0"/>
              </a:rPr>
              <a:t> Mit diesen Rollen, die mithilfe von Rollenzuweisungsrichtlinien zugewiesen werden, können Benutzer Aspekte ihrer eigenen Postfächer und Verteilergruppen verwalten. </a:t>
            </a:r>
            <a:endParaRPr lang="de-DE" dirty="0"/>
          </a:p>
        </p:txBody>
      </p:sp>
    </p:spTree>
    <p:extLst>
      <p:ext uri="{BB962C8B-B14F-4D97-AF65-F5344CB8AC3E}">
        <p14:creationId xmlns:p14="http://schemas.microsoft.com/office/powerpoint/2010/main" val="418251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095D0A-1B94-4C16-9A4F-36CF4DFBB68D}"/>
              </a:ext>
            </a:extLst>
          </p:cNvPr>
          <p:cNvSpPr>
            <a:spLocks noGrp="1"/>
          </p:cNvSpPr>
          <p:nvPr>
            <p:ph type="title"/>
          </p:nvPr>
        </p:nvSpPr>
        <p:spPr/>
        <p:txBody>
          <a:bodyPr/>
          <a:lstStyle/>
          <a:p>
            <a:r>
              <a:rPr lang="de-DE" dirty="0"/>
              <a:t>Archivieren von Exchange Online-basierten Postfächern</a:t>
            </a:r>
          </a:p>
        </p:txBody>
      </p:sp>
      <p:sp>
        <p:nvSpPr>
          <p:cNvPr id="3" name="Inhaltsplatzhalter 2">
            <a:extLst>
              <a:ext uri="{FF2B5EF4-FFF2-40B4-BE49-F238E27FC236}">
                <a16:creationId xmlns:a16="http://schemas.microsoft.com/office/drawing/2014/main" id="{25D67995-6DD8-47CE-B40D-70F275577EC8}"/>
              </a:ext>
            </a:extLst>
          </p:cNvPr>
          <p:cNvSpPr>
            <a:spLocks noGrp="1"/>
          </p:cNvSpPr>
          <p:nvPr>
            <p:ph idx="1"/>
          </p:nvPr>
        </p:nvSpPr>
        <p:spPr/>
        <p:txBody>
          <a:bodyPr/>
          <a:lstStyle/>
          <a:p>
            <a:r>
              <a:rPr lang="de-DE" b="0" i="0" dirty="0">
                <a:solidFill>
                  <a:srgbClr val="171717"/>
                </a:solidFill>
                <a:effectLst/>
                <a:latin typeface="Segoe UI" panose="020B0502040204020203" pitchFamily="34" charset="0"/>
              </a:rPr>
              <a:t>Exchange Online bietet cloudbasierte Postfächer, einschließlich eines Compliance-Archivs, dass Benutzern einen praktischen Speicherort für ältere E-Mails zur Verfügung stellt</a:t>
            </a:r>
          </a:p>
          <a:p>
            <a:r>
              <a:rPr lang="de-DE" b="0" i="0" dirty="0">
                <a:solidFill>
                  <a:srgbClr val="171717"/>
                </a:solidFill>
                <a:effectLst/>
                <a:latin typeface="Segoe UI" panose="020B0502040204020203" pitchFamily="34" charset="0"/>
              </a:rPr>
              <a:t>Benutzer können auf das Archiv genauso zugreifen und es durchsuchen, wie sie es von ihren primären Postfächern gewohnt sind</a:t>
            </a:r>
            <a:endParaRPr lang="de-DE" dirty="0">
              <a:solidFill>
                <a:srgbClr val="171717"/>
              </a:solidFill>
              <a:latin typeface="Segoe UI" panose="020B0502040204020203" pitchFamily="34" charset="0"/>
            </a:endParaRPr>
          </a:p>
          <a:p>
            <a:r>
              <a:rPr lang="de-DE" b="0" i="0" dirty="0">
                <a:solidFill>
                  <a:srgbClr val="171717"/>
                </a:solidFill>
                <a:effectLst/>
                <a:latin typeface="Segoe UI" panose="020B0502040204020203" pitchFamily="34" charset="0"/>
              </a:rPr>
              <a:t>Die Zuweisung von Speicher hängt vom jeweiligen Abonnementplan ab</a:t>
            </a:r>
            <a:endParaRPr lang="de-DE" dirty="0"/>
          </a:p>
        </p:txBody>
      </p:sp>
    </p:spTree>
    <p:extLst>
      <p:ext uri="{BB962C8B-B14F-4D97-AF65-F5344CB8AC3E}">
        <p14:creationId xmlns:p14="http://schemas.microsoft.com/office/powerpoint/2010/main" val="158885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82EF8B-9F0C-47C9-8919-E40857E80D4A}"/>
              </a:ext>
            </a:extLst>
          </p:cNvPr>
          <p:cNvSpPr>
            <a:spLocks noGrp="1"/>
          </p:cNvSpPr>
          <p:nvPr>
            <p:ph type="title"/>
          </p:nvPr>
        </p:nvSpPr>
        <p:spPr/>
        <p:txBody>
          <a:bodyPr/>
          <a:lstStyle/>
          <a:p>
            <a:r>
              <a:rPr lang="de-DE" dirty="0"/>
              <a:t>Aufbewahrungstags und Aufbewahrungsrichtlinien</a:t>
            </a:r>
          </a:p>
        </p:txBody>
      </p:sp>
      <p:sp>
        <p:nvSpPr>
          <p:cNvPr id="3" name="Inhaltsplatzhalter 2">
            <a:extLst>
              <a:ext uri="{FF2B5EF4-FFF2-40B4-BE49-F238E27FC236}">
                <a16:creationId xmlns:a16="http://schemas.microsoft.com/office/drawing/2014/main" id="{063184BF-CE17-4DF8-9301-7EC6C63E5CBD}"/>
              </a:ext>
            </a:extLst>
          </p:cNvPr>
          <p:cNvSpPr>
            <a:spLocks noGrp="1"/>
          </p:cNvSpPr>
          <p:nvPr>
            <p:ph idx="1"/>
          </p:nvPr>
        </p:nvSpPr>
        <p:spPr/>
        <p:txBody>
          <a:bodyPr/>
          <a:lstStyle/>
          <a:p>
            <a:r>
              <a:rPr lang="de-DE" b="0" i="0" dirty="0">
                <a:solidFill>
                  <a:srgbClr val="171717"/>
                </a:solidFill>
                <a:effectLst/>
                <a:latin typeface="Segoe UI" panose="020B0502040204020203" pitchFamily="34" charset="0"/>
              </a:rPr>
              <a:t>Exchange Online bietet Aufbewahrungsrichtlinien</a:t>
            </a:r>
          </a:p>
          <a:p>
            <a:pPr lvl="1"/>
            <a:r>
              <a:rPr lang="de-DE" b="0" i="0" dirty="0">
                <a:solidFill>
                  <a:srgbClr val="171717"/>
                </a:solidFill>
                <a:effectLst/>
                <a:latin typeface="Segoe UI" panose="020B0502040204020203" pitchFamily="34" charset="0"/>
              </a:rPr>
              <a:t>Administratoren verwalten Aufbewahrungseinstellungen für bestimmte Ordner des Posteingangs eines Benutzers</a:t>
            </a:r>
          </a:p>
          <a:p>
            <a:pPr lvl="1"/>
            <a:r>
              <a:rPr lang="de-DE" dirty="0">
                <a:solidFill>
                  <a:srgbClr val="171717"/>
                </a:solidFill>
                <a:latin typeface="Segoe UI" panose="020B0502040204020203" pitchFamily="34" charset="0"/>
              </a:rPr>
              <a:t>Administratoren können ebenso Benutzern Aufbewahrungsrichtlinien auf bestimmte Elemente erteilen</a:t>
            </a:r>
          </a:p>
          <a:p>
            <a:pPr lvl="1"/>
            <a:r>
              <a:rPr lang="de-DE" b="0" i="0" dirty="0">
                <a:solidFill>
                  <a:srgbClr val="171717"/>
                </a:solidFill>
                <a:effectLst/>
                <a:latin typeface="Segoe UI" panose="020B0502040204020203" pitchFamily="34" charset="0"/>
              </a:rPr>
              <a:t>Exchange Online bietet zwei Richtlinientypen: </a:t>
            </a:r>
          </a:p>
          <a:p>
            <a:pPr lvl="2"/>
            <a:r>
              <a:rPr lang="de-DE" b="0" i="0" dirty="0">
                <a:solidFill>
                  <a:srgbClr val="171717"/>
                </a:solidFill>
                <a:effectLst/>
                <a:latin typeface="Segoe UI" panose="020B0502040204020203" pitchFamily="34" charset="0"/>
              </a:rPr>
              <a:t>Archiv- und Löschrichtlinien. Beide Typen können für das gleiche Element oder den gleichen Ordner kombiniert werden</a:t>
            </a:r>
            <a:endParaRPr lang="de-DE" dirty="0"/>
          </a:p>
        </p:txBody>
      </p:sp>
    </p:spTree>
    <p:extLst>
      <p:ext uri="{BB962C8B-B14F-4D97-AF65-F5344CB8AC3E}">
        <p14:creationId xmlns:p14="http://schemas.microsoft.com/office/powerpoint/2010/main" val="151091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82052-7BA0-46A9-9130-18B700C59B8C}"/>
              </a:ext>
            </a:extLst>
          </p:cNvPr>
          <p:cNvSpPr>
            <a:spLocks noGrp="1"/>
          </p:cNvSpPr>
          <p:nvPr>
            <p:ph type="title"/>
          </p:nvPr>
        </p:nvSpPr>
        <p:spPr/>
        <p:txBody>
          <a:bodyPr/>
          <a:lstStyle/>
          <a:p>
            <a:r>
              <a:rPr lang="de-DE" dirty="0"/>
              <a:t>Antispam- und </a:t>
            </a:r>
            <a:r>
              <a:rPr lang="de-DE" dirty="0" err="1"/>
              <a:t>Antischadsoftwareschutz</a:t>
            </a:r>
            <a:endParaRPr lang="de-DE" dirty="0"/>
          </a:p>
        </p:txBody>
      </p:sp>
      <p:sp>
        <p:nvSpPr>
          <p:cNvPr id="3" name="Inhaltsplatzhalter 2">
            <a:extLst>
              <a:ext uri="{FF2B5EF4-FFF2-40B4-BE49-F238E27FC236}">
                <a16:creationId xmlns:a16="http://schemas.microsoft.com/office/drawing/2014/main" id="{A4BFA449-7F7A-4222-B56A-582F7E79CA59}"/>
              </a:ext>
            </a:extLst>
          </p:cNvPr>
          <p:cNvSpPr>
            <a:spLocks noGrp="1"/>
          </p:cNvSpPr>
          <p:nvPr>
            <p:ph idx="1"/>
          </p:nvPr>
        </p:nvSpPr>
        <p:spPr/>
        <p:txBody>
          <a:bodyPr/>
          <a:lstStyle/>
          <a:p>
            <a:r>
              <a:rPr lang="de-DE" b="0" i="0" dirty="0">
                <a:solidFill>
                  <a:srgbClr val="171717"/>
                </a:solidFill>
                <a:effectLst/>
                <a:latin typeface="Segoe UI" panose="020B0502040204020203" pitchFamily="34" charset="0"/>
              </a:rPr>
              <a:t>Exchange Online </a:t>
            </a:r>
            <a:r>
              <a:rPr lang="de-DE" b="0" i="0" dirty="0" err="1">
                <a:solidFill>
                  <a:srgbClr val="171717"/>
                </a:solidFill>
                <a:effectLst/>
                <a:latin typeface="Segoe UI" panose="020B0502040204020203" pitchFamily="34" charset="0"/>
              </a:rPr>
              <a:t>Protection</a:t>
            </a:r>
            <a:r>
              <a:rPr lang="de-DE" b="0" i="0" dirty="0">
                <a:solidFill>
                  <a:srgbClr val="171717"/>
                </a:solidFill>
                <a:effectLst/>
                <a:latin typeface="Segoe UI" panose="020B0502040204020203" pitchFamily="34" charset="0"/>
              </a:rPr>
              <a:t> (</a:t>
            </a:r>
            <a:r>
              <a:rPr lang="de-DE" b="0" i="0" dirty="0" err="1">
                <a:solidFill>
                  <a:srgbClr val="171717"/>
                </a:solidFill>
                <a:effectLst/>
                <a:latin typeface="Segoe UI" panose="020B0502040204020203" pitchFamily="34" charset="0"/>
              </a:rPr>
              <a:t>EoP</a:t>
            </a:r>
            <a:r>
              <a:rPr lang="de-DE" b="0" i="0" dirty="0">
                <a:solidFill>
                  <a:srgbClr val="171717"/>
                </a:solidFill>
                <a:effectLst/>
                <a:latin typeface="Segoe UI" panose="020B0502040204020203" pitchFamily="34" charset="0"/>
              </a:rPr>
              <a:t>) bietet integrierte Funktionen für Schadsoftware und Spamfilterung, mit denen eingehende und ausgehende Nachrichten vor bösartiger Software geschützt werden</a:t>
            </a:r>
          </a:p>
          <a:p>
            <a:r>
              <a:rPr lang="de-DE" b="0" i="0" dirty="0">
                <a:solidFill>
                  <a:srgbClr val="171717"/>
                </a:solidFill>
                <a:effectLst/>
                <a:latin typeface="Segoe UI" panose="020B0502040204020203" pitchFamily="34" charset="0"/>
              </a:rPr>
              <a:t>Standardrichtlinien für unternehmensweite Einstellungen</a:t>
            </a:r>
            <a:endParaRPr lang="de-DE" dirty="0">
              <a:solidFill>
                <a:srgbClr val="171717"/>
              </a:solidFill>
              <a:latin typeface="Segoe UI" panose="020B0502040204020203" pitchFamily="34" charset="0"/>
            </a:endParaRPr>
          </a:p>
          <a:p>
            <a:r>
              <a:rPr lang="de-DE" b="0" i="0" dirty="0">
                <a:solidFill>
                  <a:srgbClr val="171717"/>
                </a:solidFill>
                <a:effectLst/>
                <a:latin typeface="Segoe UI" panose="020B0502040204020203" pitchFamily="34" charset="0"/>
              </a:rPr>
              <a:t>Benutzerdefinierte Richtlinien</a:t>
            </a:r>
          </a:p>
          <a:p>
            <a:r>
              <a:rPr lang="de-DE" dirty="0">
                <a:solidFill>
                  <a:srgbClr val="171717"/>
                </a:solidFill>
                <a:latin typeface="Segoe UI" panose="020B0502040204020203" pitchFamily="34" charset="0"/>
              </a:rPr>
              <a:t>Anti-Spam-Richtlinien</a:t>
            </a:r>
            <a:endParaRPr lang="de-DE" dirty="0"/>
          </a:p>
        </p:txBody>
      </p:sp>
    </p:spTree>
    <p:extLst>
      <p:ext uri="{BB962C8B-B14F-4D97-AF65-F5344CB8AC3E}">
        <p14:creationId xmlns:p14="http://schemas.microsoft.com/office/powerpoint/2010/main" val="180078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4: Verwaltung über das Admin Center</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5429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40EAD17-58B9-49E4-8C7A-903BF72C6466}"/>
              </a:ext>
            </a:extLst>
          </p:cNvPr>
          <p:cNvSpPr>
            <a:spLocks noGrp="1"/>
          </p:cNvSpPr>
          <p:nvPr>
            <p:ph type="title"/>
          </p:nvPr>
        </p:nvSpPr>
        <p:spPr/>
        <p:txBody>
          <a:bodyPr>
            <a:normAutofit/>
          </a:bodyPr>
          <a:lstStyle/>
          <a:p>
            <a:r>
              <a:rPr lang="de-DE" sz="2800" dirty="0">
                <a:solidFill>
                  <a:srgbClr val="191919"/>
                </a:solidFill>
                <a:latin typeface="Segoe UI"/>
              </a:rPr>
              <a:t>Verwaltung über das Exchange-Admin Center</a:t>
            </a:r>
            <a:endParaRPr lang="de-DE" dirty="0"/>
          </a:p>
        </p:txBody>
      </p:sp>
      <p:pic>
        <p:nvPicPr>
          <p:cNvPr id="8" name="Grafik 7">
            <a:extLst>
              <a:ext uri="{FF2B5EF4-FFF2-40B4-BE49-F238E27FC236}">
                <a16:creationId xmlns:a16="http://schemas.microsoft.com/office/drawing/2014/main" id="{AE3578CA-E0BA-43FA-BAE0-121EA55BFAE2}"/>
              </a:ext>
            </a:extLst>
          </p:cNvPr>
          <p:cNvPicPr>
            <a:picLocks noChangeAspect="1"/>
          </p:cNvPicPr>
          <p:nvPr/>
        </p:nvPicPr>
        <p:blipFill>
          <a:blip r:embed="rId2"/>
          <a:stretch>
            <a:fillRect/>
          </a:stretch>
        </p:blipFill>
        <p:spPr>
          <a:xfrm>
            <a:off x="457200" y="1168037"/>
            <a:ext cx="9556799" cy="4521925"/>
          </a:xfrm>
          <a:prstGeom prst="rect">
            <a:avLst/>
          </a:prstGeom>
          <a:ln>
            <a:noFill/>
          </a:ln>
          <a:effectLst>
            <a:outerShdw blurRad="292100" dist="139700" dir="2700000" algn="tl" rotWithShape="0">
              <a:srgbClr val="333333">
                <a:alpha val="65000"/>
              </a:srgbClr>
            </a:outerShdw>
          </a:effectLst>
        </p:spPr>
      </p:pic>
      <p:pic>
        <p:nvPicPr>
          <p:cNvPr id="6" name="Inhaltsplatzhalter 5">
            <a:extLst>
              <a:ext uri="{FF2B5EF4-FFF2-40B4-BE49-F238E27FC236}">
                <a16:creationId xmlns:a16="http://schemas.microsoft.com/office/drawing/2014/main" id="{92AF9135-D87C-4921-91C4-155A9DF2F41B}"/>
              </a:ext>
            </a:extLst>
          </p:cNvPr>
          <p:cNvPicPr>
            <a:picLocks noGrp="1" noChangeAspect="1"/>
          </p:cNvPicPr>
          <p:nvPr>
            <p:ph idx="1"/>
          </p:nvPr>
        </p:nvPicPr>
        <p:blipFill>
          <a:blip r:embed="rId3"/>
          <a:stretch>
            <a:fillRect/>
          </a:stretch>
        </p:blipFill>
        <p:spPr>
          <a:xfrm>
            <a:off x="4605558" y="4345518"/>
            <a:ext cx="6134632" cy="2118544"/>
          </a:xfrm>
          <a:prstGeom prst="rect">
            <a:avLst/>
          </a:prstGeom>
          <a:ln>
            <a:noFill/>
          </a:ln>
          <a:effectLst>
            <a:outerShdw blurRad="292100" dist="139700" dir="2700000" algn="tl" rotWithShape="0">
              <a:srgbClr val="333333">
                <a:alpha val="65000"/>
              </a:srgbClr>
            </a:outerShdw>
          </a:effectLst>
        </p:spPr>
      </p:pic>
      <p:sp>
        <p:nvSpPr>
          <p:cNvPr id="9" name="Pfeil: nach links und rechts 8">
            <a:extLst>
              <a:ext uri="{FF2B5EF4-FFF2-40B4-BE49-F238E27FC236}">
                <a16:creationId xmlns:a16="http://schemas.microsoft.com/office/drawing/2014/main" id="{313DE923-C9C1-47C9-B004-CAA9A9DD9982}"/>
              </a:ext>
            </a:extLst>
          </p:cNvPr>
          <p:cNvSpPr/>
          <p:nvPr/>
        </p:nvSpPr>
        <p:spPr>
          <a:xfrm rot="1092120">
            <a:off x="2519266" y="5408441"/>
            <a:ext cx="1866122" cy="783772"/>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11276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C1EF95-5FFB-4F87-93DD-F8429C7ABBF4}"/>
              </a:ext>
            </a:extLst>
          </p:cNvPr>
          <p:cNvSpPr>
            <a:spLocks noGrp="1"/>
          </p:cNvSpPr>
          <p:nvPr>
            <p:ph type="title"/>
          </p:nvPr>
        </p:nvSpPr>
        <p:spPr/>
        <p:txBody>
          <a:bodyPr/>
          <a:lstStyle/>
          <a:p>
            <a:r>
              <a:rPr lang="de-DE" dirty="0"/>
              <a:t>Postfachverwaltung</a:t>
            </a:r>
          </a:p>
        </p:txBody>
      </p:sp>
      <p:pic>
        <p:nvPicPr>
          <p:cNvPr id="5" name="Inhaltsplatzhalter 4">
            <a:extLst>
              <a:ext uri="{FF2B5EF4-FFF2-40B4-BE49-F238E27FC236}">
                <a16:creationId xmlns:a16="http://schemas.microsoft.com/office/drawing/2014/main" id="{C04038CC-78EE-4E06-BBFA-52724C0E30FE}"/>
              </a:ext>
            </a:extLst>
          </p:cNvPr>
          <p:cNvPicPr>
            <a:picLocks noGrp="1" noChangeAspect="1"/>
          </p:cNvPicPr>
          <p:nvPr>
            <p:ph idx="1"/>
          </p:nvPr>
        </p:nvPicPr>
        <p:blipFill>
          <a:blip r:embed="rId2"/>
          <a:stretch>
            <a:fillRect/>
          </a:stretch>
        </p:blipFill>
        <p:spPr>
          <a:xfrm>
            <a:off x="623392" y="1388241"/>
            <a:ext cx="9046057" cy="3361041"/>
          </a:xfrm>
          <a:prstGeom prst="rect">
            <a:avLst/>
          </a:prstGeom>
          <a:ln>
            <a:noFill/>
          </a:ln>
          <a:effectLst>
            <a:outerShdw blurRad="292100" dist="139700" dir="2700000" algn="tl" rotWithShape="0">
              <a:srgbClr val="333333">
                <a:alpha val="65000"/>
              </a:srgbClr>
            </a:outerShdw>
          </a:effectLst>
        </p:spPr>
      </p:pic>
      <p:cxnSp>
        <p:nvCxnSpPr>
          <p:cNvPr id="7" name="Gerade Verbindung mit Pfeil 6">
            <a:extLst>
              <a:ext uri="{FF2B5EF4-FFF2-40B4-BE49-F238E27FC236}">
                <a16:creationId xmlns:a16="http://schemas.microsoft.com/office/drawing/2014/main" id="{5E3C88DA-1E25-4DC9-A134-FB3B735D27A0}"/>
              </a:ext>
            </a:extLst>
          </p:cNvPr>
          <p:cNvCxnSpPr>
            <a:cxnSpLocks/>
          </p:cNvCxnSpPr>
          <p:nvPr/>
        </p:nvCxnSpPr>
        <p:spPr>
          <a:xfrm flipH="1">
            <a:off x="1343609" y="2295330"/>
            <a:ext cx="317240" cy="242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6CC31C54-9F36-4910-988C-4D1732AB6A4A}"/>
              </a:ext>
            </a:extLst>
          </p:cNvPr>
          <p:cNvSpPr/>
          <p:nvPr/>
        </p:nvSpPr>
        <p:spPr>
          <a:xfrm>
            <a:off x="2696547" y="2957804"/>
            <a:ext cx="1408922" cy="1772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a:extLst>
              <a:ext uri="{FF2B5EF4-FFF2-40B4-BE49-F238E27FC236}">
                <a16:creationId xmlns:a16="http://schemas.microsoft.com/office/drawing/2014/main" id="{71DBB794-B16B-4ED7-8F46-78BABBE36AF0}"/>
              </a:ext>
            </a:extLst>
          </p:cNvPr>
          <p:cNvCxnSpPr>
            <a:cxnSpLocks/>
          </p:cNvCxnSpPr>
          <p:nvPr/>
        </p:nvCxnSpPr>
        <p:spPr>
          <a:xfrm flipH="1">
            <a:off x="3526972" y="2635387"/>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Grafik 12">
            <a:extLst>
              <a:ext uri="{FF2B5EF4-FFF2-40B4-BE49-F238E27FC236}">
                <a16:creationId xmlns:a16="http://schemas.microsoft.com/office/drawing/2014/main" id="{21113E1A-0672-453A-9C66-6AEB767F577F}"/>
              </a:ext>
            </a:extLst>
          </p:cNvPr>
          <p:cNvPicPr>
            <a:picLocks noChangeAspect="1"/>
          </p:cNvPicPr>
          <p:nvPr/>
        </p:nvPicPr>
        <p:blipFill>
          <a:blip r:embed="rId3"/>
          <a:stretch>
            <a:fillRect/>
          </a:stretch>
        </p:blipFill>
        <p:spPr>
          <a:xfrm>
            <a:off x="6034786" y="1754045"/>
            <a:ext cx="4588686" cy="4712069"/>
          </a:xfrm>
          <a:prstGeom prst="rect">
            <a:avLst/>
          </a:prstGeom>
          <a:ln>
            <a:noFill/>
          </a:ln>
          <a:effectLst>
            <a:outerShdw blurRad="292100" dist="139700" dir="2700000" algn="tl" rotWithShape="0">
              <a:srgbClr val="333333">
                <a:alpha val="65000"/>
              </a:srgbClr>
            </a:outerShdw>
          </a:effectLst>
        </p:spPr>
      </p:pic>
      <p:sp>
        <p:nvSpPr>
          <p:cNvPr id="14" name="Pfeil: nach rechts 13">
            <a:extLst>
              <a:ext uri="{FF2B5EF4-FFF2-40B4-BE49-F238E27FC236}">
                <a16:creationId xmlns:a16="http://schemas.microsoft.com/office/drawing/2014/main" id="{F387E5D0-A636-4154-AC4B-41FC1B636060}"/>
              </a:ext>
            </a:extLst>
          </p:cNvPr>
          <p:cNvSpPr/>
          <p:nvPr/>
        </p:nvSpPr>
        <p:spPr>
          <a:xfrm>
            <a:off x="4427285" y="4015806"/>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11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407CF-08EA-4B48-BF8C-3BA4D80FA29E}"/>
              </a:ext>
            </a:extLst>
          </p:cNvPr>
          <p:cNvSpPr>
            <a:spLocks noGrp="1"/>
          </p:cNvSpPr>
          <p:nvPr>
            <p:ph type="title"/>
          </p:nvPr>
        </p:nvSpPr>
        <p:spPr/>
        <p:txBody>
          <a:bodyPr/>
          <a:lstStyle/>
          <a:p>
            <a:r>
              <a:rPr lang="de-DE" dirty="0"/>
              <a:t>Gruppenverwaltung</a:t>
            </a:r>
          </a:p>
        </p:txBody>
      </p:sp>
      <p:pic>
        <p:nvPicPr>
          <p:cNvPr id="5" name="Inhaltsplatzhalter 4">
            <a:extLst>
              <a:ext uri="{FF2B5EF4-FFF2-40B4-BE49-F238E27FC236}">
                <a16:creationId xmlns:a16="http://schemas.microsoft.com/office/drawing/2014/main" id="{07E7D942-CD01-4338-B910-DBA7FD3C066D}"/>
              </a:ext>
            </a:extLst>
          </p:cNvPr>
          <p:cNvPicPr>
            <a:picLocks noGrp="1" noChangeAspect="1"/>
          </p:cNvPicPr>
          <p:nvPr>
            <p:ph idx="1"/>
          </p:nvPr>
        </p:nvPicPr>
        <p:blipFill>
          <a:blip r:embed="rId2"/>
          <a:stretch>
            <a:fillRect/>
          </a:stretch>
        </p:blipFill>
        <p:spPr>
          <a:xfrm>
            <a:off x="422988" y="1565210"/>
            <a:ext cx="10972800" cy="4096206"/>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374D707E-C32C-4819-B418-7E80E6029C1B}"/>
              </a:ext>
            </a:extLst>
          </p:cNvPr>
          <p:cNvCxnSpPr>
            <a:cxnSpLocks/>
          </p:cNvCxnSpPr>
          <p:nvPr/>
        </p:nvCxnSpPr>
        <p:spPr>
          <a:xfrm flipH="1">
            <a:off x="1306287" y="2995126"/>
            <a:ext cx="317240" cy="242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4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56968B-4D60-410F-85F2-56963B66A88A}"/>
              </a:ext>
            </a:extLst>
          </p:cNvPr>
          <p:cNvSpPr>
            <a:spLocks noGrp="1"/>
          </p:cNvSpPr>
          <p:nvPr>
            <p:ph type="title"/>
          </p:nvPr>
        </p:nvSpPr>
        <p:spPr/>
        <p:txBody>
          <a:bodyPr/>
          <a:lstStyle/>
          <a:p>
            <a:r>
              <a:rPr lang="de-DE" dirty="0" err="1"/>
              <a:t>Nachrichtenablaufvervorlung</a:t>
            </a:r>
            <a:endParaRPr lang="de-DE" dirty="0"/>
          </a:p>
        </p:txBody>
      </p:sp>
      <p:pic>
        <p:nvPicPr>
          <p:cNvPr id="5" name="Inhaltsplatzhalter 4">
            <a:extLst>
              <a:ext uri="{FF2B5EF4-FFF2-40B4-BE49-F238E27FC236}">
                <a16:creationId xmlns:a16="http://schemas.microsoft.com/office/drawing/2014/main" id="{443D3062-8543-4D9C-BC8B-863D84CF5E5D}"/>
              </a:ext>
            </a:extLst>
          </p:cNvPr>
          <p:cNvPicPr>
            <a:picLocks noGrp="1" noChangeAspect="1"/>
          </p:cNvPicPr>
          <p:nvPr>
            <p:ph idx="1"/>
          </p:nvPr>
        </p:nvPicPr>
        <p:blipFill>
          <a:blip r:embed="rId2"/>
          <a:stretch>
            <a:fillRect/>
          </a:stretch>
        </p:blipFill>
        <p:spPr>
          <a:xfrm>
            <a:off x="609600" y="1443786"/>
            <a:ext cx="10972800" cy="4507004"/>
          </a:xfrm>
        </p:spPr>
      </p:pic>
    </p:spTree>
    <p:extLst>
      <p:ext uri="{BB962C8B-B14F-4D97-AF65-F5344CB8AC3E}">
        <p14:creationId xmlns:p14="http://schemas.microsoft.com/office/powerpoint/2010/main" val="224345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B6912-541F-4C91-8CCF-DFB923F47F8D}"/>
              </a:ext>
            </a:extLst>
          </p:cNvPr>
          <p:cNvSpPr>
            <a:spLocks noGrp="1"/>
          </p:cNvSpPr>
          <p:nvPr>
            <p:ph type="title"/>
          </p:nvPr>
        </p:nvSpPr>
        <p:spPr/>
        <p:txBody>
          <a:bodyPr/>
          <a:lstStyle/>
          <a:p>
            <a:r>
              <a:rPr lang="de-DE" dirty="0"/>
              <a:t>Regeln konfigurieren und anwenden</a:t>
            </a:r>
          </a:p>
        </p:txBody>
      </p:sp>
      <p:pic>
        <p:nvPicPr>
          <p:cNvPr id="5" name="Inhaltsplatzhalter 4">
            <a:extLst>
              <a:ext uri="{FF2B5EF4-FFF2-40B4-BE49-F238E27FC236}">
                <a16:creationId xmlns:a16="http://schemas.microsoft.com/office/drawing/2014/main" id="{6B27E3FA-2BA4-4F23-AEBC-DE114C4E312A}"/>
              </a:ext>
            </a:extLst>
          </p:cNvPr>
          <p:cNvPicPr>
            <a:picLocks noGrp="1" noChangeAspect="1"/>
          </p:cNvPicPr>
          <p:nvPr>
            <p:ph idx="1"/>
          </p:nvPr>
        </p:nvPicPr>
        <p:blipFill>
          <a:blip r:embed="rId2"/>
          <a:stretch>
            <a:fillRect/>
          </a:stretch>
        </p:blipFill>
        <p:spPr>
          <a:xfrm>
            <a:off x="623392" y="1124011"/>
            <a:ext cx="8668689" cy="4857750"/>
          </a:xfrm>
          <a:prstGeom prst="rect">
            <a:avLst/>
          </a:prstGeom>
          <a:ln>
            <a:noFill/>
          </a:ln>
          <a:effectLst>
            <a:outerShdw blurRad="292100" dist="139700" dir="2700000" algn="tl" rotWithShape="0">
              <a:srgbClr val="333333">
                <a:alpha val="65000"/>
              </a:srgbClr>
            </a:outerShdw>
          </a:effectLst>
        </p:spPr>
      </p:pic>
      <p:sp>
        <p:nvSpPr>
          <p:cNvPr id="6" name="Rechteck 5">
            <a:extLst>
              <a:ext uri="{FF2B5EF4-FFF2-40B4-BE49-F238E27FC236}">
                <a16:creationId xmlns:a16="http://schemas.microsoft.com/office/drawing/2014/main" id="{079784A9-DBB9-4370-8D08-B935F24F9F6D}"/>
              </a:ext>
            </a:extLst>
          </p:cNvPr>
          <p:cNvSpPr/>
          <p:nvPr/>
        </p:nvSpPr>
        <p:spPr>
          <a:xfrm>
            <a:off x="3349690" y="2892489"/>
            <a:ext cx="382555" cy="279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a:extLst>
              <a:ext uri="{FF2B5EF4-FFF2-40B4-BE49-F238E27FC236}">
                <a16:creationId xmlns:a16="http://schemas.microsoft.com/office/drawing/2014/main" id="{1226BE1E-1A98-4B24-9A58-1FBF76129BDE}"/>
              </a:ext>
            </a:extLst>
          </p:cNvPr>
          <p:cNvCxnSpPr>
            <a:cxnSpLocks/>
          </p:cNvCxnSpPr>
          <p:nvPr/>
        </p:nvCxnSpPr>
        <p:spPr>
          <a:xfrm flipH="1">
            <a:off x="3890866" y="2551412"/>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EB0D3F01-1CFE-410C-9422-8B242539F646}"/>
              </a:ext>
            </a:extLst>
          </p:cNvPr>
          <p:cNvCxnSpPr>
            <a:cxnSpLocks/>
          </p:cNvCxnSpPr>
          <p:nvPr/>
        </p:nvCxnSpPr>
        <p:spPr>
          <a:xfrm flipH="1">
            <a:off x="1660849" y="3305114"/>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05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9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10" y="1683857"/>
            <a:ext cx="5929861"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Exchange Online-Dienstbeschreibung</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id="{50CF8B56-BC70-432C-B56F-F4D5C59512B2}"/>
              </a:ext>
            </a:extLst>
          </p:cNvPr>
          <p:cNvSpPr txBox="1"/>
          <p:nvPr/>
        </p:nvSpPr>
        <p:spPr>
          <a:xfrm>
            <a:off x="4679258" y="3065414"/>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Planung und Bereitstellung</a:t>
            </a:r>
          </a:p>
        </p:txBody>
      </p:sp>
      <p:sp>
        <p:nvSpPr>
          <p:cNvPr id="15" name="TextBox 3">
            <a:extLst>
              <a:ext uri="{FF2B5EF4-FFF2-40B4-BE49-F238E27FC236}">
                <a16:creationId xmlns:a16="http://schemas.microsoft.com/office/drawing/2014/main" id="{67CAABF3-A520-47DE-9D27-3515C40D6C26}"/>
              </a:ext>
            </a:extLst>
          </p:cNvPr>
          <p:cNvSpPr txBox="1"/>
          <p:nvPr/>
        </p:nvSpPr>
        <p:spPr>
          <a:xfrm>
            <a:off x="4791009" y="4227628"/>
            <a:ext cx="6704305" cy="738664"/>
          </a:xfrm>
          <a:prstGeom prst="rect">
            <a:avLst/>
          </a:prstGeom>
          <a:noFill/>
        </p:spPr>
        <p:txBody>
          <a:bodyPr wrap="square" lIns="0" tIns="0" rIns="0" bIns="0" rtlCol="0" anchor="ctr">
            <a:spAutoFit/>
          </a:bodyPr>
          <a:lstStyle/>
          <a:p>
            <a:pPr defTabSz="914367">
              <a:defRPr/>
            </a:pPr>
            <a:r>
              <a:rPr lang="de-DE" sz="2400" dirty="0">
                <a:solidFill>
                  <a:srgbClr val="191919"/>
                </a:solidFill>
                <a:latin typeface="Segoe UI"/>
              </a:rPr>
              <a:t>Wichtige Exchange Online Dienste</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6" name="TextBox 3">
            <a:extLst>
              <a:ext uri="{FF2B5EF4-FFF2-40B4-BE49-F238E27FC236}">
                <a16:creationId xmlns:a16="http://schemas.microsoft.com/office/drawing/2014/main" id="{6024A12C-C5A6-4E06-8049-B50D613E3C99}"/>
              </a:ext>
            </a:extLst>
          </p:cNvPr>
          <p:cNvSpPr txBox="1"/>
          <p:nvPr/>
        </p:nvSpPr>
        <p:spPr>
          <a:xfrm>
            <a:off x="4791009" y="5806079"/>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Verwaltung über das Admin Center</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80097C-66E7-4729-9100-B198AB7DC857}"/>
              </a:ext>
            </a:extLst>
          </p:cNvPr>
          <p:cNvSpPr>
            <a:spLocks noGrp="1"/>
          </p:cNvSpPr>
          <p:nvPr>
            <p:ph type="title"/>
          </p:nvPr>
        </p:nvSpPr>
        <p:spPr/>
        <p:txBody>
          <a:bodyPr/>
          <a:lstStyle/>
          <a:p>
            <a:r>
              <a:rPr lang="de-DE" dirty="0"/>
              <a:t>Berichte </a:t>
            </a:r>
            <a:r>
              <a:rPr lang="de-DE" dirty="0" err="1"/>
              <a:t>E-mail</a:t>
            </a:r>
            <a:r>
              <a:rPr lang="de-DE" dirty="0"/>
              <a:t>-Fluss</a:t>
            </a:r>
          </a:p>
        </p:txBody>
      </p:sp>
      <p:pic>
        <p:nvPicPr>
          <p:cNvPr id="5" name="Inhaltsplatzhalter 4">
            <a:extLst>
              <a:ext uri="{FF2B5EF4-FFF2-40B4-BE49-F238E27FC236}">
                <a16:creationId xmlns:a16="http://schemas.microsoft.com/office/drawing/2014/main" id="{1CA82F4D-AF0C-4736-B69E-47818C52D06D}"/>
              </a:ext>
            </a:extLst>
          </p:cNvPr>
          <p:cNvPicPr>
            <a:picLocks noGrp="1" noChangeAspect="1"/>
          </p:cNvPicPr>
          <p:nvPr>
            <p:ph idx="1"/>
          </p:nvPr>
        </p:nvPicPr>
        <p:blipFill>
          <a:blip r:embed="rId2"/>
          <a:stretch>
            <a:fillRect/>
          </a:stretch>
        </p:blipFill>
        <p:spPr>
          <a:xfrm>
            <a:off x="813842" y="1268413"/>
            <a:ext cx="10564316" cy="4857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796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Exchange Online-Dienstbeschreibung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59159-7B18-4BB6-9A86-160B158745F7}"/>
              </a:ext>
            </a:extLst>
          </p:cNvPr>
          <p:cNvSpPr>
            <a:spLocks noGrp="1"/>
          </p:cNvSpPr>
          <p:nvPr>
            <p:ph type="title"/>
          </p:nvPr>
        </p:nvSpPr>
        <p:spPr/>
        <p:txBody>
          <a:bodyPr>
            <a:normAutofit/>
          </a:bodyPr>
          <a:lstStyle/>
          <a:p>
            <a:r>
              <a:rPr lang="de-DE" dirty="0"/>
              <a:t>Verfügbarkeit von Features in Exchange Online-Plänen</a:t>
            </a:r>
          </a:p>
        </p:txBody>
      </p:sp>
      <p:pic>
        <p:nvPicPr>
          <p:cNvPr id="7" name="Inhaltsplatzhalter 6">
            <a:extLst>
              <a:ext uri="{FF2B5EF4-FFF2-40B4-BE49-F238E27FC236}">
                <a16:creationId xmlns:a16="http://schemas.microsoft.com/office/drawing/2014/main" id="{9F2829A5-4963-4C74-88F1-D995D4436D6C}"/>
              </a:ext>
            </a:extLst>
          </p:cNvPr>
          <p:cNvPicPr>
            <a:picLocks noGrp="1" noChangeAspect="1"/>
          </p:cNvPicPr>
          <p:nvPr>
            <p:ph idx="1"/>
          </p:nvPr>
        </p:nvPicPr>
        <p:blipFill>
          <a:blip r:embed="rId2"/>
          <a:stretch>
            <a:fillRect/>
          </a:stretch>
        </p:blipFill>
        <p:spPr>
          <a:xfrm>
            <a:off x="623392" y="1130137"/>
            <a:ext cx="7111686" cy="4291150"/>
          </a:xfrm>
          <a:prstGeom prst="rect">
            <a:avLst/>
          </a:prstGeom>
          <a:ln>
            <a:noFill/>
          </a:ln>
          <a:effectLst>
            <a:outerShdw blurRad="292100" dist="139700" dir="2700000" algn="tl" rotWithShape="0">
              <a:srgbClr val="333333">
                <a:alpha val="65000"/>
              </a:srgbClr>
            </a:outerShdw>
          </a:effectLst>
        </p:spPr>
      </p:pic>
      <p:sp>
        <p:nvSpPr>
          <p:cNvPr id="5" name="Textfeld 4">
            <a:extLst>
              <a:ext uri="{FF2B5EF4-FFF2-40B4-BE49-F238E27FC236}">
                <a16:creationId xmlns:a16="http://schemas.microsoft.com/office/drawing/2014/main" id="{7B46583F-22A1-4A84-8592-2353F0FFD231}"/>
              </a:ext>
            </a:extLst>
          </p:cNvPr>
          <p:cNvSpPr txBox="1"/>
          <p:nvPr/>
        </p:nvSpPr>
        <p:spPr>
          <a:xfrm>
            <a:off x="623392" y="5421287"/>
            <a:ext cx="11397546" cy="1200329"/>
          </a:xfrm>
          <a:prstGeom prst="rect">
            <a:avLst/>
          </a:prstGeom>
          <a:noFill/>
        </p:spPr>
        <p:txBody>
          <a:bodyPr wrap="square">
            <a:spAutoFit/>
          </a:bodyPr>
          <a:lstStyle/>
          <a:p>
            <a:r>
              <a:rPr lang="de-DE" dirty="0"/>
              <a:t>Auflistung aller verfügbarer Features</a:t>
            </a:r>
          </a:p>
          <a:p>
            <a:r>
              <a:rPr lang="de-DE" dirty="0">
                <a:hlinkClick r:id="rId3"/>
              </a:rPr>
              <a:t>https://docs.microsoft.com/de-de/office365/servicedescriptions/exchange-online-service-description/exchange-online-service-description</a:t>
            </a:r>
            <a:endParaRPr lang="de-DE" dirty="0"/>
          </a:p>
          <a:p>
            <a:endParaRPr lang="de-DE" dirty="0"/>
          </a:p>
        </p:txBody>
      </p:sp>
    </p:spTree>
    <p:extLst>
      <p:ext uri="{BB962C8B-B14F-4D97-AF65-F5344CB8AC3E}">
        <p14:creationId xmlns:p14="http://schemas.microsoft.com/office/powerpoint/2010/main" val="21053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476CA-4728-4AF5-B6FF-972E0F3AFDEA}"/>
              </a:ext>
            </a:extLst>
          </p:cNvPr>
          <p:cNvSpPr>
            <a:spLocks noGrp="1"/>
          </p:cNvSpPr>
          <p:nvPr>
            <p:ph type="title"/>
          </p:nvPr>
        </p:nvSpPr>
        <p:spPr/>
        <p:txBody>
          <a:bodyPr/>
          <a:lstStyle/>
          <a:p>
            <a:r>
              <a:rPr lang="de-DE" dirty="0"/>
              <a:t>Exchange Online-Begrenzungen</a:t>
            </a:r>
          </a:p>
        </p:txBody>
      </p:sp>
      <p:sp>
        <p:nvSpPr>
          <p:cNvPr id="3" name="Inhaltsplatzhalter 2">
            <a:extLst>
              <a:ext uri="{FF2B5EF4-FFF2-40B4-BE49-F238E27FC236}">
                <a16:creationId xmlns:a16="http://schemas.microsoft.com/office/drawing/2014/main" id="{B674B293-60FF-43DE-A827-B689DE3ED228}"/>
              </a:ext>
            </a:extLst>
          </p:cNvPr>
          <p:cNvSpPr>
            <a:spLocks noGrp="1"/>
          </p:cNvSpPr>
          <p:nvPr>
            <p:ph idx="1"/>
          </p:nvPr>
        </p:nvSpPr>
        <p:spPr>
          <a:xfrm>
            <a:off x="609600" y="1268761"/>
            <a:ext cx="10972800" cy="1101216"/>
          </a:xfrm>
        </p:spPr>
        <p:txBody>
          <a:bodyPr/>
          <a:lstStyle/>
          <a:p>
            <a:r>
              <a:rPr lang="de-DE" dirty="0"/>
              <a:t>Die Grenzwerte bei Microsoft Exchange Online fallen in eine der folgenden Kategorien:</a:t>
            </a:r>
          </a:p>
        </p:txBody>
      </p:sp>
      <p:sp>
        <p:nvSpPr>
          <p:cNvPr id="4" name="Rectangle 1">
            <a:extLst>
              <a:ext uri="{FF2B5EF4-FFF2-40B4-BE49-F238E27FC236}">
                <a16:creationId xmlns:a16="http://schemas.microsoft.com/office/drawing/2014/main" id="{8CC7C2CE-0121-4206-B09F-D031BBC3E7BF}"/>
              </a:ext>
            </a:extLst>
          </p:cNvPr>
          <p:cNvSpPr>
            <a:spLocks noChangeArrowheads="1"/>
          </p:cNvSpPr>
          <p:nvPr/>
        </p:nvSpPr>
        <p:spPr bwMode="auto">
          <a:xfrm>
            <a:off x="996616" y="2369977"/>
            <a:ext cx="9540000" cy="383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2"/>
              </a:rPr>
              <a:t>Adressbuchbeschränkungen</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3"/>
              </a:rPr>
              <a:t>Speicherbegrenzungen für Postfächer</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4"/>
              </a:rPr>
              <a:t>Kapazitätswarnungen</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5"/>
              </a:rPr>
              <a:t>Mailbox </a:t>
            </a:r>
            <a:r>
              <a:rPr kumimoji="0" lang="de-DE" altLang="de-DE" sz="1800" b="0" i="0" u="none" strike="noStrike" kern="1300" cap="none" spc="10" normalizeH="0" dirty="0" err="1">
                <a:ln>
                  <a:noFill/>
                </a:ln>
                <a:solidFill>
                  <a:schemeClr val="tx1"/>
                </a:solidFill>
                <a:effectLst/>
                <a:latin typeface="Arial" panose="020B0604020202020204" pitchFamily="34" charset="0"/>
                <a:hlinkClick r:id="rId5"/>
              </a:rPr>
              <a:t>folder</a:t>
            </a:r>
            <a:r>
              <a:rPr kumimoji="0" lang="de-DE" altLang="de-DE" sz="1800" b="0" i="0" u="none" strike="noStrike" kern="1300" cap="none" spc="10" normalizeH="0" dirty="0">
                <a:ln>
                  <a:noFill/>
                </a:ln>
                <a:solidFill>
                  <a:schemeClr val="tx1"/>
                </a:solidFill>
                <a:effectLst/>
                <a:latin typeface="Arial" panose="020B0604020202020204" pitchFamily="34" charset="0"/>
                <a:hlinkClick r:id="rId5"/>
              </a:rPr>
              <a:t> </a:t>
            </a:r>
            <a:r>
              <a:rPr kumimoji="0" lang="de-DE" altLang="de-DE" sz="1800" b="0" i="0" u="none" strike="noStrike" kern="1300" cap="none" spc="10" normalizeH="0" dirty="0" err="1">
                <a:ln>
                  <a:noFill/>
                </a:ln>
                <a:solidFill>
                  <a:schemeClr val="tx1"/>
                </a:solidFill>
                <a:effectLst/>
                <a:latin typeface="Arial" panose="020B0604020202020204" pitchFamily="34" charset="0"/>
                <a:hlinkClick r:id="rId5"/>
              </a:rPr>
              <a:t>limits</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6"/>
              </a:rPr>
              <a:t>Nachrichtengrenzwerte</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7"/>
              </a:rPr>
              <a:t>Empfangs- und Sendegrenzen</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8"/>
              </a:rPr>
              <a:t>Reporting and </a:t>
            </a:r>
            <a:r>
              <a:rPr kumimoji="0" lang="de-DE" altLang="de-DE" sz="1800" b="0" i="0" u="none" strike="noStrike" kern="1300" cap="none" spc="10" normalizeH="0" dirty="0" err="1">
                <a:ln>
                  <a:noFill/>
                </a:ln>
                <a:solidFill>
                  <a:schemeClr val="tx1"/>
                </a:solidFill>
                <a:effectLst/>
                <a:latin typeface="Arial" panose="020B0604020202020204" pitchFamily="34" charset="0"/>
                <a:hlinkClick r:id="rId8"/>
              </a:rPr>
              <a:t>message</a:t>
            </a:r>
            <a:r>
              <a:rPr kumimoji="0" lang="de-DE" altLang="de-DE" sz="1800" b="0" i="0" u="none" strike="noStrike" kern="1300" cap="none" spc="10" normalizeH="0" dirty="0">
                <a:ln>
                  <a:noFill/>
                </a:ln>
                <a:solidFill>
                  <a:schemeClr val="tx1"/>
                </a:solidFill>
                <a:effectLst/>
                <a:latin typeface="Arial" panose="020B0604020202020204" pitchFamily="34" charset="0"/>
                <a:hlinkClick r:id="rId8"/>
              </a:rPr>
              <a:t> </a:t>
            </a:r>
            <a:r>
              <a:rPr kumimoji="0" lang="de-DE" altLang="de-DE" sz="1800" b="0" i="0" u="none" strike="noStrike" kern="1300" cap="none" spc="10" normalizeH="0" dirty="0" err="1">
                <a:ln>
                  <a:noFill/>
                </a:ln>
                <a:solidFill>
                  <a:schemeClr val="tx1"/>
                </a:solidFill>
                <a:effectLst/>
                <a:latin typeface="Arial" panose="020B0604020202020204" pitchFamily="34" charset="0"/>
                <a:hlinkClick r:id="rId8"/>
              </a:rPr>
              <a:t>trace</a:t>
            </a:r>
            <a:r>
              <a:rPr kumimoji="0" lang="de-DE" altLang="de-DE" sz="1800" b="0" i="0" u="none" strike="noStrike" kern="1300" cap="none" spc="10" normalizeH="0" dirty="0">
                <a:ln>
                  <a:noFill/>
                </a:ln>
                <a:solidFill>
                  <a:schemeClr val="tx1"/>
                </a:solidFill>
                <a:effectLst/>
                <a:latin typeface="Arial" panose="020B0604020202020204" pitchFamily="34" charset="0"/>
                <a:hlinkClick r:id="rId8"/>
              </a:rPr>
              <a:t> </a:t>
            </a:r>
            <a:r>
              <a:rPr kumimoji="0" lang="de-DE" altLang="de-DE" sz="1800" b="0" i="0" u="none" strike="noStrike" kern="1300" cap="none" spc="10" normalizeH="0" dirty="0" err="1">
                <a:ln>
                  <a:noFill/>
                </a:ln>
                <a:solidFill>
                  <a:schemeClr val="tx1"/>
                </a:solidFill>
                <a:effectLst/>
                <a:latin typeface="Arial" panose="020B0604020202020204" pitchFamily="34" charset="0"/>
                <a:hlinkClick r:id="rId8"/>
              </a:rPr>
              <a:t>limits</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9"/>
              </a:rPr>
              <a:t>Aufbewahrungsgrenzwerte</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10"/>
              </a:rPr>
              <a:t>Verteilergruppen-Grenzwerte</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11"/>
              </a:rPr>
              <a:t>Journal-, Transport- und Posteingangsregelgrenzen</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12"/>
              </a:rPr>
              <a:t>Moderationsgrenzwerte</a:t>
            </a:r>
            <a:endParaRPr kumimoji="0" lang="de-DE" altLang="de-DE" sz="1800" b="0" i="0" u="none" strike="noStrike" kern="1300" cap="none" spc="10"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ts val="300"/>
              </a:spcAft>
              <a:buClrTx/>
              <a:buSzTx/>
              <a:buFontTx/>
              <a:buChar char="•"/>
              <a:tabLst/>
            </a:pPr>
            <a:r>
              <a:rPr kumimoji="0" lang="de-DE" altLang="de-DE" sz="1800" b="0" i="0" u="none" strike="noStrike" kern="1300" cap="none" spc="10" normalizeH="0" dirty="0">
                <a:ln>
                  <a:noFill/>
                </a:ln>
                <a:solidFill>
                  <a:schemeClr val="tx1"/>
                </a:solidFill>
                <a:effectLst/>
                <a:latin typeface="Arial" panose="020B0604020202020204" pitchFamily="34" charset="0"/>
                <a:hlinkClick r:id="rId13"/>
              </a:rPr>
              <a:t>Grenzwerte für Exchange ActiveSync</a:t>
            </a:r>
            <a:endParaRPr kumimoji="0" lang="de-DE" altLang="de-DE" sz="1800" b="0" i="0" u="none" strike="noStrike" kern="1300" cap="none" spc="10" normalizeH="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C09187DB-32A4-4003-83CB-7A89942F8DDD}"/>
              </a:ext>
            </a:extLst>
          </p:cNvPr>
          <p:cNvSpPr txBox="1"/>
          <p:nvPr/>
        </p:nvSpPr>
        <p:spPr>
          <a:xfrm>
            <a:off x="6803403" y="3340362"/>
            <a:ext cx="4921897" cy="1477328"/>
          </a:xfrm>
          <a:prstGeom prst="rect">
            <a:avLst/>
          </a:prstGeom>
          <a:solidFill>
            <a:schemeClr val="bg1">
              <a:lumMod val="95000"/>
            </a:schemeClr>
          </a:solidFill>
          <a:ln w="3175">
            <a:solidFill>
              <a:schemeClr val="tx1"/>
            </a:solidFill>
          </a:ln>
          <a:effectLst>
            <a:outerShdw blurRad="50800" dist="38100" dir="2700000" algn="tl" rotWithShape="0">
              <a:prstClr val="black">
                <a:alpha val="40000"/>
              </a:prstClr>
            </a:outerShdw>
          </a:effectLst>
        </p:spPr>
        <p:txBody>
          <a:bodyPr wrap="square">
            <a:spAutoFit/>
          </a:bodyPr>
          <a:lstStyle/>
          <a:p>
            <a:r>
              <a:rPr lang="de-DE" b="1" dirty="0"/>
              <a:t>Der Vollständige Artikel zu Grenzwerten:</a:t>
            </a:r>
            <a:endParaRPr lang="de-DE" b="1" dirty="0">
              <a:hlinkClick r:id="rId14"/>
            </a:endParaRPr>
          </a:p>
          <a:p>
            <a:r>
              <a:rPr lang="de-DE" dirty="0">
                <a:hlinkClick r:id="rId14"/>
              </a:rPr>
              <a:t>https://docs.microsoft.com/de-de/office365/servicedescriptions/exchange-online-service-description/exchange-online-limits</a:t>
            </a:r>
            <a:endParaRPr lang="de-DE" dirty="0"/>
          </a:p>
          <a:p>
            <a:endParaRPr lang="de-DE" dirty="0"/>
          </a:p>
        </p:txBody>
      </p:sp>
    </p:spTree>
    <p:extLst>
      <p:ext uri="{BB962C8B-B14F-4D97-AF65-F5344CB8AC3E}">
        <p14:creationId xmlns:p14="http://schemas.microsoft.com/office/powerpoint/2010/main" val="298328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Exchange Planung und Bereitstellung</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2307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3600B-4E5C-4280-9374-823726F67EC2}"/>
              </a:ext>
            </a:extLst>
          </p:cNvPr>
          <p:cNvSpPr>
            <a:spLocks noGrp="1"/>
          </p:cNvSpPr>
          <p:nvPr>
            <p:ph type="title"/>
          </p:nvPr>
        </p:nvSpPr>
        <p:spPr/>
        <p:txBody>
          <a:bodyPr/>
          <a:lstStyle/>
          <a:p>
            <a:r>
              <a:rPr lang="de-DE" dirty="0"/>
              <a:t>Planung und Bereitstellung</a:t>
            </a:r>
          </a:p>
        </p:txBody>
      </p:sp>
      <p:sp>
        <p:nvSpPr>
          <p:cNvPr id="3" name="Inhaltsplatzhalter 2">
            <a:extLst>
              <a:ext uri="{FF2B5EF4-FFF2-40B4-BE49-F238E27FC236}">
                <a16:creationId xmlns:a16="http://schemas.microsoft.com/office/drawing/2014/main" id="{86F1791E-6E0D-4762-B443-90CDBC269BE7}"/>
              </a:ext>
            </a:extLst>
          </p:cNvPr>
          <p:cNvSpPr>
            <a:spLocks noGrp="1"/>
          </p:cNvSpPr>
          <p:nvPr>
            <p:ph idx="1"/>
          </p:nvPr>
        </p:nvSpPr>
        <p:spPr/>
        <p:txBody>
          <a:bodyPr/>
          <a:lstStyle/>
          <a:p>
            <a:pPr marL="0" indent="0">
              <a:buNone/>
            </a:pPr>
            <a:r>
              <a:rPr lang="de-DE" b="1" dirty="0"/>
              <a:t>Bereitstellungsoptionen</a:t>
            </a:r>
          </a:p>
          <a:p>
            <a:pPr>
              <a:buFont typeface="Arial" panose="020B0604020202020204" pitchFamily="34" charset="0"/>
              <a:buChar char="•"/>
            </a:pPr>
            <a:r>
              <a:rPr lang="de-DE" b="1" dirty="0"/>
              <a:t>Reine Cloud-Bereitstellung</a:t>
            </a:r>
            <a:r>
              <a:rPr lang="de-DE" dirty="0"/>
              <a:t> : in der Organisation befinden sich alle in Exchange Online gehosteten Benutzerpostfächer</a:t>
            </a:r>
          </a:p>
          <a:p>
            <a:pPr>
              <a:buFont typeface="Arial" panose="020B0604020202020204" pitchFamily="34" charset="0"/>
              <a:buChar char="•"/>
            </a:pPr>
            <a:r>
              <a:rPr lang="de-DE" b="1" dirty="0"/>
              <a:t>Exchange-</a:t>
            </a:r>
            <a:r>
              <a:rPr lang="de-DE" b="1" dirty="0" err="1"/>
              <a:t>hybridbereitstellung</a:t>
            </a:r>
            <a:r>
              <a:rPr lang="de-DE" dirty="0"/>
              <a:t> : in der Organisation befinden sich einige Benutzerpostfächer die in einer lokalen Exchange-Organisation liegen und einige Benutzerpostfächer werden in Exchange Online gehostet</a:t>
            </a:r>
          </a:p>
          <a:p>
            <a:endParaRPr lang="de-DE" dirty="0"/>
          </a:p>
        </p:txBody>
      </p:sp>
    </p:spTree>
    <p:extLst>
      <p:ext uri="{BB962C8B-B14F-4D97-AF65-F5344CB8AC3E}">
        <p14:creationId xmlns:p14="http://schemas.microsoft.com/office/powerpoint/2010/main" val="321449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94155-AE2C-44D9-ABF2-914B1E876E96}"/>
              </a:ext>
            </a:extLst>
          </p:cNvPr>
          <p:cNvSpPr>
            <a:spLocks noGrp="1"/>
          </p:cNvSpPr>
          <p:nvPr>
            <p:ph type="title"/>
          </p:nvPr>
        </p:nvSpPr>
        <p:spPr/>
        <p:txBody>
          <a:bodyPr/>
          <a:lstStyle/>
          <a:p>
            <a:r>
              <a:rPr lang="de-DE" dirty="0"/>
              <a:t>Migrationsoptionen</a:t>
            </a:r>
          </a:p>
        </p:txBody>
      </p:sp>
      <p:sp>
        <p:nvSpPr>
          <p:cNvPr id="3" name="Inhaltsplatzhalter 2">
            <a:extLst>
              <a:ext uri="{FF2B5EF4-FFF2-40B4-BE49-F238E27FC236}">
                <a16:creationId xmlns:a16="http://schemas.microsoft.com/office/drawing/2014/main" id="{FC37A70A-394D-4E94-BDCA-62F86C208A7B}"/>
              </a:ext>
            </a:extLst>
          </p:cNvPr>
          <p:cNvSpPr>
            <a:spLocks noGrp="1"/>
          </p:cNvSpPr>
          <p:nvPr>
            <p:ph idx="1"/>
          </p:nvPr>
        </p:nvSpPr>
        <p:spPr>
          <a:xfrm>
            <a:off x="469641" y="1278091"/>
            <a:ext cx="4018384" cy="4857403"/>
          </a:xfrm>
        </p:spPr>
        <p:txBody>
          <a:bodyPr>
            <a:normAutofit fontScale="92500" lnSpcReduction="20000"/>
          </a:bodyPr>
          <a:lstStyle/>
          <a:p>
            <a:r>
              <a:rPr lang="de-DE" dirty="0"/>
              <a:t>Eine Hybridbereitstellung bietet Unternehmen die Möglichkeit, den Funktionsreichtum und die Verwaltungskontrolle, die die vorhandene, lokale Microsoft Exchange-Organisation bietet, auf die Cloud auszudehnen.</a:t>
            </a:r>
          </a:p>
        </p:txBody>
      </p:sp>
      <p:sp>
        <p:nvSpPr>
          <p:cNvPr id="5" name="Textfeld 4">
            <a:extLst>
              <a:ext uri="{FF2B5EF4-FFF2-40B4-BE49-F238E27FC236}">
                <a16:creationId xmlns:a16="http://schemas.microsoft.com/office/drawing/2014/main" id="{9DF43B36-DA7C-465A-9B21-09843C81F104}"/>
              </a:ext>
            </a:extLst>
          </p:cNvPr>
          <p:cNvSpPr txBox="1"/>
          <p:nvPr/>
        </p:nvSpPr>
        <p:spPr>
          <a:xfrm>
            <a:off x="4943872" y="1247527"/>
            <a:ext cx="6638528" cy="5078313"/>
          </a:xfrm>
          <a:prstGeom prst="rect">
            <a:avLst/>
          </a:prstGeom>
          <a:noFill/>
        </p:spPr>
        <p:txBody>
          <a:bodyPr wrap="square">
            <a:spAutoFit/>
          </a:bodyPr>
          <a:lstStyle/>
          <a:p>
            <a:r>
              <a:rPr lang="de-DE" b="1" dirty="0"/>
              <a:t>IMAP-Migration </a:t>
            </a:r>
            <a:r>
              <a:rPr lang="de-DE" dirty="0"/>
              <a:t>: Migrieren von Postfachdaten von IMAP-basierten </a:t>
            </a:r>
            <a:r>
              <a:rPr lang="de-DE" dirty="0" err="1"/>
              <a:t>e-Mail</a:t>
            </a:r>
            <a:r>
              <a:rPr lang="de-DE" dirty="0"/>
              <a:t>-Systemen zu Exchange Online.</a:t>
            </a:r>
          </a:p>
          <a:p>
            <a:endParaRPr lang="de-DE" dirty="0"/>
          </a:p>
          <a:p>
            <a:r>
              <a:rPr lang="de-DE" b="1" dirty="0" err="1"/>
              <a:t>Cutover</a:t>
            </a:r>
            <a:r>
              <a:rPr lang="de-DE" b="1" dirty="0"/>
              <a:t> Exchange-Migration </a:t>
            </a:r>
            <a:r>
              <a:rPr lang="de-DE" dirty="0"/>
              <a:t>: Migrieren von Postfächern aus Exchange Server 2003-, Exchange Server 2007-, Exchange Server 2010-, Exchange 2013-und gehosteten Exchange-Systemen zu Exchange Online in einer einzelnen </a:t>
            </a:r>
            <a:r>
              <a:rPr lang="de-DE" dirty="0" err="1"/>
              <a:t>Cutover</a:t>
            </a:r>
            <a:r>
              <a:rPr lang="de-DE" dirty="0"/>
              <a:t>-Migration.</a:t>
            </a:r>
          </a:p>
          <a:p>
            <a:endParaRPr lang="de-DE" dirty="0"/>
          </a:p>
          <a:p>
            <a:r>
              <a:rPr lang="de-DE" b="1" dirty="0"/>
              <a:t>Mehrstufige Exchange-Migration </a:t>
            </a:r>
            <a:r>
              <a:rPr lang="de-DE" dirty="0"/>
              <a:t>: führen Sie eine mehrstufige Migration durch, um Postfächer aus Exchange Server 2003 oder Exchange Server 2007 mit webbasierten Migrationstools und minimalen Änderungen an der lokalen Infrastruktur zu migrieren.</a:t>
            </a:r>
          </a:p>
          <a:p>
            <a:endParaRPr lang="de-DE" dirty="0"/>
          </a:p>
          <a:p>
            <a:r>
              <a:rPr lang="de-DE" b="1" dirty="0"/>
              <a:t>Remote Verlagerung Migration </a:t>
            </a:r>
            <a:r>
              <a:rPr lang="de-DE" dirty="0"/>
              <a:t>: Migrieren Sie lokale Exchange-Postfächer zu Exchange Online in einer Exchange-</a:t>
            </a:r>
            <a:r>
              <a:rPr lang="de-DE" dirty="0" err="1"/>
              <a:t>hybridbereitstellung</a:t>
            </a:r>
            <a:r>
              <a:rPr lang="de-DE" dirty="0"/>
              <a:t>. Für die Verwendung einer Remoteverschiebungsmigration müssen Sie über eine Exchange-Hybridbereitstellung verfügen.</a:t>
            </a:r>
          </a:p>
        </p:txBody>
      </p:sp>
      <p:sp>
        <p:nvSpPr>
          <p:cNvPr id="7" name="Textfeld 6">
            <a:extLst>
              <a:ext uri="{FF2B5EF4-FFF2-40B4-BE49-F238E27FC236}">
                <a16:creationId xmlns:a16="http://schemas.microsoft.com/office/drawing/2014/main" id="{201A1A6E-B955-4AF0-89DF-AF63103EE08F}"/>
              </a:ext>
            </a:extLst>
          </p:cNvPr>
          <p:cNvSpPr txBox="1"/>
          <p:nvPr/>
        </p:nvSpPr>
        <p:spPr>
          <a:xfrm>
            <a:off x="4943872" y="6325840"/>
            <a:ext cx="7954347" cy="738664"/>
          </a:xfrm>
          <a:prstGeom prst="rect">
            <a:avLst/>
          </a:prstGeom>
          <a:noFill/>
        </p:spPr>
        <p:txBody>
          <a:bodyPr wrap="square">
            <a:spAutoFit/>
          </a:bodyPr>
          <a:lstStyle/>
          <a:p>
            <a:r>
              <a:rPr lang="de-DE" sz="1400" dirty="0">
                <a:hlinkClick r:id="rId2"/>
              </a:rPr>
              <a:t>https://docs.microsoft.com/de-de/office365/servicedescriptions/exchange-online-service-description/planning-and-deployment</a:t>
            </a:r>
            <a:endParaRPr lang="de-DE" sz="1400" dirty="0"/>
          </a:p>
          <a:p>
            <a:endParaRPr lang="de-DE" sz="1400" dirty="0"/>
          </a:p>
        </p:txBody>
      </p:sp>
    </p:spTree>
    <p:extLst>
      <p:ext uri="{BB962C8B-B14F-4D97-AF65-F5344CB8AC3E}">
        <p14:creationId xmlns:p14="http://schemas.microsoft.com/office/powerpoint/2010/main" val="354482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Wichtige Exchange Online Dienste</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66665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82AC6425-098C-4587-8F1A-829400309658}"/>
</file>

<file path=customXml/itemProps2.xml><?xml version="1.0" encoding="utf-8"?>
<ds:datastoreItem xmlns:ds="http://schemas.openxmlformats.org/officeDocument/2006/customXml" ds:itemID="{E05E76A1-4540-4BB3-8996-B3FE9CC0AB96}"/>
</file>

<file path=customXml/itemProps3.xml><?xml version="1.0" encoding="utf-8"?>
<ds:datastoreItem xmlns:ds="http://schemas.openxmlformats.org/officeDocument/2006/customXml" ds:itemID="{85801334-0CF6-4AE8-89C9-1886FF5232DB}"/>
</file>

<file path=docProps/app.xml><?xml version="1.0" encoding="utf-8"?>
<Properties xmlns="http://schemas.openxmlformats.org/officeDocument/2006/extended-properties" xmlns:vt="http://schemas.openxmlformats.org/officeDocument/2006/docPropsVTypes">
  <Template>PowerWoche Office 365_Modul_8_SharePoint_Office365</Template>
  <TotalTime>0</TotalTime>
  <Words>738</Words>
  <Application>Microsoft Office PowerPoint</Application>
  <PresentationFormat>Breitbild</PresentationFormat>
  <Paragraphs>87</Paragraphs>
  <Slides>20</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20</vt:i4>
      </vt:variant>
    </vt:vector>
  </HeadingPairs>
  <TitlesOfParts>
    <vt:vector size="24" baseType="lpstr">
      <vt:lpstr>Arial</vt:lpstr>
      <vt:lpstr>Calibri</vt:lpstr>
      <vt:lpstr>Segoe UI</vt:lpstr>
      <vt:lpstr>Windows Server 8</vt:lpstr>
      <vt:lpstr>Modul 9: Exchange Online</vt:lpstr>
      <vt:lpstr>Modul 9 Agenda</vt:lpstr>
      <vt:lpstr>Lektion 1: Exchange Online-Dienstbeschreibung</vt:lpstr>
      <vt:lpstr>Verfügbarkeit von Features in Exchange Online-Plänen</vt:lpstr>
      <vt:lpstr>Exchange Online-Begrenzungen</vt:lpstr>
      <vt:lpstr>Lektion 2: Exchange Planung und Bereitstellung</vt:lpstr>
      <vt:lpstr>Planung und Bereitstellung</vt:lpstr>
      <vt:lpstr>Migrationsoptionen</vt:lpstr>
      <vt:lpstr>Lektion 3: Wichtige Exchange Online Dienste</vt:lpstr>
      <vt:lpstr>Berechtigungen</vt:lpstr>
      <vt:lpstr>Archivieren von Exchange Online-basierten Postfächern</vt:lpstr>
      <vt:lpstr>Aufbewahrungstags und Aufbewahrungsrichtlinien</vt:lpstr>
      <vt:lpstr>Antispam- und Antischadsoftwareschutz</vt:lpstr>
      <vt:lpstr>Lektion 4: Verwaltung über das Admin Center</vt:lpstr>
      <vt:lpstr>Verwaltung über das Exchange-Admin Center</vt:lpstr>
      <vt:lpstr>Postfachverwaltung</vt:lpstr>
      <vt:lpstr>Gruppenverwaltung</vt:lpstr>
      <vt:lpstr>Nachrichtenablaufvervorlung</vt:lpstr>
      <vt:lpstr>Regeln konfigurieren und anwenden</vt:lpstr>
      <vt:lpstr>Berichte E-mail-Fluss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9: Exchange Online</dc:title>
  <dc:creator>Remigiusz Suszkiewicz</dc:creator>
  <cp:lastModifiedBy>Remigiusz Suszkiewicz</cp:lastModifiedBy>
  <cp:revision>10</cp:revision>
  <dcterms:created xsi:type="dcterms:W3CDTF">2021-03-03T13:51:55Z</dcterms:created>
  <dcterms:modified xsi:type="dcterms:W3CDTF">2021-03-07T16:13:33Z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