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59" r:id="rId5"/>
    <p:sldId id="264" r:id="rId6"/>
    <p:sldId id="266" r:id="rId7"/>
    <p:sldId id="265" r:id="rId8"/>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showGuides="1">
      <p:cViewPr varScale="1">
        <p:scale>
          <a:sx n="90" d="100"/>
          <a:sy n="90" d="100"/>
        </p:scale>
        <p:origin x="207" y="4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08.12.2022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9E1FB39-546B-4312-AD80-DA880258F7B2}" type="datetimeFigureOut">
              <a:rPr lang="de-DE" smtClean="0"/>
              <a:t>08.12.2022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586358-F34A-4831-BAC6-C6D1AE6B5089}" type="slidenum">
              <a:rPr lang="de-DE" smtClean="0"/>
              <a:t>‹Nr.›</a:t>
            </a:fld>
            <a:endParaRPr lang="de-DE"/>
          </a:p>
        </p:txBody>
      </p:sp>
    </p:spTree>
    <p:extLst>
      <p:ext uri="{BB962C8B-B14F-4D97-AF65-F5344CB8AC3E}">
        <p14:creationId xmlns:p14="http://schemas.microsoft.com/office/powerpoint/2010/main" val="414331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a:t>Willkommen!</a:t>
            </a:r>
          </a:p>
          <a:p>
            <a:r>
              <a:rPr lang="de-DE"/>
              <a:t>Sämtliche Notizen</a:t>
            </a:r>
            <a:r>
              <a:rPr lang="de-DE" baseline="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aktuellste Generation der C-Sprachen</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OOP wie bei Java, Visual Basic</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gehört zur .NET-Familie</a:t>
            </a:r>
            <a:endParaRPr lang="en-US" sz="1800" b="0" i="0" dirty="0">
              <a:solidFill>
                <a:srgbClr val="444444"/>
              </a:solidFill>
              <a:effectLst/>
              <a:latin typeface="Calibri" panose="020F050202020403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Garbage</a:t>
            </a:r>
            <a:r>
              <a:rPr lang="de-DE" sz="1800" b="0" i="0" u="none" strike="noStrike" dirty="0">
                <a:solidFill>
                  <a:srgbClr val="000000"/>
                </a:solidFill>
                <a:effectLst/>
                <a:latin typeface="Calibri" panose="020F0502020204030204" pitchFamily="34" charset="0"/>
              </a:rPr>
              <a:t>-Collection kümmert sich automatisch um Freigabe von nicht mehr benötigten Speicher</a:t>
            </a:r>
            <a:r>
              <a:rPr lang="en-US" sz="1800" b="0" i="0" dirty="0">
                <a:solidFill>
                  <a:srgbClr val="444444"/>
                </a:solidFill>
                <a:effectLst/>
                <a:latin typeface="Calibri" panose="020F0502020204030204" pitchFamily="34" charset="0"/>
              </a:rPr>
              <a:t>​</a:t>
            </a: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C#-Code wird zunächst in CIL (</a:t>
            </a:r>
            <a:r>
              <a:rPr lang="de-DE" sz="1800" b="0" i="0" u="none" strike="noStrike" dirty="0" err="1">
                <a:solidFill>
                  <a:srgbClr val="000000"/>
                </a:solidFill>
                <a:effectLst/>
                <a:latin typeface="Calibri" panose="020F0502020204030204" pitchFamily="34" charset="0"/>
              </a:rPr>
              <a:t>common</a:t>
            </a:r>
            <a:r>
              <a:rPr lang="de-DE" sz="1800" b="0" i="0" u="none" strike="noStrike" dirty="0">
                <a:solidFill>
                  <a:srgbClr val="000000"/>
                </a:solidFill>
                <a:effectLst/>
                <a:latin typeface="Calibri" panose="020F0502020204030204" pitchFamily="34" charset="0"/>
              </a:rPr>
              <a:t> intermediate </a:t>
            </a:r>
            <a:r>
              <a:rPr lang="de-DE" sz="1800" b="0" i="0" u="none" strike="noStrike" dirty="0" err="1">
                <a:solidFill>
                  <a:srgbClr val="000000"/>
                </a:solidFill>
                <a:effectLst/>
                <a:latin typeface="Calibri" panose="020F0502020204030204" pitchFamily="34" charset="0"/>
              </a:rPr>
              <a:t>language</a:t>
            </a:r>
            <a:r>
              <a:rPr lang="de-DE" sz="1800" b="0" i="0" u="none" strike="noStrike" dirty="0">
                <a:solidFill>
                  <a:srgbClr val="000000"/>
                </a:solidFill>
                <a:effectLst/>
                <a:latin typeface="Calibri" panose="020F0502020204030204" pitchFamily="34" charset="0"/>
              </a:rPr>
              <a:t>) konvertiert und dann vom JIT (Just-In-Time) zur Laufzeit in den finalen Maschinencode übersetzt</a:t>
            </a: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64962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Calibri" panose="020F0502020204030204" pitchFamily="34" charset="0"/>
              </a:rPr>
              <a:t>.NET-Anwendungen können auch in anderen Sprachen wie Visual Basic oder C++ geschrieben werden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09262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Jeden Befehl mit Semikolon abschließen!</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damit</a:t>
            </a:r>
            <a:r>
              <a:rPr lang="en-US" sz="1800" b="0" i="0" u="none" strike="noStrike" dirty="0">
                <a:solidFill>
                  <a:srgbClr val="444444"/>
                </a:solidFill>
                <a:effectLst/>
                <a:latin typeface="Calibri" panose="020F0502020204030204" pitchFamily="34" charset="0"/>
              </a:rPr>
              <a:t> Compiler den </a:t>
            </a:r>
            <a:r>
              <a:rPr lang="en-US" sz="1800" b="0" i="0" u="none" strike="noStrike" dirty="0" err="1">
                <a:solidFill>
                  <a:srgbClr val="444444"/>
                </a:solidFill>
                <a:effectLst/>
                <a:latin typeface="Calibri" panose="020F0502020204030204" pitchFamily="34" charset="0"/>
              </a:rPr>
              <a:t>Abschluss</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interpretiert</a:t>
            </a:r>
            <a:endParaRPr lang="en-US" sz="1800" b="0" i="0" u="none" strike="noStrike"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Zuweisungsoperator „</a:t>
            </a:r>
            <a:r>
              <a:rPr lang="de-DE" sz="1800" b="0" i="0" u="none" strike="noStrike" dirty="0">
                <a:solidFill>
                  <a:srgbClr val="4BACC6"/>
                </a:solidFill>
                <a:effectLst/>
                <a:latin typeface="Calibri" panose="020F0502020204030204" pitchFamily="34" charset="0"/>
              </a:rPr>
              <a:t>=„</a:t>
            </a:r>
            <a:r>
              <a:rPr lang="de-DE" sz="1800" b="0" i="0" u="none" strike="noStrike" dirty="0">
                <a:solidFill>
                  <a:srgbClr val="000000"/>
                </a:solidFill>
                <a:effectLst/>
                <a:latin typeface="Calibri" panose="020F0502020204030204" pitchFamily="34" charset="0"/>
              </a:rPr>
              <a:t> entspricht nicht dem mathematischen = („==„)</a:t>
            </a: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Blöcke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werden</a:t>
            </a:r>
            <a:r>
              <a:rPr lang="en-US" sz="1800" b="0" i="0" dirty="0">
                <a:solidFill>
                  <a:srgbClr val="444444"/>
                </a:solidFill>
                <a:effectLst/>
                <a:latin typeface="Arial" panose="020B0604020202020204" pitchFamily="34" charset="0"/>
              </a:rPr>
              <a:t> in </a:t>
            </a:r>
            <a:r>
              <a:rPr lang="en-US" sz="1800" b="0" i="0" dirty="0" err="1">
                <a:solidFill>
                  <a:srgbClr val="444444"/>
                </a:solidFill>
                <a:effectLst/>
                <a:latin typeface="Arial" panose="020B0604020202020204" pitchFamily="34" charset="0"/>
              </a:rPr>
              <a:t>geschweiften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Klammern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geschrieben</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Kommentare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Beispiel</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zeigen</a:t>
            </a:r>
            <a:endParaRPr lang="en-US" sz="1800" b="0" i="0" dirty="0">
              <a:solidFill>
                <a:srgbClr val="444444"/>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2470214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pedv.d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209800" y="1782292"/>
            <a:ext cx="7772400" cy="1470025"/>
          </a:xfrm>
        </p:spPr>
        <p:txBody>
          <a:bodyPr>
            <a:normAutofit/>
          </a:bodyPr>
          <a:lstStyle/>
          <a:p>
            <a:r>
              <a:rPr lang="de-DE" dirty="0"/>
              <a:t>Programmieren in C#</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
        <p:nvSpPr>
          <p:cNvPr id="5" name="Untertitel 2">
            <a:extLst>
              <a:ext uri="{FF2B5EF4-FFF2-40B4-BE49-F238E27FC236}">
                <a16:creationId xmlns:a16="http://schemas.microsoft.com/office/drawing/2014/main" id="{E2F096E2-3521-44F3-A6FF-FDE07017700C}"/>
              </a:ext>
            </a:extLst>
          </p:cNvPr>
          <p:cNvSpPr>
            <a:spLocks noGrp="1"/>
          </p:cNvSpPr>
          <p:nvPr/>
        </p:nvSpPr>
        <p:spPr>
          <a:xfrm>
            <a:off x="1524000" y="352702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Kevin Winter</a:t>
            </a:r>
          </a:p>
          <a:p>
            <a:r>
              <a:rPr lang="de-DE" dirty="0" err="1"/>
              <a:t>ppedv</a:t>
            </a:r>
            <a:r>
              <a:rPr lang="de-DE" dirty="0"/>
              <a:t> AG</a:t>
            </a:r>
          </a:p>
          <a:p>
            <a:r>
              <a:rPr lang="de-DE" dirty="0"/>
              <a:t>Datum: 08.12.2022</a:t>
            </a:r>
          </a:p>
          <a:p>
            <a:endParaRPr lang="de-DE" dirty="0"/>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Organisation</a:t>
            </a:r>
          </a:p>
        </p:txBody>
      </p:sp>
      <p:sp>
        <p:nvSpPr>
          <p:cNvPr id="3" name="Inhaltsplatzhalter 2"/>
          <p:cNvSpPr>
            <a:spLocks noGrp="1"/>
          </p:cNvSpPr>
          <p:nvPr>
            <p:ph sz="half" idx="1"/>
          </p:nvPr>
        </p:nvSpPr>
        <p:spPr>
          <a:xfrm>
            <a:off x="838199" y="1825625"/>
            <a:ext cx="7967133" cy="4351338"/>
          </a:xfrm>
        </p:spPr>
        <p:txBody>
          <a:bodyPr>
            <a:noAutofit/>
          </a:bodyPr>
          <a:lstStyle/>
          <a:p>
            <a:r>
              <a:rPr lang="de-DE" dirty="0"/>
              <a:t>Kursablauf</a:t>
            </a:r>
          </a:p>
          <a:p>
            <a:pPr lvl="1"/>
            <a:r>
              <a:rPr lang="de-DE" dirty="0"/>
              <a:t>Zeiten</a:t>
            </a:r>
          </a:p>
          <a:p>
            <a:pPr lvl="1"/>
            <a:r>
              <a:rPr lang="de-DE" dirty="0"/>
              <a:t>Pausen</a:t>
            </a:r>
          </a:p>
          <a:p>
            <a:r>
              <a:rPr lang="de-DE" dirty="0"/>
              <a:t>Räumlichkeiten</a:t>
            </a:r>
          </a:p>
          <a:p>
            <a:r>
              <a:rPr lang="de-DE" dirty="0"/>
              <a:t>Kursunterlagen</a:t>
            </a:r>
          </a:p>
          <a:p>
            <a:r>
              <a:rPr lang="de-DE" dirty="0" err="1"/>
              <a:t>Slides</a:t>
            </a:r>
            <a:r>
              <a:rPr lang="de-DE" dirty="0"/>
              <a:t> &amp; Codebeispiele später Online verfügbar</a:t>
            </a:r>
          </a:p>
          <a:p>
            <a:r>
              <a:rPr lang="de-DE" dirty="0"/>
              <a:t>Fragen? Fragen!</a:t>
            </a:r>
          </a:p>
          <a:p>
            <a:pPr marL="0" indent="0" algn="l" rtl="0" fontAlgn="base">
              <a:buNone/>
            </a:pPr>
            <a:endParaRPr lang="de-DE" sz="2400" b="0" i="0" dirty="0">
              <a:solidFill>
                <a:srgbClr val="000000"/>
              </a:solidFill>
              <a:effectLst/>
            </a:endParaRPr>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spTree>
    <p:extLst>
      <p:ext uri="{BB962C8B-B14F-4D97-AF65-F5344CB8AC3E}">
        <p14:creationId xmlns:p14="http://schemas.microsoft.com/office/powerpoint/2010/main" val="7066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a:t>ppedv</a:t>
            </a:r>
            <a:r>
              <a:rPr lang="de-DE" dirty="0"/>
              <a:t> AG</a:t>
            </a:r>
          </a:p>
        </p:txBody>
      </p:sp>
      <p:sp>
        <p:nvSpPr>
          <p:cNvPr id="3" name="Inhaltsplatzhalter 2"/>
          <p:cNvSpPr>
            <a:spLocks noGrp="1"/>
          </p:cNvSpPr>
          <p:nvPr>
            <p:ph sz="half" idx="1"/>
          </p:nvPr>
        </p:nvSpPr>
        <p:spPr>
          <a:xfrm>
            <a:off x="838200" y="1825625"/>
            <a:ext cx="6256867" cy="4351338"/>
          </a:xfrm>
        </p:spPr>
        <p:txBody>
          <a:bodyPr>
            <a:noAutofit/>
          </a:bodyPr>
          <a:lstStyle/>
          <a:p>
            <a:r>
              <a:rPr lang="de-DE" sz="3200"/>
              <a:t>Firmensitz in Burghausen</a:t>
            </a:r>
          </a:p>
          <a:p>
            <a:r>
              <a:rPr lang="de-DE" sz="3200"/>
              <a:t>Schulungszentren</a:t>
            </a:r>
          </a:p>
          <a:p>
            <a:r>
              <a:rPr lang="de-DE" sz="3200"/>
              <a:t>Virtual Classroom</a:t>
            </a:r>
          </a:p>
          <a:p>
            <a:r>
              <a:rPr lang="de-DE" sz="3200"/>
              <a:t>Schulungen für nahezu alle Microsoft-Technologien</a:t>
            </a:r>
          </a:p>
          <a:p>
            <a:r>
              <a:rPr lang="de-DE" sz="3200"/>
              <a:t>Konferenzen</a:t>
            </a:r>
          </a:p>
          <a:p>
            <a:r>
              <a:rPr lang="de-DE" sz="3200"/>
              <a:t>Website: </a:t>
            </a:r>
            <a:r>
              <a:rPr lang="de-DE" sz="3200">
                <a:hlinkClick r:id="rId3"/>
              </a:rPr>
              <a:t>www.ppedv.de</a:t>
            </a:r>
            <a:endParaRPr lang="de-DE" sz="3200" dirty="0"/>
          </a:p>
        </p:txBody>
      </p:sp>
      <p:sp>
        <p:nvSpPr>
          <p:cNvPr id="4" name="Foliennummernplatzhalter 3"/>
          <p:cNvSpPr>
            <a:spLocks noGrp="1"/>
          </p:cNvSpPr>
          <p:nvPr>
            <p:ph type="sldNum" sz="quarter" idx="12"/>
          </p:nvPr>
        </p:nvSpPr>
        <p:spPr/>
        <p:txBody>
          <a:bodyPr/>
          <a:lstStyle/>
          <a:p>
            <a:fld id="{62F8B784-6BE8-4121-A5DD-184BF916DF1B}" type="slidenum">
              <a:rPr lang="de-DE" smtClean="0"/>
              <a:t>3</a:t>
            </a:fld>
            <a:endParaRPr lang="de-DE"/>
          </a:p>
        </p:txBody>
      </p:sp>
      <p:pic>
        <p:nvPicPr>
          <p:cNvPr id="8" name="Grafik 7">
            <a:extLst>
              <a:ext uri="{FF2B5EF4-FFF2-40B4-BE49-F238E27FC236}">
                <a16:creationId xmlns:a16="http://schemas.microsoft.com/office/drawing/2014/main" id="{E311DE71-0C6E-48CA-AA1E-5FA5390AE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246" y="1246728"/>
            <a:ext cx="3441905" cy="4364543"/>
          </a:xfrm>
          <a:prstGeom prst="rect">
            <a:avLst/>
          </a:prstGeom>
        </p:spPr>
      </p:pic>
    </p:spTree>
    <p:extLst>
      <p:ext uri="{BB962C8B-B14F-4D97-AF65-F5344CB8AC3E}">
        <p14:creationId xmlns:p14="http://schemas.microsoft.com/office/powerpoint/2010/main" val="32782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Agenda</a:t>
            </a:r>
          </a:p>
        </p:txBody>
      </p:sp>
      <p:sp>
        <p:nvSpPr>
          <p:cNvPr id="11" name="Inhaltsplatzhalter 10">
            <a:extLst>
              <a:ext uri="{FF2B5EF4-FFF2-40B4-BE49-F238E27FC236}">
                <a16:creationId xmlns:a16="http://schemas.microsoft.com/office/drawing/2014/main" id="{33FF782C-87F1-4E4F-82A5-E1D1330F8F3A}"/>
              </a:ext>
            </a:extLst>
          </p:cNvPr>
          <p:cNvSpPr>
            <a:spLocks noGrp="1"/>
          </p:cNvSpPr>
          <p:nvPr>
            <p:ph sz="half" idx="2"/>
          </p:nvPr>
        </p:nvSpPr>
        <p:spPr>
          <a:xfrm>
            <a:off x="838200" y="1690688"/>
            <a:ext cx="9872133" cy="5233987"/>
          </a:xfrm>
        </p:spPr>
        <p:txBody>
          <a:bodyPr>
            <a:noAutofit/>
          </a:bodyPr>
          <a:lstStyle/>
          <a:p>
            <a:pPr marL="266700" indent="-257175">
              <a:lnSpc>
                <a:spcPct val="100000"/>
              </a:lnSpc>
              <a:buFont typeface="Wingdings"/>
              <a:buChar char=""/>
              <a:tabLst>
                <a:tab pos="266700" algn="l"/>
                <a:tab pos="267176" algn="l"/>
              </a:tabLst>
            </a:pPr>
            <a:r>
              <a:rPr lang="de-DE" sz="1600" spc="-8" dirty="0">
                <a:cs typeface="Calibri"/>
              </a:rPr>
              <a:t>Tag 1:</a:t>
            </a:r>
          </a:p>
          <a:p>
            <a:pPr marL="723900" lvl="1" indent="-257175">
              <a:lnSpc>
                <a:spcPct val="100000"/>
              </a:lnSpc>
              <a:buFont typeface="Wingdings"/>
              <a:buChar char=""/>
              <a:tabLst>
                <a:tab pos="266700" algn="l"/>
                <a:tab pos="267176" algn="l"/>
              </a:tabLst>
            </a:pPr>
            <a:r>
              <a:rPr lang="de-DE" sz="1600" spc="-8" dirty="0">
                <a:cs typeface="Calibri"/>
              </a:rPr>
              <a:t>C# Grundlagen (Variablen, Schleifen, Kontrollstrukturen)</a:t>
            </a:r>
          </a:p>
          <a:p>
            <a:pPr marL="723900" lvl="1" indent="-257175">
              <a:lnSpc>
                <a:spcPct val="100000"/>
              </a:lnSpc>
              <a:buFont typeface="Wingdings"/>
              <a:buChar char=""/>
              <a:tabLst>
                <a:tab pos="266700" algn="l"/>
                <a:tab pos="267176" algn="l"/>
              </a:tabLst>
            </a:pPr>
            <a:r>
              <a:rPr lang="de-DE" sz="1600" spc="-8" dirty="0">
                <a:cs typeface="Calibri"/>
              </a:rPr>
              <a:t>Konsolenanwendungen mit Ein-/Ausgabe</a:t>
            </a:r>
          </a:p>
          <a:p>
            <a:pPr marL="723900" lvl="1" indent="-257175">
              <a:lnSpc>
                <a:spcPct val="100000"/>
              </a:lnSpc>
              <a:buFont typeface="Wingdings"/>
              <a:buChar char=""/>
              <a:tabLst>
                <a:tab pos="266700" algn="l"/>
                <a:tab pos="267176" algn="l"/>
              </a:tabLst>
            </a:pPr>
            <a:r>
              <a:rPr lang="de-DE" sz="1600" spc="-8" dirty="0">
                <a:cs typeface="Calibri"/>
              </a:rPr>
              <a:t>Funktionen und Parameter</a:t>
            </a:r>
          </a:p>
          <a:p>
            <a:pPr marL="723900" lvl="1" indent="-257175">
              <a:lnSpc>
                <a:spcPct val="100000"/>
              </a:lnSpc>
              <a:buFont typeface="Wingdings"/>
              <a:buChar char=""/>
              <a:tabLst>
                <a:tab pos="266700" algn="l"/>
                <a:tab pos="267176" algn="l"/>
              </a:tabLst>
            </a:pPr>
            <a:r>
              <a:rPr lang="de-DE" sz="1600" spc="-8" dirty="0">
                <a:cs typeface="Calibri"/>
              </a:rPr>
              <a:t>Arrays und Aufzählungstypen</a:t>
            </a:r>
          </a:p>
          <a:p>
            <a:pPr marL="266700" indent="-257175">
              <a:lnSpc>
                <a:spcPct val="100000"/>
              </a:lnSpc>
              <a:buFont typeface="Wingdings"/>
              <a:buChar char=""/>
              <a:tabLst>
                <a:tab pos="266700" algn="l"/>
                <a:tab pos="267176" algn="l"/>
              </a:tabLst>
            </a:pPr>
            <a:r>
              <a:rPr lang="de-DE" sz="1600" spc="-8" dirty="0">
                <a:cs typeface="Calibri"/>
              </a:rPr>
              <a:t>Tag 2:</a:t>
            </a:r>
          </a:p>
          <a:p>
            <a:pPr marL="723900" lvl="1" indent="-257175">
              <a:lnSpc>
                <a:spcPct val="100000"/>
              </a:lnSpc>
              <a:buFont typeface="Wingdings"/>
              <a:buChar char=""/>
              <a:tabLst>
                <a:tab pos="266700" algn="l"/>
                <a:tab pos="267176" algn="l"/>
              </a:tabLst>
            </a:pPr>
            <a:r>
              <a:rPr lang="de-DE" sz="1600" spc="-8" dirty="0">
                <a:cs typeface="Calibri"/>
              </a:rPr>
              <a:t>Objektorientierte Programmierung (Klassen/Objekte)</a:t>
            </a:r>
          </a:p>
          <a:p>
            <a:pPr marL="723900" lvl="1" indent="-257175">
              <a:lnSpc>
                <a:spcPct val="100000"/>
              </a:lnSpc>
              <a:buFont typeface="Wingdings"/>
              <a:buChar char=""/>
              <a:tabLst>
                <a:tab pos="266700" algn="l"/>
                <a:tab pos="267176" algn="l"/>
              </a:tabLst>
            </a:pPr>
            <a:r>
              <a:rPr lang="de-DE" sz="1600" spc="-8" dirty="0">
                <a:cs typeface="Calibri"/>
              </a:rPr>
              <a:t>Vererbung</a:t>
            </a:r>
          </a:p>
          <a:p>
            <a:pPr marL="723900" lvl="1" indent="-257175">
              <a:lnSpc>
                <a:spcPct val="100000"/>
              </a:lnSpc>
              <a:buFont typeface="Wingdings"/>
              <a:buChar char=""/>
              <a:tabLst>
                <a:tab pos="266700" algn="l"/>
                <a:tab pos="267176" algn="l"/>
              </a:tabLst>
            </a:pPr>
            <a:r>
              <a:rPr lang="de-DE" sz="1600" spc="-8" dirty="0">
                <a:cs typeface="Calibri"/>
              </a:rPr>
              <a:t>Interfaces und Polymorphismus</a:t>
            </a:r>
          </a:p>
          <a:p>
            <a:pPr marL="723900" lvl="1" indent="-257175">
              <a:lnSpc>
                <a:spcPct val="100000"/>
              </a:lnSpc>
              <a:buFont typeface="Wingdings"/>
              <a:buChar char=""/>
              <a:tabLst>
                <a:tab pos="266700" algn="l"/>
                <a:tab pos="267176" algn="l"/>
              </a:tabLst>
            </a:pPr>
            <a:r>
              <a:rPr lang="de-DE" sz="1600" b="1" spc="-8" dirty="0">
                <a:cs typeface="Calibri"/>
              </a:rPr>
              <a:t>Generische Datentypen</a:t>
            </a:r>
          </a:p>
        </p:txBody>
      </p:sp>
      <p:sp>
        <p:nvSpPr>
          <p:cNvPr id="4" name="Foliennummernplatzhalter 3"/>
          <p:cNvSpPr>
            <a:spLocks noGrp="1"/>
          </p:cNvSpPr>
          <p:nvPr>
            <p:ph type="sldNum" sz="quarter" idx="12"/>
          </p:nvPr>
        </p:nvSpPr>
        <p:spPr/>
        <p:txBody>
          <a:bodyPr/>
          <a:lstStyle/>
          <a:p>
            <a:fld id="{62F8B784-6BE8-4121-A5DD-184BF916DF1B}" type="slidenum">
              <a:rPr lang="de-DE" smtClean="0"/>
              <a:t>4</a:t>
            </a:fld>
            <a:endParaRPr lang="de-DE"/>
          </a:p>
        </p:txBody>
      </p:sp>
      <p:sp>
        <p:nvSpPr>
          <p:cNvPr id="12" name="Inhaltsplatzhalter 10">
            <a:extLst>
              <a:ext uri="{FF2B5EF4-FFF2-40B4-BE49-F238E27FC236}">
                <a16:creationId xmlns:a16="http://schemas.microsoft.com/office/drawing/2014/main" id="{97EB40FA-85AF-4EED-8A8B-F9D734BDA86F}"/>
              </a:ext>
            </a:extLst>
          </p:cNvPr>
          <p:cNvSpPr txBox="1">
            <a:spLocks/>
          </p:cNvSpPr>
          <p:nvPr/>
        </p:nvSpPr>
        <p:spPr>
          <a:xfrm>
            <a:off x="6417733" y="1690688"/>
            <a:ext cx="9872133" cy="5233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57175">
              <a:lnSpc>
                <a:spcPct val="100000"/>
              </a:lnSpc>
              <a:buFont typeface="Wingdings"/>
              <a:buChar char=""/>
              <a:tabLst>
                <a:tab pos="266700" algn="l"/>
                <a:tab pos="267176" algn="l"/>
              </a:tabLst>
            </a:pPr>
            <a:r>
              <a:rPr lang="de-DE" sz="1600" spc="-8" dirty="0">
                <a:cs typeface="Calibri"/>
              </a:rPr>
              <a:t>Tag 3:</a:t>
            </a:r>
          </a:p>
          <a:p>
            <a:pPr marL="723900" lvl="1" indent="-257175">
              <a:lnSpc>
                <a:spcPct val="100000"/>
              </a:lnSpc>
              <a:buFont typeface="Wingdings"/>
              <a:buChar char=""/>
              <a:tabLst>
                <a:tab pos="266700" algn="l"/>
                <a:tab pos="267176" algn="l"/>
              </a:tabLst>
            </a:pPr>
            <a:r>
              <a:rPr lang="de-DE" sz="1600" b="1" spc="-8" dirty="0" err="1">
                <a:cs typeface="Calibri"/>
              </a:rPr>
              <a:t>Exception</a:t>
            </a:r>
            <a:r>
              <a:rPr lang="de-DE" sz="1600" b="1" spc="-8" dirty="0">
                <a:cs typeface="Calibri"/>
              </a:rPr>
              <a:t>-Handling</a:t>
            </a:r>
          </a:p>
          <a:p>
            <a:pPr marL="723900" lvl="1" indent="-257175">
              <a:lnSpc>
                <a:spcPct val="100000"/>
              </a:lnSpc>
              <a:buFont typeface="Wingdings"/>
              <a:buChar char=""/>
              <a:tabLst>
                <a:tab pos="266700" algn="l"/>
                <a:tab pos="267176" algn="l"/>
              </a:tabLst>
            </a:pPr>
            <a:r>
              <a:rPr lang="de-DE" sz="1600" b="1" spc="-8" dirty="0">
                <a:cs typeface="Calibri"/>
              </a:rPr>
              <a:t>Event-Handling und </a:t>
            </a:r>
            <a:r>
              <a:rPr lang="de-DE" sz="1600" b="1" spc="-8" dirty="0" err="1">
                <a:cs typeface="Calibri"/>
              </a:rPr>
              <a:t>Delegates</a:t>
            </a:r>
            <a:endParaRPr lang="de-DE" sz="1600" b="1" spc="-8" dirty="0">
              <a:cs typeface="Calibri"/>
            </a:endParaRPr>
          </a:p>
          <a:p>
            <a:pPr marL="723900" lvl="1" indent="-257175">
              <a:lnSpc>
                <a:spcPct val="100000"/>
              </a:lnSpc>
              <a:buFont typeface="Wingdings"/>
              <a:buChar char=""/>
              <a:tabLst>
                <a:tab pos="266700" algn="l"/>
                <a:tab pos="267176" algn="l"/>
              </a:tabLst>
            </a:pPr>
            <a:r>
              <a:rPr lang="de-DE" sz="1600" b="1" i="1" spc="-8" dirty="0">
                <a:cs typeface="Calibri"/>
              </a:rPr>
              <a:t>Unit-Tests</a:t>
            </a:r>
          </a:p>
          <a:p>
            <a:pPr marL="266700" indent="-257175">
              <a:lnSpc>
                <a:spcPct val="100000"/>
              </a:lnSpc>
              <a:buFont typeface="Wingdings"/>
              <a:buChar char=""/>
              <a:tabLst>
                <a:tab pos="266700" algn="l"/>
                <a:tab pos="267176" algn="l"/>
              </a:tabLst>
            </a:pPr>
            <a:r>
              <a:rPr lang="de-DE" sz="1600" spc="-8" dirty="0">
                <a:cs typeface="Calibri"/>
              </a:rPr>
              <a:t>Tag 4:</a:t>
            </a:r>
          </a:p>
          <a:p>
            <a:pPr marL="723900" lvl="1" indent="-257175">
              <a:lnSpc>
                <a:spcPct val="100000"/>
              </a:lnSpc>
              <a:buFont typeface="Wingdings"/>
              <a:buChar char=""/>
              <a:tabLst>
                <a:tab pos="266700" algn="l"/>
                <a:tab pos="267176" algn="l"/>
              </a:tabLst>
            </a:pPr>
            <a:r>
              <a:rPr lang="de-DE" sz="1600" spc="-8" dirty="0">
                <a:cs typeface="Calibri"/>
              </a:rPr>
              <a:t>Benutzeroberfläche gestalten mit </a:t>
            </a:r>
            <a:r>
              <a:rPr lang="de-DE" sz="1600" spc="-8" dirty="0" err="1">
                <a:cs typeface="Calibri"/>
              </a:rPr>
              <a:t>WindowsForms</a:t>
            </a:r>
            <a:endParaRPr lang="de-DE" sz="1600" spc="-8" dirty="0">
              <a:cs typeface="Calibri"/>
            </a:endParaRPr>
          </a:p>
          <a:p>
            <a:pPr marL="723900" lvl="1" indent="-257175">
              <a:lnSpc>
                <a:spcPct val="100000"/>
              </a:lnSpc>
              <a:buFont typeface="Wingdings"/>
              <a:buChar char=""/>
              <a:tabLst>
                <a:tab pos="266700" algn="l"/>
                <a:tab pos="267176" algn="l"/>
              </a:tabLst>
            </a:pPr>
            <a:r>
              <a:rPr lang="de-DE" sz="1600" spc="-8" dirty="0">
                <a:cs typeface="Calibri"/>
              </a:rPr>
              <a:t>Dateizugriff</a:t>
            </a:r>
          </a:p>
          <a:p>
            <a:pPr marL="723900" lvl="1" indent="-257175">
              <a:lnSpc>
                <a:spcPct val="100000"/>
              </a:lnSpc>
              <a:buFont typeface="Wingdings"/>
              <a:buChar char=""/>
              <a:tabLst>
                <a:tab pos="266700" algn="l"/>
                <a:tab pos="267176" algn="l"/>
              </a:tabLst>
            </a:pPr>
            <a:r>
              <a:rPr lang="de-DE" sz="1600" b="1" spc="-8" dirty="0" err="1">
                <a:cs typeface="Calibri"/>
              </a:rPr>
              <a:t>Erweiterungmethoden</a:t>
            </a:r>
            <a:r>
              <a:rPr lang="de-DE" sz="1600" spc="-8" dirty="0">
                <a:cs typeface="Calibri"/>
              </a:rPr>
              <a:t> </a:t>
            </a:r>
          </a:p>
          <a:p>
            <a:pPr marL="723900" lvl="1" indent="-257175">
              <a:lnSpc>
                <a:spcPct val="100000"/>
              </a:lnSpc>
              <a:buFont typeface="Wingdings"/>
              <a:buChar char=""/>
              <a:tabLst>
                <a:tab pos="266700" algn="l"/>
                <a:tab pos="267176" algn="l"/>
              </a:tabLst>
            </a:pPr>
            <a:r>
              <a:rPr lang="de-DE" sz="1600" b="1" spc="-8" dirty="0" err="1">
                <a:cs typeface="Calibri"/>
              </a:rPr>
              <a:t>Indexer</a:t>
            </a:r>
            <a:endParaRPr lang="de-DE" sz="1600" b="1" spc="-8" dirty="0">
              <a:cs typeface="Calibri"/>
            </a:endParaRPr>
          </a:p>
          <a:p>
            <a:pPr marL="723900" lvl="1" indent="-257175">
              <a:lnSpc>
                <a:spcPct val="100000"/>
              </a:lnSpc>
              <a:buFont typeface="Wingdings"/>
              <a:buChar char=""/>
              <a:tabLst>
                <a:tab pos="266700" algn="l"/>
                <a:tab pos="267176" algn="l"/>
              </a:tabLst>
            </a:pPr>
            <a:r>
              <a:rPr lang="de-DE" sz="1600" spc="-8" dirty="0">
                <a:cs typeface="Calibri"/>
              </a:rPr>
              <a:t>Operatoren überladen</a:t>
            </a:r>
          </a:p>
          <a:p>
            <a:pPr marL="723900" lvl="1" indent="-257175">
              <a:lnSpc>
                <a:spcPct val="100000"/>
              </a:lnSpc>
              <a:buFont typeface="Wingdings"/>
              <a:buChar char=""/>
              <a:tabLst>
                <a:tab pos="266700" algn="l"/>
                <a:tab pos="267176" algn="l"/>
              </a:tabLst>
            </a:pPr>
            <a:r>
              <a:rPr lang="de-DE" sz="1600" b="1" spc="-8" dirty="0" err="1">
                <a:cs typeface="Calibri"/>
              </a:rPr>
              <a:t>Linq</a:t>
            </a:r>
            <a:r>
              <a:rPr lang="de-DE" sz="1600" b="1" spc="-8" dirty="0">
                <a:cs typeface="Calibri"/>
              </a:rPr>
              <a:t> und </a:t>
            </a:r>
            <a:r>
              <a:rPr lang="de-DE" sz="1600" b="1" spc="-8" dirty="0" err="1">
                <a:cs typeface="Calibri"/>
              </a:rPr>
              <a:t>Lamda</a:t>
            </a:r>
            <a:r>
              <a:rPr lang="de-DE" sz="1600" b="1" spc="-8" dirty="0">
                <a:cs typeface="Calibri"/>
              </a:rPr>
              <a:t>-Schreibweise</a:t>
            </a:r>
          </a:p>
        </p:txBody>
      </p:sp>
    </p:spTree>
    <p:extLst>
      <p:ext uri="{BB962C8B-B14F-4D97-AF65-F5344CB8AC3E}">
        <p14:creationId xmlns:p14="http://schemas.microsoft.com/office/powerpoint/2010/main" val="372341302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231</Words>
  <Application>Microsoft Office PowerPoint</Application>
  <PresentationFormat>Breitbild</PresentationFormat>
  <Paragraphs>64</Paragraphs>
  <Slides>4</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Calibri Light</vt:lpstr>
      <vt:lpstr>Wingdings</vt:lpstr>
      <vt:lpstr>Design1</vt:lpstr>
      <vt:lpstr>Programmieren in C#</vt:lpstr>
      <vt:lpstr>Organisation</vt:lpstr>
      <vt:lpstr>ppedv AG</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Kevin Winter</cp:lastModifiedBy>
  <cp:revision>15</cp:revision>
  <dcterms:created xsi:type="dcterms:W3CDTF">2021-08-31T09:50:45Z</dcterms:created>
  <dcterms:modified xsi:type="dcterms:W3CDTF">2022-12-08T07:43:14Z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