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9" r:id="rId2"/>
    <p:sldId id="260" r:id="rId3"/>
    <p:sldId id="1010" r:id="rId4"/>
    <p:sldId id="1013" r:id="rId5"/>
    <p:sldId id="1014" r:id="rId6"/>
    <p:sldId id="1015" r:id="rId7"/>
    <p:sldId id="1012" r:id="rId8"/>
    <p:sldId id="1016" r:id="rId9"/>
    <p:sldId id="1019" r:id="rId10"/>
    <p:sldId id="1021" r:id="rId11"/>
    <p:sldId id="1017" r:id="rId12"/>
    <p:sldId id="1025" r:id="rId13"/>
    <p:sldId id="1026" r:id="rId14"/>
    <p:sldId id="1028" r:id="rId15"/>
    <p:sldId id="1030" r:id="rId16"/>
    <p:sldId id="1027" r:id="rId17"/>
    <p:sldId id="1029" r:id="rId18"/>
    <p:sldId id="1031" r:id="rId19"/>
    <p:sldId id="1032" r:id="rId20"/>
    <p:sldId id="1033" r:id="rId21"/>
    <p:sldId id="1034" r:id="rId22"/>
    <p:sldId id="1035" r:id="rId23"/>
    <p:sldId id="1184" r:id="rId24"/>
    <p:sldId id="1036" r:id="rId25"/>
    <p:sldId id="1037" r:id="rId26"/>
    <p:sldId id="1038" r:id="rId27"/>
    <p:sldId id="1039" r:id="rId28"/>
    <p:sldId id="1040" r:id="rId29"/>
    <p:sldId id="1042" r:id="rId30"/>
    <p:sldId id="1043" r:id="rId31"/>
    <p:sldId id="1044" r:id="rId32"/>
    <p:sldId id="1230" r:id="rId33"/>
    <p:sldId id="1232" r:id="rId34"/>
    <p:sldId id="1233" r:id="rId35"/>
    <p:sldId id="1335" r:id="rId36"/>
    <p:sldId id="1130" r:id="rId37"/>
    <p:sldId id="1131" r:id="rId38"/>
    <p:sldId id="1132" r:id="rId39"/>
    <p:sldId id="1133" r:id="rId40"/>
    <p:sldId id="1134" r:id="rId41"/>
    <p:sldId id="1234" r:id="rId42"/>
    <p:sldId id="1235" r:id="rId43"/>
    <p:sldId id="1041" r:id="rId44"/>
    <p:sldId id="1045" r:id="rId45"/>
    <p:sldId id="1047" r:id="rId46"/>
    <p:sldId id="1048" r:id="rId47"/>
    <p:sldId id="1046" r:id="rId48"/>
    <p:sldId id="1049" r:id="rId49"/>
    <p:sldId id="1051" r:id="rId50"/>
    <p:sldId id="1050" r:id="rId51"/>
    <p:sldId id="1240" r:id="rId52"/>
    <p:sldId id="1153" r:id="rId53"/>
    <p:sldId id="1154" r:id="rId54"/>
    <p:sldId id="1156" r:id="rId55"/>
    <p:sldId id="1155" r:id="rId56"/>
    <p:sldId id="1157" r:id="rId57"/>
    <p:sldId id="1160" r:id="rId58"/>
    <p:sldId id="1158" r:id="rId59"/>
    <p:sldId id="1159" r:id="rId60"/>
    <p:sldId id="1236" r:id="rId61"/>
    <p:sldId id="1237" r:id="rId62"/>
    <p:sldId id="1161" r:id="rId63"/>
    <p:sldId id="1162" r:id="rId64"/>
    <p:sldId id="1163" r:id="rId65"/>
    <p:sldId id="1164" r:id="rId66"/>
    <p:sldId id="1238" r:id="rId67"/>
    <p:sldId id="1239" r:id="rId68"/>
    <p:sldId id="1328" r:id="rId69"/>
    <p:sldId id="1329" r:id="rId70"/>
    <p:sldId id="1119" r:id="rId71"/>
    <p:sldId id="1120" r:id="rId72"/>
    <p:sldId id="1122" r:id="rId73"/>
    <p:sldId id="1123" r:id="rId74"/>
    <p:sldId id="1121" r:id="rId75"/>
    <p:sldId id="1124" r:id="rId76"/>
    <p:sldId id="1125" r:id="rId77"/>
    <p:sldId id="1126" r:id="rId78"/>
    <p:sldId id="1127" r:id="rId79"/>
    <p:sldId id="1128" r:id="rId80"/>
    <p:sldId id="1129" r:id="rId81"/>
    <p:sldId id="1247" r:id="rId82"/>
    <p:sldId id="1248" r:id="rId83"/>
    <p:sldId id="1072" r:id="rId84"/>
    <p:sldId id="1052" r:id="rId85"/>
    <p:sldId id="1053" r:id="rId86"/>
    <p:sldId id="1055" r:id="rId87"/>
    <p:sldId id="1056" r:id="rId88"/>
    <p:sldId id="1057" r:id="rId89"/>
    <p:sldId id="1058" r:id="rId90"/>
    <p:sldId id="1059" r:id="rId91"/>
    <p:sldId id="1060" r:id="rId92"/>
    <p:sldId id="1061" r:id="rId93"/>
    <p:sldId id="1062" r:id="rId94"/>
    <p:sldId id="1073" r:id="rId95"/>
    <p:sldId id="1241" r:id="rId96"/>
    <p:sldId id="1341" r:id="rId9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2C42C6A-4ABF-48EA-9173-8C9E34F25182}">
          <p14:sldIdLst/>
        </p14:section>
        <p14:section name="Anfang" id="{9144E9AD-35F8-437F-84CC-0FC6A7B0D2BE}">
          <p14:sldIdLst>
            <p14:sldId id="259"/>
            <p14:sldId id="260"/>
          </p14:sldIdLst>
        </p14:section>
        <p14:section name="Einleitung" id="{F5E8EE84-953F-4A98-9CA8-7C993E4305F4}">
          <p14:sldIdLst>
            <p14:sldId id="1010"/>
            <p14:sldId id="1013"/>
            <p14:sldId id="1014"/>
            <p14:sldId id="1015"/>
            <p14:sldId id="1012"/>
            <p14:sldId id="1016"/>
            <p14:sldId id="1019"/>
            <p14:sldId id="1021"/>
            <p14:sldId id="1017"/>
          </p14:sldIdLst>
        </p14:section>
        <p14:section name="Commandlets" id="{B90EFC2F-1CB9-41B0-95DB-556D4307E231}">
          <p14:sldIdLst>
            <p14:sldId id="1025"/>
            <p14:sldId id="1026"/>
            <p14:sldId id="1028"/>
            <p14:sldId id="1030"/>
            <p14:sldId id="1027"/>
            <p14:sldId id="1029"/>
            <p14:sldId id="1031"/>
            <p14:sldId id="1032"/>
            <p14:sldId id="1033"/>
            <p14:sldId id="1034"/>
            <p14:sldId id="1035"/>
            <p14:sldId id="1184"/>
            <p14:sldId id="1036"/>
            <p14:sldId id="1037"/>
            <p14:sldId id="1038"/>
            <p14:sldId id="1039"/>
            <p14:sldId id="1040"/>
            <p14:sldId id="1042"/>
            <p14:sldId id="1043"/>
            <p14:sldId id="1044"/>
            <p14:sldId id="1230"/>
            <p14:sldId id="1232"/>
            <p14:sldId id="1233"/>
            <p14:sldId id="1335"/>
          </p14:sldIdLst>
        </p14:section>
        <p14:section name="Module" id="{023487AE-DCE5-4DDD-A4EC-B5B884F9DAD1}">
          <p14:sldIdLst>
            <p14:sldId id="1130"/>
            <p14:sldId id="1131"/>
            <p14:sldId id="1132"/>
            <p14:sldId id="1133"/>
            <p14:sldId id="1134"/>
            <p14:sldId id="1234"/>
            <p14:sldId id="1235"/>
          </p14:sldIdLst>
        </p14:section>
        <p14:section name="Pipeline" id="{E5737C99-6FBC-41DD-957C-999DA16B9731}">
          <p14:sldIdLst>
            <p14:sldId id="1041"/>
            <p14:sldId id="1045"/>
            <p14:sldId id="1047"/>
            <p14:sldId id="1048"/>
            <p14:sldId id="1046"/>
            <p14:sldId id="1049"/>
            <p14:sldId id="1051"/>
            <p14:sldId id="1050"/>
            <p14:sldId id="1240"/>
          </p14:sldIdLst>
        </p14:section>
        <p14:section name="Variablen I" id="{EFE139AF-445A-4494-938F-DA67544EB2D1}">
          <p14:sldIdLst>
            <p14:sldId id="1153"/>
            <p14:sldId id="1154"/>
            <p14:sldId id="1156"/>
            <p14:sldId id="1155"/>
            <p14:sldId id="1157"/>
            <p14:sldId id="1160"/>
            <p14:sldId id="1158"/>
            <p14:sldId id="1159"/>
            <p14:sldId id="1236"/>
            <p14:sldId id="1237"/>
            <p14:sldId id="1161"/>
            <p14:sldId id="1162"/>
            <p14:sldId id="1163"/>
            <p14:sldId id="1164"/>
            <p14:sldId id="1238"/>
            <p14:sldId id="1239"/>
            <p14:sldId id="1328"/>
            <p14:sldId id="1329"/>
            <p14:sldId id="1119"/>
            <p14:sldId id="1120"/>
            <p14:sldId id="1122"/>
            <p14:sldId id="1123"/>
            <p14:sldId id="1121"/>
            <p14:sldId id="1124"/>
            <p14:sldId id="1125"/>
            <p14:sldId id="1126"/>
            <p14:sldId id="1127"/>
            <p14:sldId id="1128"/>
            <p14:sldId id="1129"/>
            <p14:sldId id="1247"/>
            <p14:sldId id="1248"/>
            <p14:sldId id="1072"/>
            <p14:sldId id="1052"/>
            <p14:sldId id="1053"/>
            <p14:sldId id="1055"/>
            <p14:sldId id="1056"/>
            <p14:sldId id="1057"/>
            <p14:sldId id="1058"/>
            <p14:sldId id="1059"/>
            <p14:sldId id="1060"/>
            <p14:sldId id="1061"/>
            <p14:sldId id="1062"/>
            <p14:sldId id="1073"/>
            <p14:sldId id="1241"/>
            <p14:sldId id="1341"/>
          </p14:sldIdLst>
        </p14:section>
        <p14:section name="Ende" id="{74909B0E-478C-422D-8D30-B4292AE7345F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k Hitscherich" initials="EH" lastIdx="2" clrIdx="0">
    <p:extLst>
      <p:ext uri="{19B8F6BF-5375-455C-9EA6-DF929625EA0E}">
        <p15:presenceInfo xmlns:p15="http://schemas.microsoft.com/office/powerpoint/2012/main" userId="471fabad05810d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21T11:43:01.816" idx="1">
    <p:pos x="10" y="10"/>
    <p:text>Save-Help -DestinationPath "C:\ps_help"</p:text>
    <p:extLst>
      <p:ext uri="{C676402C-5697-4E1C-873F-D02D1690AC5C}">
        <p15:threadingInfo xmlns:p15="http://schemas.microsoft.com/office/powerpoint/2012/main" timeZoneBias="-120"/>
      </p:ext>
    </p:extLst>
  </p:cm>
  <p:cm authorId="1" dt="2015-08-21T11:43:59.103" idx="2">
    <p:pos x="10" y="146"/>
    <p:text>Pfad muss existieren!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8058B-93EF-41F0-AD26-156C4D443BD2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139E0-0762-42A4-9FFF-CB584DBAD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5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54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Show-Command </a:t>
            </a:r>
            <a:r>
              <a:rPr lang="de-DE" dirty="0" err="1"/>
              <a:t>Get-WinEvent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926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Neue Datei erzeugen:</a:t>
            </a:r>
          </a:p>
          <a:p>
            <a:r>
              <a:rPr lang="de-DE" dirty="0"/>
              <a:t>New-Item C:\Testfiles\file.txt –</a:t>
            </a:r>
            <a:r>
              <a:rPr lang="de-DE" dirty="0" err="1"/>
              <a:t>ItemType</a:t>
            </a:r>
            <a:r>
              <a:rPr lang="de-DE" baseline="0" dirty="0"/>
              <a:t> </a:t>
            </a:r>
            <a:r>
              <a:rPr lang="de-DE" baseline="0" dirty="0" err="1"/>
              <a:t>file</a:t>
            </a:r>
            <a:endParaRPr lang="de-DE" baseline="0" dirty="0"/>
          </a:p>
          <a:p>
            <a:pPr defTabSz="983986">
              <a:defRPr/>
            </a:pPr>
            <a:endParaRPr lang="de-DE" dirty="0"/>
          </a:p>
          <a:p>
            <a:pPr defTabSz="983986">
              <a:defRPr/>
            </a:pPr>
            <a:r>
              <a:rPr lang="de-DE" dirty="0"/>
              <a:t>Neuen Ordner erzeugen:</a:t>
            </a:r>
          </a:p>
          <a:p>
            <a:pPr defTabSz="983986">
              <a:defRPr/>
            </a:pPr>
            <a:r>
              <a:rPr lang="de-DE" dirty="0"/>
              <a:t>New-Item C:\Testfiles –</a:t>
            </a:r>
            <a:r>
              <a:rPr lang="de-DE" dirty="0" err="1"/>
              <a:t>ItemType</a:t>
            </a:r>
            <a:r>
              <a:rPr lang="de-DE" baseline="0" dirty="0"/>
              <a:t> </a:t>
            </a:r>
            <a:r>
              <a:rPr lang="de-DE" baseline="0" dirty="0" err="1"/>
              <a:t>directory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320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Powershell</a:t>
            </a:r>
            <a:r>
              <a:rPr lang="de-DE" dirty="0"/>
              <a:t> 2.0-Engine wird automatisch mitinstalliert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02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Import-Module </a:t>
            </a:r>
            <a:r>
              <a:rPr lang="de-DE" dirty="0" err="1"/>
              <a:t>ActiveDirectory</a:t>
            </a:r>
            <a:endParaRPr lang="de-DE" dirty="0"/>
          </a:p>
          <a:p>
            <a:pPr defTabSz="983986">
              <a:defRPr/>
            </a:pPr>
            <a:r>
              <a:rPr lang="de-DE" dirty="0"/>
              <a:t>Remove-Module </a:t>
            </a:r>
            <a:r>
              <a:rPr lang="de-DE" dirty="0" err="1"/>
              <a:t>ActiveDirectory</a:t>
            </a:r>
            <a:endParaRPr lang="de-DE" dirty="0"/>
          </a:p>
          <a:p>
            <a:pPr defTabSz="983986">
              <a:defRPr/>
            </a:pPr>
            <a:endParaRPr lang="de-DE" dirty="0"/>
          </a:p>
          <a:p>
            <a:pPr defTabSz="983986">
              <a:defRPr/>
            </a:pPr>
            <a:r>
              <a:rPr lang="de-DE" dirty="0" err="1"/>
              <a:t>Install-WindowsFeature</a:t>
            </a:r>
            <a:r>
              <a:rPr lang="de-DE" baseline="0" dirty="0"/>
              <a:t> RSAT-</a:t>
            </a:r>
            <a:r>
              <a:rPr lang="de-DE" baseline="0" dirty="0" err="1"/>
              <a:t>Role</a:t>
            </a:r>
            <a:r>
              <a:rPr lang="de-DE" baseline="0" dirty="0"/>
              <a:t>-Tools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18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300" dirty="0" err="1"/>
              <a:t>Get</a:t>
            </a:r>
            <a:r>
              <a:rPr lang="de-DE" sz="1300" dirty="0"/>
              <a:t>-Help </a:t>
            </a:r>
            <a:r>
              <a:rPr lang="de-DE" sz="1300" dirty="0" err="1"/>
              <a:t>About_Preference_Variables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70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$Datum</a:t>
            </a:r>
            <a:r>
              <a:rPr lang="de-DE" baseline="0" dirty="0"/>
              <a:t> | </a:t>
            </a:r>
            <a:r>
              <a:rPr lang="de-DE" baseline="0" dirty="0" err="1"/>
              <a:t>Get</a:t>
            </a:r>
            <a:r>
              <a:rPr lang="de-DE" baseline="0" dirty="0"/>
              <a:t>-Member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366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@{} -&gt; Hash-Tabelle</a:t>
            </a:r>
            <a:r>
              <a:rPr lang="de-DE" baseline="0" dirty="0"/>
              <a:t> (in anderen Sprache oft als „</a:t>
            </a:r>
            <a:r>
              <a:rPr lang="de-DE" sz="1300" dirty="0"/>
              <a:t>assoziatives Array“ genannt). Elemente werden nicht durch ihre Position (Index) identifiziert, sondern durch eindeutige Bezeichner</a:t>
            </a:r>
          </a:p>
          <a:p>
            <a:endParaRPr lang="de-DE" sz="1300" dirty="0"/>
          </a:p>
          <a:p>
            <a:r>
              <a:rPr lang="de-DE" sz="1300" dirty="0" err="1"/>
              <a:t>formatString</a:t>
            </a:r>
            <a:r>
              <a:rPr lang="de-DE" sz="1300" dirty="0"/>
              <a:t> = „N2“ -&gt; Zahl mit </a:t>
            </a:r>
            <a:r>
              <a:rPr lang="de-DE" sz="1300"/>
              <a:t>2 Dezimalstellen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73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-Service | </a:t>
            </a:r>
            <a:r>
              <a:rPr lang="de-DE" dirty="0" err="1"/>
              <a:t>Sort-Object</a:t>
            </a:r>
            <a:r>
              <a:rPr lang="de-DE" dirty="0"/>
              <a:t> </a:t>
            </a:r>
            <a:r>
              <a:rPr lang="de-DE" dirty="0" err="1"/>
              <a:t>DisplayName</a:t>
            </a:r>
            <a:r>
              <a:rPr lang="de-DE" dirty="0"/>
              <a:t> - </a:t>
            </a:r>
            <a:r>
              <a:rPr lang="de-DE" dirty="0" err="1"/>
              <a:t>Descending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974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8400" y="82550"/>
            <a:ext cx="3729038" cy="209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1662" y="2374645"/>
            <a:ext cx="6169077" cy="748918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61"/>
              </a:spcAft>
            </a:pPr>
            <a:r>
              <a:rPr lang="en-US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5129-BA41-4CEA-BD9F-503E161C8FE1}" type="slidenum">
              <a:rPr lang="en-US" smtClean="0"/>
              <a:t>86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045962" cy="2520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399" tIns="49199" rIns="98399" bIns="49199" rtlCol="0" anchor="ctr"/>
          <a:lstStyle/>
          <a:p>
            <a:r>
              <a:rPr 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10961B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70043"/>
            <a:ext cx="3045962" cy="3942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399" tIns="49199" rIns="98399" bIns="49199" rtlCol="0" anchor="ctr"/>
          <a:lstStyle/>
          <a:p>
            <a:r>
              <a:rPr lang="en-US" sz="1300" b="1">
                <a:solidFill>
                  <a:srgbClr val="336699"/>
                </a:solidFill>
                <a:latin typeface="Arial" panose="020B0604020202020204" pitchFamily="34" charset="0"/>
              </a:rPr>
              <a:t>02: Working with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2496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$a = 1,2,3,4</a:t>
            </a:r>
          </a:p>
          <a:p>
            <a:r>
              <a:rPr lang="de-DE" dirty="0"/>
              <a:t>$a | </a:t>
            </a:r>
            <a:r>
              <a:rPr lang="de-DE" dirty="0" err="1"/>
              <a:t>measure</a:t>
            </a:r>
            <a:r>
              <a:rPr lang="de-DE" dirty="0"/>
              <a:t> –Average</a:t>
            </a:r>
            <a:r>
              <a:rPr lang="de-DE" baseline="0" dirty="0"/>
              <a:t> –</a:t>
            </a:r>
            <a:r>
              <a:rPr lang="de-DE" baseline="0" dirty="0" err="1"/>
              <a:t>Sum</a:t>
            </a:r>
            <a:r>
              <a:rPr lang="de-DE" baseline="0" dirty="0"/>
              <a:t> –Minimum -Maximum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59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3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ISE = </a:t>
            </a:r>
            <a:r>
              <a:rPr lang="de-DE" sz="1300" i="1" dirty="0"/>
              <a:t>Integrated Development Environment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1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C4CF-0296-486E-B05F-71A1AF52062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10961B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01: Getting Started </a:t>
            </a:r>
            <a:r>
              <a:rPr lang="en-US" sz="1200" b="1" dirty="0" err="1">
                <a:solidFill>
                  <a:srgbClr val="336699"/>
                </a:solidFill>
                <a:latin typeface="Arial" panose="020B0604020202020204" pitchFamily="34" charset="0"/>
              </a:rPr>
              <a:t>mit</a:t>
            </a:r>
            <a:r>
              <a:rPr lang="en-US" sz="1200" b="1" dirty="0">
                <a:solidFill>
                  <a:srgbClr val="336699"/>
                </a:solidFill>
                <a:latin typeface="Arial" panose="020B0604020202020204" pitchFamily="34" charset="0"/>
              </a:rPr>
              <a:t> Windows PowerShell</a:t>
            </a:r>
          </a:p>
        </p:txBody>
      </p:sp>
    </p:spTree>
    <p:extLst>
      <p:ext uri="{BB962C8B-B14F-4D97-AF65-F5344CB8AC3E}">
        <p14:creationId xmlns:p14="http://schemas.microsoft.com/office/powerpoint/2010/main" val="21553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8400" y="82550"/>
            <a:ext cx="3729038" cy="209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1662" y="2374645"/>
            <a:ext cx="6169077" cy="748918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61"/>
              </a:spcAft>
            </a:pPr>
            <a:r>
              <a:rPr lang="en-US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C4CF-0296-486E-B05F-71A1AF52062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045962" cy="2520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399" tIns="49199" rIns="98399" bIns="49199" rtlCol="0" anchor="ctr"/>
          <a:lstStyle/>
          <a:p>
            <a:r>
              <a:rPr 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10961B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270043"/>
            <a:ext cx="3045962" cy="3942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399" tIns="49199" rIns="98399" bIns="49199" rtlCol="0" anchor="ctr"/>
          <a:lstStyle/>
          <a:p>
            <a:r>
              <a:rPr lang="en-US" sz="1300" b="1">
                <a:solidFill>
                  <a:srgbClr val="336699"/>
                </a:solidFill>
                <a:latin typeface="Arial" panose="020B0604020202020204" pitchFamily="34" charset="0"/>
              </a:rPr>
              <a:t>01: Getting Started with Windows PowerShell</a:t>
            </a:r>
          </a:p>
        </p:txBody>
      </p:sp>
    </p:spTree>
    <p:extLst>
      <p:ext uri="{BB962C8B-B14F-4D97-AF65-F5344CB8AC3E}">
        <p14:creationId xmlns:p14="http://schemas.microsoft.com/office/powerpoint/2010/main" val="261076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879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Save-Help –</a:t>
            </a:r>
            <a:r>
              <a:rPr lang="de-DE" dirty="0" err="1"/>
              <a:t>DestinationPath</a:t>
            </a:r>
            <a:endParaRPr lang="de-DE" dirty="0"/>
          </a:p>
          <a:p>
            <a:r>
              <a:rPr lang="de-DE" dirty="0"/>
              <a:t>–</a:t>
            </a:r>
            <a:r>
              <a:rPr lang="de-DE" dirty="0" err="1"/>
              <a:t>UICulture</a:t>
            </a:r>
            <a:r>
              <a:rPr lang="de-DE" dirty="0"/>
              <a:t> de-de (nur sehr wenige Module in DE verfügbar!)</a:t>
            </a:r>
          </a:p>
          <a:p>
            <a:r>
              <a:rPr lang="de-DE" dirty="0"/>
              <a:t>(Verzeichnis muss </a:t>
            </a:r>
            <a:r>
              <a:rPr lang="de-DE" dirty="0" err="1"/>
              <a:t>vorhandensein</a:t>
            </a:r>
            <a:r>
              <a:rPr lang="de-DE" dirty="0"/>
              <a:t>,</a:t>
            </a:r>
            <a:r>
              <a:rPr lang="de-DE" baseline="0" dirty="0"/>
              <a:t> ansonsten Fehlermeldung)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80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77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Recurse</a:t>
            </a:r>
            <a:r>
              <a:rPr lang="de-DE" dirty="0"/>
              <a:t> -&gt; Ruft auch alle Elemente von Unterelementen auf!</a:t>
            </a:r>
          </a:p>
          <a:p>
            <a:r>
              <a:rPr lang="de-DE" dirty="0"/>
              <a:t>STRG+C -&gt; Befehle abbrechen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8066F-073C-464B-47F5-686E0824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70036E-E07B-4F1A-15B7-D4451CC01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22E11-B5D4-2DDE-7FAB-D2570D3C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54C2A-2378-42FE-385C-03DB9F8D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16D7E-BE26-5070-3617-53E99225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18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EE410-06C8-BBCC-FC6E-1C44A2AD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39C584-44D4-A90E-4ADC-CDCAF1F06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653B09-02DA-8412-0DB6-E26FBACC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64A30-E28B-60D8-EA43-B48234A5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5B3C4B-2789-E8DD-334E-04FCD0D4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7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CAC212-5F73-7D9A-C623-A0B9491AD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155EE-A15F-C32E-8934-179162E4F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87482-5B82-43AE-358D-7DECA241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8D754D-0938-8AE7-49D2-C31D2167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A51F7B-431B-895C-4174-579B12BB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AB74F-4C5E-A982-7F02-290A2C97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CDCDF-FAE3-1DF6-F944-F80BF8BA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4DED4-B201-8999-A102-AD0A3124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1FFAA-F289-72DC-31A9-DED29449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C47C0-ABF1-F4EA-19DF-8A2B93DD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75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DEF78-E06E-0BF9-9488-0921E7CD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ADEA55-CAF5-CB15-FAE7-7EE13BDF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7C199-72E9-49EC-7CF5-0F129A03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2BBA5-725A-7886-3AC1-AF9D89D4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AC0CC-FDAA-EE70-CC49-7D3A52ED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F2004-5951-F1E2-96BE-485CD18F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8E647-8434-EDED-AA57-396417CD4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C22EC7-2FA3-0EDF-A47E-9D048C51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5DA4B7-110B-02C0-98E4-EA1BA289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E0EE4C-E213-A33E-D50A-2FF3B506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D803B1-2E65-1681-16A3-1E5F631B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74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16D8C-0880-E951-CA03-4EB8F3BE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18536-4AEF-7667-97D9-0E2728D5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E95870-D97A-739F-EFBE-03169EDB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2560CC-D5BF-59AA-A4F1-5AAA118C0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B62CF7-42DA-7962-FBAA-F6FF0DE22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8CB1A0-1D69-E0E2-9ACA-B3D66650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196F16-0582-AA67-E4FE-D744D00F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54E2FB-1E04-0BFA-A992-F493BA1F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20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985D3-DCB9-91F1-7622-C4D7C0C7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9B12C3-1B87-2CAA-2392-85D41974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AD480D-EBC9-792C-D70F-824A7159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A6676C-1CCB-D568-7B46-2D69F048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0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BA219E-40B7-2B10-1481-7B3BE421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FDC8BD-EEA4-196D-D085-5D91C2F4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C038E8-9B94-CF40-8500-B8339B8A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35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C7344-13F2-94BE-361D-A1DDFE2A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80E97-6681-7D87-FB90-4BDF5E01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57EBA9-CF25-4245-FEC9-ED275ACB5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C4510-C89E-222C-E29C-7967F66D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9CFDFC-0C8F-7F5E-168D-DF1D487F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CCE2AD-BAB9-87F6-6576-DCB71B84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68C25-AC72-EC0D-35A1-2477422A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6558B3-8595-2932-58CE-3A101F119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06E106-F3E7-1910-4356-3297879D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FEC536-7FF4-B6FF-0161-3091059B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04FAFA-F069-8CD4-2DE3-A31641A4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E1C4A-699A-2C27-129E-87B86F75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4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514E10-BE56-A3E6-78F1-506ECE17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788A3-1274-7AD2-69B4-F3416300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979D92-8332-D45E-13C3-88CD50E1B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30AB-4081-4A53-9CA4-9C370339012B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BCA78-EF6E-BBAE-F3ED-E7C0745D2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D61727-CF45-09EE-C86B-8FA2A3CC4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BF38-A693-4CE8-8326-58C651B28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2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net.microsoft.com/de-de/library/dd347675.asp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hh848303.aspx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ee692804.aspx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95600" y="4196680"/>
            <a:ext cx="6400800" cy="1752600"/>
          </a:xfrm>
        </p:spPr>
        <p:txBody>
          <a:bodyPr>
            <a:normAutofit/>
          </a:bodyPr>
          <a:lstStyle/>
          <a:p>
            <a:r>
              <a:rPr lang="de-DE" dirty="0" err="1"/>
              <a:t>ppedv</a:t>
            </a:r>
            <a:r>
              <a:rPr lang="de-DE" dirty="0"/>
              <a:t> AG</a:t>
            </a:r>
          </a:p>
          <a:p>
            <a:endParaRPr lang="de-DE" dirty="0"/>
          </a:p>
          <a:p>
            <a:r>
              <a:rPr lang="de-DE" sz="2800" dirty="0"/>
              <a:t>Daniel Rerich</a:t>
            </a:r>
          </a:p>
        </p:txBody>
      </p:sp>
      <p:pic>
        <p:nvPicPr>
          <p:cNvPr id="1026" name="Picture 2" descr="http://www.virtxpert.com/wp-content/uploads/2014/05/logo-powershell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0" r="9281" b="19361"/>
          <a:stretch/>
        </p:blipFill>
        <p:spPr bwMode="auto">
          <a:xfrm>
            <a:off x="2423592" y="2636913"/>
            <a:ext cx="1872208" cy="130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439816" y="2623676"/>
            <a:ext cx="550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Windows </a:t>
            </a:r>
            <a:r>
              <a:rPr lang="de-DE" sz="4800" dirty="0" err="1"/>
              <a:t>PowerShell</a:t>
            </a:r>
            <a:endParaRPr lang="de-DE" sz="4800" dirty="0"/>
          </a:p>
          <a:p>
            <a:pPr algn="ctr"/>
            <a:r>
              <a:rPr lang="de-DE" sz="3200" dirty="0"/>
              <a:t>Administration automatisieren</a:t>
            </a:r>
          </a:p>
        </p:txBody>
      </p:sp>
    </p:spTree>
    <p:extLst>
      <p:ext uri="{BB962C8B-B14F-4D97-AF65-F5344CB8AC3E}">
        <p14:creationId xmlns:p14="http://schemas.microsoft.com/office/powerpoint/2010/main" val="37298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</a:t>
            </a:r>
            <a:r>
              <a:rPr lang="de-DE" dirty="0" err="1"/>
              <a:t>PowerShell</a:t>
            </a:r>
            <a:r>
              <a:rPr lang="de-DE" dirty="0"/>
              <a:t> Versionen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0769"/>
            <a:ext cx="9381291" cy="4857403"/>
          </a:xfrm>
        </p:spPr>
        <p:txBody>
          <a:bodyPr>
            <a:normAutofit/>
          </a:bodyPr>
          <a:lstStyle/>
          <a:p>
            <a:pPr lvl="0"/>
            <a:r>
              <a:rPr lang="en-US" sz="2800" b="1" kern="0" dirty="0" err="1">
                <a:solidFill>
                  <a:srgbClr val="000000"/>
                </a:solidFill>
              </a:rPr>
              <a:t>powershell</a:t>
            </a:r>
            <a:r>
              <a:rPr lang="en-US" sz="2800" b="1" kern="0" dirty="0">
                <a:solidFill>
                  <a:srgbClr val="000000"/>
                </a:solidFill>
              </a:rPr>
              <a:t> –version 2.0</a:t>
            </a:r>
            <a:r>
              <a:rPr lang="en-US" sz="2800" kern="0" dirty="0">
                <a:solidFill>
                  <a:srgbClr val="000000"/>
                </a:solidFill>
              </a:rPr>
              <a:t> started </a:t>
            </a:r>
            <a:r>
              <a:rPr lang="ga-IE" sz="2800" kern="0" dirty="0">
                <a:solidFill>
                  <a:srgbClr val="000000"/>
                </a:solidFill>
              </a:rPr>
              <a:t>Windows </a:t>
            </a:r>
            <a:r>
              <a:rPr lang="en-US" sz="2800" kern="0" dirty="0">
                <a:solidFill>
                  <a:srgbClr val="000000"/>
                </a:solidFill>
              </a:rPr>
              <a:t>PowerShell </a:t>
            </a:r>
            <a:r>
              <a:rPr lang="en-US" sz="2800" kern="0" dirty="0" err="1">
                <a:solidFill>
                  <a:srgbClr val="000000"/>
                </a:solidFill>
              </a:rPr>
              <a:t>mit</a:t>
            </a:r>
            <a:r>
              <a:rPr lang="en-US" sz="2800" kern="0" dirty="0">
                <a:solidFill>
                  <a:srgbClr val="000000"/>
                </a:solidFill>
              </a:rPr>
              <a:t> der PowerShell 2.0 Engine</a:t>
            </a:r>
          </a:p>
          <a:p>
            <a:pPr lvl="1"/>
            <a:r>
              <a:rPr lang="en-US" sz="2400" kern="0" dirty="0" err="1">
                <a:solidFill>
                  <a:srgbClr val="000000"/>
                </a:solidFill>
              </a:rPr>
              <a:t>Abwärts-Kompatibilität</a:t>
            </a:r>
            <a:endParaRPr lang="en-US" sz="2400" kern="0" dirty="0">
              <a:solidFill>
                <a:srgbClr val="000000"/>
              </a:solidFill>
            </a:endParaRPr>
          </a:p>
          <a:p>
            <a:endParaRPr lang="en-US" sz="2800" kern="0" dirty="0">
              <a:solidFill>
                <a:srgbClr val="000000"/>
              </a:solidFill>
            </a:endParaRPr>
          </a:p>
          <a:p>
            <a:r>
              <a:rPr lang="en-US" sz="2800" kern="0" dirty="0">
                <a:solidFill>
                  <a:srgbClr val="000000"/>
                </a:solidFill>
              </a:rPr>
              <a:t>Auf 64Bit-System: 32Bit- und 64Bit-PowerShell</a:t>
            </a:r>
          </a:p>
          <a:p>
            <a:r>
              <a:rPr lang="en-US" sz="2800" kern="0" dirty="0">
                <a:solidFill>
                  <a:srgbClr val="000000"/>
                </a:solidFill>
              </a:rPr>
              <a:t>PowerShell </a:t>
            </a:r>
            <a:r>
              <a:rPr lang="en-US" sz="2800" kern="0" dirty="0" err="1">
                <a:solidFill>
                  <a:srgbClr val="000000"/>
                </a:solidFill>
              </a:rPr>
              <a:t>gibt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</a:rPr>
              <a:t>es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</a:rPr>
              <a:t>auch</a:t>
            </a:r>
            <a:r>
              <a:rPr lang="en-US" sz="2800" kern="0" dirty="0">
                <a:solidFill>
                  <a:srgbClr val="000000"/>
                </a:solidFill>
              </a:rPr>
              <a:t> “elevated” (</a:t>
            </a:r>
            <a:r>
              <a:rPr lang="en-US" sz="2800" kern="0" dirty="0" err="1">
                <a:solidFill>
                  <a:srgbClr val="000000"/>
                </a:solidFill>
              </a:rPr>
              <a:t>mit</a:t>
            </a:r>
            <a:r>
              <a:rPr lang="en-US" sz="2800" kern="0" dirty="0">
                <a:solidFill>
                  <a:srgbClr val="000000"/>
                </a:solidFill>
              </a:rPr>
              <a:t> Admin-</a:t>
            </a:r>
            <a:r>
              <a:rPr lang="en-US" sz="2800" kern="0" dirty="0" err="1">
                <a:solidFill>
                  <a:srgbClr val="000000"/>
                </a:solidFill>
              </a:rPr>
              <a:t>Rechten</a:t>
            </a:r>
            <a:r>
              <a:rPr lang="en-US" sz="2800" kern="0" dirty="0">
                <a:solidFill>
                  <a:srgbClr val="000000"/>
                </a:solidFill>
              </a:rPr>
              <a:t>)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10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79" y="4517019"/>
            <a:ext cx="7702532" cy="1152128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BB294-739D-4EE2-B05F-55FFEF87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09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</a:t>
            </a:r>
            <a:r>
              <a:rPr lang="de-DE" dirty="0" err="1"/>
              <a:t>PowerShell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Es existieren mehrere Anwendungen:</a:t>
            </a:r>
          </a:p>
          <a:p>
            <a:pPr lvl="1"/>
            <a:r>
              <a:rPr lang="de-DE" dirty="0"/>
              <a:t>Konsole</a:t>
            </a:r>
          </a:p>
          <a:p>
            <a:pPr lvl="1"/>
            <a:r>
              <a:rPr lang="de-DE" dirty="0"/>
              <a:t>ISE</a:t>
            </a:r>
          </a:p>
          <a:p>
            <a:pPr lvl="1"/>
            <a:r>
              <a:rPr lang="de-DE" dirty="0"/>
              <a:t>3rd-Party-Anwendungen</a:t>
            </a:r>
          </a:p>
          <a:p>
            <a:r>
              <a:rPr lang="de-DE" dirty="0"/>
              <a:t>Konsole</a:t>
            </a:r>
          </a:p>
          <a:p>
            <a:pPr lvl="1"/>
            <a:r>
              <a:rPr lang="de-DE" dirty="0"/>
              <a:t>Command-Line-Interface</a:t>
            </a:r>
          </a:p>
          <a:p>
            <a:pPr lvl="1"/>
            <a:r>
              <a:rPr lang="de-DE" dirty="0"/>
              <a:t>Alle PS-Features, aber eingeschränkte Bearbeitung</a:t>
            </a:r>
          </a:p>
          <a:p>
            <a:r>
              <a:rPr lang="de-DE" dirty="0"/>
              <a:t>ISE</a:t>
            </a:r>
          </a:p>
          <a:p>
            <a:pPr lvl="1"/>
            <a:r>
              <a:rPr lang="de-DE" dirty="0"/>
              <a:t>Maximale Bearbeitung, aber eingeschränkte Features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69D7D-6B26-4E36-B2C1-5A265923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48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12</a:t>
            </a:fld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894BDD-5BE4-411D-AE34-67D9914E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59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Eigentlich „</a:t>
            </a:r>
            <a:r>
              <a:rPr lang="de-DE" dirty="0" err="1"/>
              <a:t>cmdlet</a:t>
            </a:r>
            <a:r>
              <a:rPr lang="de-DE" dirty="0"/>
              <a:t>“</a:t>
            </a:r>
          </a:p>
          <a:p>
            <a:r>
              <a:rPr lang="de-DE" dirty="0"/>
              <a:t>Viele bekannte Kommandos:</a:t>
            </a:r>
          </a:p>
          <a:p>
            <a:pPr lvl="1"/>
            <a:r>
              <a:rPr lang="de-DE" dirty="0"/>
              <a:t>dir</a:t>
            </a:r>
          </a:p>
          <a:p>
            <a:pPr lvl="1"/>
            <a:r>
              <a:rPr lang="de-DE" dirty="0"/>
              <a:t>cd</a:t>
            </a:r>
          </a:p>
          <a:p>
            <a:pPr lvl="1"/>
            <a:r>
              <a:rPr lang="de-DE" dirty="0" err="1"/>
              <a:t>mkdir</a:t>
            </a:r>
            <a:endParaRPr lang="de-DE" dirty="0"/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Das sind aber keine </a:t>
            </a:r>
            <a:r>
              <a:rPr lang="de-DE" dirty="0" err="1"/>
              <a:t>Commandlets</a:t>
            </a:r>
            <a:r>
              <a:rPr lang="de-DE" dirty="0"/>
              <a:t>!</a:t>
            </a:r>
          </a:p>
          <a:p>
            <a:r>
              <a:rPr lang="de-DE" dirty="0"/>
              <a:t>ping, </a:t>
            </a:r>
            <a:r>
              <a:rPr lang="de-DE" dirty="0" err="1"/>
              <a:t>ipconfig</a:t>
            </a:r>
            <a:r>
              <a:rPr lang="de-DE" dirty="0"/>
              <a:t> und ähnliche: funktioniert i. Allg. (evtl. mit .exe!)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9CAEE-CF9E-47BE-887F-D1CB14BA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2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Commandlets</a:t>
            </a:r>
            <a:r>
              <a:rPr lang="de-DE" dirty="0"/>
              <a:t> haben immer gleichen Aufbau:</a:t>
            </a:r>
          </a:p>
          <a:p>
            <a:pPr lvl="1"/>
            <a:r>
              <a:rPr lang="de-DE" b="1" dirty="0"/>
              <a:t>VERB-SUBSTANTIV</a:t>
            </a:r>
            <a:r>
              <a:rPr lang="de-DE" dirty="0"/>
              <a:t> (Verb-</a:t>
            </a:r>
            <a:r>
              <a:rPr lang="de-DE" dirty="0" err="1"/>
              <a:t>Noun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z. B. </a:t>
            </a:r>
            <a:r>
              <a:rPr lang="de-DE" dirty="0" err="1"/>
              <a:t>Get</a:t>
            </a:r>
            <a:r>
              <a:rPr lang="de-DE" dirty="0"/>
              <a:t>-Command, Set-Location, Start-Service, …</a:t>
            </a:r>
          </a:p>
          <a:p>
            <a:r>
              <a:rPr lang="de-DE" dirty="0"/>
              <a:t>Jedes </a:t>
            </a:r>
            <a:r>
              <a:rPr lang="de-DE" dirty="0" err="1"/>
              <a:t>Commandlet</a:t>
            </a:r>
            <a:r>
              <a:rPr lang="de-DE" dirty="0"/>
              <a:t> hat eine eigene Hilfe</a:t>
            </a:r>
          </a:p>
          <a:p>
            <a:pPr lvl="1"/>
            <a:r>
              <a:rPr lang="de-DE" b="1" dirty="0" err="1"/>
              <a:t>Get</a:t>
            </a:r>
            <a:r>
              <a:rPr lang="de-DE" b="1" dirty="0"/>
              <a:t>-Help COMMANDLET </a:t>
            </a:r>
            <a:r>
              <a:rPr lang="de-DE" dirty="0"/>
              <a:t>(oder auch „</a:t>
            </a:r>
            <a:r>
              <a:rPr lang="de-DE" b="1" dirty="0" err="1"/>
              <a:t>help</a:t>
            </a:r>
            <a:r>
              <a:rPr lang="de-DE" dirty="0"/>
              <a:t>“ oder „</a:t>
            </a:r>
            <a:r>
              <a:rPr lang="de-DE" b="1" dirty="0"/>
              <a:t>man</a:t>
            </a:r>
            <a:r>
              <a:rPr lang="de-DE" dirty="0"/>
              <a:t>“)</a:t>
            </a:r>
          </a:p>
          <a:p>
            <a:pPr lvl="1"/>
            <a:r>
              <a:rPr lang="de-DE" dirty="0"/>
              <a:t>Diverse Schalter: </a:t>
            </a:r>
            <a:r>
              <a:rPr lang="de-DE" b="1" dirty="0"/>
              <a:t>-</a:t>
            </a:r>
            <a:r>
              <a:rPr lang="de-DE" b="1" dirty="0" err="1"/>
              <a:t>Detailed</a:t>
            </a:r>
            <a:r>
              <a:rPr lang="de-DE" dirty="0"/>
              <a:t>, </a:t>
            </a:r>
            <a:r>
              <a:rPr lang="de-DE" b="1" dirty="0"/>
              <a:t>-</a:t>
            </a:r>
            <a:r>
              <a:rPr lang="de-DE" b="1" dirty="0" err="1"/>
              <a:t>Examples</a:t>
            </a:r>
            <a:r>
              <a:rPr lang="de-DE" dirty="0"/>
              <a:t>, </a:t>
            </a:r>
            <a:r>
              <a:rPr lang="de-DE" b="1" dirty="0"/>
              <a:t>-</a:t>
            </a:r>
            <a:r>
              <a:rPr lang="de-DE" b="1" dirty="0" err="1"/>
              <a:t>Full</a:t>
            </a:r>
            <a:r>
              <a:rPr lang="de-DE" dirty="0"/>
              <a:t>, </a:t>
            </a:r>
            <a:r>
              <a:rPr lang="de-DE" b="1" dirty="0"/>
              <a:t>-Online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6A20FA-48C9-449F-9D81-61405515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657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 </a:t>
            </a:r>
            <a:r>
              <a:rPr lang="de-DE" dirty="0" err="1"/>
              <a:t>PowerShell</a:t>
            </a:r>
            <a:r>
              <a:rPr lang="de-DE" dirty="0"/>
              <a:t> 3.0: Hilfe wird nicht mehr offline mitgeliefert</a:t>
            </a:r>
          </a:p>
          <a:p>
            <a:r>
              <a:rPr lang="de-DE" dirty="0"/>
              <a:t>Muss einmalig heruntergeladen werden</a:t>
            </a:r>
          </a:p>
          <a:p>
            <a:r>
              <a:rPr lang="de-DE" b="1" dirty="0"/>
              <a:t>Update-Help </a:t>
            </a:r>
            <a:r>
              <a:rPr lang="de-DE" dirty="0"/>
              <a:t>prüft auf herunterladebare Inhalte</a:t>
            </a:r>
          </a:p>
          <a:p>
            <a:r>
              <a:rPr lang="de-DE" b="1" dirty="0"/>
              <a:t>Save-Help </a:t>
            </a:r>
            <a:r>
              <a:rPr lang="de-DE" dirty="0"/>
              <a:t>speichert Hilfe für Offline-Rechner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17C243-7423-4AC8-8311-7616B0FE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90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</a:t>
            </a:r>
            <a:r>
              <a:rPr lang="de-DE" dirty="0" err="1"/>
              <a:t>Commandlets</a:t>
            </a:r>
            <a:r>
              <a:rPr lang="de-DE" dirty="0"/>
              <a:t> und Hilfe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Anzeige der verfügbaren </a:t>
            </a:r>
            <a:r>
              <a:rPr lang="de-DE" dirty="0" err="1"/>
              <a:t>Commandlets</a:t>
            </a:r>
            <a:endParaRPr lang="de-DE" dirty="0"/>
          </a:p>
          <a:p>
            <a:r>
              <a:rPr lang="de-DE" dirty="0"/>
              <a:t>Arbeiten mit der Hilfe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16</a:t>
            </a:fld>
            <a:endParaRPr lang="de-DE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041" y="4358929"/>
            <a:ext cx="2692921" cy="1979050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0E5A4-6EAE-4A54-8249-A62C0D26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16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</a:t>
            </a:r>
            <a:r>
              <a:rPr lang="de-DE" dirty="0" err="1"/>
              <a:t>Commandlets</a:t>
            </a:r>
            <a:r>
              <a:rPr lang="de-DE" dirty="0"/>
              <a:t> finden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 bereits bekannten </a:t>
            </a:r>
            <a:r>
              <a:rPr lang="de-DE" dirty="0" err="1"/>
              <a:t>Commandlets</a:t>
            </a:r>
            <a:r>
              <a:rPr lang="de-DE" dirty="0"/>
              <a:t> lassen sich oft verwandte Befehle ableiten:</a:t>
            </a:r>
          </a:p>
          <a:p>
            <a:pPr lvl="1"/>
            <a:r>
              <a:rPr lang="de-DE" b="1" dirty="0" err="1"/>
              <a:t>Get</a:t>
            </a:r>
            <a:r>
              <a:rPr lang="de-DE" b="1" dirty="0"/>
              <a:t>-Command –</a:t>
            </a:r>
            <a:r>
              <a:rPr lang="de-DE" b="1" dirty="0" err="1"/>
              <a:t>Noun</a:t>
            </a:r>
            <a:endParaRPr lang="de-DE" b="1" dirty="0"/>
          </a:p>
          <a:p>
            <a:pPr lvl="1"/>
            <a:r>
              <a:rPr lang="de-DE" b="1" dirty="0" err="1"/>
              <a:t>Get</a:t>
            </a:r>
            <a:r>
              <a:rPr lang="de-DE" b="1" dirty="0"/>
              <a:t>-Command –Verb</a:t>
            </a:r>
          </a:p>
          <a:p>
            <a:pPr lvl="1"/>
            <a:r>
              <a:rPr lang="de-DE" b="1" dirty="0" err="1"/>
              <a:t>Get</a:t>
            </a:r>
            <a:r>
              <a:rPr lang="de-DE" b="1" dirty="0"/>
              <a:t>-Command *</a:t>
            </a:r>
            <a:r>
              <a:rPr lang="de-DE" b="1" dirty="0" err="1"/>
              <a:t>wort</a:t>
            </a:r>
            <a:r>
              <a:rPr lang="de-DE" b="1" dirty="0"/>
              <a:t>*</a:t>
            </a:r>
          </a:p>
          <a:p>
            <a:r>
              <a:rPr lang="de-DE" dirty="0"/>
              <a:t>Alternativ kann man sich alle </a:t>
            </a:r>
            <a:r>
              <a:rPr lang="de-DE" dirty="0" err="1"/>
              <a:t>Commandlets</a:t>
            </a:r>
            <a:r>
              <a:rPr lang="de-DE" dirty="0"/>
              <a:t> eines Modules auflisten 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17</a:t>
            </a:fld>
            <a:endParaRPr lang="de-DE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041" y="4358929"/>
            <a:ext cx="2692921" cy="1979050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EBB922-0C1E-4401-9571-7679041C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3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Kurzformen vs. Volle Syntax</a:t>
            </a:r>
          </a:p>
          <a:p>
            <a:pPr lvl="1"/>
            <a:r>
              <a:rPr lang="de-DE" dirty="0"/>
              <a:t>Aliase</a:t>
            </a:r>
          </a:p>
          <a:p>
            <a:pPr lvl="1"/>
            <a:r>
              <a:rPr lang="de-DE" dirty="0"/>
              <a:t>Parameter ohne Namen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18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58" y="2997833"/>
            <a:ext cx="6066491" cy="12232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59" y="4221088"/>
            <a:ext cx="6066491" cy="3157704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3E5105-C8DC-45F9-8CA4-C38F135D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930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19</a:t>
            </a:fld>
            <a:endParaRPr lang="de-DE"/>
          </a:p>
        </p:txBody>
      </p:sp>
      <p:sp>
        <p:nvSpPr>
          <p:cNvPr id="23" name="TextBox 3"/>
          <p:cNvSpPr txBox="1"/>
          <p:nvPr/>
        </p:nvSpPr>
        <p:spPr>
          <a:xfrm>
            <a:off x="1932562" y="2704290"/>
            <a:ext cx="840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Get-EventLog –LogName Application –Newest 10</a:t>
            </a:r>
            <a:endParaRPr lang="en-US" sz="24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Callout 1 (Accent Bar) 4"/>
          <p:cNvSpPr/>
          <p:nvPr/>
        </p:nvSpPr>
        <p:spPr bwMode="auto">
          <a:xfrm rot="16200000">
            <a:off x="2946475" y="1614389"/>
            <a:ext cx="1067405" cy="2040975"/>
          </a:xfrm>
          <a:prstGeom prst="accentCallout1">
            <a:avLst>
              <a:gd name="adj1" fmla="val 18750"/>
              <a:gd name="adj2" fmla="val -8333"/>
              <a:gd name="adj3" fmla="val 26640"/>
              <a:gd name="adj4" fmla="val -65124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5" name="Line Callout 1 (Accent Bar) 5"/>
          <p:cNvSpPr/>
          <p:nvPr/>
        </p:nvSpPr>
        <p:spPr bwMode="auto">
          <a:xfrm rot="16200000">
            <a:off x="5774686" y="979551"/>
            <a:ext cx="1067405" cy="3310647"/>
          </a:xfrm>
          <a:prstGeom prst="accentCallout1">
            <a:avLst>
              <a:gd name="adj1" fmla="val 18750"/>
              <a:gd name="adj2" fmla="val -8333"/>
              <a:gd name="adj3" fmla="val 54260"/>
              <a:gd name="adj4" fmla="val -8335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6" name="Line Callout 1 (Accent Bar) 6"/>
          <p:cNvSpPr/>
          <p:nvPr/>
        </p:nvSpPr>
        <p:spPr bwMode="auto">
          <a:xfrm rot="16200000">
            <a:off x="8450709" y="1787864"/>
            <a:ext cx="1067405" cy="1694022"/>
          </a:xfrm>
          <a:prstGeom prst="accentCallout1">
            <a:avLst>
              <a:gd name="adj1" fmla="val 18750"/>
              <a:gd name="adj2" fmla="val -8333"/>
              <a:gd name="adj3" fmla="val -4369"/>
              <a:gd name="adj4" fmla="val -8335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7" name="Line Callout 1 (Accent Bar) 7"/>
          <p:cNvSpPr/>
          <p:nvPr/>
        </p:nvSpPr>
        <p:spPr bwMode="auto">
          <a:xfrm rot="5400000">
            <a:off x="4753281" y="2604073"/>
            <a:ext cx="1067405" cy="1267838"/>
          </a:xfrm>
          <a:prstGeom prst="accentCallout1">
            <a:avLst>
              <a:gd name="adj1" fmla="val 18750"/>
              <a:gd name="adj2" fmla="val -8333"/>
              <a:gd name="adj3" fmla="val 26640"/>
              <a:gd name="adj4" fmla="val -65124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8" name="Line Callout 1 (Accent Bar) 8"/>
          <p:cNvSpPr/>
          <p:nvPr/>
        </p:nvSpPr>
        <p:spPr bwMode="auto">
          <a:xfrm rot="5400000">
            <a:off x="6515609" y="2323593"/>
            <a:ext cx="1067405" cy="1828800"/>
          </a:xfrm>
          <a:prstGeom prst="accentCallout1">
            <a:avLst>
              <a:gd name="adj1" fmla="val 18750"/>
              <a:gd name="adj2" fmla="val -8333"/>
              <a:gd name="adj3" fmla="val 26640"/>
              <a:gd name="adj4" fmla="val -65124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9" name="TextBox 9"/>
          <p:cNvSpPr txBox="1"/>
          <p:nvPr/>
        </p:nvSpPr>
        <p:spPr>
          <a:xfrm>
            <a:off x="2459690" y="3868971"/>
            <a:ext cx="20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0000"/>
                </a:solidFill>
                <a:latin typeface="Verdana" pitchFamily="34" charset="0"/>
                <a:cs typeface="Arial" charset="0"/>
              </a:rPr>
              <a:t>Commandlet</a:t>
            </a:r>
            <a:endParaRPr lang="en-US" b="1" dirty="0">
              <a:solidFill>
                <a:srgbClr val="FF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4653064" y="3868971"/>
            <a:ext cx="517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Verdana" pitchFamily="34" charset="0"/>
                <a:cs typeface="Arial" charset="0"/>
              </a:rPr>
              <a:t>Parameter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4093937" y="1364499"/>
            <a:ext cx="204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Verdana" pitchFamily="34" charset="0"/>
                <a:cs typeface="Arial" charset="0"/>
              </a:rPr>
              <a:t>Parameter-Name</a:t>
            </a:r>
          </a:p>
        </p:txBody>
      </p:sp>
      <p:sp>
        <p:nvSpPr>
          <p:cNvPr id="32" name="TextBox 12"/>
          <p:cNvSpPr txBox="1"/>
          <p:nvPr/>
        </p:nvSpPr>
        <p:spPr>
          <a:xfrm>
            <a:off x="6096425" y="1348445"/>
            <a:ext cx="204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Verdana" pitchFamily="34" charset="0"/>
                <a:cs typeface="Arial" charset="0"/>
              </a:rPr>
              <a:t>Parameter-Wert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BE177C-38AA-428D-9581-BEB576EB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92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47528" y="1268760"/>
            <a:ext cx="8496944" cy="5087590"/>
          </a:xfrm>
        </p:spPr>
        <p:txBody>
          <a:bodyPr numCol="2">
            <a:noAutofit/>
          </a:bodyPr>
          <a:lstStyle/>
          <a:p>
            <a:r>
              <a:rPr lang="de-DE" sz="2800" dirty="0"/>
              <a:t>Einführung</a:t>
            </a:r>
          </a:p>
          <a:p>
            <a:r>
              <a:rPr lang="de-DE" sz="2800" dirty="0" err="1"/>
              <a:t>Commandlets</a:t>
            </a:r>
            <a:endParaRPr lang="de-DE" sz="2800" dirty="0"/>
          </a:p>
          <a:p>
            <a:r>
              <a:rPr lang="de-DE" sz="2800" dirty="0"/>
              <a:t>ISE</a:t>
            </a:r>
          </a:p>
          <a:p>
            <a:r>
              <a:rPr lang="de-DE" sz="2800" dirty="0"/>
              <a:t>Module</a:t>
            </a:r>
          </a:p>
          <a:p>
            <a:r>
              <a:rPr lang="de-DE" sz="2800" dirty="0"/>
              <a:t>Variablen</a:t>
            </a:r>
          </a:p>
          <a:p>
            <a:r>
              <a:rPr lang="de-DE" sz="2800" dirty="0"/>
              <a:t>Operationen</a:t>
            </a:r>
          </a:p>
          <a:p>
            <a:r>
              <a:rPr lang="de-DE" sz="2800" dirty="0"/>
              <a:t>Pipeline</a:t>
            </a:r>
          </a:p>
          <a:p>
            <a:r>
              <a:rPr lang="de-DE" sz="2800" dirty="0"/>
              <a:t>Formatierung</a:t>
            </a:r>
          </a:p>
          <a:p>
            <a:r>
              <a:rPr lang="de-DE" sz="2800" dirty="0"/>
              <a:t>Sortieren, Messen, Selektieren</a:t>
            </a:r>
          </a:p>
          <a:p>
            <a:r>
              <a:rPr lang="de-DE" sz="2800" dirty="0"/>
              <a:t>Konvertieren, Importieren, Exportieren</a:t>
            </a:r>
          </a:p>
          <a:p>
            <a:r>
              <a:rPr lang="de-DE" sz="2800" dirty="0"/>
              <a:t>Filtern</a:t>
            </a:r>
          </a:p>
          <a:p>
            <a:r>
              <a:rPr lang="de-DE" sz="2800" dirty="0"/>
              <a:t>Aufzählen</a:t>
            </a:r>
          </a:p>
          <a:p>
            <a:r>
              <a:rPr lang="de-DE" sz="2800" dirty="0"/>
              <a:t>WMI/CIM</a:t>
            </a:r>
          </a:p>
          <a:p>
            <a:r>
              <a:rPr lang="de-DE" sz="2800" dirty="0" err="1"/>
              <a:t>Skripting</a:t>
            </a:r>
            <a:endParaRPr lang="de-DE" sz="2800" dirty="0"/>
          </a:p>
          <a:p>
            <a:r>
              <a:rPr lang="de-DE" sz="2800" dirty="0"/>
              <a:t>Funktionen</a:t>
            </a:r>
          </a:p>
          <a:p>
            <a:r>
              <a:rPr lang="de-DE" sz="2800" dirty="0"/>
              <a:t>Verzweigungen</a:t>
            </a:r>
          </a:p>
          <a:p>
            <a:r>
              <a:rPr lang="de-DE" sz="2800" dirty="0"/>
              <a:t>Fehlerbehandlung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442BC-7C33-42DE-9E1D-424F6B25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 -29.11.2022</a:t>
            </a:r>
          </a:p>
        </p:txBody>
      </p:sp>
    </p:spTree>
    <p:extLst>
      <p:ext uri="{BB962C8B-B14F-4D97-AF65-F5344CB8AC3E}">
        <p14:creationId xmlns:p14="http://schemas.microsoft.com/office/powerpoint/2010/main" val="371396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869397" y="1340768"/>
            <a:ext cx="9156700" cy="4281339"/>
          </a:xfrm>
        </p:spPr>
        <p:txBody>
          <a:bodyPr>
            <a:normAutofit/>
          </a:bodyPr>
          <a:lstStyle/>
          <a:p>
            <a:r>
              <a:rPr lang="de-DE" sz="2800" dirty="0"/>
              <a:t>Mehrere Arten von Parametern:</a:t>
            </a:r>
          </a:p>
          <a:p>
            <a:pPr lvl="1"/>
            <a:r>
              <a:rPr lang="de-DE" sz="2400" dirty="0"/>
              <a:t>Benannter Parameter</a:t>
            </a:r>
          </a:p>
          <a:p>
            <a:pPr lvl="2"/>
            <a:r>
              <a:rPr lang="de-DE" sz="1800" dirty="0"/>
              <a:t>z. B.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Get-ChildItem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–Path C:\</a:t>
            </a:r>
          </a:p>
          <a:p>
            <a:pPr lvl="1"/>
            <a:r>
              <a:rPr lang="de-DE" sz="2400" dirty="0"/>
              <a:t>Switch-Parameter</a:t>
            </a:r>
          </a:p>
          <a:p>
            <a:pPr lvl="2"/>
            <a:r>
              <a:rPr lang="de-DE" sz="1800" dirty="0"/>
              <a:t>z. B.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Get-ChildItem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–Path C:\ </a:t>
            </a:r>
            <a:r>
              <a:rPr lang="de-DE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Recurse</a:t>
            </a:r>
            <a:endParaRPr lang="de-DE" sz="1800" b="1" u="sng" dirty="0"/>
          </a:p>
          <a:p>
            <a:pPr lvl="1"/>
            <a:r>
              <a:rPr lang="de-DE" sz="2400" dirty="0" err="1"/>
              <a:t>Positionaler</a:t>
            </a:r>
            <a:r>
              <a:rPr lang="de-DE" sz="2400" dirty="0"/>
              <a:t> Parameter</a:t>
            </a:r>
          </a:p>
          <a:p>
            <a:pPr lvl="2"/>
            <a:r>
              <a:rPr lang="de-DE" sz="1800" dirty="0"/>
              <a:t>z. B.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Get-ChildItem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C:\Windows *.log</a:t>
            </a:r>
          </a:p>
          <a:p>
            <a:pPr lvl="2"/>
            <a:r>
              <a:rPr lang="de-DE" sz="1800" dirty="0"/>
              <a:t>Sollten nicht in Skripten oder ähnlichem genutzt werden</a:t>
            </a:r>
          </a:p>
          <a:p>
            <a:pPr lvl="2"/>
            <a:r>
              <a:rPr lang="de-DE" sz="1800" dirty="0"/>
              <a:t>Nur für Direkteingaben (Lesbarkeit &amp; Verlässlichkeit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ECB11E-38CE-410E-824F-A046D978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91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Leerzeichen trennt </a:t>
            </a:r>
          </a:p>
          <a:p>
            <a:pPr lvl="1"/>
            <a:r>
              <a:rPr lang="de-DE" dirty="0" err="1"/>
              <a:t>Commandlets</a:t>
            </a:r>
            <a:r>
              <a:rPr lang="de-DE" dirty="0"/>
              <a:t> und ihre Parameter</a:t>
            </a:r>
          </a:p>
          <a:p>
            <a:pPr lvl="1"/>
            <a:r>
              <a:rPr lang="de-DE" dirty="0"/>
              <a:t>Parameter und ihre Werte</a:t>
            </a:r>
          </a:p>
          <a:p>
            <a:r>
              <a:rPr lang="de-DE" dirty="0"/>
              <a:t>Wenn ein Leerzeichen gefordert oder erlaubt ist, können auch mehrere verwendet werden</a:t>
            </a:r>
          </a:p>
          <a:p>
            <a:r>
              <a:rPr lang="en-US" dirty="0" err="1"/>
              <a:t>Groß</a:t>
            </a:r>
            <a:r>
              <a:rPr lang="en-US" dirty="0"/>
              <a:t>-/</a:t>
            </a:r>
            <a:r>
              <a:rPr lang="en-US" dirty="0" err="1"/>
              <a:t>Kleinschreibung</a:t>
            </a:r>
            <a:r>
              <a:rPr lang="en-US" dirty="0"/>
              <a:t> </a:t>
            </a:r>
            <a:r>
              <a:rPr lang="en-US" dirty="0" err="1"/>
              <a:t>spielt</a:t>
            </a:r>
            <a:r>
              <a:rPr lang="en-US" dirty="0"/>
              <a:t> in der Regel </a:t>
            </a:r>
            <a:r>
              <a:rPr lang="en-US" dirty="0" err="1"/>
              <a:t>keine</a:t>
            </a:r>
            <a:r>
              <a:rPr lang="en-US" dirty="0"/>
              <a:t> Rolle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BEC2B-5FD8-4E91-810E-5BB32385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27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Einem Parameter können auch mehrere Werte übergeben werden:</a:t>
            </a:r>
          </a:p>
          <a:p>
            <a:endParaRPr lang="de-DE" dirty="0"/>
          </a:p>
          <a:p>
            <a:pPr marL="457200" lvl="1" indent="0">
              <a:buNone/>
            </a:pPr>
            <a:r>
              <a:rPr lang="de-DE" dirty="0"/>
              <a:t>-Name &lt;String[]&gt;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Dazu erzeugt man eine Liste der Werte: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22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501" y="2348880"/>
            <a:ext cx="4871641" cy="227052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8" y="5170893"/>
            <a:ext cx="7896225" cy="11811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355CB3-8A4A-4CA4-8CB7-8C449F13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6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ein </a:t>
            </a:r>
            <a:r>
              <a:rPr lang="de-DE" dirty="0" err="1"/>
              <a:t>Commandlets</a:t>
            </a:r>
            <a:r>
              <a:rPr lang="de-DE" dirty="0"/>
              <a:t> einen oder mehrere Parameter erwartet (Pflicht-Parameter), der nicht angegeben wurde: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23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7" y="2652714"/>
            <a:ext cx="8924925" cy="19431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4595814"/>
            <a:ext cx="8924925" cy="19431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EF2F089-1CC4-4C2A-8932-07383919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35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Verringern des Schreibaufwandes durch:</a:t>
            </a:r>
          </a:p>
          <a:p>
            <a:pPr lvl="1"/>
            <a:r>
              <a:rPr lang="de-DE" dirty="0"/>
              <a:t>Aliase statt der vollen </a:t>
            </a:r>
            <a:r>
              <a:rPr lang="de-DE" dirty="0" err="1"/>
              <a:t>Cmdlet</a:t>
            </a:r>
            <a:r>
              <a:rPr lang="de-DE" dirty="0"/>
              <a:t>-Namen</a:t>
            </a:r>
          </a:p>
          <a:p>
            <a:pPr lvl="1"/>
            <a:r>
              <a:rPr lang="de-DE" dirty="0" err="1"/>
              <a:t>Positionale</a:t>
            </a:r>
            <a:r>
              <a:rPr lang="de-DE" dirty="0"/>
              <a:t> Parameter</a:t>
            </a:r>
          </a:p>
          <a:p>
            <a:pPr lvl="1"/>
            <a:r>
              <a:rPr lang="de-DE" dirty="0"/>
              <a:t>Verkürzte Parameter-Namen</a:t>
            </a:r>
          </a:p>
          <a:p>
            <a:r>
              <a:rPr lang="de-DE" dirty="0"/>
              <a:t>Verschlechtert Lesbarkeit</a:t>
            </a:r>
          </a:p>
          <a:p>
            <a:r>
              <a:rPr lang="de-DE" dirty="0"/>
              <a:t>Sollte in Veröffentlichungen oder Scripts vermieden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7200" y="6375649"/>
            <a:ext cx="2133600" cy="365125"/>
          </a:xfrm>
        </p:spPr>
        <p:txBody>
          <a:bodyPr/>
          <a:lstStyle/>
          <a:p>
            <a:fld id="{D0B68A9A-8F5D-4114-819E-CD9E627B0FFB}" type="slidenum">
              <a:rPr lang="de-DE" smtClean="0"/>
              <a:t>24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868" y="4437112"/>
            <a:ext cx="6948264" cy="1156667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A602E5-E473-49F3-93C6-BB6D89D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82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25</a:t>
            </a:fld>
            <a:endParaRPr lang="de-DE"/>
          </a:p>
        </p:txBody>
      </p:sp>
      <p:sp>
        <p:nvSpPr>
          <p:cNvPr id="5" name="TextBox 3"/>
          <p:cNvSpPr txBox="1"/>
          <p:nvPr/>
        </p:nvSpPr>
        <p:spPr>
          <a:xfrm>
            <a:off x="2029838" y="1322963"/>
            <a:ext cx="817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Get-Service –Name BITS –ComputerName WIN2012</a:t>
            </a:r>
            <a:endParaRPr lang="en-US" sz="24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029838" y="5385882"/>
            <a:ext cx="817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gsv BITS –Comp WIN2012</a:t>
            </a:r>
            <a:endParaRPr lang="en-US" sz="24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5"/>
          <p:cNvCxnSpPr/>
          <p:nvPr/>
        </p:nvCxnSpPr>
        <p:spPr bwMode="auto">
          <a:xfrm>
            <a:off x="3294435" y="1784627"/>
            <a:ext cx="1108953" cy="3601254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6"/>
          <p:cNvCxnSpPr/>
          <p:nvPr/>
        </p:nvCxnSpPr>
        <p:spPr bwMode="auto">
          <a:xfrm>
            <a:off x="5392366" y="1784627"/>
            <a:ext cx="0" cy="3601254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7"/>
          <p:cNvCxnSpPr/>
          <p:nvPr/>
        </p:nvCxnSpPr>
        <p:spPr bwMode="auto">
          <a:xfrm flipH="1">
            <a:off x="6387830" y="1784627"/>
            <a:ext cx="1439694" cy="3601254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8"/>
          <p:cNvSpPr txBox="1"/>
          <p:nvPr/>
        </p:nvSpPr>
        <p:spPr>
          <a:xfrm>
            <a:off x="2302214" y="3127363"/>
            <a:ext cx="1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  <a:latin typeface="Verdana" pitchFamily="34" charset="0"/>
                <a:cs typeface="Arial" charset="0"/>
              </a:rPr>
              <a:t>Alias</a:t>
            </a:r>
            <a:endParaRPr lang="en-US" b="1" dirty="0">
              <a:solidFill>
                <a:srgbClr val="FF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5395580" y="2988865"/>
            <a:ext cx="180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0000"/>
                </a:solidFill>
                <a:latin typeface="Verdana" pitchFamily="34" charset="0"/>
                <a:cs typeface="Arial" charset="0"/>
              </a:rPr>
              <a:t>Positionaler</a:t>
            </a:r>
            <a:endParaRPr lang="en-US" b="1" dirty="0">
              <a:solidFill>
                <a:srgbClr val="FF0000"/>
              </a:solidFill>
              <a:latin typeface="Verdana" pitchFamily="34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Verdana" pitchFamily="34" charset="0"/>
                <a:cs typeface="Arial" charset="0"/>
              </a:rPr>
              <a:t>Parameter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7376809" y="2850364"/>
            <a:ext cx="171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0000"/>
                </a:solidFill>
                <a:latin typeface="Verdana" pitchFamily="34" charset="0"/>
                <a:cs typeface="Arial" charset="0"/>
              </a:rPr>
              <a:t>Verkürzter</a:t>
            </a:r>
            <a:endParaRPr lang="en-US" b="1" dirty="0">
              <a:solidFill>
                <a:srgbClr val="FF0000"/>
              </a:solidFill>
              <a:latin typeface="Verdana" pitchFamily="34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Verdana" pitchFamily="34" charset="0"/>
                <a:cs typeface="Arial" charset="0"/>
              </a:rPr>
              <a:t>Parameter-Name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EA3CE6-8F90-438B-804C-E8FFD41B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928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Show-Command zeigt GUI mit allen möglichen Paramatern</a:t>
            </a:r>
          </a:p>
          <a:p>
            <a:r>
              <a:rPr lang="de-DE" dirty="0"/>
              <a:t>Werte z. T. via Dropdown-Liste</a:t>
            </a:r>
          </a:p>
          <a:p>
            <a:r>
              <a:rPr lang="de-DE" dirty="0"/>
              <a:t>Hauptsächlich während der Lern-Phase nützlich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26</a:t>
            </a:fld>
            <a:endParaRPr lang="de-DE"/>
          </a:p>
        </p:txBody>
      </p:sp>
      <p:pic>
        <p:nvPicPr>
          <p:cNvPr id="5" name="Picture 2" descr="This slide shows the dialog box produced by Show-Command. 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020" y="2348222"/>
            <a:ext cx="3240360" cy="382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BC1809-5B2C-4604-A939-A9208FAE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6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Commandlets</a:t>
            </a:r>
            <a:r>
              <a:rPr lang="de-DE" dirty="0"/>
              <a:t> mit Änderungen:</a:t>
            </a:r>
          </a:p>
          <a:p>
            <a:pPr lvl="1"/>
            <a:r>
              <a:rPr lang="de-DE" dirty="0" err="1"/>
              <a:t>Confirm</a:t>
            </a:r>
            <a:endParaRPr lang="de-DE" dirty="0"/>
          </a:p>
          <a:p>
            <a:pPr lvl="2"/>
            <a:r>
              <a:rPr lang="de-DE" dirty="0"/>
              <a:t>Nochmalige Abfrage vor Ausführen</a:t>
            </a:r>
          </a:p>
          <a:p>
            <a:pPr lvl="1"/>
            <a:r>
              <a:rPr lang="de-DE" dirty="0" err="1"/>
              <a:t>WhatIf</a:t>
            </a:r>
            <a:endParaRPr lang="de-DE" dirty="0"/>
          </a:p>
          <a:p>
            <a:pPr lvl="2"/>
            <a:r>
              <a:rPr lang="de-DE" dirty="0"/>
              <a:t>Was WÜRDE passieren (nützlich bei unklarer Menge oder längeren Verkettungen)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27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39FCF-5492-404E-84FE-88CD0109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01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Es gibt 3 Stufen des Einflusses eines </a:t>
            </a:r>
            <a:r>
              <a:rPr lang="de-DE" dirty="0" err="1"/>
              <a:t>Commandlets</a:t>
            </a:r>
            <a:r>
              <a:rPr lang="de-DE" dirty="0"/>
              <a:t> auf das System:</a:t>
            </a:r>
          </a:p>
          <a:p>
            <a:pPr lvl="1"/>
            <a:r>
              <a:rPr lang="de-DE" dirty="0"/>
              <a:t>High</a:t>
            </a:r>
          </a:p>
          <a:p>
            <a:pPr lvl="1"/>
            <a:r>
              <a:rPr lang="de-DE" dirty="0"/>
              <a:t>Medium</a:t>
            </a:r>
          </a:p>
          <a:p>
            <a:pPr lvl="1"/>
            <a:r>
              <a:rPr lang="de-DE" dirty="0"/>
              <a:t>Low</a:t>
            </a:r>
          </a:p>
          <a:p>
            <a:r>
              <a:rPr lang="de-DE" b="1" dirty="0"/>
              <a:t>$</a:t>
            </a:r>
            <a:r>
              <a:rPr lang="de-DE" b="1" dirty="0" err="1"/>
              <a:t>ConfirmPreference</a:t>
            </a:r>
            <a:r>
              <a:rPr lang="de-DE" b="1" dirty="0"/>
              <a:t> </a:t>
            </a:r>
            <a:r>
              <a:rPr lang="de-DE" dirty="0"/>
              <a:t>regelt, wann Abfrage automatisch kommt</a:t>
            </a:r>
          </a:p>
          <a:p>
            <a:r>
              <a:rPr lang="de-DE" dirty="0"/>
              <a:t>Standard: „High“ -&gt; Keine automatische Abfrage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28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407E0-BFC4-4334-AB4A-E04099D6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753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Confirm</a:t>
            </a:r>
            <a:r>
              <a:rPr lang="de-DE" dirty="0"/>
              <a:t> kann schädlich bei Skripten sein, die nicht-interaktiv laufen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29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694146"/>
            <a:ext cx="8928992" cy="1734855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9203E0-A28F-4415-BDC2-EB9BB76A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88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</a:t>
            </a:fld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DC24339-74C8-4CF7-AE10-F8AD7A70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326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WhatIf</a:t>
            </a:r>
            <a:r>
              <a:rPr lang="de-DE" dirty="0"/>
              <a:t>“ listet nur die Änderungen auf, ohne sie direkt auszuführen: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30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0" y="2492897"/>
            <a:ext cx="9001000" cy="78900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57" y="3463431"/>
            <a:ext cx="9000999" cy="2085221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3C810-9F20-41B7-8AF3-AF5F17F7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16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$</a:t>
            </a:r>
            <a:r>
              <a:rPr lang="de-DE" b="1" dirty="0" err="1"/>
              <a:t>WhatIfPreference</a:t>
            </a:r>
            <a:r>
              <a:rPr lang="de-DE" dirty="0"/>
              <a:t> regelt Verhalten</a:t>
            </a:r>
          </a:p>
          <a:p>
            <a:r>
              <a:rPr lang="de-DE" dirty="0"/>
              <a:t>Standard: „</a:t>
            </a:r>
            <a:r>
              <a:rPr lang="de-DE" dirty="0" err="1"/>
              <a:t>False</a:t>
            </a:r>
            <a:r>
              <a:rPr lang="de-DE" dirty="0"/>
              <a:t>“</a:t>
            </a:r>
          </a:p>
          <a:p>
            <a:r>
              <a:rPr lang="de-DE" dirty="0"/>
              <a:t>Bei „True“ wird jede Aktion behandelt, als wäre sie mit </a:t>
            </a:r>
            <a:r>
              <a:rPr lang="de-DE" b="1" dirty="0"/>
              <a:t>-</a:t>
            </a:r>
            <a:r>
              <a:rPr lang="de-DE" b="1" dirty="0" err="1"/>
              <a:t>WhatIf</a:t>
            </a:r>
            <a:r>
              <a:rPr lang="de-DE" b="1" dirty="0"/>
              <a:t> </a:t>
            </a:r>
            <a:r>
              <a:rPr lang="de-DE" dirty="0"/>
              <a:t>ausgeführt worden</a:t>
            </a:r>
          </a:p>
          <a:p>
            <a:r>
              <a:rPr lang="de-DE" dirty="0"/>
              <a:t>Dann kann mit </a:t>
            </a:r>
            <a:r>
              <a:rPr lang="de-DE" b="1" dirty="0"/>
              <a:t>-</a:t>
            </a:r>
            <a:r>
              <a:rPr lang="de-DE" b="1" dirty="0" err="1"/>
              <a:t>WhatIf</a:t>
            </a:r>
            <a:r>
              <a:rPr lang="de-DE" b="1" dirty="0"/>
              <a:t>:$</a:t>
            </a:r>
            <a:r>
              <a:rPr lang="de-DE" b="1" dirty="0" err="1"/>
              <a:t>false</a:t>
            </a:r>
            <a:r>
              <a:rPr lang="de-DE" dirty="0"/>
              <a:t> ein einzelner Aufruf ohne </a:t>
            </a:r>
            <a:r>
              <a:rPr lang="de-DE" dirty="0" err="1"/>
              <a:t>WhatIf</a:t>
            </a:r>
            <a:r>
              <a:rPr lang="de-DE" dirty="0"/>
              <a:t> getätigt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D7746-0638-4646-BF2F-6B99C6DB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649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Ausführen von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Anzeigen der Hilfe für ein </a:t>
            </a:r>
            <a:r>
              <a:rPr lang="de-DE" dirty="0" err="1"/>
              <a:t>Commandlet</a:t>
            </a:r>
            <a:endParaRPr lang="de-DE" dirty="0"/>
          </a:p>
          <a:p>
            <a:r>
              <a:rPr lang="de-DE" dirty="0"/>
              <a:t>Arbeiten mit Parametern</a:t>
            </a:r>
          </a:p>
          <a:p>
            <a:r>
              <a:rPr lang="de-DE" dirty="0"/>
              <a:t>Arbeiten mit Aliasen</a:t>
            </a:r>
          </a:p>
          <a:p>
            <a:r>
              <a:rPr lang="de-DE" dirty="0"/>
              <a:t>Funktionsweise von </a:t>
            </a:r>
            <a:r>
              <a:rPr lang="de-DE" dirty="0" err="1"/>
              <a:t>WhatIf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32</a:t>
            </a:fld>
            <a:endParaRPr lang="de-DE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1" y="4147113"/>
            <a:ext cx="2692921" cy="1979050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893579-81C4-41B0-ABF0-6E596D8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744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00" y="4132214"/>
            <a:ext cx="2701305" cy="20081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</a:t>
            </a:r>
            <a:r>
              <a:rPr lang="de-DE" dirty="0" err="1"/>
              <a:t>Commandlets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Listen Sie alle </a:t>
            </a:r>
            <a:r>
              <a:rPr lang="de-DE" dirty="0" err="1"/>
              <a:t>Commandlets</a:t>
            </a:r>
            <a:r>
              <a:rPr lang="de-DE" dirty="0"/>
              <a:t> auf, die mit dem „Computer“ arbeiten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Lassen Sie sich die Beispiele für „</a:t>
            </a:r>
            <a:r>
              <a:rPr lang="de-DE" dirty="0" err="1"/>
              <a:t>Get-Process</a:t>
            </a:r>
            <a:r>
              <a:rPr lang="de-DE" dirty="0"/>
              <a:t>“ anzeigen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Welche PS-Kommandos verbergen sich hinter „dir“ und „cd“?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Testen Sie </a:t>
            </a:r>
            <a:r>
              <a:rPr lang="de-DE" dirty="0" err="1"/>
              <a:t>WhatIf</a:t>
            </a:r>
            <a:r>
              <a:rPr lang="de-DE" dirty="0"/>
              <a:t> an folgendem Aufruf:</a:t>
            </a:r>
          </a:p>
          <a:p>
            <a:pPr marL="400050" lvl="1" indent="0">
              <a:buNone/>
            </a:pPr>
            <a:r>
              <a:rPr lang="en-US" dirty="0"/>
              <a:t>  Get-</a:t>
            </a:r>
            <a:r>
              <a:rPr lang="en-US" dirty="0" err="1"/>
              <a:t>Childitem</a:t>
            </a:r>
            <a:r>
              <a:rPr lang="en-US" dirty="0"/>
              <a:t> -Path  C:\Testfiles\   -Filter  *.txt   –Recurse | Remove-Item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33</a:t>
            </a:fld>
            <a:endParaRPr lang="de-DE"/>
          </a:p>
        </p:txBody>
      </p:sp>
      <p:graphicFrame>
        <p:nvGraphicFramePr>
          <p:cNvPr id="5" name="Table 6"/>
          <p:cNvGraphicFramePr>
            <a:graphicFrameLocks noGrp="1"/>
          </p:cNvGraphicFramePr>
          <p:nvPr/>
        </p:nvGraphicFramePr>
        <p:xfrm>
          <a:off x="5447929" y="6126163"/>
          <a:ext cx="2989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dc.ppedv.kurs</a:t>
                      </a:r>
                      <a:endParaRPr lang="de-DE" sz="1400" b="1" dirty="0"/>
                    </a:p>
                    <a:p>
                      <a:r>
                        <a:rPr lang="de-DE" sz="1400" b="1" dirty="0"/>
                        <a:t>VM:Server1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KURS\Administrator</a:t>
                      </a:r>
                    </a:p>
                    <a:p>
                      <a:r>
                        <a:rPr lang="de-DE" sz="1200" b="0"/>
                        <a:t>ppedv2018!</a:t>
                      </a:r>
                      <a:endParaRPr lang="de-DE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D2264C-19B1-42A3-B350-39923E24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750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Lösungen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-Command 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Noun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Computer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-Help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Get-AdUser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dirty="0">
                <a:cs typeface="Courier New" panose="02070309020205020404" pitchFamily="49" charset="0"/>
              </a:rPr>
              <a:t>Hier sollte ein Download der Hilfe nötig sein!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-Alias dir </a:t>
            </a:r>
            <a:r>
              <a:rPr lang="de-DE" dirty="0"/>
              <a:t>bzw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-Alias cd </a:t>
            </a:r>
            <a:r>
              <a:rPr lang="de-DE" dirty="0"/>
              <a:t>(Alternativ: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-Help dir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C:\Testfiles\*.txt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Remove-Item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WhatIf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E4BA22-FA1A-41DA-BC47-75373C59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414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.NET-Framework 2 installieren…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Install-WindowsFeature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-Name NET-Framework-Core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–Source D:\sources\sxs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2B1FC-C55E-4937-8C88-E2F53948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373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36</a:t>
            </a:fld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640D4A-C84B-495D-ADC4-7EB9607D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794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PowerShell-</a:t>
            </a:r>
            <a:r>
              <a:rPr lang="de-DE" dirty="0" err="1"/>
              <a:t>Commandlets</a:t>
            </a:r>
            <a:r>
              <a:rPr lang="de-DE" dirty="0"/>
              <a:t> sind in der Regel in Modulen organisiert</a:t>
            </a:r>
          </a:p>
          <a:p>
            <a:r>
              <a:rPr lang="de-DE" dirty="0"/>
              <a:t>Module müssen geladen werden, um </a:t>
            </a:r>
            <a:r>
              <a:rPr lang="de-DE" dirty="0" err="1"/>
              <a:t>Cmdlets</a:t>
            </a:r>
            <a:r>
              <a:rPr lang="de-DE" dirty="0"/>
              <a:t> zu nutzen</a:t>
            </a:r>
          </a:p>
          <a:p>
            <a:r>
              <a:rPr lang="de-DE" dirty="0"/>
              <a:t>Ab PS 3.0 werden Module automatisch geladen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36FC6-04E9-4912-9C73-75246181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690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38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06" y="494802"/>
            <a:ext cx="8467725" cy="20097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105" y="2502461"/>
            <a:ext cx="8467725" cy="4448175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44173BC-896B-4267-9275-5D008228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149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Module werden mit </a:t>
            </a:r>
            <a:r>
              <a:rPr lang="de-DE" b="1" dirty="0"/>
              <a:t>Import-Module </a:t>
            </a:r>
            <a:r>
              <a:rPr lang="de-DE" dirty="0"/>
              <a:t>geladen</a:t>
            </a:r>
          </a:p>
          <a:p>
            <a:r>
              <a:rPr lang="de-DE" dirty="0"/>
              <a:t>Alias: </a:t>
            </a:r>
            <a:r>
              <a:rPr lang="de-DE" b="1" dirty="0" err="1"/>
              <a:t>ipmo</a:t>
            </a:r>
            <a:endParaRPr lang="de-DE" b="1" dirty="0"/>
          </a:p>
          <a:p>
            <a:r>
              <a:rPr lang="de-DE" dirty="0"/>
              <a:t>Auch bei neuerer PS-Version: In </a:t>
            </a:r>
            <a:r>
              <a:rPr lang="de-DE" dirty="0" err="1"/>
              <a:t>Scripten</a:t>
            </a:r>
            <a:r>
              <a:rPr lang="de-DE" dirty="0"/>
              <a:t> Module manuell laden! (Abwärtskompatibilität)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39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1" y="4147113"/>
            <a:ext cx="2692921" cy="1979050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2F74F5-1B90-4EDB-8CF4-87B15F2A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4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PowerShell</a:t>
            </a:r>
            <a:r>
              <a:rPr lang="de-DE" dirty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Windows </a:t>
            </a:r>
            <a:r>
              <a:rPr lang="de-DE" sz="3200" dirty="0" err="1"/>
              <a:t>PowerShell</a:t>
            </a:r>
            <a:r>
              <a:rPr lang="de-DE" sz="3200" dirty="0"/>
              <a:t> ist…</a:t>
            </a:r>
          </a:p>
          <a:p>
            <a:pPr lvl="1"/>
            <a:r>
              <a:rPr lang="de-DE" sz="2800" dirty="0"/>
              <a:t>Die vielleicht beste Skript-Sprache für Windows</a:t>
            </a:r>
          </a:p>
          <a:p>
            <a:pPr lvl="1"/>
            <a:r>
              <a:rPr lang="de-DE" sz="2800" dirty="0"/>
              <a:t>Vielseitig einsetzbar</a:t>
            </a:r>
          </a:p>
          <a:p>
            <a:pPr lvl="1"/>
            <a:r>
              <a:rPr lang="de-DE" sz="2800" dirty="0"/>
              <a:t>Leicht zu erlernen</a:t>
            </a:r>
          </a:p>
          <a:p>
            <a:pPr lvl="1"/>
            <a:r>
              <a:rPr lang="de-DE" sz="2800" dirty="0"/>
              <a:t>Sehr umfangreich</a:t>
            </a:r>
          </a:p>
          <a:p>
            <a:pPr lvl="1"/>
            <a:r>
              <a:rPr lang="de-DE" sz="2800" dirty="0"/>
              <a:t>Bereits seit längerem funktionale Grundlage vieler GUIs</a:t>
            </a:r>
          </a:p>
          <a:p>
            <a:pPr lvl="1"/>
            <a:r>
              <a:rPr lang="de-DE" sz="2800" dirty="0"/>
              <a:t>So ein bisschen wie Linux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662628" y="2060848"/>
            <a:ext cx="30963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4400" dirty="0"/>
              <a:t>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223825" y="3861048"/>
            <a:ext cx="309634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/>
              <a:t>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443891" y="4351462"/>
            <a:ext cx="30963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?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584E5D8-E8B6-4C42-8D77-925D7540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58CE026-B8A9-47FA-8AD1-75C60B40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Windows Server mit einigen Rollen: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40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79" y="2230292"/>
            <a:ext cx="8033022" cy="4151036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122F0E-68D8-41EB-87AC-B77BC86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807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00" y="4132214"/>
            <a:ext cx="2701305" cy="20081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Module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Lassen Sie sich alle geladenen Module auflisten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Führen Sie „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Get-ADUser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–Filter *</a:t>
            </a:r>
            <a:r>
              <a:rPr lang="de-DE" dirty="0"/>
              <a:t>“ aus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Lassen Sie sich erneut alle geladenen Module auflisten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Lassen Sie sich alle verfügbaren Module auflisten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41</a:t>
            </a:fld>
            <a:endParaRPr lang="de-DE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197219" y="6126163"/>
          <a:ext cx="3240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dc.ppedv.kurs</a:t>
                      </a:r>
                      <a:endParaRPr lang="de-DE" sz="1400" b="1" dirty="0"/>
                    </a:p>
                    <a:p>
                      <a:r>
                        <a:rPr lang="de-DE" sz="1400" b="1" dirty="0"/>
                        <a:t>VM:Server1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KURS\Administrator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3F1732B-FD90-4795-A5E9-069191C2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40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Lösungen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-Module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Get-ADUser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-Filter *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-Module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-Module 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ListAvailable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D084B-B798-4633-A32D-D747F8BD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6892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43</a:t>
            </a:fld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48FE9DD-EE11-46E0-A23E-280F360F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155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PowerShell</a:t>
            </a:r>
            <a:r>
              <a:rPr lang="de-DE" dirty="0"/>
              <a:t> Kommandos werden in einer </a:t>
            </a:r>
            <a:r>
              <a:rPr lang="de-DE" i="1" dirty="0"/>
              <a:t>Pipeline </a:t>
            </a:r>
            <a:r>
              <a:rPr lang="de-DE" dirty="0"/>
              <a:t>ausgeführt</a:t>
            </a:r>
          </a:p>
          <a:p>
            <a:r>
              <a:rPr lang="de-DE" dirty="0"/>
              <a:t>Pipeline kann ein oder mehrere </a:t>
            </a:r>
            <a:r>
              <a:rPr lang="de-DE" dirty="0" err="1"/>
              <a:t>Commandlets</a:t>
            </a:r>
            <a:r>
              <a:rPr lang="de-DE" dirty="0"/>
              <a:t> enthalten</a:t>
            </a:r>
          </a:p>
          <a:p>
            <a:r>
              <a:rPr lang="de-DE" dirty="0"/>
              <a:t>Mehrere </a:t>
            </a:r>
            <a:r>
              <a:rPr lang="de-DE" dirty="0" err="1"/>
              <a:t>Commandlets</a:t>
            </a:r>
            <a:r>
              <a:rPr lang="de-DE" dirty="0"/>
              <a:t> werden durch „|“ verknüpft</a:t>
            </a:r>
          </a:p>
          <a:p>
            <a:r>
              <a:rPr lang="de-DE" dirty="0" err="1"/>
              <a:t>Commandlets</a:t>
            </a:r>
            <a:r>
              <a:rPr lang="de-DE" dirty="0"/>
              <a:t> werden von links nach rechts ausgeführt</a:t>
            </a:r>
          </a:p>
          <a:p>
            <a:r>
              <a:rPr lang="de-DE" dirty="0"/>
              <a:t>Auf der Konsole wird die Ausgabe des letzten </a:t>
            </a:r>
            <a:r>
              <a:rPr lang="de-DE" dirty="0" err="1"/>
              <a:t>Commandlets</a:t>
            </a:r>
            <a:r>
              <a:rPr lang="de-DE" dirty="0"/>
              <a:t> gezeigt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A358B-9F78-4E84-B8BF-201A2214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38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Bsp.: </a:t>
            </a:r>
            <a:r>
              <a:rPr lang="de-DE" b="1" dirty="0" err="1"/>
              <a:t>Get</a:t>
            </a:r>
            <a:r>
              <a:rPr lang="de-DE" b="1" dirty="0"/>
              <a:t>-Service | Out-File Services.txt</a:t>
            </a:r>
          </a:p>
          <a:p>
            <a:r>
              <a:rPr lang="de-DE" dirty="0"/>
              <a:t>Das ist also die Kombination aus </a:t>
            </a:r>
            <a:r>
              <a:rPr lang="de-DE" b="1" dirty="0" err="1"/>
              <a:t>Get</a:t>
            </a:r>
            <a:r>
              <a:rPr lang="de-DE" b="1" dirty="0"/>
              <a:t>-Service</a:t>
            </a:r>
            <a:r>
              <a:rPr lang="de-DE" dirty="0"/>
              <a:t> und </a:t>
            </a:r>
            <a:r>
              <a:rPr lang="de-DE" b="1" dirty="0"/>
              <a:t>Out-File</a:t>
            </a:r>
          </a:p>
          <a:p>
            <a:pPr marL="0" indent="0">
              <a:buNone/>
            </a:pPr>
            <a:r>
              <a:rPr lang="de-DE" dirty="0"/>
              <a:t>  (Hier wird dann auch keine Ausgabe erzeugt!)</a:t>
            </a:r>
          </a:p>
          <a:p>
            <a:r>
              <a:rPr lang="de-DE" dirty="0"/>
              <a:t>In diesem Fall entspricht das etwa dem           „&gt; Services.txt“ aus DOS</a:t>
            </a:r>
          </a:p>
          <a:p>
            <a:r>
              <a:rPr lang="de-DE" dirty="0"/>
              <a:t>Funktioniert aber anders!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234F2-83D1-4366-8EBC-D471223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224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Windows </a:t>
            </a:r>
            <a:r>
              <a:rPr lang="de-DE" dirty="0" err="1"/>
              <a:t>PowerShell</a:t>
            </a:r>
            <a:r>
              <a:rPr lang="de-DE" dirty="0"/>
              <a:t> ist objektorientiert</a:t>
            </a:r>
          </a:p>
          <a:p>
            <a:r>
              <a:rPr lang="de-DE" dirty="0"/>
              <a:t>Ausgabe von </a:t>
            </a:r>
            <a:r>
              <a:rPr lang="de-DE" dirty="0" err="1"/>
              <a:t>Commandlets</a:t>
            </a:r>
            <a:r>
              <a:rPr lang="de-DE" dirty="0"/>
              <a:t> erzeugt in der Regel Objekte</a:t>
            </a:r>
          </a:p>
          <a:p>
            <a:r>
              <a:rPr lang="de-DE" dirty="0"/>
              <a:t>Diese werden meist in Textform dargestellt</a:t>
            </a:r>
          </a:p>
          <a:p>
            <a:r>
              <a:rPr lang="de-DE" dirty="0"/>
              <a:t>Objekte können enthalten:</a:t>
            </a:r>
          </a:p>
          <a:p>
            <a:pPr lvl="1"/>
            <a:r>
              <a:rPr lang="de-DE" dirty="0"/>
              <a:t>Eigenschaften („Properties“)</a:t>
            </a:r>
          </a:p>
          <a:p>
            <a:pPr lvl="1"/>
            <a:r>
              <a:rPr lang="de-DE" dirty="0"/>
              <a:t>Methoden („</a:t>
            </a:r>
            <a:r>
              <a:rPr lang="de-DE" dirty="0" err="1"/>
              <a:t>Methods</a:t>
            </a:r>
            <a:r>
              <a:rPr lang="de-DE" dirty="0"/>
              <a:t>“)</a:t>
            </a:r>
          </a:p>
          <a:p>
            <a:pPr lvl="1"/>
            <a:r>
              <a:rPr lang="de-DE" dirty="0"/>
              <a:t>Ereignisse („Events“)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AF11A2-82D7-41A2-9600-277B00A5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155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Commandlets</a:t>
            </a:r>
            <a:r>
              <a:rPr lang="de-DE" dirty="0"/>
              <a:t>, die Objekte generieren, können an </a:t>
            </a:r>
            <a:r>
              <a:rPr lang="de-DE" b="1" dirty="0" err="1"/>
              <a:t>Get</a:t>
            </a:r>
            <a:r>
              <a:rPr lang="de-DE" b="1" dirty="0"/>
              <a:t>-Member </a:t>
            </a:r>
            <a:r>
              <a:rPr lang="de-DE" dirty="0"/>
              <a:t>übergeben werden: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47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327552"/>
            <a:ext cx="7128792" cy="4530448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5CBC47-43D3-4D83-B5DC-48AF9333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195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 ermöglicht </a:t>
            </a:r>
          </a:p>
          <a:p>
            <a:pPr lvl="1"/>
            <a:r>
              <a:rPr lang="de-DE" dirty="0"/>
              <a:t>komplexe Aufgaben in sehr kurzen Aufrufen (dazu später mehr)</a:t>
            </a:r>
          </a:p>
          <a:p>
            <a:pPr lvl="1"/>
            <a:r>
              <a:rPr lang="de-DE" dirty="0"/>
              <a:t>Formatierung der Ausgabe</a:t>
            </a:r>
          </a:p>
          <a:p>
            <a:pPr lvl="1"/>
            <a:r>
              <a:rPr lang="de-DE" dirty="0"/>
              <a:t>Filterung</a:t>
            </a:r>
          </a:p>
          <a:p>
            <a:pPr lvl="1"/>
            <a:r>
              <a:rPr lang="de-DE" dirty="0"/>
              <a:t>Sortierung</a:t>
            </a:r>
          </a:p>
          <a:p>
            <a:pPr lvl="1"/>
            <a:r>
              <a:rPr lang="de-DE" dirty="0" err="1"/>
              <a:t>uvm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1E261-7297-4DE1-969C-FDC4FE8C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05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– Formatierung der Ausgabe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 </a:t>
            </a:r>
            <a:r>
              <a:rPr lang="de-DE" dirty="0" err="1"/>
              <a:t>Cmdlets</a:t>
            </a:r>
            <a:r>
              <a:rPr lang="de-DE" dirty="0"/>
              <a:t>, die zur Formatierung der Ausgabe genutzt werden können:</a:t>
            </a:r>
          </a:p>
          <a:p>
            <a:pPr lvl="1"/>
            <a:r>
              <a:rPr lang="de-DE" b="1" dirty="0"/>
              <a:t>Format-Table</a:t>
            </a:r>
            <a:r>
              <a:rPr lang="de-DE" dirty="0"/>
              <a:t> (Standard) („</a:t>
            </a:r>
            <a:r>
              <a:rPr lang="de-DE" dirty="0" err="1"/>
              <a:t>ft</a:t>
            </a:r>
            <a:r>
              <a:rPr lang="de-DE" dirty="0"/>
              <a:t>“)</a:t>
            </a:r>
          </a:p>
          <a:p>
            <a:pPr lvl="1"/>
            <a:r>
              <a:rPr lang="de-DE" b="1" dirty="0"/>
              <a:t>Format-List</a:t>
            </a:r>
            <a:r>
              <a:rPr lang="de-DE" dirty="0"/>
              <a:t> („</a:t>
            </a:r>
            <a:r>
              <a:rPr lang="de-DE" dirty="0" err="1"/>
              <a:t>fl</a:t>
            </a:r>
            <a:r>
              <a:rPr lang="de-DE" dirty="0"/>
              <a:t>“)</a:t>
            </a:r>
          </a:p>
          <a:p>
            <a:pPr lvl="1"/>
            <a:r>
              <a:rPr lang="de-DE" b="1" dirty="0"/>
              <a:t>Format-Wide</a:t>
            </a:r>
            <a:r>
              <a:rPr lang="de-DE" dirty="0"/>
              <a:t> („</a:t>
            </a:r>
            <a:r>
              <a:rPr lang="de-DE" dirty="0" err="1"/>
              <a:t>fw</a:t>
            </a:r>
            <a:r>
              <a:rPr lang="de-DE" dirty="0"/>
              <a:t>“)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64226-C32C-4D7D-8D07-B3E281EE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4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Etwas genauer bitte…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874424" cy="4351338"/>
          </a:xfrm>
        </p:spPr>
        <p:txBody>
          <a:bodyPr>
            <a:normAutofit/>
          </a:bodyPr>
          <a:lstStyle/>
          <a:p>
            <a:r>
              <a:rPr lang="de-DE" sz="2400" dirty="0"/>
              <a:t>Skript- &amp; Kommandosprache</a:t>
            </a:r>
          </a:p>
          <a:p>
            <a:r>
              <a:rPr lang="de-DE" sz="2400" dirty="0"/>
              <a:t>(Bessere) Alternative zur CMD</a:t>
            </a:r>
          </a:p>
          <a:p>
            <a:r>
              <a:rPr lang="de-DE" sz="2400" dirty="0"/>
              <a:t>Wurde 2006 eingeführt</a:t>
            </a:r>
          </a:p>
          <a:p>
            <a:r>
              <a:rPr lang="de-DE" sz="2400" dirty="0"/>
              <a:t>Bereits seit Windows 7 / Server 2008 R2 fester Bestandteil der Microsoft-Betriebssysteme</a:t>
            </a:r>
          </a:p>
          <a:p>
            <a:r>
              <a:rPr lang="de-DE" sz="2400" dirty="0"/>
              <a:t>Nachinstallierbar (WMF)</a:t>
            </a:r>
          </a:p>
          <a:p>
            <a:r>
              <a:rPr lang="de-DE" sz="2400" dirty="0"/>
              <a:t>Objektorientiert</a:t>
            </a:r>
          </a:p>
          <a:p>
            <a:r>
              <a:rPr lang="de-DE" sz="2400" dirty="0"/>
              <a:t>Mitgelieferte IDE inkl. Debugger (ISE)</a:t>
            </a:r>
          </a:p>
          <a:p>
            <a:r>
              <a:rPr lang="de-DE" sz="2400" dirty="0"/>
              <a:t>Basiert auf .NET Framework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6BDDE1-73EB-48A4-A972-A1F18152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CE92E-F0DE-47FE-9EAF-9296D8F5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271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– Formatierung der Ausgabe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497942" y="1314652"/>
            <a:ext cx="4566610" cy="368666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05192" y="6356351"/>
            <a:ext cx="2133600" cy="365125"/>
          </a:xfrm>
        </p:spPr>
        <p:txBody>
          <a:bodyPr/>
          <a:lstStyle/>
          <a:p>
            <a:fld id="{D0B68A9A-8F5D-4114-819E-CD9E627B0FFB}" type="slidenum">
              <a:rPr lang="de-DE" smtClean="0"/>
              <a:t>50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b="27706"/>
          <a:stretch/>
        </p:blipFill>
        <p:spPr>
          <a:xfrm>
            <a:off x="912906" y="2760018"/>
            <a:ext cx="4030966" cy="22693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71" y="5059177"/>
            <a:ext cx="5976664" cy="108889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b="28991"/>
          <a:stretch/>
        </p:blipFill>
        <p:spPr>
          <a:xfrm>
            <a:off x="911424" y="1314652"/>
            <a:ext cx="5568893" cy="141553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2A7587-BCF9-475E-B480-156E4B3E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Demo: Gezielte Ausgabe mittels Format-Table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51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1214438"/>
            <a:ext cx="7353300" cy="2057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2378075"/>
            <a:ext cx="5153025" cy="434340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1" y="4147113"/>
            <a:ext cx="2692921" cy="1979050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A5691F-0A7D-403F-91E0-68E1756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003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I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52</a:t>
            </a:fld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E62575D-E704-444B-8494-5E628C66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296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speichern Werte, einzelne Objekte oder auch Listen von Werten oder Objekten</a:t>
            </a:r>
          </a:p>
          <a:p>
            <a:r>
              <a:rPr lang="de-DE" dirty="0"/>
              <a:t>Variablen beginnen i.d.R. mit </a:t>
            </a:r>
            <a:r>
              <a:rPr lang="de-DE" b="1" dirty="0"/>
              <a:t>$</a:t>
            </a:r>
          </a:p>
          <a:p>
            <a:r>
              <a:rPr lang="de-DE" dirty="0"/>
              <a:t>Es gibt:</a:t>
            </a:r>
          </a:p>
          <a:p>
            <a:pPr lvl="1"/>
            <a:r>
              <a:rPr lang="de-DE" dirty="0"/>
              <a:t>Benutzerdefinierte Variablen</a:t>
            </a:r>
          </a:p>
          <a:p>
            <a:pPr lvl="1"/>
            <a:r>
              <a:rPr lang="de-DE" dirty="0"/>
              <a:t>Preference Variables und </a:t>
            </a:r>
            <a:r>
              <a:rPr lang="de-DE" dirty="0" err="1"/>
              <a:t>CommonParameter</a:t>
            </a:r>
            <a:endParaRPr lang="de-DE" dirty="0"/>
          </a:p>
          <a:p>
            <a:pPr lvl="1"/>
            <a:r>
              <a:rPr lang="de-DE" dirty="0" err="1"/>
              <a:t>Automatic</a:t>
            </a:r>
            <a:r>
              <a:rPr lang="de-DE" dirty="0"/>
              <a:t> Variables</a:t>
            </a:r>
          </a:p>
          <a:p>
            <a:r>
              <a:rPr lang="de-DE" dirty="0"/>
              <a:t>Typen müssen i.d.R. nicht definiert werden…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53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59CD66-E7B0-46A8-82B8-6B5CD292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065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54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72" y="1259365"/>
            <a:ext cx="8780657" cy="4866798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C9AB95-5F99-4EB1-99E2-330D2D43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7384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 können aber: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55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564904"/>
            <a:ext cx="7372350" cy="1647825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9A545-D56B-45AC-9EA6-93602020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623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Falls nötig: Automatisches </a:t>
            </a:r>
            <a:r>
              <a:rPr lang="de-DE" dirty="0" err="1"/>
              <a:t>Typecasting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56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386806"/>
            <a:ext cx="7372350" cy="3228975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EED09-A92C-4B8B-BD68-D3311572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881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Evtl. nicht immer wie erwartet: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57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348880"/>
            <a:ext cx="7372350" cy="2867025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056E30-FA99-40A8-B8A1-F02D0F7F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65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Preference Variables: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58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22236" t="27837" r="33271" b="9896"/>
          <a:stretch/>
        </p:blipFill>
        <p:spPr>
          <a:xfrm>
            <a:off x="4151785" y="1893161"/>
            <a:ext cx="6438363" cy="4843016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1BB52-F6EB-41C8-A7CD-9D504BFF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370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Variables: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59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22439" t="8245" r="42124" b="30977"/>
          <a:stretch/>
        </p:blipFill>
        <p:spPr>
          <a:xfrm>
            <a:off x="1847528" y="2290440"/>
            <a:ext cx="4608512" cy="42484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22438" t="6779" r="46693" b="20698"/>
          <a:stretch/>
        </p:blipFill>
        <p:spPr>
          <a:xfrm>
            <a:off x="6456040" y="1073614"/>
            <a:ext cx="4109586" cy="518944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439816" y="6385024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Weitere: </a:t>
            </a:r>
            <a:r>
              <a:rPr lang="de-DE" sz="1400" dirty="0">
                <a:hlinkClick r:id="rId4"/>
              </a:rPr>
              <a:t>http://technet.microsoft.com/de-de/library/dd347675.aspx</a:t>
            </a:r>
            <a:r>
              <a:rPr lang="de-DE" sz="1400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63EDC-1D8D-46EF-8B28-3E2A9656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28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PowerShell </a:t>
            </a:r>
            <a:r>
              <a:rPr lang="en-US" dirty="0" err="1"/>
              <a:t>Versionen</a:t>
            </a:r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/>
        </p:nvGraphicFramePr>
        <p:xfrm>
          <a:off x="838200" y="1380428"/>
          <a:ext cx="1073041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082">
                  <a:extLst>
                    <a:ext uri="{9D8B030D-6E8A-4147-A177-3AD203B41FA5}">
                      <a16:colId xmlns:a16="http://schemas.microsoft.com/office/drawing/2014/main" val="1825496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PowerShell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PowerShell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PowerShell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PowerShell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Windows 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Windows Server 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Windows 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Windows Server 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(SP2)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Windows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Vorinstalliert</a:t>
                      </a:r>
                      <a:endParaRPr lang="en-US" sz="1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(SP1)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Windows Server 2008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Vorinstalliert</a:t>
                      </a:r>
                      <a:endParaRPr lang="en-US" sz="1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(SP2)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Windows 8 / Server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Vorinstalliert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Windows 8.1 / Server 2012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Vorinstalliert</a:t>
                      </a:r>
                      <a:endParaRPr lang="en-US" sz="1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Windows 10 / Server 2016 &amp;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Verfügbar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Vorinstalliert</a:t>
                      </a:r>
                      <a:endParaRPr lang="en-US" sz="1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075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0780" y="5373216"/>
            <a:ext cx="814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Windows PowerShell 1 + 2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cs typeface="Arial" charset="0"/>
              </a:rPr>
              <a:t>benötigen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 .NET Framework 2.0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Windows PowerShell 3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cs typeface="Arial" charset="0"/>
              </a:rPr>
              <a:t>benötigt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 .NET Framework 4.0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Windows PowerShell 4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cs typeface="Arial" charset="0"/>
              </a:rPr>
              <a:t>benötigt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 .NET Framework 4.5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Windows PowerShell 5.1/5.2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cs typeface="Arial" charset="0"/>
              </a:rPr>
              <a:t>benötigt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 .NET Framework 4.6/4.7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E49592-793C-4B7A-8CCD-E6EB8C8D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8EA4B-E84A-4649-A8BA-B9963099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833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Variablen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Speichern Sie das heutige Datum in einer Variable „Datum“</a:t>
            </a:r>
          </a:p>
          <a:p>
            <a:r>
              <a:rPr lang="de-DE" dirty="0"/>
              <a:t>Ermitteln Sie den Typ von „Datum“</a:t>
            </a:r>
          </a:p>
          <a:p>
            <a:r>
              <a:rPr lang="de-DE" dirty="0"/>
              <a:t>Welches Datum haben wir in 100 Tagen?</a:t>
            </a:r>
          </a:p>
          <a:p>
            <a:endParaRPr lang="de-DE" dirty="0"/>
          </a:p>
          <a:p>
            <a:pPr marL="1371600" lvl="3" indent="0">
              <a:buNone/>
            </a:pPr>
            <a:r>
              <a:rPr lang="de-DE" b="1" dirty="0"/>
              <a:t>-</a:t>
            </a:r>
            <a:r>
              <a:rPr lang="de-DE" b="1" dirty="0" err="1"/>
              <a:t>Hint</a:t>
            </a:r>
            <a:r>
              <a:rPr lang="de-DE" b="1" dirty="0"/>
              <a:t>: </a:t>
            </a:r>
            <a:r>
              <a:rPr lang="de-DE" dirty="0"/>
              <a:t>$</a:t>
            </a:r>
            <a:r>
              <a:rPr lang="de-DE" dirty="0" err="1"/>
              <a:t>Variable.Methode</a:t>
            </a:r>
            <a:r>
              <a:rPr lang="de-DE" dirty="0"/>
              <a:t>(Argument)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60</a:t>
            </a:fld>
            <a:endParaRPr lang="de-DE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00" y="4132214"/>
            <a:ext cx="2701305" cy="2008113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197219" y="6126163"/>
          <a:ext cx="3240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dc.ppedv.kurs</a:t>
                      </a:r>
                      <a:endParaRPr lang="de-DE" sz="1400" b="1" dirty="0"/>
                    </a:p>
                    <a:p>
                      <a:r>
                        <a:rPr lang="de-DE" sz="1400" b="1" dirty="0"/>
                        <a:t>VM:Server1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KURS\Administrator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9A2730D-E00C-457C-854E-26D10BCB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706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Lösungen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$Datum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-Date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Datum.getType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:“$Datum |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-Member“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Datum.AddDays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 auch: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-Date).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61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D750B-EBAA-4F79-849A-2A317C0C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6873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62</a:t>
            </a:fld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247D185-9258-4E15-A447-5EFA50CC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6575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Zahlen und Variablen, die Zahlen enthalten: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63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348881"/>
            <a:ext cx="7372350" cy="16478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09825" y="4581128"/>
            <a:ext cx="7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http://technet.microsoft.com/en-us/library/hh848303.aspx</a:t>
            </a:r>
            <a:r>
              <a:rPr lang="de-DE" dirty="0"/>
              <a:t> 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9D59739-107D-40E0-9AF3-194F0855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2735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Operationen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Strings und Variablen, die Strings enthalten: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64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420888"/>
            <a:ext cx="7372350" cy="31051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67608" y="566124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http://technet.microsoft.com/en-us/library/ee692804.aspx</a:t>
            </a:r>
            <a:r>
              <a:rPr lang="de-DE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EFAF9-3C38-4538-8C7B-68E3F681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2734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65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b="50597"/>
          <a:stretch/>
        </p:blipFill>
        <p:spPr>
          <a:xfrm>
            <a:off x="1703512" y="1123231"/>
            <a:ext cx="7372350" cy="382569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49493"/>
          <a:stretch/>
        </p:blipFill>
        <p:spPr>
          <a:xfrm>
            <a:off x="4391025" y="2799140"/>
            <a:ext cx="7372350" cy="3911127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B76042-7C49-4E0F-A146-B270DFEC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19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Operatoren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Erzeugen Sie zwei Variablen a und b mit dem Inhalt „Hallo“ und „Welt“ und lassen Sie sich damit „Hallo Welt“ ausgeben</a:t>
            </a:r>
          </a:p>
          <a:p>
            <a:r>
              <a:rPr lang="de-DE" dirty="0"/>
              <a:t>Lassen Sie </a:t>
            </a:r>
            <a:r>
              <a:rPr lang="de-DE"/>
              <a:t>sich die </a:t>
            </a:r>
            <a:r>
              <a:rPr lang="de-DE" dirty="0"/>
              <a:t>Länge von a ausgeben</a:t>
            </a:r>
          </a:p>
          <a:p>
            <a:r>
              <a:rPr lang="de-DE" dirty="0"/>
              <a:t>Ersetzen Sie das „l“ in b durch ein „r“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66</a:t>
            </a:fld>
            <a:endParaRPr lang="de-DE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00" y="4132214"/>
            <a:ext cx="2701305" cy="2008113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197219" y="6126163"/>
          <a:ext cx="3240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dc.ppedv.kurs</a:t>
                      </a:r>
                      <a:endParaRPr lang="de-DE" sz="1400" b="1" dirty="0"/>
                    </a:p>
                    <a:p>
                      <a:r>
                        <a:rPr lang="de-DE" sz="1400" b="1" dirty="0"/>
                        <a:t>VM:Server1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KURS\Administrator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1428400-2A59-4EC8-B189-FC3ED10A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498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Lösungen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$a = „Hallo“; $b = „Welt“; $a + „ “ + $b</a:t>
            </a:r>
          </a:p>
          <a:p>
            <a:r>
              <a:rPr lang="de-DE" dirty="0"/>
              <a:t>$</a:t>
            </a:r>
            <a:r>
              <a:rPr lang="de-DE" dirty="0" err="1"/>
              <a:t>a.Length</a:t>
            </a:r>
            <a:endParaRPr lang="de-DE" dirty="0"/>
          </a:p>
          <a:p>
            <a:r>
              <a:rPr lang="de-DE" dirty="0"/>
              <a:t>$</a:t>
            </a:r>
            <a:r>
              <a:rPr lang="de-DE" dirty="0" err="1"/>
              <a:t>b.Replace</a:t>
            </a:r>
            <a:r>
              <a:rPr lang="de-DE" dirty="0"/>
              <a:t>(„l“, „r“)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67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A3E07-0E86-4616-B856-571B924A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514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$x = 1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$y = $x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$y = 2</a:t>
            </a:r>
          </a:p>
          <a:p>
            <a:r>
              <a:rPr lang="de-DE" dirty="0"/>
              <a:t>Welchen Wert hat x jetzt?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68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690688"/>
            <a:ext cx="3886200" cy="421005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833EE-B7F5-45C2-A909-C0C03279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21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$a = 1..4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$b = $a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$b[0] = 99</a:t>
            </a:r>
          </a:p>
          <a:p>
            <a:r>
              <a:rPr lang="de-DE" dirty="0"/>
              <a:t>Welchen Wert hat a jetzt?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69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825625"/>
            <a:ext cx="3886200" cy="4210050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9E9B1D-F546-4AD5-8BE5-6065BDB2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425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</a:t>
            </a:r>
            <a:r>
              <a:rPr lang="de-DE" dirty="0" err="1"/>
              <a:t>PowerShell</a:t>
            </a:r>
            <a:r>
              <a:rPr lang="de-DE" dirty="0"/>
              <a:t> Versionen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Windows </a:t>
            </a:r>
            <a:r>
              <a:rPr lang="de-DE" dirty="0" err="1"/>
              <a:t>PowerShell</a:t>
            </a:r>
            <a:r>
              <a:rPr lang="de-DE" dirty="0"/>
              <a:t> kommt in einer Kern-Ausstattung</a:t>
            </a:r>
          </a:p>
          <a:p>
            <a:r>
              <a:rPr lang="de-DE" dirty="0"/>
              <a:t>beinhaltet je nach Version grundlegende Funktionen und einige wenige Befehle</a:t>
            </a:r>
          </a:p>
          <a:p>
            <a:r>
              <a:rPr lang="de-DE" dirty="0"/>
              <a:t>Großteil der Befehle stammt aus Erweiterungen – sog. Module</a:t>
            </a:r>
          </a:p>
          <a:p>
            <a:r>
              <a:rPr lang="de-DE" dirty="0"/>
              <a:t>Module sind für bestimmte Version konzipiert</a:t>
            </a:r>
          </a:p>
          <a:p>
            <a:r>
              <a:rPr lang="de-DE" dirty="0"/>
              <a:t>Module sind nicht Bestandteil einer </a:t>
            </a:r>
            <a:r>
              <a:rPr lang="de-DE" dirty="0" err="1"/>
              <a:t>PowerShell</a:t>
            </a:r>
            <a:r>
              <a:rPr lang="de-DE" dirty="0"/>
              <a:t>-Version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F74F55-29B2-4929-A4BE-515C0F7E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03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Formatierung der Ausgabe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70</a:t>
            </a:fld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CF28B45-CA24-4236-9728-DBB2F820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5675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Einfache Varianten:</a:t>
            </a:r>
          </a:p>
          <a:p>
            <a:pPr lvl="1"/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Get-Service | </a:t>
            </a:r>
            <a:r>
              <a:rPr lang="en-US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Format-Wide</a:t>
            </a: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Get-Process | Format-Wide –Property ID</a:t>
            </a:r>
          </a:p>
          <a:p>
            <a:pPr lvl="1"/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Get-Process | Format-Wide –Col 5</a:t>
            </a:r>
          </a:p>
          <a:p>
            <a:pPr lvl="1"/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Get-Process | </a:t>
            </a:r>
            <a:r>
              <a:rPr lang="en-US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FW</a:t>
            </a: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</a:t>
            </a:r>
            <a:r>
              <a:rPr lang="en-US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AutoSize</a:t>
            </a: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71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3A3B3-AD4A-4C82-8AA2-FBD56CEA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436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Einfache Varianten:</a:t>
            </a:r>
          </a:p>
          <a:p>
            <a:pPr lvl="1"/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Get-Service | </a:t>
            </a:r>
            <a:r>
              <a:rPr lang="en-US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Format-List</a:t>
            </a: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–Property *</a:t>
            </a:r>
          </a:p>
          <a:p>
            <a:pPr lvl="1"/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Get-Process | FL –Prop </a:t>
            </a:r>
            <a:r>
              <a:rPr lang="en-US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Name,ID</a:t>
            </a: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Get-Service | FL </a:t>
            </a:r>
            <a:r>
              <a:rPr lang="en-US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Name,Status,DisplayName</a:t>
            </a: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72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6837F0-60A8-490E-87FD-D704CC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70907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Einfache Varianten:</a:t>
            </a:r>
          </a:p>
          <a:p>
            <a:pPr lvl="1"/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Get-Process | </a:t>
            </a:r>
            <a:r>
              <a:rPr lang="en-US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Format-Table</a:t>
            </a: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–Property </a:t>
            </a:r>
            <a:r>
              <a:rPr lang="en-US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ID,Name</a:t>
            </a: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Get-Process | FT *</a:t>
            </a:r>
          </a:p>
          <a:p>
            <a:pPr lvl="1"/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Get-Service | FT </a:t>
            </a:r>
            <a:r>
              <a:rPr lang="en-US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Name,Status</a:t>
            </a: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</a:t>
            </a:r>
            <a:r>
              <a:rPr lang="en-US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AutoSize</a:t>
            </a: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73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83450-9E08-4537-A6CF-B6CEC814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366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Formatierung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Angepasste Tabellen-Ausgabe: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74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575" t="10018" r="62988" b="75224"/>
          <a:stretch/>
        </p:blipFill>
        <p:spPr>
          <a:xfrm>
            <a:off x="2279576" y="2277052"/>
            <a:ext cx="6480720" cy="14618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782" t="51454" r="75199" b="23104"/>
          <a:stretch/>
        </p:blipFill>
        <p:spPr>
          <a:xfrm>
            <a:off x="2279576" y="3656683"/>
            <a:ext cx="4392488" cy="25202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744072" y="4221088"/>
            <a:ext cx="3423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</a:t>
            </a:r>
            <a:r>
              <a:rPr lang="de-DE" dirty="0" err="1"/>
              <a:t>Autosize</a:t>
            </a:r>
            <a:r>
              <a:rPr lang="de-DE" dirty="0"/>
              <a:t> sorgt dafür, dass Spalten auf optimaler Breite dargestellt werden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B82266-DF25-4764-9F19-193780C9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6051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Formatierung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-</a:t>
            </a:r>
            <a:r>
              <a:rPr lang="de-DE" b="1" dirty="0" err="1"/>
              <a:t>GroupBy</a:t>
            </a:r>
            <a:r>
              <a:rPr lang="de-DE" b="1" dirty="0"/>
              <a:t> </a:t>
            </a:r>
            <a:r>
              <a:rPr lang="de-DE" dirty="0"/>
              <a:t>gruppiert eine Liste</a:t>
            </a:r>
          </a:p>
          <a:p>
            <a:r>
              <a:rPr lang="de-DE" dirty="0"/>
              <a:t>Dazu ist ein Attribut anzugeben, nach dem gruppiert werden soll</a:t>
            </a:r>
          </a:p>
          <a:p>
            <a:r>
              <a:rPr lang="de-DE" dirty="0"/>
              <a:t>Immer, wenn sich der Wert des Attributes ändert -&gt; neuer Tabellenkopf</a:t>
            </a:r>
          </a:p>
          <a:p>
            <a:r>
              <a:rPr lang="de-DE" dirty="0"/>
              <a:t>Sinnvollerweise sollte vorher sortiert werden (nach dem selben Attribut)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75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BBA1D-01DE-47C4-B170-F1932A82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6143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76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928992" cy="20815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6" y="3717032"/>
            <a:ext cx="8928992" cy="2081504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D7FA69-4A56-4D26-9864-08C48680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4203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Formatierung sollte erst angewendet werden, wenn sich die Objekte in der Pipeline nicht mehr ändern (in der Regel am Ende)!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Nur eine geringe Anzahl von </a:t>
            </a:r>
            <a:r>
              <a:rPr lang="de-DE" dirty="0" err="1"/>
              <a:t>Commandlets</a:t>
            </a:r>
            <a:r>
              <a:rPr lang="de-DE" dirty="0"/>
              <a:t> akzeptiert die sehr speziellen Objekte, die von Format-Kommandos erzeugt werden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77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571632"/>
            <a:ext cx="8928992" cy="2081504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0339CA-AE85-4DE5-A1E1-B60EF951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630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Folgende </a:t>
            </a:r>
            <a:r>
              <a:rPr lang="de-DE" dirty="0" err="1"/>
              <a:t>Commandlets</a:t>
            </a:r>
            <a:r>
              <a:rPr lang="de-DE" dirty="0"/>
              <a:t> können nach der Formatierung folgen:</a:t>
            </a:r>
          </a:p>
          <a:p>
            <a:pPr lvl="1"/>
            <a:r>
              <a:rPr lang="de-DE" b="1" dirty="0"/>
              <a:t>Out-Host </a:t>
            </a:r>
            <a:r>
              <a:rPr lang="de-DE" dirty="0"/>
              <a:t>– Ausgabe auf den Bildschirm</a:t>
            </a:r>
          </a:p>
          <a:p>
            <a:pPr lvl="1"/>
            <a:r>
              <a:rPr lang="de-DE" b="1" dirty="0"/>
              <a:t>Out-File</a:t>
            </a:r>
            <a:r>
              <a:rPr lang="de-DE" dirty="0"/>
              <a:t> – Ausgabe in eine Text-Datei</a:t>
            </a:r>
          </a:p>
          <a:p>
            <a:pPr lvl="1"/>
            <a:r>
              <a:rPr lang="de-DE" b="1" dirty="0"/>
              <a:t>Out-Printer</a:t>
            </a:r>
            <a:r>
              <a:rPr lang="de-DE" dirty="0"/>
              <a:t> – Ausgabe auf dem Drucker</a:t>
            </a:r>
          </a:p>
          <a:p>
            <a:r>
              <a:rPr lang="de-DE" dirty="0"/>
              <a:t>Der umgeleitete Inhalt wird genau so aussehen, wie er auf dem Monitor aussehen würde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78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82F3-1EE4-4614-A108-6E18F595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5604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Bsp.: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79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690688"/>
            <a:ext cx="8901136" cy="207501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85" y="3429000"/>
            <a:ext cx="8898879" cy="2598213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94B3ADC-DC7C-4481-B49C-82D8E7F7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44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</a:t>
            </a:r>
            <a:r>
              <a:rPr lang="de-DE" dirty="0" err="1"/>
              <a:t>PowerShell</a:t>
            </a:r>
            <a:r>
              <a:rPr lang="de-DE" dirty="0"/>
              <a:t> Versionen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werden aber z. T. mit bestimmten OS-Versionen geliefert</a:t>
            </a:r>
          </a:p>
          <a:p>
            <a:r>
              <a:rPr lang="de-DE" dirty="0"/>
              <a:t>Ergebnis: Das bloße Nachinstallieren einer neuen PS-Version liefert nicht automatisch den vollen Umfang der neueren Version auf einem neueren OS!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7B389-9445-478C-8F26-B5AD869A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9178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Out-</a:t>
            </a:r>
            <a:r>
              <a:rPr lang="de-DE" dirty="0" err="1"/>
              <a:t>GridView</a:t>
            </a:r>
            <a:r>
              <a:rPr lang="de-DE" dirty="0"/>
              <a:t> gibt Objekte in einer sortierbaren, filterbaren Tabellenansicht aus</a:t>
            </a:r>
          </a:p>
          <a:p>
            <a:r>
              <a:rPr lang="de-DE" dirty="0"/>
              <a:t>Akzeptiert keine formatierte Ausgabe</a:t>
            </a:r>
          </a:p>
          <a:p>
            <a:r>
              <a:rPr lang="de-DE" dirty="0"/>
              <a:t>Nur verfügbar, wenn die </a:t>
            </a:r>
            <a:r>
              <a:rPr lang="de-DE" dirty="0" err="1"/>
              <a:t>PowerShell</a:t>
            </a:r>
            <a:r>
              <a:rPr lang="de-DE" dirty="0"/>
              <a:t> ISE installiert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80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4273551"/>
            <a:ext cx="5753100" cy="2447925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1C358E-E926-4DB7-92DA-FA895E0D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6263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Formatierung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Geben Sie eine Liste der Dienste</a:t>
            </a:r>
          </a:p>
          <a:p>
            <a:pPr lvl="1"/>
            <a:r>
              <a:rPr lang="de-DE" dirty="0"/>
              <a:t>Sortiert nach dem Status und danach nach dem deutschen Namen</a:t>
            </a:r>
          </a:p>
          <a:p>
            <a:pPr lvl="1"/>
            <a:r>
              <a:rPr lang="de-DE" dirty="0"/>
              <a:t>Gruppiert nach Status</a:t>
            </a:r>
          </a:p>
          <a:p>
            <a:pPr lvl="1"/>
            <a:r>
              <a:rPr lang="de-DE" dirty="0"/>
              <a:t>In einer Datei auf Laufwerk C:\ aus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81</a:t>
            </a:fld>
            <a:endParaRPr lang="de-DE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00" y="4132214"/>
            <a:ext cx="2701305" cy="2008113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528048" y="6350635"/>
          <a:ext cx="3240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dc.ppedv.kurs</a:t>
                      </a:r>
                      <a:endParaRPr lang="de-DE" sz="1400" b="1" dirty="0"/>
                    </a:p>
                    <a:p>
                      <a:r>
                        <a:rPr lang="de-DE" sz="1400" b="1" dirty="0"/>
                        <a:t>VM:Server1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KURS\Administrator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967DC98-F01F-415E-B52C-0F1EFD37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2666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Lösungen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| Sort-Object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Status,DisplayName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|Format-Table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Status |       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Out-File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C:\Services.txt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82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3149120"/>
            <a:ext cx="4104456" cy="3221480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999C09-8243-4386-BCAE-51711216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2886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Sortieren, Messen, Selektieren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83</a:t>
            </a:fld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1631BB6-B995-4D4A-8840-1C306ECE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9867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- Sortierung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Commandlets</a:t>
            </a:r>
            <a:r>
              <a:rPr lang="de-DE" dirty="0"/>
              <a:t> besitzen meist eine Standard-Sortierung (oft nach Namen)</a:t>
            </a:r>
          </a:p>
          <a:p>
            <a:r>
              <a:rPr lang="de-DE" b="1" dirty="0" err="1"/>
              <a:t>Sort</a:t>
            </a:r>
            <a:r>
              <a:rPr lang="de-DE" b="1"/>
              <a:t>-Object</a:t>
            </a:r>
            <a:r>
              <a:rPr lang="de-DE"/>
              <a:t> </a:t>
            </a:r>
            <a:r>
              <a:rPr lang="de-DE" dirty="0"/>
              <a:t>kann Objekte in der Pipeline umsortieren</a:t>
            </a:r>
          </a:p>
          <a:p>
            <a:r>
              <a:rPr lang="de-DE" dirty="0"/>
              <a:t>Dabei kann sowohl das Attribut als auch die Richtung angegeben werden</a:t>
            </a:r>
          </a:p>
          <a:p>
            <a:r>
              <a:rPr lang="de-DE" dirty="0"/>
              <a:t>Kurzform: </a:t>
            </a:r>
            <a:r>
              <a:rPr lang="de-DE" b="1" dirty="0" err="1"/>
              <a:t>Sort</a:t>
            </a:r>
            <a:endParaRPr lang="de-DE" b="1" dirty="0"/>
          </a:p>
          <a:p>
            <a:r>
              <a:rPr lang="de-DE" dirty="0"/>
              <a:t>Sortieren verändert die Ausgabe-Reihenfolge, aber die Objekte bleiben alle erhalten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84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02066E-589C-498A-8230-FEB89A7C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6989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- Sortierung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85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53" y="1296552"/>
            <a:ext cx="7667625" cy="28575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3759916"/>
            <a:ext cx="7667625" cy="285750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B03F9D-B464-4762-AA9D-9160BA30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1000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- Sortierung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9263744" cy="4477883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Get-Service | Sort-Object –Property Name</a:t>
            </a:r>
          </a:p>
          <a:p>
            <a:pPr marL="0" indent="0">
              <a:buNone/>
            </a:pP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Get-Process | Sort </a:t>
            </a:r>
            <a:r>
              <a:rPr lang="en-US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Name,ID</a:t>
            </a: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Get-Process | Sort VM -Descending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9DAF58-62E7-4F47-89BA-FB8DF81D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EE2F04-71C0-4AA7-B0B4-2E70D51B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4910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- Messen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kern="0" dirty="0">
                <a:solidFill>
                  <a:srgbClr val="000000"/>
                </a:solidFill>
              </a:rPr>
              <a:t>Measure-Object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nimmt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eine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Sammlung</a:t>
            </a:r>
            <a:r>
              <a:rPr lang="en-US" sz="2400" kern="0" dirty="0">
                <a:solidFill>
                  <a:srgbClr val="000000"/>
                </a:solidFill>
              </a:rPr>
              <a:t> von </a:t>
            </a:r>
            <a:r>
              <a:rPr lang="en-US" sz="2400" kern="0" dirty="0" err="1">
                <a:solidFill>
                  <a:srgbClr val="000000"/>
                </a:solidFill>
              </a:rPr>
              <a:t>Objekten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entgegen</a:t>
            </a:r>
            <a:r>
              <a:rPr lang="en-US" sz="2400" kern="0" dirty="0">
                <a:solidFill>
                  <a:srgbClr val="000000"/>
                </a:solidFill>
              </a:rPr>
              <a:t> und </a:t>
            </a:r>
            <a:r>
              <a:rPr lang="en-US" sz="2400" kern="0" dirty="0" err="1">
                <a:solidFill>
                  <a:srgbClr val="000000"/>
                </a:solidFill>
              </a:rPr>
              <a:t>zählt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diese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/>
            <a:endParaRPr lang="en-US" sz="2400" b="1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 err="1">
                <a:solidFill>
                  <a:srgbClr val="000000"/>
                </a:solidFill>
              </a:rPr>
              <a:t>Fügen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Sie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b="1" kern="0" dirty="0">
                <a:solidFill>
                  <a:srgbClr val="000000"/>
                </a:solidFill>
              </a:rPr>
              <a:t>–Property</a:t>
            </a:r>
            <a:r>
              <a:rPr lang="en-US" sz="2400" kern="0" dirty="0">
                <a:solidFill>
                  <a:srgbClr val="000000"/>
                </a:solidFill>
              </a:rPr>
              <a:t> und den </a:t>
            </a:r>
            <a:r>
              <a:rPr lang="en-US" sz="2400" kern="0" dirty="0" err="1">
                <a:solidFill>
                  <a:srgbClr val="000000"/>
                </a:solidFill>
              </a:rPr>
              <a:t>Namen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eines</a:t>
            </a:r>
            <a:r>
              <a:rPr lang="en-US" sz="2400" kern="0" dirty="0">
                <a:solidFill>
                  <a:srgbClr val="000000"/>
                </a:solidFill>
              </a:rPr>
              <a:t> Attributes </a:t>
            </a:r>
            <a:r>
              <a:rPr lang="en-US" sz="2400" kern="0" dirty="0" err="1">
                <a:solidFill>
                  <a:srgbClr val="000000"/>
                </a:solidFill>
              </a:rPr>
              <a:t>sowie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folgende</a:t>
            </a:r>
            <a:r>
              <a:rPr lang="en-US" sz="2400" kern="0" dirty="0">
                <a:solidFill>
                  <a:srgbClr val="000000"/>
                </a:solidFill>
              </a:rPr>
              <a:t> Parameter </a:t>
            </a:r>
            <a:r>
              <a:rPr lang="en-US" sz="2400" kern="0" dirty="0" err="1">
                <a:solidFill>
                  <a:srgbClr val="000000"/>
                </a:solidFill>
              </a:rPr>
              <a:t>hinzu</a:t>
            </a:r>
            <a:r>
              <a:rPr lang="en-US" sz="2400" kern="0" dirty="0">
                <a:solidFill>
                  <a:srgbClr val="000000"/>
                </a:solidFill>
              </a:rPr>
              <a:t>, um </a:t>
            </a:r>
            <a:r>
              <a:rPr lang="en-US" sz="2400" kern="0" dirty="0" err="1">
                <a:solidFill>
                  <a:srgbClr val="000000"/>
                </a:solidFill>
              </a:rPr>
              <a:t>mit</a:t>
            </a:r>
            <a:endParaRPr lang="en-US" sz="2400" kern="0" dirty="0">
              <a:solidFill>
                <a:srgbClr val="000000"/>
              </a:solidFill>
            </a:endParaRPr>
          </a:p>
          <a:p>
            <a:pPr lvl="1"/>
            <a:r>
              <a:rPr lang="en-US" sz="2000" b="1" kern="0" dirty="0">
                <a:solidFill>
                  <a:srgbClr val="000000"/>
                </a:solidFill>
              </a:rPr>
              <a:t>-Average </a:t>
            </a:r>
            <a:r>
              <a:rPr lang="en-US" sz="2000" kern="0" dirty="0">
                <a:solidFill>
                  <a:srgbClr val="000000"/>
                </a:solidFill>
              </a:rPr>
              <a:t>den </a:t>
            </a:r>
            <a:r>
              <a:rPr lang="en-US" sz="2000" kern="0" dirty="0" err="1">
                <a:solidFill>
                  <a:srgbClr val="000000"/>
                </a:solidFill>
              </a:rPr>
              <a:t>Durchschnitt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zu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berechnen</a:t>
            </a:r>
            <a:endParaRPr lang="en-US" sz="2000" kern="0" dirty="0">
              <a:solidFill>
                <a:srgbClr val="000000"/>
              </a:solidFill>
            </a:endParaRPr>
          </a:p>
          <a:p>
            <a:pPr lvl="1"/>
            <a:r>
              <a:rPr lang="en-US" sz="2000" b="1" kern="0" dirty="0">
                <a:solidFill>
                  <a:srgbClr val="000000"/>
                </a:solidFill>
              </a:rPr>
              <a:t>-Minimum</a:t>
            </a:r>
            <a:r>
              <a:rPr lang="en-US" sz="2000" kern="0" dirty="0">
                <a:solidFill>
                  <a:srgbClr val="000000"/>
                </a:solidFill>
              </a:rPr>
              <a:t> den </a:t>
            </a:r>
            <a:r>
              <a:rPr lang="en-US" sz="2000" kern="0" dirty="0" err="1">
                <a:solidFill>
                  <a:srgbClr val="000000"/>
                </a:solidFill>
              </a:rPr>
              <a:t>kleinsten</a:t>
            </a:r>
            <a:r>
              <a:rPr lang="en-US" sz="2000" kern="0" dirty="0">
                <a:solidFill>
                  <a:srgbClr val="000000"/>
                </a:solidFill>
              </a:rPr>
              <a:t> Wert </a:t>
            </a:r>
            <a:r>
              <a:rPr lang="en-US" sz="2000" kern="0" dirty="0" err="1">
                <a:solidFill>
                  <a:srgbClr val="000000"/>
                </a:solidFill>
              </a:rPr>
              <a:t>anzuzeigen</a:t>
            </a:r>
            <a:endParaRPr lang="en-US" sz="2000" kern="0" dirty="0">
              <a:solidFill>
                <a:srgbClr val="000000"/>
              </a:solidFill>
            </a:endParaRPr>
          </a:p>
          <a:p>
            <a:pPr lvl="1"/>
            <a:r>
              <a:rPr lang="en-US" sz="2000" b="1" kern="0" dirty="0">
                <a:solidFill>
                  <a:srgbClr val="000000"/>
                </a:solidFill>
              </a:rPr>
              <a:t>-Maximum</a:t>
            </a:r>
            <a:r>
              <a:rPr lang="en-US" sz="2000" kern="0" dirty="0">
                <a:solidFill>
                  <a:srgbClr val="000000"/>
                </a:solidFill>
              </a:rPr>
              <a:t> den </a:t>
            </a:r>
            <a:r>
              <a:rPr lang="en-US" sz="2000" kern="0" dirty="0" err="1">
                <a:solidFill>
                  <a:srgbClr val="000000"/>
                </a:solidFill>
              </a:rPr>
              <a:t>größten</a:t>
            </a:r>
            <a:r>
              <a:rPr lang="en-US" sz="2000" kern="0" dirty="0">
                <a:solidFill>
                  <a:srgbClr val="000000"/>
                </a:solidFill>
              </a:rPr>
              <a:t> Wert </a:t>
            </a:r>
            <a:r>
              <a:rPr lang="en-US" sz="2000" kern="0" dirty="0" err="1">
                <a:solidFill>
                  <a:srgbClr val="000000"/>
                </a:solidFill>
              </a:rPr>
              <a:t>anzuzeigen</a:t>
            </a:r>
            <a:endParaRPr lang="en-US" sz="2000" kern="0" dirty="0">
              <a:solidFill>
                <a:srgbClr val="000000"/>
              </a:solidFill>
            </a:endParaRPr>
          </a:p>
          <a:p>
            <a:pPr lvl="1"/>
            <a:r>
              <a:rPr lang="en-US" sz="2000" b="1" kern="0" dirty="0">
                <a:solidFill>
                  <a:srgbClr val="000000"/>
                </a:solidFill>
              </a:rPr>
              <a:t>-Sum</a:t>
            </a:r>
            <a:r>
              <a:rPr lang="en-US" sz="2000" kern="0" dirty="0">
                <a:solidFill>
                  <a:srgbClr val="000000"/>
                </a:solidFill>
              </a:rPr>
              <a:t> die </a:t>
            </a:r>
            <a:r>
              <a:rPr lang="en-US" sz="2000" kern="0" dirty="0" err="1">
                <a:solidFill>
                  <a:srgbClr val="000000"/>
                </a:solidFill>
              </a:rPr>
              <a:t>Summe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auszurechnen</a:t>
            </a:r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b="1" kern="0" dirty="0">
              <a:solidFill>
                <a:srgbClr val="000000"/>
              </a:solidFill>
            </a:endParaRPr>
          </a:p>
          <a:p>
            <a:pPr lvl="0"/>
            <a:r>
              <a:rPr lang="en-US" sz="2400" i="1" kern="0" dirty="0" err="1">
                <a:solidFill>
                  <a:srgbClr val="000000"/>
                </a:solidFill>
              </a:rPr>
              <a:t>Ausgegeben</a:t>
            </a:r>
            <a:r>
              <a:rPr lang="en-US" sz="2400" i="1" kern="0" dirty="0">
                <a:solidFill>
                  <a:srgbClr val="000000"/>
                </a:solidFill>
              </a:rPr>
              <a:t> </a:t>
            </a:r>
            <a:r>
              <a:rPr lang="en-US" sz="2400" i="1" kern="0" dirty="0" err="1">
                <a:solidFill>
                  <a:srgbClr val="000000"/>
                </a:solidFill>
              </a:rPr>
              <a:t>wird</a:t>
            </a:r>
            <a:r>
              <a:rPr lang="en-US" sz="2400" i="1" kern="0" dirty="0">
                <a:solidFill>
                  <a:srgbClr val="000000"/>
                </a:solidFill>
              </a:rPr>
              <a:t> </a:t>
            </a:r>
            <a:r>
              <a:rPr lang="en-US" sz="2400" i="1" kern="0" dirty="0" err="1">
                <a:solidFill>
                  <a:srgbClr val="000000"/>
                </a:solidFill>
              </a:rPr>
              <a:t>ein</a:t>
            </a:r>
            <a:r>
              <a:rPr lang="en-US" sz="2400" i="1" kern="0" dirty="0">
                <a:solidFill>
                  <a:srgbClr val="000000"/>
                </a:solidFill>
              </a:rPr>
              <a:t> Measurement-</a:t>
            </a:r>
            <a:r>
              <a:rPr lang="en-US" sz="2400" i="1" kern="0" dirty="0" err="1">
                <a:solidFill>
                  <a:srgbClr val="000000"/>
                </a:solidFill>
              </a:rPr>
              <a:t>Objekt</a:t>
            </a:r>
            <a:r>
              <a:rPr lang="en-US" sz="2400" i="1" kern="0" dirty="0">
                <a:solidFill>
                  <a:srgbClr val="000000"/>
                </a:solidFill>
              </a:rPr>
              <a:t>, </a:t>
            </a:r>
            <a:r>
              <a:rPr lang="en-US" sz="2400" i="1" kern="0" dirty="0" err="1">
                <a:solidFill>
                  <a:srgbClr val="000000"/>
                </a:solidFill>
              </a:rPr>
              <a:t>nicht</a:t>
            </a:r>
            <a:r>
              <a:rPr lang="en-US" sz="2400" i="1" kern="0" dirty="0">
                <a:solidFill>
                  <a:srgbClr val="000000"/>
                </a:solidFill>
              </a:rPr>
              <a:t> die </a:t>
            </a:r>
            <a:r>
              <a:rPr lang="en-US" sz="2400" i="1" kern="0" dirty="0" err="1">
                <a:solidFill>
                  <a:srgbClr val="000000"/>
                </a:solidFill>
              </a:rPr>
              <a:t>Objekte</a:t>
            </a:r>
            <a:r>
              <a:rPr lang="en-US" sz="2400" i="1" kern="0" dirty="0">
                <a:solidFill>
                  <a:srgbClr val="000000"/>
                </a:solidFill>
              </a:rPr>
              <a:t>, die </a:t>
            </a:r>
            <a:r>
              <a:rPr lang="en-US" sz="2400" i="1" kern="0" dirty="0" err="1">
                <a:solidFill>
                  <a:srgbClr val="000000"/>
                </a:solidFill>
              </a:rPr>
              <a:t>hineingegeben</a:t>
            </a:r>
            <a:r>
              <a:rPr lang="en-US" sz="2400" i="1" kern="0" dirty="0">
                <a:solidFill>
                  <a:srgbClr val="000000"/>
                </a:solidFill>
              </a:rPr>
              <a:t> </a:t>
            </a:r>
            <a:r>
              <a:rPr lang="en-US" sz="2400" i="1" kern="0" dirty="0" err="1">
                <a:solidFill>
                  <a:srgbClr val="000000"/>
                </a:solidFill>
              </a:rPr>
              <a:t>wurden</a:t>
            </a:r>
            <a:r>
              <a:rPr lang="en-US" sz="2400" i="1" kern="0" dirty="0">
                <a:solidFill>
                  <a:srgbClr val="000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87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5A120-0A77-47B3-98E7-93FB4844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3639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- Messen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Get-Service | Measure-Object</a:t>
            </a:r>
          </a:p>
          <a:p>
            <a:pPr marL="0" indent="0">
              <a:buNone/>
            </a:pP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Get-Process | 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Measure-Object –Prop PM –Sum -Average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88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20377-9A50-4482-8AA5-F16BF4BE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2940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- Messen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89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08" y="1229868"/>
            <a:ext cx="8814383" cy="5036790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FC72F-E6A1-4665-B938-78DBA96E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</a:t>
            </a:r>
            <a:r>
              <a:rPr lang="de-DE" dirty="0" err="1"/>
              <a:t>PowerShell</a:t>
            </a:r>
            <a:r>
              <a:rPr lang="de-DE" dirty="0"/>
              <a:t> Versionen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412776"/>
            <a:ext cx="9291311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1" kern="0" dirty="0">
                <a:solidFill>
                  <a:srgbClr val="000000"/>
                </a:solidFill>
              </a:rPr>
              <a:t>$</a:t>
            </a:r>
            <a:r>
              <a:rPr lang="en-US" b="1" kern="0" dirty="0" err="1">
                <a:solidFill>
                  <a:srgbClr val="000000"/>
                </a:solidFill>
              </a:rPr>
              <a:t>PSVersionTable</a:t>
            </a:r>
            <a:r>
              <a:rPr lang="en-US" b="1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zeigt</a:t>
            </a:r>
            <a:r>
              <a:rPr lang="en-US" kern="0" dirty="0">
                <a:solidFill>
                  <a:srgbClr val="000000"/>
                </a:solidFill>
              </a:rPr>
              <a:t> PS-Version und </a:t>
            </a:r>
            <a:r>
              <a:rPr lang="en-US" kern="0" dirty="0" err="1">
                <a:solidFill>
                  <a:srgbClr val="000000"/>
                </a:solidFill>
              </a:rPr>
              <a:t>unterstütze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Umgebungen</a:t>
            </a:r>
            <a:r>
              <a:rPr lang="en-US" kern="0" dirty="0">
                <a:solidFill>
                  <a:srgbClr val="000000"/>
                </a:solidFill>
              </a:rPr>
              <a:t>: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PowerShell 1.0: </a:t>
            </a:r>
            <a:r>
              <a:rPr lang="en-US" kern="0" dirty="0" err="1">
                <a:solidFill>
                  <a:srgbClr val="000000"/>
                </a:solidFill>
              </a:rPr>
              <a:t>Leeres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Ergebnis</a:t>
            </a: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90" y="2420888"/>
            <a:ext cx="7215330" cy="2808312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658F8D-32C4-4EE5-82C8-2B35FEA7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CCDF5-6372-4706-94B7-9C8B94B3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4667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– Teile auswählen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8760"/>
            <a:ext cx="9372600" cy="5184576"/>
          </a:xfrm>
        </p:spPr>
        <p:txBody>
          <a:bodyPr>
            <a:normAutofit/>
          </a:bodyPr>
          <a:lstStyle/>
          <a:p>
            <a:r>
              <a:rPr lang="de-DE" b="1" dirty="0"/>
              <a:t>Select-</a:t>
            </a:r>
            <a:r>
              <a:rPr lang="de-DE" b="1" dirty="0" err="1"/>
              <a:t>Object</a:t>
            </a:r>
            <a:r>
              <a:rPr lang="de-DE" b="1" dirty="0"/>
              <a:t> </a:t>
            </a:r>
            <a:r>
              <a:rPr lang="de-DE" dirty="0"/>
              <a:t>kennt zwei Verwendungen</a:t>
            </a:r>
          </a:p>
          <a:p>
            <a:r>
              <a:rPr lang="de-DE" dirty="0"/>
              <a:t>Wählt einen Teil der übergebenen Objekte</a:t>
            </a:r>
          </a:p>
          <a:p>
            <a:r>
              <a:rPr lang="de-DE" dirty="0"/>
              <a:t>Mit diversen Parametern kann angegeben werden, welcher Teil zurückgegeben werden soll</a:t>
            </a:r>
          </a:p>
          <a:p>
            <a:pPr lvl="1"/>
            <a:r>
              <a:rPr lang="de-DE" b="1" dirty="0"/>
              <a:t>-First x</a:t>
            </a:r>
            <a:r>
              <a:rPr lang="de-DE" dirty="0"/>
              <a:t> – Die ersten x Elemente werden übergeben</a:t>
            </a:r>
          </a:p>
          <a:p>
            <a:pPr lvl="1"/>
            <a:r>
              <a:rPr lang="de-DE" b="1" dirty="0"/>
              <a:t>-Last x</a:t>
            </a:r>
            <a:r>
              <a:rPr lang="de-DE" dirty="0"/>
              <a:t> – Die letzten x Elemente werden übergeben</a:t>
            </a:r>
          </a:p>
          <a:p>
            <a:pPr lvl="1"/>
            <a:r>
              <a:rPr lang="de-DE" b="1" dirty="0"/>
              <a:t>-Skip x</a:t>
            </a:r>
            <a:r>
              <a:rPr lang="de-DE" dirty="0"/>
              <a:t> – Die ersten x Elemente werden übersprungen, Rest übergeben</a:t>
            </a:r>
          </a:p>
          <a:p>
            <a:r>
              <a:rPr lang="de-DE" i="1" dirty="0"/>
              <a:t>Keine weitere Filterung oder Kriterien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90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56398B-E013-47EC-9CAC-B290D017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193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– Teile auswählen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Get-Service | 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Sort-Object -Property Status | 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Select-Object –First 10</a:t>
            </a:r>
          </a:p>
          <a:p>
            <a:pPr marL="0" indent="0">
              <a:buNone/>
            </a:pP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Get-Process |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Sort VM –Descending |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Select –First 10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91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F6A38-D612-45FE-8AE4-94BF6597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8773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– Teile auswählen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Zweite Verwendung: Liefert gewünschte Attribute zurück</a:t>
            </a:r>
          </a:p>
          <a:p>
            <a:r>
              <a:rPr lang="de-DE" dirty="0"/>
              <a:t>Nach </a:t>
            </a:r>
            <a:r>
              <a:rPr lang="de-DE" b="1" dirty="0"/>
              <a:t>-Property </a:t>
            </a:r>
            <a:r>
              <a:rPr lang="de-DE" dirty="0"/>
              <a:t>können gewünschte Attribute aufgelistet werden</a:t>
            </a:r>
          </a:p>
          <a:p>
            <a:r>
              <a:rPr lang="de-DE" dirty="0"/>
              <a:t>Kann mit </a:t>
            </a:r>
            <a:r>
              <a:rPr lang="de-DE" b="1" dirty="0"/>
              <a:t>-First</a:t>
            </a:r>
            <a:r>
              <a:rPr lang="de-DE" dirty="0"/>
              <a:t>, </a:t>
            </a:r>
            <a:r>
              <a:rPr lang="de-DE" b="1" dirty="0"/>
              <a:t>-Last </a:t>
            </a:r>
            <a:r>
              <a:rPr lang="de-DE" dirty="0"/>
              <a:t>und </a:t>
            </a:r>
            <a:r>
              <a:rPr lang="de-DE" b="1" dirty="0"/>
              <a:t>-Skip </a:t>
            </a:r>
            <a:r>
              <a:rPr lang="de-DE" dirty="0"/>
              <a:t>kombiniert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92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A55A5-D2EA-489A-BD56-3DA58979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8955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– Teile auswählen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Get-Service | 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Select-Object –Property </a:t>
            </a:r>
            <a:r>
              <a:rPr lang="en-US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Name,Status</a:t>
            </a: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Get-Process |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Sort PM –Descending |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Select –Property </a:t>
            </a:r>
            <a:r>
              <a:rPr lang="en-US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Name,ID,PM,VM</a:t>
            </a:r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–First 10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93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1FE8D-A6F6-441B-90C5-DF7D656C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9608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Pipeline – Teile auswählen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Rückgabe ein oder mehrere ganze Objekte: Auswahl einzelner Attribute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94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86" y="2664064"/>
            <a:ext cx="7389639" cy="19330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385" y="4597144"/>
            <a:ext cx="7389639" cy="1933080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5868401" y="4880735"/>
            <a:ext cx="119022" cy="17853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2DDA8B-B471-4647-A13D-2FA03CD6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27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00" y="4132214"/>
            <a:ext cx="2701305" cy="20081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Pipeline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Lassen Sie sich die Nachnamen aller Benutzer im AD nebeneinander ausgeben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Lassen Sie sich alle AD-Benutzer sortiert nach ihrem Vornamen in einer Tabelle ausgeben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Zählen Sie die Anzahl aller AD-Gruppen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Listen Sie die letzten 3 AD-Benutzer auf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95</a:t>
            </a:fld>
            <a:endParaRPr lang="de-DE"/>
          </a:p>
        </p:txBody>
      </p:sp>
      <p:graphicFrame>
        <p:nvGraphicFramePr>
          <p:cNvPr id="8" name="Table 6"/>
          <p:cNvGraphicFramePr>
            <a:graphicFrameLocks noGrp="1"/>
          </p:cNvGraphicFramePr>
          <p:nvPr/>
        </p:nvGraphicFramePr>
        <p:xfrm>
          <a:off x="6528048" y="6350635"/>
          <a:ext cx="3240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DC.kurs.intern</a:t>
                      </a:r>
                      <a:endParaRPr lang="de-DE" sz="1400" b="1" dirty="0"/>
                    </a:p>
                    <a:p>
                      <a:r>
                        <a:rPr lang="de-DE" sz="1400" b="1" dirty="0"/>
                        <a:t>VM:Server1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KURS\Administrator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686D6-D71F-4935-A3E6-E9ED8188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4108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00" y="4132214"/>
            <a:ext cx="2701305" cy="20081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Pipeline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Lassen Sie sich die Prozessnamen untereinander ausgeben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Lassen Sie sich alle Prozesse sortiert nach ihrem Prozessnamen in einer Tabelle ausgeben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Zählen Sie die Anzahl aller </a:t>
            </a:r>
            <a:r>
              <a:rPr lang="de-DE" dirty="0" err="1"/>
              <a:t>svchost</a:t>
            </a:r>
            <a:r>
              <a:rPr lang="de-DE" dirty="0"/>
              <a:t> Prozesse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Listen Sie die 3 Prozesse mit dem höchstem PM auf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96</a:t>
            </a:fld>
            <a:endParaRPr lang="de-DE"/>
          </a:p>
        </p:txBody>
      </p:sp>
      <p:graphicFrame>
        <p:nvGraphicFramePr>
          <p:cNvPr id="8" name="Table 6"/>
          <p:cNvGraphicFramePr>
            <a:graphicFrameLocks noGrp="1"/>
          </p:cNvGraphicFramePr>
          <p:nvPr/>
        </p:nvGraphicFramePr>
        <p:xfrm>
          <a:off x="6528048" y="6350635"/>
          <a:ext cx="3240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b="1" dirty="0" err="1"/>
                        <a:t>DC.kurs.intern</a:t>
                      </a:r>
                      <a:endParaRPr lang="de-DE" sz="1400" b="1" dirty="0"/>
                    </a:p>
                    <a:p>
                      <a:r>
                        <a:rPr lang="de-DE" sz="1400" b="1" dirty="0"/>
                        <a:t>VM:Server1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KURS\Administrator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686D6-D71F-4935-A3E6-E9ED8188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© ppedv AG -29.11.2022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66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3294</Words>
  <Application>Microsoft Office PowerPoint</Application>
  <PresentationFormat>Breitbild</PresentationFormat>
  <Paragraphs>769</Paragraphs>
  <Slides>96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96</vt:i4>
      </vt:variant>
    </vt:vector>
  </HeadingPairs>
  <TitlesOfParts>
    <vt:vector size="104" baseType="lpstr">
      <vt:lpstr>Arial</vt:lpstr>
      <vt:lpstr>Calibri</vt:lpstr>
      <vt:lpstr>Calibri Light</vt:lpstr>
      <vt:lpstr>Consolas</vt:lpstr>
      <vt:lpstr>Courier New</vt:lpstr>
      <vt:lpstr>Segoe UI</vt:lpstr>
      <vt:lpstr>Verdana</vt:lpstr>
      <vt:lpstr>Office</vt:lpstr>
      <vt:lpstr>PowerPoint-Präsentation</vt:lpstr>
      <vt:lpstr>Agenda</vt:lpstr>
      <vt:lpstr>Einleitung</vt:lpstr>
      <vt:lpstr>Was ist PowerShell?</vt:lpstr>
      <vt:lpstr>Etwas genauer bitte…</vt:lpstr>
      <vt:lpstr>Windows PowerShell Versionen</vt:lpstr>
      <vt:lpstr>Windows PowerShell Versionen</vt:lpstr>
      <vt:lpstr>Windows PowerShell Versionen</vt:lpstr>
      <vt:lpstr>Windows PowerShell Versionen</vt:lpstr>
      <vt:lpstr>Windows PowerShell Versionen</vt:lpstr>
      <vt:lpstr>Windows PowerShell</vt:lpstr>
      <vt:lpstr>Commandlets</vt:lpstr>
      <vt:lpstr>Commandlets</vt:lpstr>
      <vt:lpstr>Commandlets</vt:lpstr>
      <vt:lpstr>Commandlets</vt:lpstr>
      <vt:lpstr>Demo: Commandlets und Hilfe</vt:lpstr>
      <vt:lpstr>Demo: Commandlets finden</vt:lpstr>
      <vt:lpstr>Ausführen von Commandlets</vt:lpstr>
      <vt:lpstr>Ausführen von Commandlets</vt:lpstr>
      <vt:lpstr>Ausführen von Commandlets</vt:lpstr>
      <vt:lpstr>Ausführen von Commandlets</vt:lpstr>
      <vt:lpstr>Ausführen von Commandlets</vt:lpstr>
      <vt:lpstr>Ausführen von Commandlets</vt:lpstr>
      <vt:lpstr>Ausführen von Commandlets</vt:lpstr>
      <vt:lpstr>Ausführen von Commandlets</vt:lpstr>
      <vt:lpstr>Ausführen von Commandlets</vt:lpstr>
      <vt:lpstr>Ausführen von Commandlets</vt:lpstr>
      <vt:lpstr>Ausführen von Commandlets</vt:lpstr>
      <vt:lpstr>Ausführen von Commandlets</vt:lpstr>
      <vt:lpstr>Ausführen von Commandlets</vt:lpstr>
      <vt:lpstr>Ausführen von Commandlets</vt:lpstr>
      <vt:lpstr>Demo: Ausführen von Commandlets</vt:lpstr>
      <vt:lpstr>Übung: Commandlets</vt:lpstr>
      <vt:lpstr>Mögliche Lösungen</vt:lpstr>
      <vt:lpstr>.NET-Framework 2 installieren…</vt:lpstr>
      <vt:lpstr>Module</vt:lpstr>
      <vt:lpstr>Module</vt:lpstr>
      <vt:lpstr>Module</vt:lpstr>
      <vt:lpstr>Module</vt:lpstr>
      <vt:lpstr>Module</vt:lpstr>
      <vt:lpstr>Übung: Module</vt:lpstr>
      <vt:lpstr>Mögliche Lösungen</vt:lpstr>
      <vt:lpstr>Die Pipeline</vt:lpstr>
      <vt:lpstr>Die Pipeline</vt:lpstr>
      <vt:lpstr>Die Pipeline</vt:lpstr>
      <vt:lpstr>Die Pipeline</vt:lpstr>
      <vt:lpstr>Die Pipeline</vt:lpstr>
      <vt:lpstr>Die Pipeline</vt:lpstr>
      <vt:lpstr>Die Pipeline – Formatierung der Ausgabe</vt:lpstr>
      <vt:lpstr>Die Pipeline – Formatierung der Ausgabe</vt:lpstr>
      <vt:lpstr>Demo: Gezielte Ausgabe mittels Format-Table</vt:lpstr>
      <vt:lpstr>Variablen I</vt:lpstr>
      <vt:lpstr>Variablen</vt:lpstr>
      <vt:lpstr>Variablen</vt:lpstr>
      <vt:lpstr>Variablen</vt:lpstr>
      <vt:lpstr>Variablen</vt:lpstr>
      <vt:lpstr>Variablen</vt:lpstr>
      <vt:lpstr>Variablen</vt:lpstr>
      <vt:lpstr>Variablen</vt:lpstr>
      <vt:lpstr>Übung: Variablen</vt:lpstr>
      <vt:lpstr>Mögliche Lösungen</vt:lpstr>
      <vt:lpstr>Operationen</vt:lpstr>
      <vt:lpstr>Operationen</vt:lpstr>
      <vt:lpstr>Operationen </vt:lpstr>
      <vt:lpstr>Operationen</vt:lpstr>
      <vt:lpstr>Übung: Operatoren</vt:lpstr>
      <vt:lpstr>Mögliche Lösungen</vt:lpstr>
      <vt:lpstr>Operatoren</vt:lpstr>
      <vt:lpstr>Operatoren</vt:lpstr>
      <vt:lpstr>Formatierung der Ausgabe</vt:lpstr>
      <vt:lpstr>Formatierung</vt:lpstr>
      <vt:lpstr>Formatierung</vt:lpstr>
      <vt:lpstr>Formatierung</vt:lpstr>
      <vt:lpstr>Formatierung </vt:lpstr>
      <vt:lpstr>Formatierung </vt:lpstr>
      <vt:lpstr>Formatierung</vt:lpstr>
      <vt:lpstr>Formatierung</vt:lpstr>
      <vt:lpstr>Formatierung</vt:lpstr>
      <vt:lpstr>Formatierung</vt:lpstr>
      <vt:lpstr>Formatierung</vt:lpstr>
      <vt:lpstr>Übung: Formatierung</vt:lpstr>
      <vt:lpstr>Mögliche Lösungen</vt:lpstr>
      <vt:lpstr>Sortieren, Messen, Selektieren</vt:lpstr>
      <vt:lpstr>Die Pipeline - Sortierung</vt:lpstr>
      <vt:lpstr>Die Pipeline - Sortierung</vt:lpstr>
      <vt:lpstr>Die Pipeline - Sortierung</vt:lpstr>
      <vt:lpstr>Die Pipeline - Messen</vt:lpstr>
      <vt:lpstr>Die Pipeline - Messen</vt:lpstr>
      <vt:lpstr>Die Pipeline - Messen</vt:lpstr>
      <vt:lpstr>Die Pipeline – Teile auswählen</vt:lpstr>
      <vt:lpstr>Die Pipeline – Teile auswählen</vt:lpstr>
      <vt:lpstr>Die Pipeline – Teile auswählen</vt:lpstr>
      <vt:lpstr>Die Pipeline – Teile auswählen</vt:lpstr>
      <vt:lpstr>Die Pipeline – Teile auswählen</vt:lpstr>
      <vt:lpstr>Übung: Pipeline I</vt:lpstr>
      <vt:lpstr>Übung: Pipeline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Rerich</dc:creator>
  <cp:lastModifiedBy>Daniel Rerich</cp:lastModifiedBy>
  <cp:revision>1</cp:revision>
  <dcterms:created xsi:type="dcterms:W3CDTF">2023-02-08T08:33:51Z</dcterms:created>
  <dcterms:modified xsi:type="dcterms:W3CDTF">2023-02-08T08:36:48Z</dcterms:modified>
</cp:coreProperties>
</file>