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2F326D-5421-403B-8F75-0F60E2F71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5E0D500-6913-4AF8-AB63-5AE84232A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BCCAC2-DC06-44A2-B2D2-76E1F9FC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3E74-00AF-4302-B1F4-9F6EC1923598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B7C5B7-2224-403A-B8B6-5F7F1B60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02EEE1-87A5-4F5B-A7DB-DA19BF367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AC86-C194-416D-9752-EFAD43790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89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74899-5160-480F-9FDC-7F1D2AA5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EE4008-F2F9-4EC6-9193-1D9AE1500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30EBE4-132F-4CF9-8125-919BD855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3E74-00AF-4302-B1F4-9F6EC1923598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03CC3D-67C3-46EF-BA5B-37A318EF9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D70175-3119-47A1-BBA8-2A52CF78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AC86-C194-416D-9752-EFAD43790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05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4D83D8C-D223-4578-8B12-E7954D8D0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7869F3-0F84-4F30-BB5B-5D5FA4ED2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4C4E28-2CE2-4161-8258-A360DC40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3E74-00AF-4302-B1F4-9F6EC1923598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BBA67D-BD9A-402B-91F9-A98BE3F7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7DF533-DE31-4B52-B586-02010B9EC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AC86-C194-416D-9752-EFAD43790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16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94972-9B68-4585-8EC6-0992BEE4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FD71C0-F53A-4DCA-91BD-2C6B83EA9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A4E187-7C66-4FD3-82B3-8144693F5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3E74-00AF-4302-B1F4-9F6EC1923598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54FAA6-7579-4098-A561-56E8BEF1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5F5B80-1D41-4D46-BE36-C363B540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AC86-C194-416D-9752-EFAD43790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67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CE761-E8E6-47CD-B7CB-ABC66A3F0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2F9C19-2ED7-4F5A-B353-BD2371225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04DF8C-73B3-4195-AA0B-A72CEA17A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3E74-00AF-4302-B1F4-9F6EC1923598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C18E43-8988-4847-9D33-C9979888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F926F6-A161-43F5-8A88-F20BD29A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AC86-C194-416D-9752-EFAD43790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195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D1158-9982-437F-ADBB-D95885251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A893CB-9B13-47F8-8145-E98A8F839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AA3AE2-683E-45DE-BEAC-D38C6F65C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3B2D1A-B1F2-42C9-8783-726AD203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3E74-00AF-4302-B1F4-9F6EC1923598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B9EB8E-A369-4D81-A31B-9B306374C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5DFB3A-B6CC-463C-9EC3-94E57308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AC86-C194-416D-9752-EFAD43790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69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6EA50-9F61-4665-B015-6FF1C7CC2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2CBF16-68FB-43B8-B272-E42752A6B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483496-1D59-48F2-9C2C-62F235A1B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6FC86D-08D7-410A-B9F2-BDA00A648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CF9A5CE-FF6A-4DF4-8172-18F1B0272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A307E1-EA22-40FC-B325-5797648F6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3E74-00AF-4302-B1F4-9F6EC1923598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E193436-518A-456F-873B-F08620F5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C32F5C7-D8EC-4C64-8435-083CB807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AC86-C194-416D-9752-EFAD43790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9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97F55-6D91-4375-8C80-A47310605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841260-EB46-48B2-8BC0-4E73AA7E5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3E74-00AF-4302-B1F4-9F6EC1923598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0F5C90-C89A-4E73-8A6B-B1607B5F5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645B5F-A4F3-4149-94DE-2A84FA3E7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AC86-C194-416D-9752-EFAD43790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44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9A47D03-A080-4B67-B6E4-FDF2D2EC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3E74-00AF-4302-B1F4-9F6EC1923598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08A470B-127E-4B4E-914C-C1A178EA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9FB400-AEEA-47B6-BCBB-3FD70171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AC86-C194-416D-9752-EFAD43790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71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2F27D-BC55-4501-B988-31819971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B15720-F6AF-4902-814C-B708A43A8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40AFB7-CA3B-4776-B178-B08AC89A1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9974F1-1A69-46A0-92F6-A7801908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3E74-00AF-4302-B1F4-9F6EC1923598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9820FB-53D7-40E9-A2CA-006857FD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624038-9D83-4DE2-B23B-F4A5A4A5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AC86-C194-416D-9752-EFAD43790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82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0C687-C325-497F-BE87-4E7E62D0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EB99533-54CA-4721-93B5-8B3F7CD8A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E88EE7-9535-44FB-9B4A-76F99C726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03E5D6-3718-4A5F-B198-5554C6DD1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3E74-00AF-4302-B1F4-9F6EC1923598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60CE08-EDAD-431F-BE50-FCAE866AF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75C184-DEDA-47AE-B968-C61E12CF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AC86-C194-416D-9752-EFAD43790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21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ACDE977-C92A-4409-9960-00EBBD70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F9A0AD-1319-4447-A065-4B9BF17E3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E7F1C0-A26D-493B-99F2-2846B7E92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D3E74-00AF-4302-B1F4-9F6EC1923598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6D864A-C2D0-4947-A110-71D0B23AD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D9ED7A-ED37-4395-9D6A-657663D6B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AAC86-C194-416D-9752-EFAD43790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49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50A1890E-D685-4644-B153-08786A0D0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398213"/>
              </p:ext>
            </p:extLst>
          </p:nvPr>
        </p:nvGraphicFramePr>
        <p:xfrm>
          <a:off x="142874" y="719666"/>
          <a:ext cx="119157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578">
                  <a:extLst>
                    <a:ext uri="{9D8B030D-6E8A-4147-A177-3AD203B41FA5}">
                      <a16:colId xmlns:a16="http://schemas.microsoft.com/office/drawing/2014/main" val="806897852"/>
                    </a:ext>
                  </a:extLst>
                </a:gridCol>
                <a:gridCol w="1191578">
                  <a:extLst>
                    <a:ext uri="{9D8B030D-6E8A-4147-A177-3AD203B41FA5}">
                      <a16:colId xmlns:a16="http://schemas.microsoft.com/office/drawing/2014/main" val="1879549489"/>
                    </a:ext>
                  </a:extLst>
                </a:gridCol>
                <a:gridCol w="1191578">
                  <a:extLst>
                    <a:ext uri="{9D8B030D-6E8A-4147-A177-3AD203B41FA5}">
                      <a16:colId xmlns:a16="http://schemas.microsoft.com/office/drawing/2014/main" val="2200974603"/>
                    </a:ext>
                  </a:extLst>
                </a:gridCol>
                <a:gridCol w="1191578">
                  <a:extLst>
                    <a:ext uri="{9D8B030D-6E8A-4147-A177-3AD203B41FA5}">
                      <a16:colId xmlns:a16="http://schemas.microsoft.com/office/drawing/2014/main" val="2067777783"/>
                    </a:ext>
                  </a:extLst>
                </a:gridCol>
                <a:gridCol w="1282064">
                  <a:extLst>
                    <a:ext uri="{9D8B030D-6E8A-4147-A177-3AD203B41FA5}">
                      <a16:colId xmlns:a16="http://schemas.microsoft.com/office/drawing/2014/main" val="3009621753"/>
                    </a:ext>
                  </a:extLst>
                </a:gridCol>
                <a:gridCol w="1101092">
                  <a:extLst>
                    <a:ext uri="{9D8B030D-6E8A-4147-A177-3AD203B41FA5}">
                      <a16:colId xmlns:a16="http://schemas.microsoft.com/office/drawing/2014/main" val="3155690498"/>
                    </a:ext>
                  </a:extLst>
                </a:gridCol>
                <a:gridCol w="1191578">
                  <a:extLst>
                    <a:ext uri="{9D8B030D-6E8A-4147-A177-3AD203B41FA5}">
                      <a16:colId xmlns:a16="http://schemas.microsoft.com/office/drawing/2014/main" val="1514605268"/>
                    </a:ext>
                  </a:extLst>
                </a:gridCol>
                <a:gridCol w="1191578">
                  <a:extLst>
                    <a:ext uri="{9D8B030D-6E8A-4147-A177-3AD203B41FA5}">
                      <a16:colId xmlns:a16="http://schemas.microsoft.com/office/drawing/2014/main" val="1018508061"/>
                    </a:ext>
                  </a:extLst>
                </a:gridCol>
                <a:gridCol w="1191578">
                  <a:extLst>
                    <a:ext uri="{9D8B030D-6E8A-4147-A177-3AD203B41FA5}">
                      <a16:colId xmlns:a16="http://schemas.microsoft.com/office/drawing/2014/main" val="3033712384"/>
                    </a:ext>
                  </a:extLst>
                </a:gridCol>
                <a:gridCol w="1191578">
                  <a:extLst>
                    <a:ext uri="{9D8B030D-6E8A-4147-A177-3AD203B41FA5}">
                      <a16:colId xmlns:a16="http://schemas.microsoft.com/office/drawing/2014/main" val="3520718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Address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OrderDate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UnitPrice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8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777914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2A23DDF0-0BF2-4D1A-837C-23221CEA8987}"/>
              </a:ext>
            </a:extLst>
          </p:cNvPr>
          <p:cNvSpPr txBox="1"/>
          <p:nvPr/>
        </p:nvSpPr>
        <p:spPr>
          <a:xfrm>
            <a:off x="247651" y="1819275"/>
            <a:ext cx="2609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/>
              <a:t>Normalform:</a:t>
            </a:r>
          </a:p>
          <a:p>
            <a:pPr marL="285750" indent="-285750">
              <a:buFontTx/>
              <a:buChar char="-"/>
            </a:pPr>
            <a:r>
              <a:rPr lang="de-DE" dirty="0"/>
              <a:t>„atomar“</a:t>
            </a:r>
          </a:p>
          <a:p>
            <a:pPr marL="285750" indent="-285750">
              <a:buFontTx/>
              <a:buChar char="-"/>
            </a:pPr>
            <a:r>
              <a:rPr lang="de-DE" dirty="0"/>
              <a:t>nur 1 Info pro Spalte</a:t>
            </a: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885C5631-9F49-49D5-BF85-1759845C6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787697"/>
              </p:ext>
            </p:extLst>
          </p:nvPr>
        </p:nvGraphicFramePr>
        <p:xfrm>
          <a:off x="247650" y="3058160"/>
          <a:ext cx="11734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6850">
                  <a:extLst>
                    <a:ext uri="{9D8B030D-6E8A-4147-A177-3AD203B41FA5}">
                      <a16:colId xmlns:a16="http://schemas.microsoft.com/office/drawing/2014/main" val="352222408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164934879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776006765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682524739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9578002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969514648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144495925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376924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C_FirstName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C_LastName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Number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PostalCode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08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070429"/>
                  </a:ext>
                </a:extLst>
              </a:tr>
            </a:tbl>
          </a:graphicData>
        </a:graphic>
      </p:graphicFrame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AFE4FBB-9BCF-401A-BF25-6B1299E1D75D}"/>
              </a:ext>
            </a:extLst>
          </p:cNvPr>
          <p:cNvCxnSpPr>
            <a:cxnSpLocks/>
          </p:cNvCxnSpPr>
          <p:nvPr/>
        </p:nvCxnSpPr>
        <p:spPr>
          <a:xfrm flipH="1">
            <a:off x="4010025" y="1419225"/>
            <a:ext cx="1428750" cy="1457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9E3E66B-EC3D-4F89-A905-8A6855FE152D}"/>
              </a:ext>
            </a:extLst>
          </p:cNvPr>
          <p:cNvCxnSpPr>
            <a:cxnSpLocks/>
          </p:cNvCxnSpPr>
          <p:nvPr/>
        </p:nvCxnSpPr>
        <p:spPr>
          <a:xfrm flipH="1">
            <a:off x="5133975" y="1419225"/>
            <a:ext cx="304800" cy="1533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36D8803-C679-4465-BFD2-8DB5E82B0FB7}"/>
              </a:ext>
            </a:extLst>
          </p:cNvPr>
          <p:cNvCxnSpPr>
            <a:cxnSpLocks/>
          </p:cNvCxnSpPr>
          <p:nvPr/>
        </p:nvCxnSpPr>
        <p:spPr>
          <a:xfrm>
            <a:off x="5438775" y="1419225"/>
            <a:ext cx="1000124" cy="1533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3629297-976E-465D-B41E-C9C830E68539}"/>
              </a:ext>
            </a:extLst>
          </p:cNvPr>
          <p:cNvCxnSpPr>
            <a:cxnSpLocks/>
          </p:cNvCxnSpPr>
          <p:nvPr/>
        </p:nvCxnSpPr>
        <p:spPr>
          <a:xfrm>
            <a:off x="5438775" y="1419225"/>
            <a:ext cx="2638425" cy="160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081652A-7C9D-483E-ABA5-9FF041ADA92A}"/>
              </a:ext>
            </a:extLst>
          </p:cNvPr>
          <p:cNvCxnSpPr>
            <a:cxnSpLocks/>
          </p:cNvCxnSpPr>
          <p:nvPr/>
        </p:nvCxnSpPr>
        <p:spPr>
          <a:xfrm>
            <a:off x="5438775" y="1419225"/>
            <a:ext cx="3886200" cy="1533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A1198B8F-EECE-46D0-BE12-23BB7A08F76C}"/>
              </a:ext>
            </a:extLst>
          </p:cNvPr>
          <p:cNvSpPr txBox="1"/>
          <p:nvPr/>
        </p:nvSpPr>
        <p:spPr>
          <a:xfrm>
            <a:off x="247650" y="4086225"/>
            <a:ext cx="3762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 Normalform:</a:t>
            </a:r>
          </a:p>
          <a:p>
            <a:pPr marL="285750" indent="-285750">
              <a:buFontTx/>
              <a:buChar char="-"/>
            </a:pPr>
            <a:r>
              <a:rPr lang="de-DE" dirty="0"/>
              <a:t>1.NF ist erfüllt UND</a:t>
            </a:r>
          </a:p>
          <a:p>
            <a:pPr marL="285750" indent="-285750">
              <a:buFontTx/>
              <a:buChar char="-"/>
            </a:pPr>
            <a:r>
              <a:rPr lang="de-DE" dirty="0"/>
              <a:t>alle sind von einem PK abhängig</a:t>
            </a:r>
          </a:p>
        </p:txBody>
      </p:sp>
      <p:graphicFrame>
        <p:nvGraphicFramePr>
          <p:cNvPr id="21" name="Tabelle 21">
            <a:extLst>
              <a:ext uri="{FF2B5EF4-FFF2-40B4-BE49-F238E27FC236}">
                <a16:creationId xmlns:a16="http://schemas.microsoft.com/office/drawing/2014/main" id="{F50DC59B-662D-4277-9F4E-1B14735DB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067653"/>
              </p:ext>
            </p:extLst>
          </p:nvPr>
        </p:nvGraphicFramePr>
        <p:xfrm>
          <a:off x="247650" y="506793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9539930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224026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39483109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4782766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12499722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71442621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7439353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75412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CustomerID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CompName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PostalCode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310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516060"/>
                  </a:ext>
                </a:extLst>
              </a:tr>
            </a:tbl>
          </a:graphicData>
        </a:graphic>
      </p:graphicFrame>
      <p:graphicFrame>
        <p:nvGraphicFramePr>
          <p:cNvPr id="23" name="Tabelle 21">
            <a:extLst>
              <a:ext uri="{FF2B5EF4-FFF2-40B4-BE49-F238E27FC236}">
                <a16:creationId xmlns:a16="http://schemas.microsoft.com/office/drawing/2014/main" id="{A5E21F91-5B22-407D-A912-11FDA3D02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643965"/>
              </p:ext>
            </p:extLst>
          </p:nvPr>
        </p:nvGraphicFramePr>
        <p:xfrm>
          <a:off x="247650" y="5906810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95399309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3224026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39483109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4782766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12499722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71442621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7439353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75412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ProductID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ProductName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UnitPrice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310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516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34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21">
            <a:extLst>
              <a:ext uri="{FF2B5EF4-FFF2-40B4-BE49-F238E27FC236}">
                <a16:creationId xmlns:a16="http://schemas.microsoft.com/office/drawing/2014/main" id="{8B208C78-3BA5-4E40-B5F2-62FA0C31C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828197"/>
              </p:ext>
            </p:extLst>
          </p:nvPr>
        </p:nvGraphicFramePr>
        <p:xfrm>
          <a:off x="342900" y="57213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9539930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224026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39483109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4782766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12499722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71442621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7439353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75412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CustomerID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CompName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PostalCode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310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516060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CD27706C-4DA9-4D7B-B91A-BB6FE6C240A6}"/>
              </a:ext>
            </a:extLst>
          </p:cNvPr>
          <p:cNvSpPr txBox="1"/>
          <p:nvPr/>
        </p:nvSpPr>
        <p:spPr>
          <a:xfrm>
            <a:off x="485775" y="1695450"/>
            <a:ext cx="5610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Normalform:</a:t>
            </a:r>
          </a:p>
          <a:p>
            <a:pPr marL="285750" indent="-285750">
              <a:buFontTx/>
              <a:buChar char="-"/>
            </a:pPr>
            <a:r>
              <a:rPr lang="de-DE" dirty="0"/>
              <a:t>2. NF muss erfüllt sein UND</a:t>
            </a:r>
          </a:p>
          <a:p>
            <a:pPr marL="285750" indent="-285750">
              <a:buFontTx/>
              <a:buChar char="-"/>
            </a:pPr>
            <a:r>
              <a:rPr lang="de-DE" dirty="0"/>
              <a:t>es dürfen keine transitiven Abhängigkeiten bestehen</a:t>
            </a:r>
          </a:p>
        </p:txBody>
      </p:sp>
      <p:graphicFrame>
        <p:nvGraphicFramePr>
          <p:cNvPr id="4" name="Tabelle 21">
            <a:extLst>
              <a:ext uri="{FF2B5EF4-FFF2-40B4-BE49-F238E27FC236}">
                <a16:creationId xmlns:a16="http://schemas.microsoft.com/office/drawing/2014/main" id="{2BA59C76-3607-4C43-9D46-856A11FD9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57554"/>
              </p:ext>
            </p:extLst>
          </p:nvPr>
        </p:nvGraphicFramePr>
        <p:xfrm>
          <a:off x="342899" y="3058160"/>
          <a:ext cx="97631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732">
                  <a:extLst>
                    <a:ext uri="{9D8B030D-6E8A-4147-A177-3AD203B41FA5}">
                      <a16:colId xmlns:a16="http://schemas.microsoft.com/office/drawing/2014/main" val="195399309"/>
                    </a:ext>
                  </a:extLst>
                </a:gridCol>
                <a:gridCol w="1394732">
                  <a:extLst>
                    <a:ext uri="{9D8B030D-6E8A-4147-A177-3AD203B41FA5}">
                      <a16:colId xmlns:a16="http://schemas.microsoft.com/office/drawing/2014/main" val="2322402602"/>
                    </a:ext>
                  </a:extLst>
                </a:gridCol>
                <a:gridCol w="1394732">
                  <a:extLst>
                    <a:ext uri="{9D8B030D-6E8A-4147-A177-3AD203B41FA5}">
                      <a16:colId xmlns:a16="http://schemas.microsoft.com/office/drawing/2014/main" val="1394831094"/>
                    </a:ext>
                  </a:extLst>
                </a:gridCol>
                <a:gridCol w="1394732">
                  <a:extLst>
                    <a:ext uri="{9D8B030D-6E8A-4147-A177-3AD203B41FA5}">
                      <a16:colId xmlns:a16="http://schemas.microsoft.com/office/drawing/2014/main" val="847827661"/>
                    </a:ext>
                  </a:extLst>
                </a:gridCol>
                <a:gridCol w="1394732">
                  <a:extLst>
                    <a:ext uri="{9D8B030D-6E8A-4147-A177-3AD203B41FA5}">
                      <a16:colId xmlns:a16="http://schemas.microsoft.com/office/drawing/2014/main" val="2074393532"/>
                    </a:ext>
                  </a:extLst>
                </a:gridCol>
                <a:gridCol w="1394732">
                  <a:extLst>
                    <a:ext uri="{9D8B030D-6E8A-4147-A177-3AD203B41FA5}">
                      <a16:colId xmlns:a16="http://schemas.microsoft.com/office/drawing/2014/main" val="1754126730"/>
                    </a:ext>
                  </a:extLst>
                </a:gridCol>
                <a:gridCol w="1394732">
                  <a:extLst>
                    <a:ext uri="{9D8B030D-6E8A-4147-A177-3AD203B41FA5}">
                      <a16:colId xmlns:a16="http://schemas.microsoft.com/office/drawing/2014/main" val="801716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CustomerID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CompName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AddressID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310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516060"/>
                  </a:ext>
                </a:extLst>
              </a:tr>
            </a:tbl>
          </a:graphicData>
        </a:graphic>
      </p:graphicFrame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DE6F9461-8FC8-4AD2-A845-DCC5B22C7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27347"/>
              </p:ext>
            </p:extLst>
          </p:nvPr>
        </p:nvGraphicFramePr>
        <p:xfrm>
          <a:off x="342900" y="4687355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646456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192434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36662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AddressID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PostalCode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33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119708"/>
                  </a:ext>
                </a:extLst>
              </a:tr>
            </a:tbl>
          </a:graphicData>
        </a:graphic>
      </p:graphicFrame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0B4FBA25-0CCF-45AE-A83A-DFC263678A3A}"/>
              </a:ext>
            </a:extLst>
          </p:cNvPr>
          <p:cNvSpPr/>
          <p:nvPr/>
        </p:nvSpPr>
        <p:spPr>
          <a:xfrm>
            <a:off x="2638425" y="4012015"/>
            <a:ext cx="2457450" cy="448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4B84BBB-7C39-40B1-806C-A82FA7D0AD3D}"/>
              </a:ext>
            </a:extLst>
          </p:cNvPr>
          <p:cNvSpPr txBox="1"/>
          <p:nvPr/>
        </p:nvSpPr>
        <p:spPr>
          <a:xfrm>
            <a:off x="342899" y="5544185"/>
            <a:ext cx="4991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Sinn? Redundanz vermeiden/reduzieren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Performance? dauert länger, weil wir jetzt ein JOIN brauchen</a:t>
            </a:r>
          </a:p>
          <a:p>
            <a:pPr marL="285750" indent="-285750">
              <a:buFontTx/>
              <a:buChar char="-"/>
            </a:pPr>
            <a:r>
              <a:rPr lang="de-DE" dirty="0"/>
              <a:t>von Fall zu Fall abwägen, ob sinnvoll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9A4DBC4-B2A8-463F-AE98-08E8782802C5}"/>
              </a:ext>
            </a:extLst>
          </p:cNvPr>
          <p:cNvSpPr txBox="1"/>
          <p:nvPr/>
        </p:nvSpPr>
        <p:spPr>
          <a:xfrm>
            <a:off x="8705848" y="4460365"/>
            <a:ext cx="3143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Brauchen wir ein </a:t>
            </a:r>
            <a:r>
              <a:rPr lang="de-DE" dirty="0" err="1"/>
              <a:t>AddressID</a:t>
            </a:r>
            <a:r>
              <a:rPr lang="de-DE" dirty="0"/>
              <a:t> Feld? Oder reicht uns </a:t>
            </a:r>
            <a:r>
              <a:rPr lang="de-DE" dirty="0" err="1"/>
              <a:t>PostalCode</a:t>
            </a:r>
            <a:r>
              <a:rPr lang="de-DE" dirty="0"/>
              <a:t> als PK?</a:t>
            </a:r>
          </a:p>
          <a:p>
            <a:pPr marL="285750" indent="-285750">
              <a:buFontTx/>
              <a:buChar char="-"/>
            </a:pPr>
            <a:r>
              <a:rPr lang="de-DE" dirty="0"/>
              <a:t>von Fall zu Fall entscheiden</a:t>
            </a:r>
          </a:p>
        </p:txBody>
      </p:sp>
    </p:spTree>
    <p:extLst>
      <p:ext uri="{BB962C8B-B14F-4D97-AF65-F5344CB8AC3E}">
        <p14:creationId xmlns:p14="http://schemas.microsoft.com/office/powerpoint/2010/main" val="2029474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Breitbild</PresentationFormat>
  <Paragraphs>62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Leonard Hlavin</dc:creator>
  <cp:lastModifiedBy>Leonard Hlavin</cp:lastModifiedBy>
  <cp:revision>4</cp:revision>
  <dcterms:created xsi:type="dcterms:W3CDTF">2020-05-08T08:20:52Z</dcterms:created>
  <dcterms:modified xsi:type="dcterms:W3CDTF">2020-05-08T08:50:27Z</dcterms:modified>
</cp:coreProperties>
</file>