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9749B-18B8-4D44-8CFE-F4B53584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7539FB-78CA-4A02-9214-0C1F1C2F8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2E689-AA9D-4E22-9361-E27C5B90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10F42-B00C-49B1-B3F5-95F7E468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8D5EA-A167-4DE6-BF20-468A061B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6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B87CC-AF69-4906-996E-9F9C278C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C6C732-B204-493E-8B9C-2D1B1F43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3F138-E63E-4BC0-B79C-66C8D273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3F914-77FE-4FC0-BBAA-CDADBBFC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5DC14-B09C-4BE7-8168-6EB81F46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14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DEC25F-A3CC-4C67-9322-950DBC266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63713A-8907-46E4-9D29-5DC224A6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ED477-05D9-4F27-B7C8-93AF7AD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45B6C-6A53-4FAD-AF21-4C71F0F1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3FB0A-6775-4257-BFA6-86EDD36A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77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7727-AC0D-4B7A-9F66-43F81FEF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AA3F0-D447-41DD-A8A4-D2A70259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4C492-B3F4-4720-909F-0075824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49EB9-322B-4400-B49D-C09B2EBF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C71A7-E498-4506-B694-98BE6B4A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2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D042E-15FF-432E-8F9A-53F8C807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A622E0-42DD-4395-A964-35EDA04A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33E85B-DED9-4AF4-99AA-A6DCBB09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AE85B-54C2-4FA6-A183-2A59577D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F251B-5703-4B82-85B5-DF437E51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4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1465F-4ADE-4682-A9ED-8F57C248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8EE44-60C1-4BC8-A2A6-B572C4E8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7541E8-ED8F-4CC9-BFAE-0AF67FDA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30537-E539-4BB7-8A2D-B3AFC01A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53F4E-D2E1-447F-94AD-885581C6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4F15BA-F6B1-4E6D-B375-6E14655C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20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6AC4E-1711-4A1D-BCFE-52DE0339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DA0D61-DF11-4902-815B-1BDBE642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B53534-BDF2-49CF-AC0F-36CC19C6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4E7FAF-E829-4566-B32C-C63ABF87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343083-04C7-4957-A3E9-F7720420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5DCE8C-517F-42A7-9C12-E639B25B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89B9FF-697A-43B9-9B3C-68734A92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AD09AE-04AD-464A-AC50-21BD7B35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77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864D1-D832-491A-B414-BDD0EF9A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E85B33-98DD-4C59-A563-14D27BBB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BB760A-B80B-4175-AB2A-42F8D04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688CF-BDC9-4A65-8E71-D53F532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08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81686A-F2AA-4973-A89D-727F60F4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7B0B59-17B8-45E3-8475-38DF70BF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802EE2-7A06-4B1C-8731-2F9D5431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51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2EFF3-4913-45C3-A588-03CC9675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70660-EFEB-41B0-A6B6-0C69DB9F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D2EA4-9010-4C53-B96A-12101E0CB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D15D-5751-40F5-9EE6-18360052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C84DE-FF98-4D26-AF1E-5E5EA6F6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9F902C-454B-4F3A-B50F-C73A5F70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9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C2AAE-6C3F-422F-9810-E5BE71DD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AD12E9-95D8-4F0D-A694-E7920A79A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A83CB-6D5B-4AD2-B6C3-1B002BD3E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B9759-2237-4AB0-84C8-A3673D7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C26735-0833-4C2F-BCC2-F7A871F9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FD0ECC-3765-43A1-B534-75A5952F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3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BE369F-9D32-4F5E-8D94-3B8D753B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0E1E85-A210-4D91-AE22-C2E7B197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107E7-A064-4E3E-8947-B86F393BF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D1CD-8A02-40BF-9658-59486797637E}" type="datetimeFigureOut">
              <a:rPr lang="de-DE" smtClean="0"/>
              <a:t>04.12.2020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0E2E0-EAB9-44AF-89D4-A54B7C6DD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5C8D9-F29D-41D2-AEDC-D45DF566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8325-35EC-4764-9212-82A2782B3D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4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C3E58-B14F-4775-A061-A0632D10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(engl.: specificity)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05B7C7-EC76-4B68-BA3E-9C07C6B9879F}"/>
              </a:ext>
            </a:extLst>
          </p:cNvPr>
          <p:cNvSpPr txBox="1"/>
          <p:nvPr/>
        </p:nvSpPr>
        <p:spPr>
          <a:xfrm>
            <a:off x="971550" y="1371600"/>
            <a:ext cx="808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_   _   _   _   _</a:t>
            </a:r>
          </a:p>
        </p:txBody>
      </p:sp>
      <p:sp>
        <p:nvSpPr>
          <p:cNvPr id="6" name="Legende: Linie 5">
            <a:extLst>
              <a:ext uri="{FF2B5EF4-FFF2-40B4-BE49-F238E27FC236}">
                <a16:creationId xmlns:a16="http://schemas.microsoft.com/office/drawing/2014/main" id="{AC526564-6D55-4A57-A692-4B42BBFEEC44}"/>
              </a:ext>
            </a:extLst>
          </p:cNvPr>
          <p:cNvSpPr/>
          <p:nvPr/>
        </p:nvSpPr>
        <p:spPr>
          <a:xfrm>
            <a:off x="8696326" y="2819400"/>
            <a:ext cx="2800350" cy="678241"/>
          </a:xfrm>
          <a:prstGeom prst="borderCallout1">
            <a:avLst>
              <a:gd name="adj1" fmla="val 63690"/>
              <a:gd name="adj2" fmla="val -510"/>
              <a:gd name="adj3" fmla="val -1254"/>
              <a:gd name="adj4" fmla="val -543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Typselektoren, Pseudoelemente</a:t>
            </a:r>
          </a:p>
        </p:txBody>
      </p:sp>
      <p:sp>
        <p:nvSpPr>
          <p:cNvPr id="7" name="Legende: Linie 6">
            <a:extLst>
              <a:ext uri="{FF2B5EF4-FFF2-40B4-BE49-F238E27FC236}">
                <a16:creationId xmlns:a16="http://schemas.microsoft.com/office/drawing/2014/main" id="{63F0DD36-BCCB-4745-9CFB-D9DFB11C7E1F}"/>
              </a:ext>
            </a:extLst>
          </p:cNvPr>
          <p:cNvSpPr/>
          <p:nvPr/>
        </p:nvSpPr>
        <p:spPr>
          <a:xfrm>
            <a:off x="8696326" y="3577620"/>
            <a:ext cx="2800350" cy="678241"/>
          </a:xfrm>
          <a:prstGeom prst="borderCallout1">
            <a:avLst>
              <a:gd name="adj1" fmla="val 63690"/>
              <a:gd name="adj2" fmla="val -510"/>
              <a:gd name="adj3" fmla="val -115008"/>
              <a:gd name="adj4" fmla="val -1070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Klassenselektoren, Pseudoklassen Attributselektoren</a:t>
            </a:r>
          </a:p>
        </p:txBody>
      </p:sp>
      <p:sp>
        <p:nvSpPr>
          <p:cNvPr id="8" name="Legende: Linie 7">
            <a:extLst>
              <a:ext uri="{FF2B5EF4-FFF2-40B4-BE49-F238E27FC236}">
                <a16:creationId xmlns:a16="http://schemas.microsoft.com/office/drawing/2014/main" id="{858FB51B-7F33-433E-89C8-3DE4AC59D074}"/>
              </a:ext>
            </a:extLst>
          </p:cNvPr>
          <p:cNvSpPr/>
          <p:nvPr/>
        </p:nvSpPr>
        <p:spPr>
          <a:xfrm>
            <a:off x="8696326" y="4335840"/>
            <a:ext cx="2800350" cy="678241"/>
          </a:xfrm>
          <a:prstGeom prst="borderCallout1">
            <a:avLst>
              <a:gd name="adj1" fmla="val 63690"/>
              <a:gd name="adj2" fmla="val -510"/>
              <a:gd name="adj3" fmla="val -224549"/>
              <a:gd name="adj4" fmla="val -1587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ID-Selektoren</a:t>
            </a:r>
          </a:p>
        </p:txBody>
      </p:sp>
      <p:sp>
        <p:nvSpPr>
          <p:cNvPr id="9" name="Legende: Linie 8">
            <a:extLst>
              <a:ext uri="{FF2B5EF4-FFF2-40B4-BE49-F238E27FC236}">
                <a16:creationId xmlns:a16="http://schemas.microsoft.com/office/drawing/2014/main" id="{27379DCE-7167-46A1-BC7B-8A6734D4E8A9}"/>
              </a:ext>
            </a:extLst>
          </p:cNvPr>
          <p:cNvSpPr/>
          <p:nvPr/>
        </p:nvSpPr>
        <p:spPr>
          <a:xfrm>
            <a:off x="8696326" y="5094060"/>
            <a:ext cx="2800350" cy="678241"/>
          </a:xfrm>
          <a:prstGeom prst="borderCallout1">
            <a:avLst>
              <a:gd name="adj1" fmla="val 63690"/>
              <a:gd name="adj2" fmla="val -510"/>
              <a:gd name="adj3" fmla="val -339707"/>
              <a:gd name="adj4" fmla="val -2090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inline-style</a:t>
            </a:r>
          </a:p>
        </p:txBody>
      </p:sp>
      <p:sp>
        <p:nvSpPr>
          <p:cNvPr id="10" name="Legende: Linie 9">
            <a:extLst>
              <a:ext uri="{FF2B5EF4-FFF2-40B4-BE49-F238E27FC236}">
                <a16:creationId xmlns:a16="http://schemas.microsoft.com/office/drawing/2014/main" id="{F125ABBE-F4BD-403A-916A-CCB3DD2615F6}"/>
              </a:ext>
            </a:extLst>
          </p:cNvPr>
          <p:cNvSpPr/>
          <p:nvPr/>
        </p:nvSpPr>
        <p:spPr>
          <a:xfrm>
            <a:off x="8696326" y="5852280"/>
            <a:ext cx="2800350" cy="678241"/>
          </a:xfrm>
          <a:prstGeom prst="borderCallout1">
            <a:avLst>
              <a:gd name="adj1" fmla="val 51051"/>
              <a:gd name="adj2" fmla="val -170"/>
              <a:gd name="adj3" fmla="val -445035"/>
              <a:gd name="adj4" fmla="val -263165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39786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330F0-7E88-440D-BE49-167DB16D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1AE7F-38C8-4982-8136-A7F59998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0 0 2                                  div&gt;p</a:t>
            </a:r>
          </a:p>
          <a:p>
            <a:pPr marL="0" indent="0">
              <a:buNone/>
            </a:pPr>
            <a:r>
              <a:rPr lang="de-DE" dirty="0"/>
              <a:t>0 0 1                                   p</a:t>
            </a:r>
          </a:p>
          <a:p>
            <a:pPr marL="0" indent="0">
              <a:buNone/>
            </a:pPr>
            <a:r>
              <a:rPr lang="de-DE" dirty="0"/>
              <a:t>0 1 0                                   .</a:t>
            </a:r>
            <a:r>
              <a:rPr lang="de-DE" dirty="0" err="1"/>
              <a:t>myClass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1 0 0                                   #myID</a:t>
            </a:r>
          </a:p>
          <a:p>
            <a:pPr marL="0" indent="0">
              <a:buNone/>
            </a:pPr>
            <a:r>
              <a:rPr lang="de-DE" dirty="0"/>
              <a:t>0 0 5                                   </a:t>
            </a:r>
            <a:r>
              <a:rPr lang="de-DE" dirty="0" err="1"/>
              <a:t>table</a:t>
            </a:r>
            <a:r>
              <a:rPr lang="de-DE" dirty="0"/>
              <a:t>&gt;</a:t>
            </a:r>
            <a:r>
              <a:rPr lang="de-DE" dirty="0" err="1"/>
              <a:t>tbody</a:t>
            </a:r>
            <a:r>
              <a:rPr lang="de-DE" dirty="0"/>
              <a:t>&gt;</a:t>
            </a:r>
            <a:r>
              <a:rPr lang="de-DE" dirty="0" err="1"/>
              <a:t>tr</a:t>
            </a:r>
            <a:r>
              <a:rPr lang="de-DE" dirty="0"/>
              <a:t>&gt;</a:t>
            </a:r>
            <a:r>
              <a:rPr lang="de-DE" dirty="0" err="1"/>
              <a:t>td</a:t>
            </a:r>
            <a:r>
              <a:rPr lang="de-DE" dirty="0"/>
              <a:t>&gt;a</a:t>
            </a:r>
          </a:p>
          <a:p>
            <a:pPr marL="0" indent="0">
              <a:buNone/>
            </a:pPr>
            <a:r>
              <a:rPr lang="de-DE" dirty="0"/>
              <a:t>0 1 3                                  .main-</a:t>
            </a:r>
            <a:r>
              <a:rPr lang="de-DE" dirty="0" err="1"/>
              <a:t>nav</a:t>
            </a:r>
            <a:r>
              <a:rPr lang="de-DE" dirty="0"/>
              <a:t>&gt;</a:t>
            </a:r>
            <a:r>
              <a:rPr lang="de-DE" dirty="0" err="1"/>
              <a:t>ul</a:t>
            </a:r>
            <a:r>
              <a:rPr lang="de-DE" dirty="0"/>
              <a:t>&gt;li&gt;a</a:t>
            </a:r>
          </a:p>
          <a:p>
            <a:pPr marL="0" indent="0">
              <a:buNone/>
            </a:pPr>
            <a:r>
              <a:rPr lang="de-DE" dirty="0"/>
              <a:t>0 1 1                                  a[target]       </a:t>
            </a:r>
            <a:r>
              <a:rPr lang="de-DE" dirty="0" err="1"/>
              <a:t>input</a:t>
            </a:r>
            <a:r>
              <a:rPr lang="de-DE" dirty="0"/>
              <a:t>[type="</a:t>
            </a:r>
            <a:r>
              <a:rPr lang="de-DE" dirty="0" err="1"/>
              <a:t>text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4737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2839-D958-43A9-81CF-D76BA495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Cascading 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780EC-22FB-448B-9863-AB7A332B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stylesheet</a:t>
            </a:r>
            <a:endParaRPr lang="de-DE" dirty="0"/>
          </a:p>
          <a:p>
            <a:r>
              <a:rPr lang="de-DE" dirty="0" err="1"/>
              <a:t>user</a:t>
            </a:r>
            <a:r>
              <a:rPr lang="de-DE" dirty="0"/>
              <a:t> normal </a:t>
            </a:r>
            <a:r>
              <a:rPr lang="de-DE" dirty="0" err="1"/>
              <a:t>stylesheet</a:t>
            </a:r>
            <a:endParaRPr lang="de-DE" dirty="0"/>
          </a:p>
          <a:p>
            <a:r>
              <a:rPr lang="de-DE" dirty="0" err="1"/>
              <a:t>author</a:t>
            </a:r>
            <a:r>
              <a:rPr lang="de-DE" dirty="0"/>
              <a:t> normal </a:t>
            </a:r>
            <a:r>
              <a:rPr lang="de-DE" dirty="0" err="1"/>
              <a:t>stylesheet</a:t>
            </a:r>
            <a:endParaRPr lang="de-DE" dirty="0"/>
          </a:p>
          <a:p>
            <a:r>
              <a:rPr lang="de-DE" dirty="0" err="1"/>
              <a:t>author</a:t>
            </a:r>
            <a:r>
              <a:rPr lang="de-DE" dirty="0"/>
              <a:t> important </a:t>
            </a:r>
            <a:r>
              <a:rPr lang="de-DE" dirty="0" err="1"/>
              <a:t>stylesheet</a:t>
            </a:r>
            <a:endParaRPr lang="de-DE" dirty="0"/>
          </a:p>
          <a:p>
            <a:r>
              <a:rPr lang="de-DE" dirty="0" err="1"/>
              <a:t>user</a:t>
            </a:r>
            <a:r>
              <a:rPr lang="de-DE" dirty="0"/>
              <a:t> important </a:t>
            </a:r>
            <a:r>
              <a:rPr lang="de-DE" dirty="0" err="1"/>
              <a:t>stylesheet</a:t>
            </a:r>
            <a:endParaRPr lang="de-DE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8F8252BB-7375-44ED-B5DE-FCB462877ABC}"/>
              </a:ext>
            </a:extLst>
          </p:cNvPr>
          <p:cNvSpPr/>
          <p:nvPr/>
        </p:nvSpPr>
        <p:spPr>
          <a:xfrm>
            <a:off x="6762750" y="1238250"/>
            <a:ext cx="2028825" cy="35337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369B06E-15B6-43A1-AF60-B756C7C8DB05}"/>
              </a:ext>
            </a:extLst>
          </p:cNvPr>
          <p:cNvSpPr txBox="1"/>
          <p:nvPr/>
        </p:nvSpPr>
        <p:spPr>
          <a:xfrm>
            <a:off x="7820025" y="2362200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Priorität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21F9C8-E24A-47E6-94EF-2855B56AF270}"/>
              </a:ext>
            </a:extLst>
          </p:cNvPr>
          <p:cNvSpPr txBox="1"/>
          <p:nvPr/>
        </p:nvSpPr>
        <p:spPr>
          <a:xfrm>
            <a:off x="8153400" y="1457325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niedrigste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DC822F-2491-4823-9E3C-F2753596A501}"/>
              </a:ext>
            </a:extLst>
          </p:cNvPr>
          <p:cNvSpPr txBox="1"/>
          <p:nvPr/>
        </p:nvSpPr>
        <p:spPr>
          <a:xfrm>
            <a:off x="8153399" y="3332440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höchste</a:t>
            </a:r>
          </a:p>
        </p:txBody>
      </p:sp>
    </p:spTree>
    <p:extLst>
      <p:ext uri="{BB962C8B-B14F-4D97-AF65-F5344CB8AC3E}">
        <p14:creationId xmlns:p14="http://schemas.microsoft.com/office/powerpoint/2010/main" val="26681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C9E7C8B-4AD8-41A6-B0FA-A4A98EAF4B5C}"/>
              </a:ext>
            </a:extLst>
          </p:cNvPr>
          <p:cNvSpPr/>
          <p:nvPr/>
        </p:nvSpPr>
        <p:spPr>
          <a:xfrm>
            <a:off x="742950" y="581025"/>
            <a:ext cx="10687050" cy="580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DEAB54-78E0-41CE-AE4B-FD58E71A20A4}"/>
              </a:ext>
            </a:extLst>
          </p:cNvPr>
          <p:cNvSpPr/>
          <p:nvPr/>
        </p:nvSpPr>
        <p:spPr>
          <a:xfrm>
            <a:off x="838200" y="685800"/>
            <a:ext cx="10496550" cy="128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B955AB-A232-48F9-B771-9E8F70F7E0D5}"/>
              </a:ext>
            </a:extLst>
          </p:cNvPr>
          <p:cNvSpPr/>
          <p:nvPr/>
        </p:nvSpPr>
        <p:spPr>
          <a:xfrm>
            <a:off x="838200" y="2076451"/>
            <a:ext cx="104965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381341-07B8-4188-8E65-39205F30CBF8}"/>
              </a:ext>
            </a:extLst>
          </p:cNvPr>
          <p:cNvSpPr/>
          <p:nvPr/>
        </p:nvSpPr>
        <p:spPr>
          <a:xfrm>
            <a:off x="838200" y="2752727"/>
            <a:ext cx="10496550" cy="2733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28ABB2-E89A-4AD4-8C21-2BA51204085B}"/>
              </a:ext>
            </a:extLst>
          </p:cNvPr>
          <p:cNvSpPr/>
          <p:nvPr/>
        </p:nvSpPr>
        <p:spPr>
          <a:xfrm>
            <a:off x="838200" y="5591176"/>
            <a:ext cx="10496550" cy="6857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70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C9E7C8B-4AD8-41A6-B0FA-A4A98EAF4B5C}"/>
              </a:ext>
            </a:extLst>
          </p:cNvPr>
          <p:cNvSpPr/>
          <p:nvPr/>
        </p:nvSpPr>
        <p:spPr>
          <a:xfrm>
            <a:off x="742950" y="581025"/>
            <a:ext cx="10687050" cy="580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DEAB54-78E0-41CE-AE4B-FD58E71A20A4}"/>
              </a:ext>
            </a:extLst>
          </p:cNvPr>
          <p:cNvSpPr/>
          <p:nvPr/>
        </p:nvSpPr>
        <p:spPr>
          <a:xfrm>
            <a:off x="838200" y="685800"/>
            <a:ext cx="10496550" cy="128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B955AB-A232-48F9-B771-9E8F70F7E0D5}"/>
              </a:ext>
            </a:extLst>
          </p:cNvPr>
          <p:cNvSpPr/>
          <p:nvPr/>
        </p:nvSpPr>
        <p:spPr>
          <a:xfrm>
            <a:off x="838200" y="2076451"/>
            <a:ext cx="104965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381341-07B8-4188-8E65-39205F30CBF8}"/>
              </a:ext>
            </a:extLst>
          </p:cNvPr>
          <p:cNvSpPr/>
          <p:nvPr/>
        </p:nvSpPr>
        <p:spPr>
          <a:xfrm>
            <a:off x="838200" y="2752727"/>
            <a:ext cx="10496550" cy="2733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28ABB2-E89A-4AD4-8C21-2BA51204085B}"/>
              </a:ext>
            </a:extLst>
          </p:cNvPr>
          <p:cNvSpPr/>
          <p:nvPr/>
        </p:nvSpPr>
        <p:spPr>
          <a:xfrm>
            <a:off x="838200" y="5591176"/>
            <a:ext cx="10496550" cy="6857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1E6187-CCD6-4CA3-8923-36D5AFD86692}"/>
              </a:ext>
            </a:extLst>
          </p:cNvPr>
          <p:cNvSpPr/>
          <p:nvPr/>
        </p:nvSpPr>
        <p:spPr>
          <a:xfrm>
            <a:off x="1190625" y="3095625"/>
            <a:ext cx="9753600" cy="1019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984C32-DC2F-4FDF-9E48-4383D1201CF8}"/>
              </a:ext>
            </a:extLst>
          </p:cNvPr>
          <p:cNvSpPr/>
          <p:nvPr/>
        </p:nvSpPr>
        <p:spPr>
          <a:xfrm>
            <a:off x="1190625" y="4252910"/>
            <a:ext cx="9753600" cy="1019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1EA8F2-B22D-4AC3-A3E3-881EEB787A68}"/>
              </a:ext>
            </a:extLst>
          </p:cNvPr>
          <p:cNvSpPr/>
          <p:nvPr/>
        </p:nvSpPr>
        <p:spPr>
          <a:xfrm>
            <a:off x="1447799" y="3324225"/>
            <a:ext cx="4648201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910AD-2F29-4831-8F47-7745C4B9F15D}"/>
              </a:ext>
            </a:extLst>
          </p:cNvPr>
          <p:cNvSpPr/>
          <p:nvPr/>
        </p:nvSpPr>
        <p:spPr>
          <a:xfrm>
            <a:off x="6096000" y="3324225"/>
            <a:ext cx="44958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37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C9E7C8B-4AD8-41A6-B0FA-A4A98EAF4B5C}"/>
              </a:ext>
            </a:extLst>
          </p:cNvPr>
          <p:cNvSpPr/>
          <p:nvPr/>
        </p:nvSpPr>
        <p:spPr>
          <a:xfrm>
            <a:off x="742950" y="581025"/>
            <a:ext cx="10687050" cy="580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DEAB54-78E0-41CE-AE4B-FD58E71A20A4}"/>
              </a:ext>
            </a:extLst>
          </p:cNvPr>
          <p:cNvSpPr/>
          <p:nvPr/>
        </p:nvSpPr>
        <p:spPr>
          <a:xfrm>
            <a:off x="838200" y="685800"/>
            <a:ext cx="10496550" cy="128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B955AB-A232-48F9-B771-9E8F70F7E0D5}"/>
              </a:ext>
            </a:extLst>
          </p:cNvPr>
          <p:cNvSpPr/>
          <p:nvPr/>
        </p:nvSpPr>
        <p:spPr>
          <a:xfrm>
            <a:off x="838200" y="2076451"/>
            <a:ext cx="104965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381341-07B8-4188-8E65-39205F30CBF8}"/>
              </a:ext>
            </a:extLst>
          </p:cNvPr>
          <p:cNvSpPr/>
          <p:nvPr/>
        </p:nvSpPr>
        <p:spPr>
          <a:xfrm>
            <a:off x="838200" y="2752727"/>
            <a:ext cx="10496550" cy="2733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28ABB2-E89A-4AD4-8C21-2BA51204085B}"/>
              </a:ext>
            </a:extLst>
          </p:cNvPr>
          <p:cNvSpPr/>
          <p:nvPr/>
        </p:nvSpPr>
        <p:spPr>
          <a:xfrm>
            <a:off x="838200" y="5591176"/>
            <a:ext cx="10496550" cy="6857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1E6187-CCD6-4CA3-8923-36D5AFD86692}"/>
              </a:ext>
            </a:extLst>
          </p:cNvPr>
          <p:cNvSpPr/>
          <p:nvPr/>
        </p:nvSpPr>
        <p:spPr>
          <a:xfrm>
            <a:off x="1190625" y="3095625"/>
            <a:ext cx="9753600" cy="1019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984C32-DC2F-4FDF-9E48-4383D1201CF8}"/>
              </a:ext>
            </a:extLst>
          </p:cNvPr>
          <p:cNvSpPr/>
          <p:nvPr/>
        </p:nvSpPr>
        <p:spPr>
          <a:xfrm>
            <a:off x="1190625" y="4252910"/>
            <a:ext cx="9753600" cy="1019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1EA8F2-B22D-4AC3-A3E3-881EEB787A68}"/>
              </a:ext>
            </a:extLst>
          </p:cNvPr>
          <p:cNvSpPr/>
          <p:nvPr/>
        </p:nvSpPr>
        <p:spPr>
          <a:xfrm>
            <a:off x="1447800" y="3324225"/>
            <a:ext cx="4371976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910AD-2F29-4831-8F47-7745C4B9F15D}"/>
              </a:ext>
            </a:extLst>
          </p:cNvPr>
          <p:cNvSpPr/>
          <p:nvPr/>
        </p:nvSpPr>
        <p:spPr>
          <a:xfrm>
            <a:off x="6219822" y="3324225"/>
            <a:ext cx="4371977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D3B121-8AAB-46BF-8FDB-E3D660DF4C82}"/>
              </a:ext>
            </a:extLst>
          </p:cNvPr>
          <p:cNvSpPr/>
          <p:nvPr/>
        </p:nvSpPr>
        <p:spPr>
          <a:xfrm>
            <a:off x="1447800" y="4457698"/>
            <a:ext cx="2162175" cy="63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B07B99-FF31-452A-B68D-15105F3C4233}"/>
              </a:ext>
            </a:extLst>
          </p:cNvPr>
          <p:cNvSpPr/>
          <p:nvPr/>
        </p:nvSpPr>
        <p:spPr>
          <a:xfrm>
            <a:off x="3762375" y="4457699"/>
            <a:ext cx="2162175" cy="63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5C6E404-B470-465F-9559-59E8236303A0}"/>
              </a:ext>
            </a:extLst>
          </p:cNvPr>
          <p:cNvSpPr/>
          <p:nvPr/>
        </p:nvSpPr>
        <p:spPr>
          <a:xfrm>
            <a:off x="6115049" y="4457699"/>
            <a:ext cx="2162175" cy="63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88ED72-CD0E-40B5-8D32-882E67E285BD}"/>
              </a:ext>
            </a:extLst>
          </p:cNvPr>
          <p:cNvSpPr/>
          <p:nvPr/>
        </p:nvSpPr>
        <p:spPr>
          <a:xfrm>
            <a:off x="8429624" y="4457698"/>
            <a:ext cx="2162175" cy="63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BBA130-EF96-49C1-ACD9-2919C14A1E5E}"/>
              </a:ext>
            </a:extLst>
          </p:cNvPr>
          <p:cNvSpPr/>
          <p:nvPr/>
        </p:nvSpPr>
        <p:spPr>
          <a:xfrm>
            <a:off x="2095500" y="4543425"/>
            <a:ext cx="752475" cy="48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ADFFDD-E5C2-4FC3-ABA3-E54D0BBE7DEE}"/>
              </a:ext>
            </a:extLst>
          </p:cNvPr>
          <p:cNvSpPr/>
          <p:nvPr/>
        </p:nvSpPr>
        <p:spPr>
          <a:xfrm>
            <a:off x="4486274" y="4543425"/>
            <a:ext cx="752475" cy="48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955C7B-CC92-4845-9F6B-F943609AA942}"/>
              </a:ext>
            </a:extLst>
          </p:cNvPr>
          <p:cNvSpPr/>
          <p:nvPr/>
        </p:nvSpPr>
        <p:spPr>
          <a:xfrm>
            <a:off x="6853238" y="4533898"/>
            <a:ext cx="752475" cy="48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77F1912-5F54-4C8A-809B-58380DAFD50B}"/>
              </a:ext>
            </a:extLst>
          </p:cNvPr>
          <p:cNvSpPr/>
          <p:nvPr/>
        </p:nvSpPr>
        <p:spPr>
          <a:xfrm>
            <a:off x="9134473" y="4533898"/>
            <a:ext cx="752475" cy="48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Außerirdischer Gesicht Silhouette">
            <a:extLst>
              <a:ext uri="{FF2B5EF4-FFF2-40B4-BE49-F238E27FC236}">
                <a16:creationId xmlns:a16="http://schemas.microsoft.com/office/drawing/2014/main" id="{20881A05-0903-4694-9D4A-4376E8A11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712" y="4563666"/>
            <a:ext cx="445292" cy="445292"/>
          </a:xfrm>
          <a:prstGeom prst="rect">
            <a:avLst/>
          </a:prstGeom>
        </p:spPr>
      </p:pic>
      <p:pic>
        <p:nvPicPr>
          <p:cNvPr id="23" name="Grafik 22" descr="Anker mit einfarbiger Füllung">
            <a:extLst>
              <a:ext uri="{FF2B5EF4-FFF2-40B4-BE49-F238E27FC236}">
                <a16:creationId xmlns:a16="http://schemas.microsoft.com/office/drawing/2014/main" id="{9D96E5B1-DABD-448A-8947-3594AB0CE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4864" y="4533898"/>
            <a:ext cx="490536" cy="490536"/>
          </a:xfrm>
          <a:prstGeom prst="rect">
            <a:avLst/>
          </a:prstGeom>
        </p:spPr>
      </p:pic>
      <p:pic>
        <p:nvPicPr>
          <p:cNvPr id="25" name="Grafik 24" descr="Engelsgesichtskontur mit einfarbiger Füllung">
            <a:extLst>
              <a:ext uri="{FF2B5EF4-FFF2-40B4-BE49-F238E27FC236}">
                <a16:creationId xmlns:a16="http://schemas.microsoft.com/office/drawing/2014/main" id="{B6544B6B-EE2B-448B-8D64-BEEE03C66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9450" y="4586287"/>
            <a:ext cx="400050" cy="400050"/>
          </a:xfrm>
          <a:prstGeom prst="rect">
            <a:avLst/>
          </a:prstGeom>
        </p:spPr>
      </p:pic>
      <p:pic>
        <p:nvPicPr>
          <p:cNvPr id="27" name="Grafik 26" descr="Asiatischer Tempel mit einfarbiger Füllung">
            <a:extLst>
              <a:ext uri="{FF2B5EF4-FFF2-40B4-BE49-F238E27FC236}">
                <a16:creationId xmlns:a16="http://schemas.microsoft.com/office/drawing/2014/main" id="{83BF13CE-1265-4940-BC77-575114773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4497" y="4579141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3FF2CFA-22CC-4B0E-AE84-E71B0DF7B657}"/>
              </a:ext>
            </a:extLst>
          </p:cNvPr>
          <p:cNvSpPr/>
          <p:nvPr/>
        </p:nvSpPr>
        <p:spPr>
          <a:xfrm>
            <a:off x="2152650" y="1533525"/>
            <a:ext cx="7886700" cy="379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87166BC-9446-4BA2-B67E-A291F5A3F720}"/>
              </a:ext>
            </a:extLst>
          </p:cNvPr>
          <p:cNvSpPr/>
          <p:nvPr/>
        </p:nvSpPr>
        <p:spPr>
          <a:xfrm>
            <a:off x="4791075" y="2843212"/>
            <a:ext cx="2609850" cy="1171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00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Spezifität (engl.: specificity)</vt:lpstr>
      <vt:lpstr>Spezifität</vt:lpstr>
      <vt:lpstr>Cascading Order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18</cp:revision>
  <dcterms:created xsi:type="dcterms:W3CDTF">2020-12-03T09:11:10Z</dcterms:created>
  <dcterms:modified xsi:type="dcterms:W3CDTF">2020-12-04T17:15:25Z</dcterms:modified>
</cp:coreProperties>
</file>