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71" r:id="rId6"/>
    <p:sldId id="261" r:id="rId7"/>
    <p:sldId id="257" r:id="rId8"/>
    <p:sldId id="272" r:id="rId9"/>
    <p:sldId id="274" r:id="rId10"/>
    <p:sldId id="275" r:id="rId11"/>
    <p:sldId id="266" r:id="rId12"/>
    <p:sldId id="276" r:id="rId13"/>
    <p:sldId id="262" r:id="rId14"/>
    <p:sldId id="263" r:id="rId15"/>
    <p:sldId id="264" r:id="rId16"/>
    <p:sldId id="269" r:id="rId17"/>
    <p:sldId id="270" r:id="rId18"/>
    <p:sldId id="267" r:id="rId19"/>
    <p:sldId id="268" r:id="rId20"/>
    <p:sldId id="265" r:id="rId21"/>
    <p:sldId id="277" r:id="rId22"/>
    <p:sldId id="278" r:id="rId23"/>
    <p:sldId id="273" r:id="rId24"/>
    <p:sldId id="279" r:id="rId25"/>
    <p:sldId id="280" r:id="rId26"/>
    <p:sldId id="282"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Formatvorlage des Untertitelmasters durch Klicken bearbeiten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11/27/2017</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5586B75A-687E-405C-8A0B-8D00578BA2C3}"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de-DE"/>
              <a:t>Formatvorlagen des Textmasters bearbeiten</a:t>
            </a:r>
          </a:p>
        </p:txBody>
      </p:sp>
      <p:sp>
        <p:nvSpPr>
          <p:cNvPr id="5" name="Date Placeholder 4"/>
          <p:cNvSpPr>
            <a:spLocks noGrp="1"/>
          </p:cNvSpPr>
          <p:nvPr>
            <p:ph type="dt" sz="half" idx="10"/>
          </p:nvPr>
        </p:nvSpPr>
        <p:spPr/>
        <p:txBody>
          <a:bodyPr/>
          <a:lstStyle/>
          <a:p>
            <a:fld id="{AF6E2C9B-5FA2-460D-9BE7-B0812FC2A6FF}"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11/27/2017</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‹Nr.›</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11/27/2017</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Sharepoint</a:t>
            </a:r>
            <a:r>
              <a:rPr lang="de-DE" dirty="0"/>
              <a:t> 2016</a:t>
            </a:r>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91848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 List und Library Menü</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err="1"/>
              <a:t>Ribbon</a:t>
            </a:r>
            <a:r>
              <a:rPr lang="de-DE" dirty="0"/>
              <a:t> wird seltener gebraucht</a:t>
            </a:r>
          </a:p>
          <a:p>
            <a:endParaRPr lang="de-DE" dirty="0"/>
          </a:p>
        </p:txBody>
      </p:sp>
      <p:pic>
        <p:nvPicPr>
          <p:cNvPr id="4" name="Grafik 3"/>
          <p:cNvPicPr>
            <a:picLocks noChangeAspect="1"/>
          </p:cNvPicPr>
          <p:nvPr/>
        </p:nvPicPr>
        <p:blipFill>
          <a:blip r:embed="rId2"/>
          <a:stretch>
            <a:fillRect/>
          </a:stretch>
        </p:blipFill>
        <p:spPr>
          <a:xfrm>
            <a:off x="5009267" y="2161854"/>
            <a:ext cx="6440164" cy="3465836"/>
          </a:xfrm>
          <a:prstGeom prst="rect">
            <a:avLst/>
          </a:prstGeom>
        </p:spPr>
      </p:pic>
    </p:spTree>
    <p:extLst>
      <p:ext uri="{BB962C8B-B14F-4D97-AF65-F5344CB8AC3E}">
        <p14:creationId xmlns:p14="http://schemas.microsoft.com/office/powerpoint/2010/main" val="411061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 in Lists und Libraries</a:t>
            </a:r>
          </a:p>
        </p:txBody>
      </p:sp>
      <p:sp>
        <p:nvSpPr>
          <p:cNvPr id="3" name="Inhaltsplatzhalter 2"/>
          <p:cNvSpPr>
            <a:spLocks noGrp="1"/>
          </p:cNvSpPr>
          <p:nvPr>
            <p:ph idx="1"/>
          </p:nvPr>
        </p:nvSpPr>
        <p:spPr/>
        <p:txBody>
          <a:bodyPr/>
          <a:lstStyle/>
          <a:p>
            <a:r>
              <a:rPr lang="de-DE" dirty="0"/>
              <a:t>Tastatur </a:t>
            </a:r>
            <a:r>
              <a:rPr lang="de-DE" dirty="0" err="1"/>
              <a:t>ShortCuts</a:t>
            </a:r>
            <a:endParaRPr lang="de-DE" dirty="0"/>
          </a:p>
          <a:p>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147934881"/>
              </p:ext>
            </p:extLst>
          </p:nvPr>
        </p:nvGraphicFramePr>
        <p:xfrm>
          <a:off x="798764" y="2488495"/>
          <a:ext cx="9268344" cy="3145950"/>
        </p:xfrm>
        <a:graphic>
          <a:graphicData uri="http://schemas.openxmlformats.org/drawingml/2006/table">
            <a:tbl>
              <a:tblPr/>
              <a:tblGrid>
                <a:gridCol w="4634172">
                  <a:extLst>
                    <a:ext uri="{9D8B030D-6E8A-4147-A177-3AD203B41FA5}">
                      <a16:colId xmlns:a16="http://schemas.microsoft.com/office/drawing/2014/main" val="3627942829"/>
                    </a:ext>
                  </a:extLst>
                </a:gridCol>
                <a:gridCol w="4634172">
                  <a:extLst>
                    <a:ext uri="{9D8B030D-6E8A-4147-A177-3AD203B41FA5}">
                      <a16:colId xmlns:a16="http://schemas.microsoft.com/office/drawing/2014/main" val="558360402"/>
                    </a:ext>
                  </a:extLst>
                </a:gridCol>
              </a:tblGrid>
              <a:tr h="524325">
                <a:tc>
                  <a:txBody>
                    <a:bodyPr/>
                    <a:lstStyle/>
                    <a:p>
                      <a:pPr fontAlgn="t"/>
                      <a:r>
                        <a:rPr lang="de-DE" dirty="0">
                          <a:solidFill>
                            <a:srgbClr val="363636"/>
                          </a:solidFill>
                          <a:effectLst/>
                        </a:rPr>
                        <a:t>Neues</a:t>
                      </a:r>
                      <a:r>
                        <a:rPr lang="de-DE" baseline="0" dirty="0">
                          <a:solidFill>
                            <a:srgbClr val="363636"/>
                          </a:solidFill>
                          <a:effectLst/>
                        </a:rPr>
                        <a:t> Dokument</a:t>
                      </a:r>
                      <a:endParaRPr lang="de-DE" dirty="0">
                        <a:solidFill>
                          <a:srgbClr val="363636"/>
                        </a:solidFill>
                        <a:effectLst/>
                      </a:endParaRPr>
                    </a:p>
                  </a:txBody>
                  <a:tcPr marL="38100" marR="76200" marT="30480" marB="30480">
                    <a:lnL>
                      <a:noFill/>
                    </a:lnL>
                    <a:lnR>
                      <a:noFill/>
                    </a:lnR>
                    <a:lnT>
                      <a:noFill/>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de-DE">
                          <a:solidFill>
                            <a:srgbClr val="363636"/>
                          </a:solidFill>
                          <a:effectLst/>
                        </a:rPr>
                        <a:t>Alt + N</a:t>
                      </a:r>
                    </a:p>
                  </a:txBody>
                  <a:tcPr marL="38100" marR="76200" marT="30480" marB="30480">
                    <a:lnL>
                      <a:noFill/>
                    </a:lnL>
                    <a:lnR>
                      <a:noFill/>
                    </a:lnR>
                    <a:lnT>
                      <a:noFill/>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601150"/>
                  </a:ext>
                </a:extLst>
              </a:tr>
              <a:tr h="524325">
                <a:tc>
                  <a:txBody>
                    <a:bodyPr/>
                    <a:lstStyle/>
                    <a:p>
                      <a:pPr fontAlgn="t"/>
                      <a:r>
                        <a:rPr lang="de-DE" dirty="0">
                          <a:solidFill>
                            <a:srgbClr val="363636"/>
                          </a:solidFill>
                          <a:effectLst/>
                        </a:rPr>
                        <a:t>Ändern</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pPr fontAlgn="t"/>
                      <a:r>
                        <a:rPr lang="de-DE">
                          <a:solidFill>
                            <a:srgbClr val="363636"/>
                          </a:solidFill>
                          <a:effectLst/>
                        </a:rPr>
                        <a:t>Alt + E</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453748095"/>
                  </a:ext>
                </a:extLst>
              </a:tr>
              <a:tr h="524325">
                <a:tc>
                  <a:txBody>
                    <a:bodyPr/>
                    <a:lstStyle/>
                    <a:p>
                      <a:pPr fontAlgn="t"/>
                      <a:r>
                        <a:rPr lang="de-DE" dirty="0">
                          <a:solidFill>
                            <a:srgbClr val="363636"/>
                          </a:solidFill>
                          <a:effectLst/>
                        </a:rPr>
                        <a:t>Upload</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de-DE">
                          <a:solidFill>
                            <a:srgbClr val="363636"/>
                          </a:solidFill>
                          <a:effectLst/>
                        </a:rPr>
                        <a:t>Alt + U</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75769129"/>
                  </a:ext>
                </a:extLst>
              </a:tr>
              <a:tr h="524325">
                <a:tc>
                  <a:txBody>
                    <a:bodyPr/>
                    <a:lstStyle/>
                    <a:p>
                      <a:pPr fontAlgn="t"/>
                      <a:r>
                        <a:rPr lang="de-DE" dirty="0">
                          <a:solidFill>
                            <a:srgbClr val="363636"/>
                          </a:solidFill>
                          <a:effectLst/>
                        </a:rPr>
                        <a:t>Eigenschaften</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pPr fontAlgn="t"/>
                      <a:r>
                        <a:rPr lang="de-DE">
                          <a:solidFill>
                            <a:srgbClr val="363636"/>
                          </a:solidFill>
                          <a:effectLst/>
                        </a:rPr>
                        <a:t>Alt + M</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191195119"/>
                  </a:ext>
                </a:extLst>
              </a:tr>
              <a:tr h="524325">
                <a:tc>
                  <a:txBody>
                    <a:bodyPr/>
                    <a:lstStyle/>
                    <a:p>
                      <a:pPr fontAlgn="t"/>
                      <a:r>
                        <a:rPr lang="de-DE" dirty="0">
                          <a:solidFill>
                            <a:srgbClr val="363636"/>
                          </a:solidFill>
                          <a:effectLst/>
                        </a:rPr>
                        <a:t>Freigeben</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de-DE">
                          <a:solidFill>
                            <a:srgbClr val="363636"/>
                          </a:solidFill>
                          <a:effectLst/>
                        </a:rPr>
                        <a:t>Alt + S</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29434328"/>
                  </a:ext>
                </a:extLst>
              </a:tr>
              <a:tr h="524325">
                <a:tc>
                  <a:txBody>
                    <a:bodyPr/>
                    <a:lstStyle/>
                    <a:p>
                      <a:pPr fontAlgn="t"/>
                      <a:r>
                        <a:rPr lang="de-DE" dirty="0">
                          <a:solidFill>
                            <a:srgbClr val="363636"/>
                          </a:solidFill>
                          <a:effectLst/>
                        </a:rPr>
                        <a:t>Synchronisieren</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pPr fontAlgn="t"/>
                      <a:r>
                        <a:rPr lang="de-DE" dirty="0">
                          <a:solidFill>
                            <a:srgbClr val="363636"/>
                          </a:solidFill>
                          <a:effectLst/>
                        </a:rPr>
                        <a:t>Alt + Y</a:t>
                      </a:r>
                    </a:p>
                  </a:txBody>
                  <a:tcPr marL="38100" marR="76200" marT="30480" marB="30480">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425717712"/>
                  </a:ext>
                </a:extLst>
              </a:tr>
            </a:tbl>
          </a:graphicData>
        </a:graphic>
      </p:graphicFrame>
    </p:spTree>
    <p:extLst>
      <p:ext uri="{BB962C8B-B14F-4D97-AF65-F5344CB8AC3E}">
        <p14:creationId xmlns:p14="http://schemas.microsoft.com/office/powerpoint/2010/main" val="2281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OneDrive </a:t>
            </a:r>
            <a:r>
              <a:rPr lang="de-DE" dirty="0" err="1"/>
              <a:t>for</a:t>
            </a:r>
            <a:r>
              <a:rPr lang="de-DE" dirty="0"/>
              <a:t> Business</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Vereinfachung von Freigaben</a:t>
            </a:r>
          </a:p>
          <a:p>
            <a:pPr>
              <a:buFont typeface="Arial" panose="020B0604020202020204" pitchFamily="34" charset="0"/>
              <a:buChar char="•"/>
            </a:pPr>
            <a:r>
              <a:rPr lang="de-DE" dirty="0"/>
              <a:t>Vereinfachte Verwaltung von Dokument- und Sitelinks</a:t>
            </a:r>
          </a:p>
          <a:p>
            <a:pPr>
              <a:buFont typeface="Arial" panose="020B0604020202020204" pitchFamily="34" charset="0"/>
              <a:buChar char="•"/>
            </a:pPr>
            <a:r>
              <a:rPr lang="de-DE" dirty="0"/>
              <a:t>Einfache Erstellung von Dokumenten</a:t>
            </a:r>
          </a:p>
        </p:txBody>
      </p:sp>
    </p:spTree>
    <p:extLst>
      <p:ext uri="{BB962C8B-B14F-4D97-AF65-F5344CB8AC3E}">
        <p14:creationId xmlns:p14="http://schemas.microsoft.com/office/powerpoint/2010/main" val="198013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 (</a:t>
            </a:r>
            <a:r>
              <a:rPr lang="de-DE" dirty="0" err="1"/>
              <a:t>and</a:t>
            </a:r>
            <a:r>
              <a:rPr lang="de-DE" dirty="0"/>
              <a:t> </a:t>
            </a:r>
            <a:r>
              <a:rPr lang="de-DE" dirty="0" err="1"/>
              <a:t>old</a:t>
            </a:r>
            <a:r>
              <a:rPr lang="de-DE" dirty="0"/>
              <a:t>) Limits</a:t>
            </a:r>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390257595"/>
              </p:ext>
            </p:extLst>
          </p:nvPr>
        </p:nvGraphicFramePr>
        <p:xfrm>
          <a:off x="793627" y="1665230"/>
          <a:ext cx="10463844" cy="4649306"/>
        </p:xfrm>
        <a:graphic>
          <a:graphicData uri="http://schemas.openxmlformats.org/drawingml/2006/table">
            <a:tbl>
              <a:tblPr/>
              <a:tblGrid>
                <a:gridCol w="2701397">
                  <a:extLst>
                    <a:ext uri="{9D8B030D-6E8A-4147-A177-3AD203B41FA5}">
                      <a16:colId xmlns:a16="http://schemas.microsoft.com/office/drawing/2014/main" val="3623041746"/>
                    </a:ext>
                  </a:extLst>
                </a:gridCol>
                <a:gridCol w="2701397">
                  <a:extLst>
                    <a:ext uri="{9D8B030D-6E8A-4147-A177-3AD203B41FA5}">
                      <a16:colId xmlns:a16="http://schemas.microsoft.com/office/drawing/2014/main" val="3403275232"/>
                    </a:ext>
                  </a:extLst>
                </a:gridCol>
                <a:gridCol w="2701397">
                  <a:extLst>
                    <a:ext uri="{9D8B030D-6E8A-4147-A177-3AD203B41FA5}">
                      <a16:colId xmlns:a16="http://schemas.microsoft.com/office/drawing/2014/main" val="2726292093"/>
                    </a:ext>
                  </a:extLst>
                </a:gridCol>
                <a:gridCol w="2359653">
                  <a:extLst>
                    <a:ext uri="{9D8B030D-6E8A-4147-A177-3AD203B41FA5}">
                      <a16:colId xmlns:a16="http://schemas.microsoft.com/office/drawing/2014/main" val="2784733765"/>
                    </a:ext>
                  </a:extLst>
                </a:gridCol>
              </a:tblGrid>
              <a:tr h="466512">
                <a:tc>
                  <a:txBody>
                    <a:bodyPr/>
                    <a:lstStyle/>
                    <a:p>
                      <a:pPr algn="l" fontAlgn="base"/>
                      <a:endParaRPr lang="de-DE" sz="1000" b="0" dirty="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base"/>
                      <a:r>
                        <a:rPr lang="de-DE" sz="1050" b="1" dirty="0">
                          <a:effectLst/>
                          <a:latin typeface="inherit"/>
                        </a:rPr>
                        <a:t>SharePoint 2016</a:t>
                      </a:r>
                      <a:endParaRPr lang="de-DE" sz="1050" b="0" dirty="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base"/>
                      <a:r>
                        <a:rPr lang="de-DE" sz="1050" b="1" dirty="0">
                          <a:effectLst/>
                          <a:latin typeface="inherit"/>
                        </a:rPr>
                        <a:t>SharePoint 2013</a:t>
                      </a:r>
                      <a:endParaRPr lang="de-DE" sz="1050" b="0" dirty="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1" dirty="0">
                          <a:effectLst/>
                          <a:latin typeface="inherit"/>
                        </a:rPr>
                        <a:t>SharePoint 2010</a:t>
                      </a:r>
                      <a:endParaRPr lang="de-DE" sz="1050" b="0" dirty="0">
                        <a:effectLst/>
                        <a:latin typeface="inherit"/>
                      </a:endParaRPr>
                    </a:p>
                  </a:txBody>
                  <a:tcPr marL="38440" marR="38440" marT="19220" marB="19220" anchor="ctr">
                    <a:lnL w="12700" cap="flat" cmpd="sng" algn="ctr">
                      <a:solidFill>
                        <a:srgbClr val="CCCCCC"/>
                      </a:solidFill>
                      <a:prstDash val="solid"/>
                      <a:round/>
                      <a:headEnd type="none" w="med" len="med"/>
                      <a:tailEnd type="none" w="med" len="med"/>
                    </a:lnL>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62135210"/>
                  </a:ext>
                </a:extLst>
              </a:tr>
              <a:tr h="608838">
                <a:tc>
                  <a:txBody>
                    <a:bodyPr/>
                    <a:lstStyle/>
                    <a:p>
                      <a:pPr algn="l" fontAlgn="base"/>
                      <a:r>
                        <a:rPr lang="de-DE" sz="1800" b="1">
                          <a:effectLst/>
                          <a:latin typeface="inherit"/>
                        </a:rPr>
                        <a:t>Content Database Size</a:t>
                      </a:r>
                      <a:endParaRPr lang="de-DE" sz="1800" b="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400" b="0">
                          <a:effectLst/>
                          <a:latin typeface="inherit"/>
                        </a:rPr>
                        <a:t>Content database sizing into TB’s</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it-IT" sz="1400" b="0">
                          <a:effectLst/>
                          <a:latin typeface="inherit"/>
                        </a:rPr>
                        <a:t>200 GB in general usage scenarios.</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it-IT" sz="1400" b="0">
                          <a:effectLst/>
                          <a:latin typeface="inherit"/>
                        </a:rPr>
                        <a:t>200 GB in general usage scenarios.</a:t>
                      </a:r>
                    </a:p>
                  </a:txBody>
                  <a:tcPr marL="32033" marR="32033" marT="16017" marB="16017" anchor="ctr">
                    <a:lnL w="762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27976474"/>
                  </a:ext>
                </a:extLst>
              </a:tr>
              <a:tr h="751163">
                <a:tc>
                  <a:txBody>
                    <a:bodyPr/>
                    <a:lstStyle/>
                    <a:p>
                      <a:pPr algn="l" fontAlgn="base"/>
                      <a:r>
                        <a:rPr lang="fr-FR" sz="1800" b="1">
                          <a:effectLst/>
                          <a:latin typeface="inherit"/>
                        </a:rPr>
                        <a:t>Site Collections per Content Database</a:t>
                      </a:r>
                      <a:endParaRPr lang="fr-FR" sz="1800" b="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fr-FR" sz="1400" b="0">
                          <a:effectLst/>
                          <a:latin typeface="inherit"/>
                        </a:rPr>
                        <a:t>100,000 site collections per content database</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de-DE" sz="1400" b="0">
                          <a:effectLst/>
                          <a:latin typeface="inherit"/>
                        </a:rPr>
                        <a:t>2,000 recommended</a:t>
                      </a:r>
                    </a:p>
                    <a:p>
                      <a:pPr algn="l" fontAlgn="base"/>
                      <a:r>
                        <a:rPr lang="de-DE" sz="1400" b="0">
                          <a:effectLst/>
                          <a:latin typeface="inherit"/>
                        </a:rPr>
                        <a:t>5,000 maximum</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de-DE" sz="1400" b="0">
                          <a:effectLst/>
                          <a:latin typeface="inherit"/>
                        </a:rPr>
                        <a:t>2,000 recommended</a:t>
                      </a:r>
                    </a:p>
                    <a:p>
                      <a:pPr algn="l" fontAlgn="base"/>
                      <a:r>
                        <a:rPr lang="de-DE" sz="1400" b="0">
                          <a:effectLst/>
                          <a:latin typeface="inherit"/>
                        </a:rPr>
                        <a:t>5,000 maximum</a:t>
                      </a:r>
                    </a:p>
                  </a:txBody>
                  <a:tcPr marL="32033" marR="32033" marT="16017" marB="16017" anchor="ctr">
                    <a:lnL w="762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49100647"/>
                  </a:ext>
                </a:extLst>
              </a:tr>
              <a:tr h="608838">
                <a:tc>
                  <a:txBody>
                    <a:bodyPr/>
                    <a:lstStyle/>
                    <a:p>
                      <a:pPr algn="l" fontAlgn="base"/>
                      <a:r>
                        <a:rPr lang="de-DE" sz="1800" b="1">
                          <a:effectLst/>
                          <a:latin typeface="inherit"/>
                        </a:rPr>
                        <a:t>List Threshold</a:t>
                      </a:r>
                      <a:endParaRPr lang="de-DE" sz="1800" b="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de-DE" sz="1400" b="0">
                          <a:effectLst/>
                          <a:latin typeface="inherit"/>
                        </a:rPr>
                        <a:t>Increased List Threshold &gt;5,000</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de-DE" sz="1400" b="0">
                          <a:effectLst/>
                          <a:latin typeface="inherit"/>
                        </a:rPr>
                        <a:t>5,000 items</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de-DE" sz="1400" b="0">
                          <a:effectLst/>
                          <a:latin typeface="inherit"/>
                        </a:rPr>
                        <a:t>5,000 items</a:t>
                      </a:r>
                    </a:p>
                  </a:txBody>
                  <a:tcPr marL="32033" marR="32033" marT="16017" marB="16017" anchor="ctr">
                    <a:lnL w="762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32632785"/>
                  </a:ext>
                </a:extLst>
              </a:tr>
              <a:tr h="1035814">
                <a:tc>
                  <a:txBody>
                    <a:bodyPr/>
                    <a:lstStyle/>
                    <a:p>
                      <a:pPr algn="l" fontAlgn="base"/>
                      <a:r>
                        <a:rPr lang="de-DE" sz="1800" b="1">
                          <a:effectLst/>
                          <a:latin typeface="inherit"/>
                        </a:rPr>
                        <a:t>MaxFile Size</a:t>
                      </a:r>
                      <a:endParaRPr lang="de-DE" sz="1800" b="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400" b="0">
                          <a:effectLst/>
                          <a:latin typeface="inherit"/>
                        </a:rPr>
                        <a:t>MaxFile Size increases to 10GB and removed character restrictions</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400" b="0">
                          <a:effectLst/>
                          <a:latin typeface="inherit"/>
                        </a:rPr>
                        <a:t>Default maximum file size is 250 MB which can increase up to 2GB</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400" b="0">
                          <a:effectLst/>
                          <a:latin typeface="inherit"/>
                        </a:rPr>
                        <a:t>Default maximum file size is 250 MB which can increase up to 2GB</a:t>
                      </a:r>
                    </a:p>
                  </a:txBody>
                  <a:tcPr marL="32033" marR="32033" marT="16017" marB="16017" anchor="ctr">
                    <a:lnL w="762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14753501"/>
                  </a:ext>
                </a:extLst>
              </a:tr>
              <a:tr h="1178141">
                <a:tc>
                  <a:txBody>
                    <a:bodyPr/>
                    <a:lstStyle/>
                    <a:p>
                      <a:pPr algn="l" fontAlgn="base"/>
                      <a:r>
                        <a:rPr lang="de-DE" sz="1800" b="1" dirty="0" err="1">
                          <a:effectLst/>
                          <a:latin typeface="inherit"/>
                        </a:rPr>
                        <a:t>Indexed</a:t>
                      </a:r>
                      <a:r>
                        <a:rPr lang="de-DE" sz="1800" b="1" dirty="0">
                          <a:effectLst/>
                          <a:latin typeface="inherit"/>
                        </a:rPr>
                        <a:t> Items</a:t>
                      </a:r>
                      <a:endParaRPr lang="de-DE" sz="1800" b="0" dirty="0">
                        <a:effectLst/>
                        <a:latin typeface="inherit"/>
                      </a:endParaRP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400" b="0">
                          <a:effectLst/>
                          <a:latin typeface="inherit"/>
                        </a:rPr>
                        <a:t>2x increase in Search scale to 500 million items</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400" b="0">
                          <a:effectLst/>
                          <a:latin typeface="inherit"/>
                        </a:rPr>
                        <a:t>100 million per search service application.</a:t>
                      </a:r>
                    </a:p>
                    <a:p>
                      <a:pPr algn="l" fontAlgn="base"/>
                      <a:r>
                        <a:rPr lang="en-US" sz="1400" b="0">
                          <a:effectLst/>
                          <a:latin typeface="inherit"/>
                        </a:rPr>
                        <a:t>10 million per index partition</a:t>
                      </a:r>
                    </a:p>
                  </a:txBody>
                  <a:tcPr marL="32033" marR="32033" marT="16017" marB="1601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400" b="0" dirty="0">
                          <a:effectLst/>
                          <a:latin typeface="inherit"/>
                        </a:rPr>
                        <a:t>100 million per search service application.</a:t>
                      </a:r>
                    </a:p>
                    <a:p>
                      <a:pPr algn="l" fontAlgn="base"/>
                      <a:r>
                        <a:rPr lang="en-US" sz="1400" b="0" dirty="0">
                          <a:effectLst/>
                          <a:latin typeface="inherit"/>
                        </a:rPr>
                        <a:t>10 million per index partition</a:t>
                      </a:r>
                    </a:p>
                  </a:txBody>
                  <a:tcPr marL="32033" marR="32033" marT="16017" marB="16017" anchor="ctr">
                    <a:lnL w="762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65759330"/>
                  </a:ext>
                </a:extLst>
              </a:tr>
            </a:tbl>
          </a:graphicData>
        </a:graphic>
      </p:graphicFrame>
    </p:spTree>
    <p:extLst>
      <p:ext uri="{BB962C8B-B14F-4D97-AF65-F5344CB8AC3E}">
        <p14:creationId xmlns:p14="http://schemas.microsoft.com/office/powerpoint/2010/main" val="382225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Fast Site Collection </a:t>
            </a:r>
            <a:r>
              <a:rPr lang="de-DE" dirty="0" err="1"/>
              <a:t>Creation</a:t>
            </a:r>
            <a:endParaRPr lang="de-DE" dirty="0"/>
          </a:p>
        </p:txBody>
      </p:sp>
      <p:sp>
        <p:nvSpPr>
          <p:cNvPr id="3" name="Inhaltsplatzhalter 2"/>
          <p:cNvSpPr>
            <a:spLocks noGrp="1"/>
          </p:cNvSpPr>
          <p:nvPr>
            <p:ph idx="1"/>
          </p:nvPr>
        </p:nvSpPr>
        <p:spPr/>
        <p:txBody>
          <a:bodyPr/>
          <a:lstStyle/>
          <a:p>
            <a:r>
              <a:rPr lang="en-US" dirty="0"/>
              <a:t>Fast Site Collection Creation is a new functionality introduced in SharePoint Server 2016 which improves the Site Collection creation performance by reducing Feature activation overhead. ‘Fast Site Collection </a:t>
            </a:r>
            <a:r>
              <a:rPr lang="en-US" dirty="0" err="1"/>
              <a:t>Creation’implements</a:t>
            </a:r>
            <a:r>
              <a:rPr lang="en-US" dirty="0"/>
              <a:t> the creation of site collection by making use of Copy-</a:t>
            </a:r>
            <a:r>
              <a:rPr lang="en-US" dirty="0" err="1"/>
              <a:t>SPSite</a:t>
            </a:r>
            <a:r>
              <a:rPr lang="en-US" dirty="0"/>
              <a:t> at the Content Database level . This is achieved using the new </a:t>
            </a:r>
            <a:br>
              <a:rPr lang="en-US" dirty="0"/>
            </a:br>
            <a:br>
              <a:rPr lang="en-US" dirty="0"/>
            </a:br>
            <a:r>
              <a:rPr lang="en-US" b="1" dirty="0"/>
              <a:t>Enable-</a:t>
            </a:r>
            <a:r>
              <a:rPr lang="en-US" b="1" dirty="0" err="1"/>
              <a:t>SPWebTemplateForSiteMaster</a:t>
            </a:r>
            <a:br>
              <a:rPr lang="en-US" b="1" dirty="0"/>
            </a:br>
            <a:br>
              <a:rPr lang="en-US" b="1" dirty="0"/>
            </a:br>
            <a:r>
              <a:rPr lang="en-US" dirty="0"/>
              <a:t>PowerShell script. The Site collection creation time had reduced from 40 sec to 2 sec which is an exponential reduction.</a:t>
            </a:r>
            <a:endParaRPr lang="de-DE" dirty="0"/>
          </a:p>
        </p:txBody>
      </p:sp>
    </p:spTree>
    <p:extLst>
      <p:ext uri="{BB962C8B-B14F-4D97-AF65-F5344CB8AC3E}">
        <p14:creationId xmlns:p14="http://schemas.microsoft.com/office/powerpoint/2010/main" val="2055469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Zero </a:t>
            </a:r>
            <a:r>
              <a:rPr lang="de-DE" dirty="0" err="1"/>
              <a:t>downtime</a:t>
            </a:r>
            <a:r>
              <a:rPr lang="de-DE" dirty="0"/>
              <a:t> </a:t>
            </a:r>
            <a:r>
              <a:rPr lang="de-DE" dirty="0" err="1"/>
              <a:t>patching</a:t>
            </a:r>
            <a:endParaRPr lang="de-DE" dirty="0"/>
          </a:p>
        </p:txBody>
      </p:sp>
      <p:sp>
        <p:nvSpPr>
          <p:cNvPr id="3" name="Inhaltsplatzhalter 2"/>
          <p:cNvSpPr>
            <a:spLocks noGrp="1"/>
          </p:cNvSpPr>
          <p:nvPr>
            <p:ph idx="1"/>
          </p:nvPr>
        </p:nvSpPr>
        <p:spPr/>
        <p:txBody>
          <a:bodyPr/>
          <a:lstStyle/>
          <a:p>
            <a:r>
              <a:rPr lang="en-US" dirty="0"/>
              <a:t>Even with SharePoint 2013 whenever a new Service Pack or Cumulative Update had to be installed. Administrators had to plan for SharePoint down time. But with SharePoint 2016 patching can be done online by minimizing the down time, if any.</a:t>
            </a:r>
          </a:p>
          <a:p>
            <a:endParaRPr lang="en-US" dirty="0"/>
          </a:p>
          <a:p>
            <a:r>
              <a:rPr lang="en-US" dirty="0"/>
              <a:t>Stand </a:t>
            </a:r>
            <a:r>
              <a:rPr lang="en-US" dirty="0" err="1"/>
              <a:t>heute</a:t>
            </a:r>
            <a:r>
              <a:rPr lang="en-US" dirty="0"/>
              <a:t>:</a:t>
            </a:r>
            <a:br>
              <a:rPr lang="en-US" dirty="0"/>
            </a:br>
            <a:r>
              <a:rPr lang="en-US" dirty="0" err="1"/>
              <a:t>Feaure</a:t>
            </a:r>
            <a:r>
              <a:rPr lang="en-US" dirty="0"/>
              <a:t> </a:t>
            </a:r>
            <a:r>
              <a:rPr lang="en-US" dirty="0" err="1"/>
              <a:t>Pack</a:t>
            </a:r>
            <a:r>
              <a:rPr lang="en-US" dirty="0" err="1">
                <a:sym typeface="Wingdings" panose="05000000000000000000" pitchFamily="2" charset="2"/>
              </a:rPr>
              <a:t>Neustart</a:t>
            </a:r>
            <a:r>
              <a:rPr lang="en-US" dirty="0">
                <a:sym typeface="Wingdings" panose="05000000000000000000" pitchFamily="2" charset="2"/>
              </a:rPr>
              <a:t> des Servers</a:t>
            </a:r>
            <a:r>
              <a:rPr lang="en-US" dirty="0"/>
              <a:t> </a:t>
            </a:r>
            <a:endParaRPr lang="de-DE" dirty="0"/>
          </a:p>
        </p:txBody>
      </p:sp>
    </p:spTree>
    <p:extLst>
      <p:ext uri="{BB962C8B-B14F-4D97-AF65-F5344CB8AC3E}">
        <p14:creationId xmlns:p14="http://schemas.microsoft.com/office/powerpoint/2010/main" val="401839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Durable Links</a:t>
            </a:r>
          </a:p>
        </p:txBody>
      </p:sp>
      <p:sp>
        <p:nvSpPr>
          <p:cNvPr id="3" name="Inhaltsplatzhalter 2"/>
          <p:cNvSpPr>
            <a:spLocks noGrp="1"/>
          </p:cNvSpPr>
          <p:nvPr>
            <p:ph idx="1"/>
          </p:nvPr>
        </p:nvSpPr>
        <p:spPr>
          <a:xfrm>
            <a:off x="676274" y="1619794"/>
            <a:ext cx="10753725" cy="3766185"/>
          </a:xfrm>
        </p:spPr>
        <p:txBody>
          <a:bodyPr/>
          <a:lstStyle/>
          <a:p>
            <a:pPr>
              <a:buFont typeface="Arial" panose="020B0604020202020204" pitchFamily="34" charset="0"/>
              <a:buChar char="•"/>
            </a:pPr>
            <a:r>
              <a:rPr lang="de-DE" dirty="0"/>
              <a:t>Links zu Dokumenten bleiben bestehen, auch wenn der Name oder Ort sich ändert</a:t>
            </a:r>
            <a:br>
              <a:rPr lang="de-DE" dirty="0"/>
            </a:br>
            <a:endParaRPr lang="de-DE" dirty="0"/>
          </a:p>
        </p:txBody>
      </p:sp>
      <p:pic>
        <p:nvPicPr>
          <p:cNvPr id="7170" name="Picture 2" descr="http://csharpcorner.mindcrackerinc.netdna-cdn.com/UploadFile/fc34aa/new-features-vs-deprecated-features-in-sharepoint-2016/Images/Dur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731" y="2331903"/>
            <a:ext cx="7395137" cy="40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6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Timer</a:t>
            </a:r>
            <a:r>
              <a:rPr lang="de-DE" dirty="0"/>
              <a:t> Jobs</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Mittlerweile 226 Jobs</a:t>
            </a:r>
          </a:p>
          <a:p>
            <a:pPr lvl="1">
              <a:buFont typeface="Arial" panose="020B0604020202020204" pitchFamily="34" charset="0"/>
              <a:buChar char="•"/>
            </a:pPr>
            <a:r>
              <a:rPr lang="de-DE" dirty="0"/>
              <a:t>..</a:t>
            </a:r>
            <a:r>
              <a:rPr lang="de-DE" dirty="0" err="1"/>
              <a:t>zB</a:t>
            </a:r>
            <a:r>
              <a:rPr lang="de-DE" dirty="0"/>
              <a:t> durch </a:t>
            </a:r>
            <a:r>
              <a:rPr lang="de-DE" dirty="0" err="1"/>
              <a:t>InSitu</a:t>
            </a:r>
            <a:r>
              <a:rPr lang="de-DE" dirty="0"/>
              <a:t> Websitevorlage</a:t>
            </a:r>
          </a:p>
          <a:p>
            <a:pPr lvl="1">
              <a:buFont typeface="Arial" panose="020B0604020202020204" pitchFamily="34" charset="0"/>
              <a:buChar char="•"/>
            </a:pPr>
            <a:r>
              <a:rPr lang="de-DE" dirty="0" err="1"/>
              <a:t>AutoIndexing</a:t>
            </a:r>
            <a:r>
              <a:rPr lang="de-DE" dirty="0"/>
              <a:t> Feature</a:t>
            </a:r>
          </a:p>
        </p:txBody>
      </p:sp>
    </p:spTree>
    <p:extLst>
      <p:ext uri="{BB962C8B-B14F-4D97-AF65-F5344CB8AC3E}">
        <p14:creationId xmlns:p14="http://schemas.microsoft.com/office/powerpoint/2010/main" val="328171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Optical </a:t>
            </a:r>
            <a:r>
              <a:rPr lang="de-DE" dirty="0" err="1"/>
              <a:t>Improvements</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Bild und Video Preview </a:t>
            </a:r>
          </a:p>
        </p:txBody>
      </p:sp>
    </p:spTree>
    <p:extLst>
      <p:ext uri="{BB962C8B-B14F-4D97-AF65-F5344CB8AC3E}">
        <p14:creationId xmlns:p14="http://schemas.microsoft.com/office/powerpoint/2010/main" val="118311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Depricated</a:t>
            </a:r>
            <a:r>
              <a:rPr lang="de-DE" dirty="0"/>
              <a:t>…</a:t>
            </a:r>
          </a:p>
        </p:txBody>
      </p:sp>
      <p:sp>
        <p:nvSpPr>
          <p:cNvPr id="5" name="Inhaltsplatzhalter 4"/>
          <p:cNvSpPr>
            <a:spLocks noGrp="1"/>
          </p:cNvSpPr>
          <p:nvPr>
            <p:ph idx="1"/>
          </p:nvPr>
        </p:nvSpPr>
        <p:spPr/>
        <p:txBody>
          <a:bodyPr>
            <a:normAutofit lnSpcReduction="10000"/>
          </a:bodyPr>
          <a:lstStyle/>
          <a:p>
            <a:pPr>
              <a:buFont typeface="Arial" panose="020B0604020202020204" pitchFamily="34" charset="0"/>
              <a:buChar char="•"/>
            </a:pPr>
            <a:r>
              <a:rPr lang="de-DE" dirty="0"/>
              <a:t>Excel Services</a:t>
            </a:r>
          </a:p>
          <a:p>
            <a:pPr lvl="1">
              <a:buFont typeface="Arial" panose="020B0604020202020204" pitchFamily="34" charset="0"/>
              <a:buChar char="•"/>
            </a:pPr>
            <a:r>
              <a:rPr lang="en-US" dirty="0"/>
              <a:t>Trusted data providers.</a:t>
            </a:r>
          </a:p>
          <a:p>
            <a:pPr lvl="1">
              <a:buFont typeface="Arial" panose="020B0604020202020204" pitchFamily="34" charset="0"/>
              <a:buChar char="•"/>
            </a:pPr>
            <a:r>
              <a:rPr lang="en-US" dirty="0"/>
              <a:t>Trusted file locations.</a:t>
            </a:r>
          </a:p>
          <a:p>
            <a:pPr lvl="1">
              <a:buFont typeface="Arial" panose="020B0604020202020204" pitchFamily="34" charset="0"/>
              <a:buChar char="•"/>
            </a:pPr>
            <a:r>
              <a:rPr lang="en-US" dirty="0"/>
              <a:t>Trusted data connection libraries.</a:t>
            </a:r>
          </a:p>
          <a:p>
            <a:pPr lvl="1">
              <a:buFont typeface="Arial" panose="020B0604020202020204" pitchFamily="34" charset="0"/>
              <a:buChar char="•"/>
            </a:pPr>
            <a:r>
              <a:rPr lang="en-US" dirty="0"/>
              <a:t>Unattended service account.</a:t>
            </a:r>
          </a:p>
          <a:p>
            <a:pPr lvl="1">
              <a:buFont typeface="Arial" panose="020B0604020202020204" pitchFamily="34" charset="0"/>
              <a:buChar char="•"/>
            </a:pPr>
            <a:r>
              <a:rPr lang="en-US" dirty="0"/>
              <a:t>Excel Services Windows PowerShell cmdlets.</a:t>
            </a:r>
          </a:p>
          <a:p>
            <a:pPr lvl="1">
              <a:buFont typeface="Arial" panose="020B0604020202020204" pitchFamily="34" charset="0"/>
              <a:buChar char="•"/>
            </a:pPr>
            <a:r>
              <a:rPr lang="en-US" dirty="0"/>
              <a:t>Opening of Excel workbooks from SharePoint Central Administration site.</a:t>
            </a:r>
          </a:p>
          <a:p>
            <a:pPr lvl="1">
              <a:buFont typeface="Arial" panose="020B0604020202020204" pitchFamily="34" charset="0"/>
              <a:buChar char="•"/>
            </a:pPr>
            <a:r>
              <a:rPr lang="en-US" dirty="0"/>
              <a:t>Office Online </a:t>
            </a:r>
            <a:r>
              <a:rPr lang="en-US" dirty="0" err="1"/>
              <a:t>übernimmt</a:t>
            </a:r>
            <a:r>
              <a:rPr lang="en-US" dirty="0"/>
              <a:t> den </a:t>
            </a:r>
            <a:r>
              <a:rPr lang="en-US"/>
              <a:t>Dienst</a:t>
            </a:r>
            <a:endParaRPr lang="en-US" dirty="0"/>
          </a:p>
          <a:p>
            <a:pPr>
              <a:buFont typeface="Arial" panose="020B0604020202020204" pitchFamily="34" charset="0"/>
              <a:buChar char="•"/>
            </a:pPr>
            <a:r>
              <a:rPr lang="de-DE" dirty="0" err="1"/>
              <a:t>Infopath</a:t>
            </a:r>
            <a:endParaRPr lang="de-DE" dirty="0"/>
          </a:p>
          <a:p>
            <a:pPr>
              <a:buFont typeface="Arial" panose="020B0604020202020204" pitchFamily="34" charset="0"/>
              <a:buChar char="•"/>
            </a:pPr>
            <a:r>
              <a:rPr lang="de-DE" dirty="0"/>
              <a:t>STSADM</a:t>
            </a:r>
          </a:p>
        </p:txBody>
      </p:sp>
    </p:spTree>
    <p:extLst>
      <p:ext uri="{BB962C8B-B14F-4D97-AF65-F5344CB8AC3E}">
        <p14:creationId xmlns:p14="http://schemas.microsoft.com/office/powerpoint/2010/main" val="95196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Systemvoraussetzungen</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Windows 2012 R2</a:t>
            </a:r>
          </a:p>
          <a:p>
            <a:pPr>
              <a:buFont typeface="Arial" panose="020B0604020202020204" pitchFamily="34" charset="0"/>
              <a:buChar char="•"/>
            </a:pPr>
            <a:r>
              <a:rPr lang="de-DE" dirty="0"/>
              <a:t>SQL 2014</a:t>
            </a:r>
          </a:p>
          <a:p>
            <a:pPr>
              <a:buFont typeface="Arial" panose="020B0604020202020204" pitchFamily="34" charset="0"/>
              <a:buChar char="•"/>
            </a:pPr>
            <a:r>
              <a:rPr lang="de-DE" dirty="0"/>
              <a:t>Windows 2016</a:t>
            </a:r>
          </a:p>
          <a:p>
            <a:pPr>
              <a:buFont typeface="Arial" panose="020B0604020202020204" pitchFamily="34" charset="0"/>
              <a:buChar char="•"/>
            </a:pPr>
            <a:r>
              <a:rPr lang="de-DE" dirty="0" err="1"/>
              <a:t>Productkeys</a:t>
            </a:r>
            <a:endParaRPr lang="de-DE" dirty="0"/>
          </a:p>
          <a:p>
            <a:pPr lvl="1">
              <a:buFont typeface="Arial" panose="020B0604020202020204" pitchFamily="34" charset="0"/>
              <a:buChar char="•"/>
            </a:pPr>
            <a:r>
              <a:rPr lang="de-DE" dirty="0"/>
              <a:t>NQGJR-63HC8-XCRQH-MYVCH-3J3QR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423897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Excel Services</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Werden in O385 ausgelagert </a:t>
            </a:r>
          </a:p>
          <a:p>
            <a:pPr lvl="1">
              <a:buFont typeface="Arial" panose="020B0604020202020204" pitchFamily="34" charset="0"/>
              <a:buChar char="•"/>
            </a:pPr>
            <a:r>
              <a:rPr lang="de-DE" dirty="0"/>
              <a:t>Sofern man die Lizenzen hat</a:t>
            </a:r>
          </a:p>
        </p:txBody>
      </p:sp>
    </p:spTree>
    <p:extLst>
      <p:ext uri="{BB962C8B-B14F-4D97-AF65-F5344CB8AC3E}">
        <p14:creationId xmlns:p14="http://schemas.microsoft.com/office/powerpoint/2010/main" val="4114069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InSitu</a:t>
            </a:r>
            <a:r>
              <a:rPr lang="de-DE" dirty="0"/>
              <a:t>	</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Zeitbasierende Archivierung von </a:t>
            </a:r>
            <a:br>
              <a:rPr lang="de-DE" dirty="0"/>
            </a:br>
            <a:r>
              <a:rPr lang="de-DE" dirty="0"/>
              <a:t>Dokumente</a:t>
            </a:r>
          </a:p>
          <a:p>
            <a:pPr>
              <a:buFont typeface="Arial" panose="020B0604020202020204" pitchFamily="34" charset="0"/>
              <a:buChar char="•"/>
            </a:pPr>
            <a:r>
              <a:rPr lang="de-DE" dirty="0"/>
              <a:t>Für einen bestimmten Zeitraum</a:t>
            </a:r>
          </a:p>
          <a:p>
            <a:pPr>
              <a:buFont typeface="Arial" panose="020B0604020202020204" pitchFamily="34" charset="0"/>
              <a:buChar char="•"/>
            </a:pPr>
            <a:endParaRPr lang="de-DE" dirty="0"/>
          </a:p>
        </p:txBody>
      </p:sp>
      <p:pic>
        <p:nvPicPr>
          <p:cNvPr id="4" name="Grafik 3"/>
          <p:cNvPicPr>
            <a:picLocks noChangeAspect="1"/>
          </p:cNvPicPr>
          <p:nvPr/>
        </p:nvPicPr>
        <p:blipFill>
          <a:blip r:embed="rId2"/>
          <a:stretch>
            <a:fillRect/>
          </a:stretch>
        </p:blipFill>
        <p:spPr>
          <a:xfrm>
            <a:off x="6470262" y="4138507"/>
            <a:ext cx="4658091" cy="2132511"/>
          </a:xfrm>
          <a:prstGeom prst="rect">
            <a:avLst/>
          </a:prstGeom>
        </p:spPr>
      </p:pic>
      <p:pic>
        <p:nvPicPr>
          <p:cNvPr id="6" name="Grafik 5"/>
          <p:cNvPicPr>
            <a:picLocks noChangeAspect="1"/>
          </p:cNvPicPr>
          <p:nvPr/>
        </p:nvPicPr>
        <p:blipFill>
          <a:blip r:embed="rId3"/>
          <a:stretch>
            <a:fillRect/>
          </a:stretch>
        </p:blipFill>
        <p:spPr>
          <a:xfrm>
            <a:off x="582792" y="3507990"/>
            <a:ext cx="5460819" cy="2740636"/>
          </a:xfrm>
          <a:prstGeom prst="rect">
            <a:avLst/>
          </a:prstGeom>
        </p:spPr>
      </p:pic>
      <p:pic>
        <p:nvPicPr>
          <p:cNvPr id="8" name="Grafik 7"/>
          <p:cNvPicPr>
            <a:picLocks noChangeAspect="1"/>
          </p:cNvPicPr>
          <p:nvPr/>
        </p:nvPicPr>
        <p:blipFill>
          <a:blip r:embed="rId4"/>
          <a:stretch>
            <a:fillRect/>
          </a:stretch>
        </p:blipFill>
        <p:spPr>
          <a:xfrm>
            <a:off x="6299451" y="466321"/>
            <a:ext cx="4828902" cy="3041669"/>
          </a:xfrm>
          <a:prstGeom prst="rect">
            <a:avLst/>
          </a:prstGeom>
        </p:spPr>
      </p:pic>
      <p:sp>
        <p:nvSpPr>
          <p:cNvPr id="7" name="Nach unten gekrümmter Pfeil 6"/>
          <p:cNvSpPr/>
          <p:nvPr/>
        </p:nvSpPr>
        <p:spPr>
          <a:xfrm rot="18088158" flipH="1">
            <a:off x="4375261" y="2164949"/>
            <a:ext cx="3502380" cy="2337744"/>
          </a:xfrm>
          <a:prstGeom prst="curvedDownArrow">
            <a:avLst>
              <a:gd name="adj1" fmla="val 25000"/>
              <a:gd name="adj2" fmla="val 47675"/>
              <a:gd name="adj3" fmla="val 17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84419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Compliance</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Löschrichtlinie</a:t>
            </a:r>
          </a:p>
          <a:p>
            <a:pPr lvl="1">
              <a:buFont typeface="Arial" panose="020B0604020202020204" pitchFamily="34" charset="0"/>
              <a:buChar char="•"/>
            </a:pPr>
            <a:r>
              <a:rPr lang="de-DE" dirty="0"/>
              <a:t>Löschen von Elementen einer Websitesammlung nach einer bestimmten Zeit</a:t>
            </a:r>
          </a:p>
          <a:p>
            <a:pPr lvl="2">
              <a:buFont typeface="Arial" panose="020B0604020202020204" pitchFamily="34" charset="0"/>
              <a:buChar char="•"/>
            </a:pPr>
            <a:r>
              <a:rPr lang="de-DE" dirty="0"/>
              <a:t>Papierkorb oder endgültig</a:t>
            </a:r>
          </a:p>
          <a:p>
            <a:pPr lvl="1">
              <a:buFont typeface="Arial" panose="020B0604020202020204" pitchFamily="34" charset="0"/>
              <a:buChar char="•"/>
            </a:pPr>
            <a:r>
              <a:rPr lang="de-DE" dirty="0"/>
              <a:t>Löschregeln für Websitetemplates</a:t>
            </a:r>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pic>
        <p:nvPicPr>
          <p:cNvPr id="4" name="Grafik 3"/>
          <p:cNvPicPr>
            <a:picLocks noChangeAspect="1"/>
          </p:cNvPicPr>
          <p:nvPr/>
        </p:nvPicPr>
        <p:blipFill>
          <a:blip r:embed="rId2"/>
          <a:stretch>
            <a:fillRect/>
          </a:stretch>
        </p:blipFill>
        <p:spPr>
          <a:xfrm>
            <a:off x="1062445" y="3448653"/>
            <a:ext cx="4223658" cy="2801107"/>
          </a:xfrm>
          <a:prstGeom prst="rect">
            <a:avLst/>
          </a:prstGeom>
        </p:spPr>
      </p:pic>
      <p:pic>
        <p:nvPicPr>
          <p:cNvPr id="5" name="Grafik 4"/>
          <p:cNvPicPr>
            <a:picLocks noChangeAspect="1"/>
          </p:cNvPicPr>
          <p:nvPr/>
        </p:nvPicPr>
        <p:blipFill>
          <a:blip r:embed="rId3"/>
          <a:stretch>
            <a:fillRect/>
          </a:stretch>
        </p:blipFill>
        <p:spPr>
          <a:xfrm>
            <a:off x="5286103" y="3551808"/>
            <a:ext cx="6130153" cy="2973632"/>
          </a:xfrm>
          <a:prstGeom prst="rect">
            <a:avLst/>
          </a:prstGeom>
        </p:spPr>
      </p:pic>
    </p:spTree>
    <p:extLst>
      <p:ext uri="{BB962C8B-B14F-4D97-AF65-F5344CB8AC3E}">
        <p14:creationId xmlns:p14="http://schemas.microsoft.com/office/powerpoint/2010/main" val="555684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UserProfileService</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Kein FIM mehr (</a:t>
            </a:r>
            <a:r>
              <a:rPr lang="de-DE" dirty="0">
                <a:sym typeface="Wingdings" panose="05000000000000000000" pitchFamily="2" charset="2"/>
              </a:rPr>
              <a:t> MIM Beta)</a:t>
            </a:r>
          </a:p>
          <a:p>
            <a:pPr lvl="1">
              <a:buFont typeface="Arial" panose="020B0604020202020204" pitchFamily="34" charset="0"/>
              <a:buChar char="•"/>
            </a:pPr>
            <a:r>
              <a:rPr lang="de-DE" dirty="0">
                <a:sym typeface="Wingdings" panose="05000000000000000000" pitchFamily="2" charset="2"/>
              </a:rPr>
              <a:t>Keine Synchronisierung in Richtung AD</a:t>
            </a:r>
          </a:p>
          <a:p>
            <a:pPr lvl="1">
              <a:buFont typeface="Arial" panose="020B0604020202020204" pitchFamily="34" charset="0"/>
              <a:buChar char="•"/>
            </a:pPr>
            <a:r>
              <a:rPr lang="de-DE" dirty="0">
                <a:sym typeface="Wingdings" panose="05000000000000000000" pitchFamily="2" charset="2"/>
              </a:rPr>
              <a:t>Kein Mapping der </a:t>
            </a:r>
            <a:r>
              <a:rPr lang="de-DE" dirty="0" err="1">
                <a:sym typeface="Wingdings" panose="05000000000000000000" pitchFamily="2" charset="2"/>
              </a:rPr>
              <a:t>properties</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Macht keinen Spaß..</a:t>
            </a:r>
          </a:p>
          <a:p>
            <a:pPr lvl="1">
              <a:buFont typeface="Arial" panose="020B0604020202020204" pitchFamily="34" charset="0"/>
              <a:buChar char="•"/>
            </a:pPr>
            <a:endParaRPr lang="de-DE" dirty="0"/>
          </a:p>
          <a:p>
            <a:endParaRPr lang="de-DE" dirty="0"/>
          </a:p>
        </p:txBody>
      </p:sp>
      <p:pic>
        <p:nvPicPr>
          <p:cNvPr id="4" name="Grafik 3"/>
          <p:cNvPicPr>
            <a:picLocks noChangeAspect="1"/>
          </p:cNvPicPr>
          <p:nvPr/>
        </p:nvPicPr>
        <p:blipFill>
          <a:blip r:embed="rId2"/>
          <a:stretch>
            <a:fillRect/>
          </a:stretch>
        </p:blipFill>
        <p:spPr>
          <a:xfrm>
            <a:off x="4540482" y="3147364"/>
            <a:ext cx="6349493" cy="2789724"/>
          </a:xfrm>
          <a:prstGeom prst="rect">
            <a:avLst/>
          </a:prstGeom>
        </p:spPr>
      </p:pic>
    </p:spTree>
    <p:extLst>
      <p:ext uri="{BB962C8B-B14F-4D97-AF65-F5344CB8AC3E}">
        <p14:creationId xmlns:p14="http://schemas.microsoft.com/office/powerpoint/2010/main" val="261693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PWA aktivieren</a:t>
            </a:r>
          </a:p>
        </p:txBody>
      </p:sp>
      <p:sp>
        <p:nvSpPr>
          <p:cNvPr id="3" name="Inhaltsplatzhalter 2"/>
          <p:cNvSpPr>
            <a:spLocks noGrp="1"/>
          </p:cNvSpPr>
          <p:nvPr>
            <p:ph idx="1"/>
          </p:nvPr>
        </p:nvSpPr>
        <p:spPr/>
        <p:txBody>
          <a:bodyPr/>
          <a:lstStyle/>
          <a:p>
            <a:endParaRPr lang="de-DE" dirty="0"/>
          </a:p>
        </p:txBody>
      </p:sp>
      <p:pic>
        <p:nvPicPr>
          <p:cNvPr id="4" name="Grafik 3"/>
          <p:cNvPicPr>
            <a:picLocks noChangeAspect="1"/>
          </p:cNvPicPr>
          <p:nvPr/>
        </p:nvPicPr>
        <p:blipFill>
          <a:blip r:embed="rId2"/>
          <a:stretch>
            <a:fillRect/>
          </a:stretch>
        </p:blipFill>
        <p:spPr>
          <a:xfrm>
            <a:off x="656842" y="1716813"/>
            <a:ext cx="8648700" cy="4695825"/>
          </a:xfrm>
          <a:prstGeom prst="rect">
            <a:avLst/>
          </a:prstGeom>
        </p:spPr>
      </p:pic>
    </p:spTree>
    <p:extLst>
      <p:ext uri="{BB962C8B-B14F-4D97-AF65-F5344CB8AC3E}">
        <p14:creationId xmlns:p14="http://schemas.microsoft.com/office/powerpoint/2010/main" val="49047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 der Hybridlösung</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Voraussetzung</a:t>
            </a:r>
          </a:p>
          <a:p>
            <a:pPr lvl="1">
              <a:buFont typeface="Arial" panose="020B0604020202020204" pitchFamily="34" charset="0"/>
              <a:buChar char="•"/>
            </a:pPr>
            <a:r>
              <a:rPr lang="de-DE" dirty="0" err="1"/>
              <a:t>SettingSubscriptionService</a:t>
            </a:r>
            <a:endParaRPr lang="de-DE" dirty="0"/>
          </a:p>
          <a:p>
            <a:pPr lvl="1">
              <a:buFont typeface="Arial" panose="020B0604020202020204" pitchFamily="34" charset="0"/>
              <a:buChar char="•"/>
            </a:pPr>
            <a:r>
              <a:rPr lang="de-DE" dirty="0"/>
              <a:t>App Verwaltungsdienst</a:t>
            </a:r>
          </a:p>
          <a:p>
            <a:pPr lvl="1">
              <a:buFont typeface="Arial" panose="020B0604020202020204" pitchFamily="34" charset="0"/>
              <a:buChar char="•"/>
            </a:pPr>
            <a:r>
              <a:rPr lang="de-DE" dirty="0"/>
              <a:t>User </a:t>
            </a:r>
            <a:r>
              <a:rPr lang="de-DE" dirty="0" err="1"/>
              <a:t>ProfileService</a:t>
            </a:r>
            <a:endParaRPr lang="de-DE" dirty="0"/>
          </a:p>
          <a:p>
            <a:pPr lvl="1">
              <a:buFont typeface="Arial" panose="020B0604020202020204" pitchFamily="34" charset="0"/>
              <a:buChar char="•"/>
            </a:pPr>
            <a:r>
              <a:rPr lang="de-DE" dirty="0"/>
              <a:t>Assistent in ZA bedienen..</a:t>
            </a:r>
          </a:p>
          <a:p>
            <a:pPr lvl="1">
              <a:buFont typeface="Arial" panose="020B0604020202020204" pitchFamily="34" charset="0"/>
              <a:buChar char="•"/>
            </a:pPr>
            <a:endParaRPr lang="de-DE" dirty="0"/>
          </a:p>
          <a:p>
            <a:pPr lvl="1">
              <a:buFont typeface="Arial" panose="020B0604020202020204" pitchFamily="34" charset="0"/>
              <a:buChar char="•"/>
            </a:pPr>
            <a:r>
              <a:rPr lang="de-DE" dirty="0"/>
              <a:t>In Office 365 ebenfalls Assistent folgen</a:t>
            </a:r>
          </a:p>
        </p:txBody>
      </p:sp>
      <p:pic>
        <p:nvPicPr>
          <p:cNvPr id="4" name="Grafik 3"/>
          <p:cNvPicPr>
            <a:picLocks noChangeAspect="1"/>
          </p:cNvPicPr>
          <p:nvPr/>
        </p:nvPicPr>
        <p:blipFill>
          <a:blip r:embed="rId2"/>
          <a:stretch>
            <a:fillRect/>
          </a:stretch>
        </p:blipFill>
        <p:spPr>
          <a:xfrm>
            <a:off x="6404880" y="1776549"/>
            <a:ext cx="4847700" cy="3423516"/>
          </a:xfrm>
          <a:prstGeom prst="rect">
            <a:avLst/>
          </a:prstGeom>
        </p:spPr>
      </p:pic>
    </p:spTree>
    <p:extLst>
      <p:ext uri="{BB962C8B-B14F-4D97-AF65-F5344CB8AC3E}">
        <p14:creationId xmlns:p14="http://schemas.microsoft.com/office/powerpoint/2010/main" val="2271940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445" y="1793649"/>
            <a:ext cx="8589830" cy="3767137"/>
          </a:xfrm>
        </p:spPr>
      </p:pic>
    </p:spTree>
    <p:extLst>
      <p:ext uri="{BB962C8B-B14F-4D97-AF65-F5344CB8AC3E}">
        <p14:creationId xmlns:p14="http://schemas.microsoft.com/office/powerpoint/2010/main" val="3346981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Fast Site </a:t>
            </a:r>
            <a:r>
              <a:rPr lang="de-DE" dirty="0" err="1"/>
              <a:t>Creation</a:t>
            </a:r>
            <a:endParaRPr lang="de-DE" dirty="0"/>
          </a:p>
        </p:txBody>
      </p:sp>
      <p:sp>
        <p:nvSpPr>
          <p:cNvPr id="3" name="Inhaltsplatzhalter 2"/>
          <p:cNvSpPr>
            <a:spLocks noGrp="1"/>
          </p:cNvSpPr>
          <p:nvPr>
            <p:ph idx="1"/>
          </p:nvPr>
        </p:nvSpPr>
        <p:spPr/>
        <p:txBody>
          <a:bodyPr>
            <a:normAutofit lnSpcReduction="10000"/>
          </a:bodyPr>
          <a:lstStyle/>
          <a:p>
            <a:pPr>
              <a:buFont typeface="Arial" panose="020B0604020202020204" pitchFamily="34" charset="0"/>
              <a:buChar char="•"/>
            </a:pPr>
            <a:r>
              <a:rPr lang="de-DE" dirty="0"/>
              <a:t>Neue Websitesammlungen wesentlich schneller anlegen</a:t>
            </a:r>
          </a:p>
          <a:p>
            <a:pPr>
              <a:buFont typeface="Arial" panose="020B0604020202020204" pitchFamily="34" charset="0"/>
              <a:buChar char="•"/>
            </a:pPr>
            <a:r>
              <a:rPr lang="de-DE" dirty="0"/>
              <a:t>Weniger Overhead </a:t>
            </a:r>
          </a:p>
          <a:p>
            <a:pPr lvl="1">
              <a:buFont typeface="Arial" panose="020B0604020202020204" pitchFamily="34" charset="0"/>
              <a:buChar char="•"/>
            </a:pPr>
            <a:r>
              <a:rPr lang="de-DE" dirty="0"/>
              <a:t>Durch Vermeidung von Site Erstellung und </a:t>
            </a:r>
            <a:r>
              <a:rPr lang="de-DE" dirty="0" err="1"/>
              <a:t>Featureaktivierung</a:t>
            </a:r>
            <a:endParaRPr lang="de-DE" dirty="0"/>
          </a:p>
          <a:p>
            <a:pPr lvl="1">
              <a:buFont typeface="Arial" panose="020B0604020202020204" pitchFamily="34" charset="0"/>
              <a:buChar char="•"/>
            </a:pPr>
            <a:endParaRPr lang="de-DE" dirty="0"/>
          </a:p>
          <a:p>
            <a:pPr lvl="1">
              <a:buFont typeface="Arial" panose="020B0604020202020204" pitchFamily="34" charset="0"/>
              <a:buChar char="•"/>
            </a:pPr>
            <a:r>
              <a:rPr lang="en-US" dirty="0" err="1"/>
              <a:t>SPSite.Copy</a:t>
            </a:r>
            <a:r>
              <a:rPr lang="en-US" dirty="0"/>
              <a:t> at the Content Database level</a:t>
            </a:r>
          </a:p>
          <a:p>
            <a:r>
              <a:rPr lang="de-DE" sz="1700" dirty="0">
                <a:solidFill>
                  <a:schemeClr val="tx2">
                    <a:lumMod val="90000"/>
                    <a:lumOff val="10000"/>
                  </a:schemeClr>
                </a:solidFill>
                <a:latin typeface="Courier New" panose="02070309020205020404" pitchFamily="49" charset="0"/>
                <a:cs typeface="Courier New" panose="02070309020205020404" pitchFamily="49" charset="0"/>
              </a:rPr>
              <a:t>Add-</a:t>
            </a:r>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PSSnapin</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 "</a:t>
            </a:r>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microsoft.sharepoint.powershell</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 -</a:t>
            </a:r>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ErrorAction</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 </a:t>
            </a:r>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SilentlyContinue</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  </a:t>
            </a:r>
          </a:p>
          <a:p>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Enable-SPWebTemplateForSiteMaster</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 -Template SPSPORTAL#0</a:t>
            </a:r>
          </a:p>
          <a:p>
            <a:r>
              <a:rPr lang="de-DE" sz="1700" dirty="0">
                <a:solidFill>
                  <a:schemeClr val="tx2">
                    <a:lumMod val="90000"/>
                    <a:lumOff val="10000"/>
                  </a:schemeClr>
                </a:solidFill>
                <a:latin typeface="Courier New" panose="02070309020205020404" pitchFamily="49" charset="0"/>
                <a:cs typeface="Courier New" panose="02070309020205020404" pitchFamily="49" charset="0"/>
              </a:rPr>
              <a:t>New-</a:t>
            </a:r>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SPSiteMaster</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 -Template SPSPORTAL#0 -</a:t>
            </a:r>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ContentDatabase</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 “</a:t>
            </a:r>
            <a:r>
              <a:rPr lang="de-DE" sz="1700" dirty="0" err="1">
                <a:solidFill>
                  <a:schemeClr val="tx2">
                    <a:lumMod val="90000"/>
                    <a:lumOff val="10000"/>
                  </a:schemeClr>
                </a:solidFill>
                <a:latin typeface="Courier New" panose="02070309020205020404" pitchFamily="49" charset="0"/>
                <a:cs typeface="Courier New" panose="02070309020205020404" pitchFamily="49" charset="0"/>
              </a:rPr>
              <a:t>Intranet_Content</a:t>
            </a:r>
            <a:r>
              <a:rPr lang="de-DE" sz="1700" dirty="0">
                <a:solidFill>
                  <a:schemeClr val="tx2">
                    <a:lumMod val="90000"/>
                    <a:lumOff val="10000"/>
                  </a:schemeClr>
                </a:solidFill>
                <a:latin typeface="Courier New" panose="02070309020205020404" pitchFamily="49" charset="0"/>
                <a:cs typeface="Courier New" panose="02070309020205020404" pitchFamily="49" charset="0"/>
              </a:rPr>
              <a:t>”</a:t>
            </a:r>
          </a:p>
          <a:p>
            <a:r>
              <a:rPr lang="en-US" sz="1700" dirty="0">
                <a:solidFill>
                  <a:schemeClr val="tx2">
                    <a:lumMod val="90000"/>
                    <a:lumOff val="10000"/>
                  </a:schemeClr>
                </a:solidFill>
                <a:latin typeface="Courier New" panose="02070309020205020404" pitchFamily="49" charset="0"/>
                <a:cs typeface="Courier New" panose="02070309020205020404" pitchFamily="49" charset="0"/>
              </a:rPr>
              <a:t>New-</a:t>
            </a:r>
            <a:r>
              <a:rPr lang="en-US" sz="1700" dirty="0" err="1">
                <a:solidFill>
                  <a:schemeClr val="tx2">
                    <a:lumMod val="90000"/>
                    <a:lumOff val="10000"/>
                  </a:schemeClr>
                </a:solidFill>
                <a:latin typeface="Courier New" panose="02070309020205020404" pitchFamily="49" charset="0"/>
                <a:cs typeface="Courier New" panose="02070309020205020404" pitchFamily="49" charset="0"/>
              </a:rPr>
              <a:t>Spsite</a:t>
            </a:r>
            <a:r>
              <a:rPr lang="en-US" sz="1700" dirty="0">
                <a:solidFill>
                  <a:schemeClr val="tx2">
                    <a:lumMod val="90000"/>
                    <a:lumOff val="10000"/>
                  </a:schemeClr>
                </a:solidFill>
                <a:latin typeface="Courier New" panose="02070309020205020404" pitchFamily="49" charset="0"/>
                <a:cs typeface="Courier New" panose="02070309020205020404" pitchFamily="49" charset="0"/>
              </a:rPr>
              <a:t> http://intranet/demo/FastSite2 -Template STS#0 -</a:t>
            </a:r>
            <a:r>
              <a:rPr lang="en-US" sz="1700" dirty="0" err="1">
                <a:solidFill>
                  <a:schemeClr val="tx2">
                    <a:lumMod val="90000"/>
                    <a:lumOff val="10000"/>
                  </a:schemeClr>
                </a:solidFill>
                <a:latin typeface="Courier New" panose="02070309020205020404" pitchFamily="49" charset="0"/>
                <a:cs typeface="Courier New" panose="02070309020205020404" pitchFamily="49" charset="0"/>
              </a:rPr>
              <a:t>CreateFromSiteMaster</a:t>
            </a:r>
            <a:r>
              <a:rPr lang="en-US" sz="1700" dirty="0">
                <a:solidFill>
                  <a:schemeClr val="tx2">
                    <a:lumMod val="90000"/>
                    <a:lumOff val="10000"/>
                  </a:schemeClr>
                </a:solidFill>
                <a:latin typeface="Courier New" panose="02070309020205020404" pitchFamily="49" charset="0"/>
                <a:cs typeface="Courier New" panose="02070309020205020404" pitchFamily="49" charset="0"/>
              </a:rPr>
              <a:t> -</a:t>
            </a:r>
            <a:r>
              <a:rPr lang="en-US" sz="1700" dirty="0" err="1">
                <a:solidFill>
                  <a:schemeClr val="tx2">
                    <a:lumMod val="90000"/>
                    <a:lumOff val="10000"/>
                  </a:schemeClr>
                </a:solidFill>
                <a:latin typeface="Courier New" panose="02070309020205020404" pitchFamily="49" charset="0"/>
                <a:cs typeface="Courier New" panose="02070309020205020404" pitchFamily="49" charset="0"/>
              </a:rPr>
              <a:t>ContentDatabase</a:t>
            </a:r>
            <a:r>
              <a:rPr lang="en-US" sz="1700" dirty="0">
                <a:solidFill>
                  <a:schemeClr val="tx2">
                    <a:lumMod val="90000"/>
                    <a:lumOff val="10000"/>
                  </a:schemeClr>
                </a:solidFill>
                <a:latin typeface="Courier New" panose="02070309020205020404" pitchFamily="49" charset="0"/>
                <a:cs typeface="Courier New" panose="02070309020205020404" pitchFamily="49" charset="0"/>
              </a:rPr>
              <a:t> </a:t>
            </a:r>
            <a:r>
              <a:rPr lang="en-US" sz="1700" dirty="0" err="1">
                <a:solidFill>
                  <a:schemeClr val="tx2">
                    <a:lumMod val="90000"/>
                    <a:lumOff val="10000"/>
                  </a:schemeClr>
                </a:solidFill>
                <a:latin typeface="Courier New" panose="02070309020205020404" pitchFamily="49" charset="0"/>
                <a:cs typeface="Courier New" panose="02070309020205020404" pitchFamily="49" charset="0"/>
              </a:rPr>
              <a:t>Intranet_Content</a:t>
            </a:r>
            <a:r>
              <a:rPr lang="en-US" sz="1700" dirty="0">
                <a:solidFill>
                  <a:schemeClr val="tx2">
                    <a:lumMod val="90000"/>
                    <a:lumOff val="10000"/>
                  </a:schemeClr>
                </a:solidFill>
                <a:latin typeface="Courier New" panose="02070309020205020404" pitchFamily="49" charset="0"/>
                <a:cs typeface="Courier New" panose="02070309020205020404" pitchFamily="49" charset="0"/>
              </a:rPr>
              <a:t> -</a:t>
            </a:r>
            <a:r>
              <a:rPr lang="en-US" sz="1700" dirty="0" err="1">
                <a:solidFill>
                  <a:schemeClr val="tx2">
                    <a:lumMod val="90000"/>
                    <a:lumOff val="10000"/>
                  </a:schemeClr>
                </a:solidFill>
                <a:latin typeface="Courier New" panose="02070309020205020404" pitchFamily="49" charset="0"/>
                <a:cs typeface="Courier New" panose="02070309020205020404" pitchFamily="49" charset="0"/>
              </a:rPr>
              <a:t>OwnerAlias</a:t>
            </a:r>
            <a:r>
              <a:rPr lang="en-US" sz="1700" dirty="0">
                <a:solidFill>
                  <a:schemeClr val="tx2">
                    <a:lumMod val="90000"/>
                    <a:lumOff val="10000"/>
                  </a:schemeClr>
                </a:solidFill>
                <a:latin typeface="Courier New" panose="02070309020205020404" pitchFamily="49" charset="0"/>
                <a:cs typeface="Courier New" panose="02070309020205020404" pitchFamily="49" charset="0"/>
              </a:rPr>
              <a:t> 'Admin' </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7845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Systemanforderungen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321274688"/>
              </p:ext>
            </p:extLst>
          </p:nvPr>
        </p:nvGraphicFramePr>
        <p:xfrm>
          <a:off x="587555" y="2412276"/>
          <a:ext cx="10772775" cy="3543304"/>
        </p:xfrm>
        <a:graphic>
          <a:graphicData uri="http://schemas.openxmlformats.org/drawingml/2006/table">
            <a:tbl>
              <a:tblPr/>
              <a:tblGrid>
                <a:gridCol w="2154554">
                  <a:extLst>
                    <a:ext uri="{9D8B030D-6E8A-4147-A177-3AD203B41FA5}">
                      <a16:colId xmlns:a16="http://schemas.microsoft.com/office/drawing/2014/main" val="1210084435"/>
                    </a:ext>
                  </a:extLst>
                </a:gridCol>
                <a:gridCol w="2154554">
                  <a:extLst>
                    <a:ext uri="{9D8B030D-6E8A-4147-A177-3AD203B41FA5}">
                      <a16:colId xmlns:a16="http://schemas.microsoft.com/office/drawing/2014/main" val="3815270469"/>
                    </a:ext>
                  </a:extLst>
                </a:gridCol>
                <a:gridCol w="1491617">
                  <a:extLst>
                    <a:ext uri="{9D8B030D-6E8A-4147-A177-3AD203B41FA5}">
                      <a16:colId xmlns:a16="http://schemas.microsoft.com/office/drawing/2014/main" val="1289773565"/>
                    </a:ext>
                  </a:extLst>
                </a:gridCol>
                <a:gridCol w="1353502">
                  <a:extLst>
                    <a:ext uri="{9D8B030D-6E8A-4147-A177-3AD203B41FA5}">
                      <a16:colId xmlns:a16="http://schemas.microsoft.com/office/drawing/2014/main" val="1020808272"/>
                    </a:ext>
                  </a:extLst>
                </a:gridCol>
                <a:gridCol w="3618548">
                  <a:extLst>
                    <a:ext uri="{9D8B030D-6E8A-4147-A177-3AD203B41FA5}">
                      <a16:colId xmlns:a16="http://schemas.microsoft.com/office/drawing/2014/main" val="4189184446"/>
                    </a:ext>
                  </a:extLst>
                </a:gridCol>
              </a:tblGrid>
              <a:tr h="357050">
                <a:tc>
                  <a:txBody>
                    <a:bodyPr/>
                    <a:lstStyle/>
                    <a:p>
                      <a:pPr algn="l" fontAlgn="base"/>
                      <a:r>
                        <a:rPr lang="de-DE" sz="1600" b="1">
                          <a:solidFill>
                            <a:srgbClr val="666666"/>
                          </a:solidFill>
                          <a:effectLst/>
                          <a:latin typeface="inherit"/>
                        </a:rPr>
                        <a:t>Database server running a single SQL instance</a:t>
                      </a:r>
                      <a:endParaRPr lang="de-DE" sz="1600" b="0">
                        <a:effectLst/>
                        <a:latin typeface="inherit"/>
                      </a:endParaRPr>
                    </a:p>
                  </a:txBody>
                  <a:tcPr marL="7773" marR="7773" marT="17488" marB="14898">
                    <a:lnL>
                      <a:noFill/>
                    </a:lnL>
                    <a:lnR>
                      <a:noFill/>
                    </a:lnR>
                    <a:lnT>
                      <a:noFill/>
                    </a:lnT>
                    <a:lnB w="7620" cap="flat" cmpd="sng" algn="ctr">
                      <a:solidFill>
                        <a:srgbClr val="400C9B"/>
                      </a:solidFill>
                      <a:prstDash val="solid"/>
                      <a:round/>
                      <a:headEnd type="none" w="med" len="med"/>
                      <a:tailEnd type="none" w="med" len="med"/>
                    </a:lnB>
                    <a:solidFill>
                      <a:srgbClr val="FFFFFF"/>
                    </a:solidFill>
                  </a:tcPr>
                </a:tc>
                <a:tc>
                  <a:txBody>
                    <a:bodyPr/>
                    <a:lstStyle/>
                    <a:p>
                      <a:pPr algn="l" fontAlgn="base"/>
                      <a:r>
                        <a:rPr lang="en-US" sz="1600" b="0">
                          <a:solidFill>
                            <a:srgbClr val="666666"/>
                          </a:solidFill>
                          <a:effectLst/>
                          <a:latin typeface="inherit"/>
                        </a:rPr>
                        <a:t>Development or evaluation installation with the minimum recommended services</a:t>
                      </a:r>
                      <a:endParaRPr lang="en-US" sz="1600" b="0">
                        <a:effectLst/>
                        <a:latin typeface="inherit"/>
                      </a:endParaRPr>
                    </a:p>
                  </a:txBody>
                  <a:tcPr marL="7773" marR="7773" marT="17488" marB="14898">
                    <a:lnL>
                      <a:noFill/>
                    </a:lnL>
                    <a:lnR>
                      <a:noFill/>
                    </a:lnR>
                    <a:lnT>
                      <a:noFill/>
                    </a:lnT>
                    <a:lnB w="7620" cap="flat" cmpd="sng" algn="ctr">
                      <a:solidFill>
                        <a:srgbClr val="800D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64-bit, 4 cores</a:t>
                      </a:r>
                      <a:endParaRPr lang="de-DE" sz="1600" b="0">
                        <a:effectLst/>
                        <a:latin typeface="inherit"/>
                      </a:endParaRPr>
                    </a:p>
                  </a:txBody>
                  <a:tcPr marL="7773" marR="7773" marT="17488" marB="14898">
                    <a:lnL>
                      <a:noFill/>
                    </a:lnL>
                    <a:lnR>
                      <a:noFill/>
                    </a:lnR>
                    <a:lnT>
                      <a:noFill/>
                    </a:lnT>
                    <a:lnB w="7620" cap="flat" cmpd="sng" algn="ctr">
                      <a:solidFill>
                        <a:srgbClr val="700E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12-16 GB</a:t>
                      </a:r>
                      <a:endParaRPr lang="de-DE" sz="1600" b="0">
                        <a:effectLst/>
                        <a:latin typeface="inherit"/>
                      </a:endParaRPr>
                    </a:p>
                  </a:txBody>
                  <a:tcPr marL="7773" marR="7773" marT="17488" marB="14898">
                    <a:lnL>
                      <a:noFill/>
                    </a:lnL>
                    <a:lnR>
                      <a:noFill/>
                    </a:lnR>
                    <a:lnT>
                      <a:noFill/>
                    </a:lnT>
                    <a:lnB w="7620" cap="flat" cmpd="sng" algn="ctr">
                      <a:solidFill>
                        <a:srgbClr val="600F9B"/>
                      </a:solidFill>
                      <a:prstDash val="solid"/>
                      <a:round/>
                      <a:headEnd type="none" w="med" len="med"/>
                      <a:tailEnd type="none" w="med" len="med"/>
                    </a:lnB>
                    <a:solidFill>
                      <a:srgbClr val="FFFFFF"/>
                    </a:solidFill>
                  </a:tcPr>
                </a:tc>
                <a:tc>
                  <a:txBody>
                    <a:bodyPr/>
                    <a:lstStyle/>
                    <a:p>
                      <a:pPr algn="l" fontAlgn="base"/>
                      <a:r>
                        <a:rPr lang="de-DE" sz="1600" b="0" dirty="0">
                          <a:solidFill>
                            <a:srgbClr val="666666"/>
                          </a:solidFill>
                          <a:effectLst/>
                          <a:latin typeface="inherit"/>
                        </a:rPr>
                        <a:t>80 GB </a:t>
                      </a:r>
                      <a:r>
                        <a:rPr lang="de-DE" sz="1600" b="0" dirty="0" err="1">
                          <a:solidFill>
                            <a:srgbClr val="666666"/>
                          </a:solidFill>
                          <a:effectLst/>
                          <a:latin typeface="inherit"/>
                        </a:rPr>
                        <a:t>for</a:t>
                      </a:r>
                      <a:r>
                        <a:rPr lang="de-DE" sz="1600" b="0" dirty="0">
                          <a:solidFill>
                            <a:srgbClr val="666666"/>
                          </a:solidFill>
                          <a:effectLst/>
                          <a:latin typeface="inherit"/>
                        </a:rPr>
                        <a:t> </a:t>
                      </a:r>
                      <a:r>
                        <a:rPr lang="de-DE" sz="1600" b="0" dirty="0" err="1">
                          <a:solidFill>
                            <a:srgbClr val="666666"/>
                          </a:solidFill>
                          <a:effectLst/>
                          <a:latin typeface="inherit"/>
                        </a:rPr>
                        <a:t>system</a:t>
                      </a:r>
                      <a:r>
                        <a:rPr lang="de-DE" sz="1600" b="0" dirty="0">
                          <a:solidFill>
                            <a:srgbClr val="666666"/>
                          </a:solidFill>
                          <a:effectLst/>
                          <a:latin typeface="inherit"/>
                        </a:rPr>
                        <a:t> </a:t>
                      </a:r>
                      <a:r>
                        <a:rPr lang="de-DE" sz="1600" b="0" dirty="0" err="1">
                          <a:solidFill>
                            <a:srgbClr val="666666"/>
                          </a:solidFill>
                          <a:effectLst/>
                          <a:latin typeface="inherit"/>
                        </a:rPr>
                        <a:t>drive</a:t>
                      </a:r>
                      <a:endParaRPr lang="de-DE" sz="1600" b="0" dirty="0">
                        <a:effectLst/>
                        <a:latin typeface="inherit"/>
                      </a:endParaRPr>
                    </a:p>
                    <a:p>
                      <a:pPr algn="l" fontAlgn="base"/>
                      <a:r>
                        <a:rPr lang="de-DE" sz="1600" b="0" dirty="0">
                          <a:solidFill>
                            <a:srgbClr val="666666"/>
                          </a:solidFill>
                          <a:effectLst/>
                          <a:latin typeface="inherit"/>
                        </a:rPr>
                        <a:t>100 GB </a:t>
                      </a:r>
                      <a:r>
                        <a:rPr lang="de-DE" sz="1600" b="0" dirty="0" err="1">
                          <a:solidFill>
                            <a:srgbClr val="666666"/>
                          </a:solidFill>
                          <a:effectLst/>
                          <a:latin typeface="inherit"/>
                        </a:rPr>
                        <a:t>for</a:t>
                      </a:r>
                      <a:r>
                        <a:rPr lang="de-DE" sz="1600" b="0" dirty="0">
                          <a:solidFill>
                            <a:srgbClr val="666666"/>
                          </a:solidFill>
                          <a:effectLst/>
                          <a:latin typeface="inherit"/>
                        </a:rPr>
                        <a:t> </a:t>
                      </a:r>
                      <a:r>
                        <a:rPr lang="de-DE" sz="1600" b="0" dirty="0" err="1">
                          <a:solidFill>
                            <a:srgbClr val="666666"/>
                          </a:solidFill>
                          <a:effectLst/>
                          <a:latin typeface="inherit"/>
                        </a:rPr>
                        <a:t>second</a:t>
                      </a:r>
                      <a:r>
                        <a:rPr lang="de-DE" sz="1600" b="0" dirty="0">
                          <a:solidFill>
                            <a:srgbClr val="666666"/>
                          </a:solidFill>
                          <a:effectLst/>
                          <a:latin typeface="inherit"/>
                        </a:rPr>
                        <a:t> </a:t>
                      </a:r>
                      <a:r>
                        <a:rPr lang="de-DE" sz="1600" b="0" dirty="0" err="1">
                          <a:solidFill>
                            <a:srgbClr val="666666"/>
                          </a:solidFill>
                          <a:effectLst/>
                          <a:latin typeface="inherit"/>
                        </a:rPr>
                        <a:t>drive</a:t>
                      </a:r>
                      <a:endParaRPr lang="de-DE" sz="1600" b="0" dirty="0">
                        <a:effectLst/>
                        <a:latin typeface="inherit"/>
                      </a:endParaRPr>
                    </a:p>
                  </a:txBody>
                  <a:tcPr marL="7773" marR="7773" marT="17488" marB="14898">
                    <a:lnL>
                      <a:noFill/>
                    </a:lnL>
                    <a:lnR>
                      <a:noFill/>
                    </a:lnR>
                    <a:lnT>
                      <a:noFill/>
                    </a:lnT>
                    <a:lnB w="7620" cap="flat" cmpd="sng" algn="ctr">
                      <a:solidFill>
                        <a:srgbClr val="20229B"/>
                      </a:solidFill>
                      <a:prstDash val="solid"/>
                      <a:round/>
                      <a:headEnd type="none" w="med" len="med"/>
                      <a:tailEnd type="none" w="med" len="med"/>
                    </a:lnB>
                    <a:solidFill>
                      <a:srgbClr val="FFFFFF"/>
                    </a:solidFill>
                  </a:tcPr>
                </a:tc>
                <a:extLst>
                  <a:ext uri="{0D108BD9-81ED-4DB2-BD59-A6C34878D82A}">
                    <a16:rowId xmlns:a16="http://schemas.microsoft.com/office/drawing/2014/main" val="668212682"/>
                  </a:ext>
                </a:extLst>
              </a:tr>
              <a:tr h="278674">
                <a:tc>
                  <a:txBody>
                    <a:bodyPr/>
                    <a:lstStyle/>
                    <a:p>
                      <a:pPr algn="l" fontAlgn="base"/>
                      <a:r>
                        <a:rPr lang="de-DE" sz="1600" b="1">
                          <a:solidFill>
                            <a:srgbClr val="666666"/>
                          </a:solidFill>
                          <a:effectLst/>
                          <a:latin typeface="inherit"/>
                        </a:rPr>
                        <a:t>Database server running a single SQL instance</a:t>
                      </a:r>
                      <a:endParaRPr lang="de-DE" sz="1600" b="0">
                        <a:effectLst/>
                        <a:latin typeface="inherit"/>
                      </a:endParaRPr>
                    </a:p>
                  </a:txBody>
                  <a:tcPr marL="7773" marR="7773" marT="17488" marB="14898">
                    <a:lnL>
                      <a:noFill/>
                    </a:lnL>
                    <a:lnR>
                      <a:noFill/>
                    </a:lnR>
                    <a:lnT w="7620" cap="flat" cmpd="sng" algn="ctr">
                      <a:solidFill>
                        <a:srgbClr val="400C9B"/>
                      </a:solidFill>
                      <a:prstDash val="solid"/>
                      <a:round/>
                      <a:headEnd type="none" w="med" len="med"/>
                      <a:tailEnd type="none" w="med" len="med"/>
                    </a:lnT>
                    <a:lnB w="7620" cap="flat" cmpd="sng" algn="ctr">
                      <a:solidFill>
                        <a:srgbClr val="B0149B"/>
                      </a:solidFill>
                      <a:prstDash val="solid"/>
                      <a:round/>
                      <a:headEnd type="none" w="med" len="med"/>
                      <a:tailEnd type="none" w="med" len="med"/>
                    </a:lnB>
                    <a:solidFill>
                      <a:srgbClr val="FFFFFF"/>
                    </a:solidFill>
                  </a:tcPr>
                </a:tc>
                <a:tc>
                  <a:txBody>
                    <a:bodyPr/>
                    <a:lstStyle/>
                    <a:p>
                      <a:pPr algn="l" fontAlgn="base"/>
                      <a:r>
                        <a:rPr lang="en-US" sz="1600" b="0">
                          <a:solidFill>
                            <a:srgbClr val="666666"/>
                          </a:solidFill>
                          <a:effectLst/>
                          <a:latin typeface="inherit"/>
                        </a:rPr>
                        <a:t>Pilot, user acceptance test running all available services</a:t>
                      </a:r>
                      <a:endParaRPr lang="en-US" sz="1600" b="0">
                        <a:effectLst/>
                        <a:latin typeface="inherit"/>
                      </a:endParaRPr>
                    </a:p>
                  </a:txBody>
                  <a:tcPr marL="7773" marR="7773" marT="17488" marB="14898">
                    <a:lnL>
                      <a:noFill/>
                    </a:lnL>
                    <a:lnR>
                      <a:noFill/>
                    </a:lnR>
                    <a:lnT w="7620" cap="flat" cmpd="sng" algn="ctr">
                      <a:solidFill>
                        <a:srgbClr val="800D9B"/>
                      </a:solidFill>
                      <a:prstDash val="solid"/>
                      <a:round/>
                      <a:headEnd type="none" w="med" len="med"/>
                      <a:tailEnd type="none" w="med" len="med"/>
                    </a:lnT>
                    <a:lnB w="7620" cap="flat" cmpd="sng" algn="ctr">
                      <a:solidFill>
                        <a:srgbClr val="E01B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64-bit, 4 cores</a:t>
                      </a:r>
                      <a:endParaRPr lang="de-DE" sz="1600" b="0">
                        <a:effectLst/>
                        <a:latin typeface="inherit"/>
                      </a:endParaRPr>
                    </a:p>
                  </a:txBody>
                  <a:tcPr marL="7773" marR="7773" marT="17488" marB="14898">
                    <a:lnL>
                      <a:noFill/>
                    </a:lnL>
                    <a:lnR>
                      <a:noFill/>
                    </a:lnR>
                    <a:lnT w="7620" cap="flat" cmpd="sng" algn="ctr">
                      <a:solidFill>
                        <a:srgbClr val="700E9B"/>
                      </a:solidFill>
                      <a:prstDash val="solid"/>
                      <a:round/>
                      <a:headEnd type="none" w="med" len="med"/>
                      <a:tailEnd type="none" w="med" len="med"/>
                    </a:lnT>
                    <a:lnB w="7620" cap="flat" cmpd="sng" algn="ctr">
                      <a:solidFill>
                        <a:srgbClr val="201D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16-24 GB</a:t>
                      </a:r>
                      <a:endParaRPr lang="de-DE" sz="1600" b="0">
                        <a:effectLst/>
                        <a:latin typeface="inherit"/>
                      </a:endParaRPr>
                    </a:p>
                  </a:txBody>
                  <a:tcPr marL="7773" marR="7773" marT="17488" marB="14898">
                    <a:lnL>
                      <a:noFill/>
                    </a:lnL>
                    <a:lnR>
                      <a:noFill/>
                    </a:lnR>
                    <a:lnT w="7620" cap="flat" cmpd="sng" algn="ctr">
                      <a:solidFill>
                        <a:srgbClr val="600F9B"/>
                      </a:solidFill>
                      <a:prstDash val="solid"/>
                      <a:round/>
                      <a:headEnd type="none" w="med" len="med"/>
                      <a:tailEnd type="none" w="med" len="med"/>
                    </a:lnT>
                    <a:lnB w="7620" cap="flat" cmpd="sng" algn="ctr">
                      <a:solidFill>
                        <a:srgbClr val="801C9B"/>
                      </a:solidFill>
                      <a:prstDash val="solid"/>
                      <a:round/>
                      <a:headEnd type="none" w="med" len="med"/>
                      <a:tailEnd type="none" w="med" len="med"/>
                    </a:lnB>
                    <a:solidFill>
                      <a:srgbClr val="FFFFFF"/>
                    </a:solidFill>
                  </a:tcPr>
                </a:tc>
                <a:tc>
                  <a:txBody>
                    <a:bodyPr/>
                    <a:lstStyle/>
                    <a:p>
                      <a:pPr algn="l" fontAlgn="base"/>
                      <a:r>
                        <a:rPr lang="en-US" sz="1600" b="0">
                          <a:solidFill>
                            <a:srgbClr val="666666"/>
                          </a:solidFill>
                          <a:effectLst/>
                          <a:latin typeface="inherit"/>
                        </a:rPr>
                        <a:t>80 GB for system drive</a:t>
                      </a:r>
                      <a:endParaRPr lang="en-US" sz="1600" b="0">
                        <a:effectLst/>
                        <a:latin typeface="inherit"/>
                      </a:endParaRPr>
                    </a:p>
                    <a:p>
                      <a:pPr algn="l" fontAlgn="base"/>
                      <a:r>
                        <a:rPr lang="en-US" sz="1600" b="0">
                          <a:solidFill>
                            <a:srgbClr val="666666"/>
                          </a:solidFill>
                          <a:effectLst/>
                          <a:latin typeface="inherit"/>
                        </a:rPr>
                        <a:t>100 GB for second drive and additional drives</a:t>
                      </a:r>
                      <a:endParaRPr lang="en-US" sz="1600" b="0">
                        <a:effectLst/>
                        <a:latin typeface="inherit"/>
                      </a:endParaRPr>
                    </a:p>
                  </a:txBody>
                  <a:tcPr marL="7773" marR="7773" marT="17488" marB="14898">
                    <a:lnL>
                      <a:noFill/>
                    </a:lnL>
                    <a:lnR>
                      <a:noFill/>
                    </a:lnR>
                    <a:lnT w="7620" cap="flat" cmpd="sng" algn="ctr">
                      <a:solidFill>
                        <a:srgbClr val="20229B"/>
                      </a:solidFill>
                      <a:prstDash val="solid"/>
                      <a:round/>
                      <a:headEnd type="none" w="med" len="med"/>
                      <a:tailEnd type="none" w="med" len="med"/>
                    </a:lnT>
                    <a:lnB w="7620" cap="flat" cmpd="sng" algn="ctr">
                      <a:solidFill>
                        <a:srgbClr val="60149B"/>
                      </a:solidFill>
                      <a:prstDash val="solid"/>
                      <a:round/>
                      <a:headEnd type="none" w="med" len="med"/>
                      <a:tailEnd type="none" w="med" len="med"/>
                    </a:lnB>
                    <a:solidFill>
                      <a:srgbClr val="FFFFFF"/>
                    </a:solidFill>
                  </a:tcPr>
                </a:tc>
                <a:extLst>
                  <a:ext uri="{0D108BD9-81ED-4DB2-BD59-A6C34878D82A}">
                    <a16:rowId xmlns:a16="http://schemas.microsoft.com/office/drawing/2014/main" val="2840776554"/>
                  </a:ext>
                </a:extLst>
              </a:tr>
              <a:tr h="235132">
                <a:tc>
                  <a:txBody>
                    <a:bodyPr/>
                    <a:lstStyle/>
                    <a:p>
                      <a:pPr algn="l" fontAlgn="base"/>
                      <a:r>
                        <a:rPr lang="en-US" sz="1600" b="1">
                          <a:solidFill>
                            <a:srgbClr val="666666"/>
                          </a:solidFill>
                          <a:effectLst/>
                          <a:latin typeface="inherit"/>
                        </a:rPr>
                        <a:t>Web server or application server in a three-tier farm</a:t>
                      </a:r>
                      <a:endParaRPr lang="en-US" sz="1600" b="0">
                        <a:effectLst/>
                        <a:latin typeface="inherit"/>
                      </a:endParaRPr>
                    </a:p>
                  </a:txBody>
                  <a:tcPr marL="7773" marR="7773" marT="17488" marB="14898">
                    <a:lnL>
                      <a:noFill/>
                    </a:lnL>
                    <a:lnR>
                      <a:noFill/>
                    </a:lnR>
                    <a:lnT w="7620" cap="flat" cmpd="sng" algn="ctr">
                      <a:solidFill>
                        <a:srgbClr val="B0149B"/>
                      </a:solidFill>
                      <a:prstDash val="solid"/>
                      <a:round/>
                      <a:headEnd type="none" w="med" len="med"/>
                      <a:tailEnd type="none" w="med" len="med"/>
                    </a:lnT>
                    <a:lnB w="7620" cap="flat" cmpd="sng" algn="ctr">
                      <a:solidFill>
                        <a:srgbClr val="30179B"/>
                      </a:solidFill>
                      <a:prstDash val="solid"/>
                      <a:round/>
                      <a:headEnd type="none" w="med" len="med"/>
                      <a:tailEnd type="none" w="med" len="med"/>
                    </a:lnB>
                    <a:solidFill>
                      <a:srgbClr val="FFFFFF"/>
                    </a:solidFill>
                  </a:tcPr>
                </a:tc>
                <a:tc>
                  <a:txBody>
                    <a:bodyPr/>
                    <a:lstStyle/>
                    <a:p>
                      <a:pPr algn="l" fontAlgn="base"/>
                      <a:r>
                        <a:rPr lang="en-US" sz="1600" b="0">
                          <a:solidFill>
                            <a:srgbClr val="666666"/>
                          </a:solidFill>
                          <a:effectLst/>
                          <a:latin typeface="inherit"/>
                        </a:rPr>
                        <a:t>Development or evaluation installation with the minimum number of services</a:t>
                      </a:r>
                      <a:endParaRPr lang="en-US" sz="1600" b="0">
                        <a:effectLst/>
                        <a:latin typeface="inherit"/>
                      </a:endParaRPr>
                    </a:p>
                  </a:txBody>
                  <a:tcPr marL="7773" marR="7773" marT="17488" marB="14898">
                    <a:lnL>
                      <a:noFill/>
                    </a:lnL>
                    <a:lnR>
                      <a:noFill/>
                    </a:lnR>
                    <a:lnT w="7620" cap="flat" cmpd="sng" algn="ctr">
                      <a:solidFill>
                        <a:srgbClr val="E01B9B"/>
                      </a:solidFill>
                      <a:prstDash val="solid"/>
                      <a:round/>
                      <a:headEnd type="none" w="med" len="med"/>
                      <a:tailEnd type="none" w="med" len="med"/>
                    </a:lnT>
                    <a:lnB w="7620" cap="flat" cmpd="sng" algn="ctr">
                      <a:solidFill>
                        <a:srgbClr val="7013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64-bit, 4 cores</a:t>
                      </a:r>
                      <a:endParaRPr lang="de-DE" sz="1600" b="0">
                        <a:effectLst/>
                        <a:latin typeface="inherit"/>
                      </a:endParaRPr>
                    </a:p>
                  </a:txBody>
                  <a:tcPr marL="7773" marR="7773" marT="17488" marB="14898">
                    <a:lnL>
                      <a:noFill/>
                    </a:lnL>
                    <a:lnR>
                      <a:noFill/>
                    </a:lnR>
                    <a:lnT w="7620" cap="flat" cmpd="sng" algn="ctr">
                      <a:solidFill>
                        <a:srgbClr val="201D9B"/>
                      </a:solidFill>
                      <a:prstDash val="solid"/>
                      <a:round/>
                      <a:headEnd type="none" w="med" len="med"/>
                      <a:tailEnd type="none" w="med" len="med"/>
                    </a:lnT>
                    <a:lnB w="7620" cap="flat" cmpd="sng" algn="ctr">
                      <a:solidFill>
                        <a:srgbClr val="9011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8-12 GB</a:t>
                      </a:r>
                      <a:endParaRPr lang="de-DE" sz="1600" b="0">
                        <a:effectLst/>
                        <a:latin typeface="inherit"/>
                      </a:endParaRPr>
                    </a:p>
                  </a:txBody>
                  <a:tcPr marL="7773" marR="7773" marT="17488" marB="14898">
                    <a:lnL>
                      <a:noFill/>
                    </a:lnL>
                    <a:lnR>
                      <a:noFill/>
                    </a:lnR>
                    <a:lnT w="7620" cap="flat" cmpd="sng" algn="ctr">
                      <a:solidFill>
                        <a:srgbClr val="801C9B"/>
                      </a:solidFill>
                      <a:prstDash val="solid"/>
                      <a:round/>
                      <a:headEnd type="none" w="med" len="med"/>
                      <a:tailEnd type="none" w="med" len="med"/>
                    </a:lnT>
                    <a:lnB w="7620" cap="flat" cmpd="sng" algn="ctr">
                      <a:solidFill>
                        <a:srgbClr val="6019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80 GB for system drive</a:t>
                      </a:r>
                      <a:endParaRPr lang="de-DE" sz="1600" b="0">
                        <a:effectLst/>
                        <a:latin typeface="inherit"/>
                      </a:endParaRPr>
                    </a:p>
                    <a:p>
                      <a:pPr algn="l" fontAlgn="base"/>
                      <a:r>
                        <a:rPr lang="de-DE" sz="1600" b="0">
                          <a:solidFill>
                            <a:srgbClr val="666666"/>
                          </a:solidFill>
                          <a:effectLst/>
                          <a:latin typeface="inherit"/>
                        </a:rPr>
                        <a:t>80 GB for second drive</a:t>
                      </a:r>
                      <a:endParaRPr lang="de-DE" sz="1600" b="0">
                        <a:effectLst/>
                        <a:latin typeface="inherit"/>
                      </a:endParaRPr>
                    </a:p>
                  </a:txBody>
                  <a:tcPr marL="7773" marR="7773" marT="17488" marB="14898">
                    <a:lnL>
                      <a:noFill/>
                    </a:lnL>
                    <a:lnR>
                      <a:noFill/>
                    </a:lnR>
                    <a:lnT w="7620" cap="flat" cmpd="sng" algn="ctr">
                      <a:solidFill>
                        <a:srgbClr val="60149B"/>
                      </a:solidFill>
                      <a:prstDash val="solid"/>
                      <a:round/>
                      <a:headEnd type="none" w="med" len="med"/>
                      <a:tailEnd type="none" w="med" len="med"/>
                    </a:lnT>
                    <a:lnB w="7620" cap="flat" cmpd="sng" algn="ctr">
                      <a:solidFill>
                        <a:srgbClr val="60149B"/>
                      </a:solidFill>
                      <a:prstDash val="solid"/>
                      <a:round/>
                      <a:headEnd type="none" w="med" len="med"/>
                      <a:tailEnd type="none" w="med" len="med"/>
                    </a:lnB>
                    <a:solidFill>
                      <a:srgbClr val="FFFFFF"/>
                    </a:solidFill>
                  </a:tcPr>
                </a:tc>
                <a:extLst>
                  <a:ext uri="{0D108BD9-81ED-4DB2-BD59-A6C34878D82A}">
                    <a16:rowId xmlns:a16="http://schemas.microsoft.com/office/drawing/2014/main" val="1155859477"/>
                  </a:ext>
                </a:extLst>
              </a:tr>
              <a:tr h="700446">
                <a:tc>
                  <a:txBody>
                    <a:bodyPr/>
                    <a:lstStyle/>
                    <a:p>
                      <a:pPr algn="l" fontAlgn="base"/>
                      <a:r>
                        <a:rPr lang="en-US" sz="1600" b="1">
                          <a:solidFill>
                            <a:srgbClr val="666666"/>
                          </a:solidFill>
                          <a:effectLst/>
                          <a:latin typeface="inherit"/>
                        </a:rPr>
                        <a:t>Web server or application server in a three-tier farm</a:t>
                      </a:r>
                      <a:endParaRPr lang="en-US" sz="1600" b="0">
                        <a:effectLst/>
                        <a:latin typeface="inherit"/>
                      </a:endParaRPr>
                    </a:p>
                  </a:txBody>
                  <a:tcPr marL="7773" marR="7773" marT="17488" marB="14898">
                    <a:lnL>
                      <a:noFill/>
                    </a:lnL>
                    <a:lnR>
                      <a:noFill/>
                    </a:lnR>
                    <a:lnT w="7620" cap="flat" cmpd="sng" algn="ctr">
                      <a:solidFill>
                        <a:srgbClr val="30179B"/>
                      </a:solidFill>
                      <a:prstDash val="solid"/>
                      <a:round/>
                      <a:headEnd type="none" w="med" len="med"/>
                      <a:tailEnd type="none" w="med" len="med"/>
                    </a:lnT>
                    <a:lnB w="7620" cap="flat" cmpd="sng" algn="ctr">
                      <a:solidFill>
                        <a:srgbClr val="10149B"/>
                      </a:solidFill>
                      <a:prstDash val="solid"/>
                      <a:round/>
                      <a:headEnd type="none" w="med" len="med"/>
                      <a:tailEnd type="none" w="med" len="med"/>
                    </a:lnB>
                    <a:solidFill>
                      <a:srgbClr val="FFFFFF"/>
                    </a:solidFill>
                  </a:tcPr>
                </a:tc>
                <a:tc>
                  <a:txBody>
                    <a:bodyPr/>
                    <a:lstStyle/>
                    <a:p>
                      <a:pPr algn="l" fontAlgn="base"/>
                      <a:r>
                        <a:rPr lang="en-US" sz="1600" b="0">
                          <a:solidFill>
                            <a:srgbClr val="666666"/>
                          </a:solidFill>
                          <a:effectLst/>
                          <a:latin typeface="inherit"/>
                        </a:rPr>
                        <a:t>Pilot, user acceptance test running all available services</a:t>
                      </a:r>
                      <a:endParaRPr lang="en-US" sz="1600" b="0">
                        <a:effectLst/>
                        <a:latin typeface="inherit"/>
                      </a:endParaRPr>
                    </a:p>
                  </a:txBody>
                  <a:tcPr marL="7773" marR="7773" marT="17488" marB="14898">
                    <a:lnL>
                      <a:noFill/>
                    </a:lnL>
                    <a:lnR>
                      <a:noFill/>
                    </a:lnR>
                    <a:lnT w="7620" cap="flat" cmpd="sng" algn="ctr">
                      <a:solidFill>
                        <a:srgbClr val="70139B"/>
                      </a:solidFill>
                      <a:prstDash val="solid"/>
                      <a:round/>
                      <a:headEnd type="none" w="med" len="med"/>
                      <a:tailEnd type="none" w="med" len="med"/>
                    </a:lnT>
                    <a:lnB w="7620" cap="flat" cmpd="sng" algn="ctr">
                      <a:solidFill>
                        <a:srgbClr val="701D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64-bit, 4 cores</a:t>
                      </a:r>
                      <a:endParaRPr lang="de-DE" sz="1600" b="0">
                        <a:effectLst/>
                        <a:latin typeface="inherit"/>
                      </a:endParaRPr>
                    </a:p>
                  </a:txBody>
                  <a:tcPr marL="7773" marR="7773" marT="17488" marB="14898">
                    <a:lnL>
                      <a:noFill/>
                    </a:lnL>
                    <a:lnR>
                      <a:noFill/>
                    </a:lnR>
                    <a:lnT w="7620" cap="flat" cmpd="sng" algn="ctr">
                      <a:solidFill>
                        <a:srgbClr val="90119B"/>
                      </a:solidFill>
                      <a:prstDash val="solid"/>
                      <a:round/>
                      <a:headEnd type="none" w="med" len="med"/>
                      <a:tailEnd type="none" w="med" len="med"/>
                    </a:lnT>
                    <a:lnB w="7620" cap="flat" cmpd="sng" algn="ctr">
                      <a:solidFill>
                        <a:srgbClr val="B0239B"/>
                      </a:solidFill>
                      <a:prstDash val="solid"/>
                      <a:round/>
                      <a:headEnd type="none" w="med" len="med"/>
                      <a:tailEnd type="none" w="med" len="med"/>
                    </a:lnB>
                    <a:solidFill>
                      <a:srgbClr val="FFFFFF"/>
                    </a:solidFill>
                  </a:tcPr>
                </a:tc>
                <a:tc>
                  <a:txBody>
                    <a:bodyPr/>
                    <a:lstStyle/>
                    <a:p>
                      <a:pPr algn="l" fontAlgn="base"/>
                      <a:r>
                        <a:rPr lang="de-DE" sz="1600" b="0">
                          <a:solidFill>
                            <a:srgbClr val="666666"/>
                          </a:solidFill>
                          <a:effectLst/>
                          <a:latin typeface="inherit"/>
                        </a:rPr>
                        <a:t>12-16 GB</a:t>
                      </a:r>
                      <a:endParaRPr lang="de-DE" sz="1600" b="0">
                        <a:effectLst/>
                        <a:latin typeface="inherit"/>
                      </a:endParaRPr>
                    </a:p>
                  </a:txBody>
                  <a:tcPr marL="7773" marR="7773" marT="17488" marB="14898">
                    <a:lnL>
                      <a:noFill/>
                    </a:lnL>
                    <a:lnR>
                      <a:noFill/>
                    </a:lnR>
                    <a:lnT w="7620" cap="flat" cmpd="sng" algn="ctr">
                      <a:solidFill>
                        <a:srgbClr val="60199B"/>
                      </a:solidFill>
                      <a:prstDash val="solid"/>
                      <a:round/>
                      <a:headEnd type="none" w="med" len="med"/>
                      <a:tailEnd type="none" w="med" len="med"/>
                    </a:lnT>
                    <a:lnB w="7620" cap="flat" cmpd="sng" algn="ctr">
                      <a:solidFill>
                        <a:srgbClr val="C0139B"/>
                      </a:solidFill>
                      <a:prstDash val="solid"/>
                      <a:round/>
                      <a:headEnd type="none" w="med" len="med"/>
                      <a:tailEnd type="none" w="med" len="med"/>
                    </a:lnB>
                    <a:solidFill>
                      <a:srgbClr val="FFFFFF"/>
                    </a:solidFill>
                  </a:tcPr>
                </a:tc>
                <a:tc>
                  <a:txBody>
                    <a:bodyPr/>
                    <a:lstStyle/>
                    <a:p>
                      <a:pPr algn="l" fontAlgn="base"/>
                      <a:r>
                        <a:rPr lang="en-US" sz="1600" b="0" dirty="0">
                          <a:solidFill>
                            <a:srgbClr val="666666"/>
                          </a:solidFill>
                          <a:effectLst/>
                          <a:latin typeface="inherit"/>
                        </a:rPr>
                        <a:t>80 GB for system drive</a:t>
                      </a:r>
                      <a:endParaRPr lang="en-US" sz="1600" b="0" dirty="0">
                        <a:effectLst/>
                        <a:latin typeface="inherit"/>
                      </a:endParaRPr>
                    </a:p>
                    <a:p>
                      <a:pPr algn="l" fontAlgn="base"/>
                      <a:r>
                        <a:rPr lang="en-US" sz="1600" b="0" dirty="0">
                          <a:solidFill>
                            <a:srgbClr val="666666"/>
                          </a:solidFill>
                          <a:effectLst/>
                          <a:latin typeface="inherit"/>
                        </a:rPr>
                        <a:t>80 GB for second drive and additional drives</a:t>
                      </a:r>
                      <a:endParaRPr lang="en-US" sz="1600" b="0" dirty="0">
                        <a:effectLst/>
                        <a:latin typeface="inherit"/>
                      </a:endParaRPr>
                    </a:p>
                  </a:txBody>
                  <a:tcPr marL="7773" marR="7773" marT="17488" marB="14898">
                    <a:lnL>
                      <a:noFill/>
                    </a:lnL>
                    <a:lnR>
                      <a:noFill/>
                    </a:lnR>
                    <a:lnT w="7620" cap="flat" cmpd="sng" algn="ctr">
                      <a:solidFill>
                        <a:srgbClr val="60149B"/>
                      </a:solidFill>
                      <a:prstDash val="solid"/>
                      <a:round/>
                      <a:headEnd type="none" w="med" len="med"/>
                      <a:tailEnd type="none" w="med" len="med"/>
                    </a:lnT>
                    <a:lnB w="7620" cap="flat" cmpd="sng" algn="ctr">
                      <a:solidFill>
                        <a:srgbClr val="60199B"/>
                      </a:solidFill>
                      <a:prstDash val="solid"/>
                      <a:round/>
                      <a:headEnd type="none" w="med" len="med"/>
                      <a:tailEnd type="none" w="med" len="med"/>
                    </a:lnB>
                    <a:solidFill>
                      <a:srgbClr val="FFFFFF"/>
                    </a:solidFill>
                  </a:tcPr>
                </a:tc>
                <a:extLst>
                  <a:ext uri="{0D108BD9-81ED-4DB2-BD59-A6C34878D82A}">
                    <a16:rowId xmlns:a16="http://schemas.microsoft.com/office/drawing/2014/main" val="657767953"/>
                  </a:ext>
                </a:extLst>
              </a:tr>
            </a:tbl>
          </a:graphicData>
        </a:graphic>
      </p:graphicFrame>
    </p:spTree>
    <p:extLst>
      <p:ext uri="{BB962C8B-B14F-4D97-AF65-F5344CB8AC3E}">
        <p14:creationId xmlns:p14="http://schemas.microsoft.com/office/powerpoint/2010/main" val="4013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Upgrade</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Von </a:t>
            </a:r>
            <a:r>
              <a:rPr lang="de-DE" dirty="0" err="1"/>
              <a:t>Sharepoint</a:t>
            </a:r>
            <a:r>
              <a:rPr lang="de-DE" dirty="0"/>
              <a:t> 2013 Upgrade möglich</a:t>
            </a:r>
          </a:p>
          <a:p>
            <a:pPr lvl="1">
              <a:buFont typeface="Arial" panose="020B0604020202020204" pitchFamily="34" charset="0"/>
              <a:buChar char="•"/>
            </a:pPr>
            <a:r>
              <a:rPr lang="de-DE" dirty="0"/>
              <a:t>Wie üblich per </a:t>
            </a:r>
            <a:r>
              <a:rPr lang="de-DE" dirty="0" err="1"/>
              <a:t>database</a:t>
            </a:r>
            <a:r>
              <a:rPr lang="de-DE" dirty="0"/>
              <a:t> </a:t>
            </a:r>
            <a:r>
              <a:rPr lang="de-DE" dirty="0" err="1"/>
              <a:t>attach</a:t>
            </a:r>
            <a:r>
              <a:rPr lang="de-DE" dirty="0"/>
              <a:t> Verfahren</a:t>
            </a:r>
          </a:p>
          <a:p>
            <a:pPr lvl="1">
              <a:buFont typeface="Arial" panose="020B0604020202020204" pitchFamily="34" charset="0"/>
              <a:buChar char="•"/>
            </a:pPr>
            <a:r>
              <a:rPr lang="de-DE" dirty="0"/>
              <a:t>Kein Update von Preview auf RTM</a:t>
            </a:r>
          </a:p>
          <a:p>
            <a:pPr lvl="2">
              <a:buFont typeface="Arial" panose="020B0604020202020204" pitchFamily="34" charset="0"/>
              <a:buChar char="•"/>
            </a:pPr>
            <a:r>
              <a:rPr lang="de-DE" dirty="0"/>
              <a:t>Aktuell Patch von Beta 2 auf RC</a:t>
            </a:r>
          </a:p>
        </p:txBody>
      </p:sp>
    </p:spTree>
    <p:extLst>
      <p:ext uri="{BB962C8B-B14F-4D97-AF65-F5344CB8AC3E}">
        <p14:creationId xmlns:p14="http://schemas.microsoft.com/office/powerpoint/2010/main" val="261960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Installation</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Kaum Änderungen</a:t>
            </a:r>
          </a:p>
          <a:p>
            <a:pPr lvl="1">
              <a:buFont typeface="Arial" panose="020B0604020202020204" pitchFamily="34" charset="0"/>
              <a:buChar char="•"/>
            </a:pPr>
            <a:r>
              <a:rPr lang="de-DE" dirty="0"/>
              <a:t>Keine </a:t>
            </a:r>
            <a:r>
              <a:rPr lang="de-DE" dirty="0" err="1"/>
              <a:t>OneClick</a:t>
            </a:r>
            <a:r>
              <a:rPr lang="de-DE" dirty="0"/>
              <a:t> Installation mehr mit SQL Express</a:t>
            </a:r>
          </a:p>
          <a:p>
            <a:pPr lvl="1">
              <a:buFont typeface="Arial" panose="020B0604020202020204" pitchFamily="34" charset="0"/>
              <a:buChar char="•"/>
            </a:pPr>
            <a:r>
              <a:rPr lang="de-DE" dirty="0"/>
              <a:t>SQL Instanz muss angegeben werden</a:t>
            </a:r>
          </a:p>
          <a:p>
            <a:pPr lvl="1">
              <a:buFont typeface="Arial" panose="020B0604020202020204" pitchFamily="34" charset="0"/>
              <a:buChar char="•"/>
            </a:pPr>
            <a:r>
              <a:rPr lang="de-DE" dirty="0"/>
              <a:t>Min </a:t>
            </a:r>
            <a:r>
              <a:rPr lang="de-DE" dirty="0" err="1"/>
              <a:t>Role</a:t>
            </a:r>
            <a:r>
              <a:rPr lang="de-DE" dirty="0"/>
              <a:t> Konzept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53473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MiniRole</a:t>
            </a:r>
            <a:r>
              <a:rPr lang="de-DE" dirty="0"/>
              <a:t> Konzept</a:t>
            </a:r>
          </a:p>
        </p:txBody>
      </p:sp>
      <p:pic>
        <p:nvPicPr>
          <p:cNvPr id="4" name="Inhaltsplatzhalter 3"/>
          <p:cNvPicPr>
            <a:picLocks noGrp="1"/>
          </p:cNvPicPr>
          <p:nvPr>
            <p:ph idx="1"/>
          </p:nvPr>
        </p:nvPicPr>
        <p:blipFill>
          <a:blip r:embed="rId2"/>
          <a:stretch>
            <a:fillRect/>
          </a:stretch>
        </p:blipFill>
        <p:spPr>
          <a:xfrm>
            <a:off x="773314" y="1793649"/>
            <a:ext cx="5575235" cy="4014968"/>
          </a:xfrm>
          <a:prstGeom prst="rect">
            <a:avLst/>
          </a:prstGeom>
        </p:spPr>
      </p:pic>
    </p:spTree>
    <p:extLst>
      <p:ext uri="{BB962C8B-B14F-4D97-AF65-F5344CB8AC3E}">
        <p14:creationId xmlns:p14="http://schemas.microsoft.com/office/powerpoint/2010/main" val="305157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MiniRole</a:t>
            </a:r>
            <a:r>
              <a:rPr lang="de-DE" dirty="0"/>
              <a:t> Konzept</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8098375"/>
              </p:ext>
            </p:extLst>
          </p:nvPr>
        </p:nvGraphicFramePr>
        <p:xfrm>
          <a:off x="801189" y="1855501"/>
          <a:ext cx="10628810" cy="3880677"/>
        </p:xfrm>
        <a:graphic>
          <a:graphicData uri="http://schemas.openxmlformats.org/drawingml/2006/table">
            <a:tbl>
              <a:tblPr/>
              <a:tblGrid>
                <a:gridCol w="2346798">
                  <a:extLst>
                    <a:ext uri="{9D8B030D-6E8A-4147-A177-3AD203B41FA5}">
                      <a16:colId xmlns:a16="http://schemas.microsoft.com/office/drawing/2014/main" val="1738702939"/>
                    </a:ext>
                  </a:extLst>
                </a:gridCol>
                <a:gridCol w="8282012">
                  <a:extLst>
                    <a:ext uri="{9D8B030D-6E8A-4147-A177-3AD203B41FA5}">
                      <a16:colId xmlns:a16="http://schemas.microsoft.com/office/drawing/2014/main" val="699400768"/>
                    </a:ext>
                  </a:extLst>
                </a:gridCol>
              </a:tblGrid>
              <a:tr h="377384">
                <a:tc>
                  <a:txBody>
                    <a:bodyPr/>
                    <a:lstStyle/>
                    <a:p>
                      <a:pPr algn="l" fontAlgn="base"/>
                      <a:r>
                        <a:rPr lang="de-DE" sz="1100" b="1">
                          <a:solidFill>
                            <a:srgbClr val="333333"/>
                          </a:solidFill>
                          <a:effectLst/>
                          <a:latin typeface="inherit"/>
                        </a:rPr>
                        <a:t>Role Name</a:t>
                      </a:r>
                      <a:endParaRPr lang="de-DE" sz="1100" b="0">
                        <a:effectLst/>
                        <a:latin typeface="inherit"/>
                      </a:endParaRPr>
                    </a:p>
                  </a:txBody>
                  <a:tcPr marL="13398" marR="13398" marT="30146" marB="25680">
                    <a:lnL>
                      <a:noFill/>
                    </a:lnL>
                    <a:lnR>
                      <a:noFill/>
                    </a:lnR>
                    <a:lnT>
                      <a:noFill/>
                    </a:lnT>
                    <a:lnB w="7620" cap="flat" cmpd="sng" algn="ctr">
                      <a:solidFill>
                        <a:srgbClr val="40A264"/>
                      </a:solidFill>
                      <a:prstDash val="solid"/>
                      <a:round/>
                      <a:headEnd type="none" w="med" len="med"/>
                      <a:tailEnd type="none" w="med" len="med"/>
                    </a:lnB>
                    <a:solidFill>
                      <a:srgbClr val="FFFFFF"/>
                    </a:solidFill>
                  </a:tcPr>
                </a:tc>
                <a:tc>
                  <a:txBody>
                    <a:bodyPr/>
                    <a:lstStyle/>
                    <a:p>
                      <a:pPr algn="l" fontAlgn="base"/>
                      <a:r>
                        <a:rPr lang="de-DE" sz="1100" b="1">
                          <a:solidFill>
                            <a:srgbClr val="333333"/>
                          </a:solidFill>
                          <a:effectLst/>
                          <a:latin typeface="inherit"/>
                        </a:rPr>
                        <a:t>Description</a:t>
                      </a:r>
                      <a:endParaRPr lang="de-DE" sz="1100" b="0">
                        <a:effectLst/>
                        <a:latin typeface="inherit"/>
                      </a:endParaRPr>
                    </a:p>
                  </a:txBody>
                  <a:tcPr marL="13398" marR="13398" marT="30146" marB="25680">
                    <a:lnL>
                      <a:noFill/>
                    </a:lnL>
                    <a:lnR>
                      <a:noFill/>
                    </a:lnR>
                    <a:lnT>
                      <a:noFill/>
                    </a:lnT>
                    <a:lnB w="7620" cap="flat" cmpd="sng" algn="ctr">
                      <a:solidFill>
                        <a:srgbClr val="F0A664"/>
                      </a:solidFill>
                      <a:prstDash val="solid"/>
                      <a:round/>
                      <a:headEnd type="none" w="med" len="med"/>
                      <a:tailEnd type="none" w="med" len="med"/>
                    </a:lnB>
                    <a:solidFill>
                      <a:srgbClr val="FFFFFF"/>
                    </a:solidFill>
                  </a:tcPr>
                </a:tc>
                <a:extLst>
                  <a:ext uri="{0D108BD9-81ED-4DB2-BD59-A6C34878D82A}">
                    <a16:rowId xmlns:a16="http://schemas.microsoft.com/office/drawing/2014/main" val="3864250246"/>
                  </a:ext>
                </a:extLst>
              </a:tr>
              <a:tr h="538162">
                <a:tc>
                  <a:txBody>
                    <a:bodyPr/>
                    <a:lstStyle/>
                    <a:p>
                      <a:pPr algn="l" fontAlgn="base"/>
                      <a:r>
                        <a:rPr lang="de-DE" sz="1800" b="1" dirty="0">
                          <a:solidFill>
                            <a:srgbClr val="666666"/>
                          </a:solidFill>
                          <a:effectLst/>
                          <a:latin typeface="inherit"/>
                        </a:rPr>
                        <a:t>Benutzerdefiniert</a:t>
                      </a:r>
                      <a:endParaRPr lang="de-DE" sz="1800" b="0" dirty="0">
                        <a:effectLst/>
                        <a:latin typeface="inherit"/>
                      </a:endParaRPr>
                    </a:p>
                  </a:txBody>
                  <a:tcPr marL="13398" marR="13398" marT="30146" marB="25680">
                    <a:lnL>
                      <a:noFill/>
                    </a:lnL>
                    <a:lnR>
                      <a:noFill/>
                    </a:lnR>
                    <a:lnT w="7620" cap="flat" cmpd="sng" algn="ctr">
                      <a:solidFill>
                        <a:srgbClr val="40A264"/>
                      </a:solidFill>
                      <a:prstDash val="solid"/>
                      <a:round/>
                      <a:headEnd type="none" w="med" len="med"/>
                      <a:tailEnd type="none" w="med" len="med"/>
                    </a:lnT>
                    <a:lnB w="7620" cap="flat" cmpd="sng" algn="ctr">
                      <a:solidFill>
                        <a:srgbClr val="90A764"/>
                      </a:solidFill>
                      <a:prstDash val="solid"/>
                      <a:round/>
                      <a:headEnd type="none" w="med" len="med"/>
                      <a:tailEnd type="none" w="med" len="med"/>
                    </a:lnB>
                    <a:solidFill>
                      <a:srgbClr val="FFFFFF"/>
                    </a:solidFill>
                  </a:tcPr>
                </a:tc>
                <a:tc>
                  <a:txBody>
                    <a:bodyPr/>
                    <a:lstStyle/>
                    <a:p>
                      <a:pPr algn="l" fontAlgn="base"/>
                      <a:r>
                        <a:rPr lang="en-US" sz="1800" b="0" i="1" dirty="0" err="1">
                          <a:solidFill>
                            <a:srgbClr val="666666"/>
                          </a:solidFill>
                          <a:effectLst/>
                          <a:latin typeface="inherit"/>
                        </a:rPr>
                        <a:t>Isolierung</a:t>
                      </a:r>
                      <a:r>
                        <a:rPr lang="en-US" sz="1800" b="0" i="1" dirty="0">
                          <a:solidFill>
                            <a:srgbClr val="666666"/>
                          </a:solidFill>
                          <a:effectLst/>
                          <a:latin typeface="inherit"/>
                        </a:rPr>
                        <a:t> von </a:t>
                      </a:r>
                      <a:r>
                        <a:rPr lang="en-US" sz="1800" b="0" i="1" dirty="0" err="1">
                          <a:solidFill>
                            <a:srgbClr val="666666"/>
                          </a:solidFill>
                          <a:effectLst/>
                          <a:latin typeface="inherit"/>
                        </a:rPr>
                        <a:t>Diensten</a:t>
                      </a:r>
                      <a:r>
                        <a:rPr lang="en-US" sz="1800" b="0" i="1" baseline="0" dirty="0">
                          <a:solidFill>
                            <a:srgbClr val="666666"/>
                          </a:solidFill>
                          <a:effectLst/>
                          <a:latin typeface="inherit"/>
                        </a:rPr>
                        <a:t> 3</a:t>
                      </a:r>
                      <a:r>
                        <a:rPr lang="en-US" sz="1800" b="0" i="1" baseline="30000" dirty="0">
                          <a:solidFill>
                            <a:srgbClr val="666666"/>
                          </a:solidFill>
                          <a:effectLst/>
                          <a:latin typeface="inherit"/>
                        </a:rPr>
                        <a:t>rd</a:t>
                      </a:r>
                      <a:r>
                        <a:rPr lang="en-US" sz="1800" b="0" i="1" baseline="0" dirty="0">
                          <a:solidFill>
                            <a:srgbClr val="666666"/>
                          </a:solidFill>
                          <a:effectLst/>
                          <a:latin typeface="inherit"/>
                        </a:rPr>
                        <a:t> Party </a:t>
                      </a:r>
                      <a:r>
                        <a:rPr lang="en-US" sz="1800" b="0" i="1" baseline="0" dirty="0" err="1">
                          <a:solidFill>
                            <a:srgbClr val="666666"/>
                          </a:solidFill>
                          <a:effectLst/>
                          <a:latin typeface="inherit"/>
                        </a:rPr>
                        <a:t>Hersteller</a:t>
                      </a:r>
                      <a:r>
                        <a:rPr lang="en-US" sz="1800" b="0" i="1" baseline="0" dirty="0">
                          <a:solidFill>
                            <a:srgbClr val="666666"/>
                          </a:solidFill>
                          <a:effectLst/>
                          <a:latin typeface="inherit"/>
                        </a:rPr>
                        <a:t> </a:t>
                      </a:r>
                      <a:r>
                        <a:rPr lang="en-US" sz="1800" b="0" i="1" baseline="0" dirty="0" err="1">
                          <a:solidFill>
                            <a:srgbClr val="666666"/>
                          </a:solidFill>
                          <a:effectLst/>
                          <a:latin typeface="inherit"/>
                        </a:rPr>
                        <a:t>oder</a:t>
                      </a:r>
                      <a:r>
                        <a:rPr lang="en-US" sz="1800" b="0" i="1" baseline="0" dirty="0">
                          <a:solidFill>
                            <a:srgbClr val="666666"/>
                          </a:solidFill>
                          <a:effectLst/>
                          <a:latin typeface="inherit"/>
                        </a:rPr>
                        <a:t> </a:t>
                      </a:r>
                      <a:r>
                        <a:rPr lang="en-US" sz="1800" b="0" i="1" baseline="0" dirty="0" err="1">
                          <a:solidFill>
                            <a:srgbClr val="666666"/>
                          </a:solidFill>
                          <a:effectLst/>
                          <a:latin typeface="inherit"/>
                        </a:rPr>
                        <a:t>etwa</a:t>
                      </a:r>
                      <a:r>
                        <a:rPr lang="en-US" sz="1800" b="0" i="1" baseline="0" dirty="0">
                          <a:solidFill>
                            <a:srgbClr val="666666"/>
                          </a:solidFill>
                          <a:effectLst/>
                          <a:latin typeface="inherit"/>
                        </a:rPr>
                        <a:t> PerformancePoint</a:t>
                      </a:r>
                      <a:endParaRPr lang="en-US" sz="1800" b="0" dirty="0">
                        <a:effectLst/>
                        <a:latin typeface="inherit"/>
                      </a:endParaRPr>
                    </a:p>
                  </a:txBody>
                  <a:tcPr marL="13398" marR="13398" marT="30146" marB="25680">
                    <a:lnL>
                      <a:noFill/>
                    </a:lnL>
                    <a:lnR>
                      <a:noFill/>
                    </a:lnR>
                    <a:lnT w="7620" cap="flat" cmpd="sng" algn="ctr">
                      <a:solidFill>
                        <a:srgbClr val="F0A664"/>
                      </a:solidFill>
                      <a:prstDash val="solid"/>
                      <a:round/>
                      <a:headEnd type="none" w="med" len="med"/>
                      <a:tailEnd type="none" w="med" len="med"/>
                    </a:lnT>
                    <a:lnB w="7620" cap="flat" cmpd="sng" algn="ctr">
                      <a:solidFill>
                        <a:srgbClr val="90A764"/>
                      </a:solidFill>
                      <a:prstDash val="solid"/>
                      <a:round/>
                      <a:headEnd type="none" w="med" len="med"/>
                      <a:tailEnd type="none" w="med" len="med"/>
                    </a:lnB>
                    <a:solidFill>
                      <a:srgbClr val="FFFFFF"/>
                    </a:solidFill>
                  </a:tcPr>
                </a:tc>
                <a:extLst>
                  <a:ext uri="{0D108BD9-81ED-4DB2-BD59-A6C34878D82A}">
                    <a16:rowId xmlns:a16="http://schemas.microsoft.com/office/drawing/2014/main" val="3588627166"/>
                  </a:ext>
                </a:extLst>
              </a:tr>
              <a:tr h="538162">
                <a:tc>
                  <a:txBody>
                    <a:bodyPr/>
                    <a:lstStyle/>
                    <a:p>
                      <a:pPr algn="l" fontAlgn="base"/>
                      <a:r>
                        <a:rPr lang="de-DE" sz="1800" b="1" dirty="0">
                          <a:solidFill>
                            <a:srgbClr val="666666"/>
                          </a:solidFill>
                          <a:effectLst/>
                          <a:latin typeface="inherit"/>
                        </a:rPr>
                        <a:t>Front End</a:t>
                      </a:r>
                      <a:endParaRPr lang="de-DE" sz="1800" b="0" dirty="0">
                        <a:effectLst/>
                        <a:latin typeface="inherit"/>
                      </a:endParaRPr>
                    </a:p>
                  </a:txBody>
                  <a:tcPr marL="13398" marR="13398" marT="30146" marB="25680">
                    <a:lnL>
                      <a:noFill/>
                    </a:lnL>
                    <a:lnR>
                      <a:noFill/>
                    </a:lnR>
                    <a:lnT w="7620" cap="flat" cmpd="sng" algn="ctr">
                      <a:solidFill>
                        <a:srgbClr val="90A764"/>
                      </a:solidFill>
                      <a:prstDash val="solid"/>
                      <a:round/>
                      <a:headEnd type="none" w="med" len="med"/>
                      <a:tailEnd type="none" w="med" len="med"/>
                    </a:lnT>
                    <a:lnB w="7620" cap="flat" cmpd="sng" algn="ctr">
                      <a:solidFill>
                        <a:srgbClr val="809E64"/>
                      </a:solidFill>
                      <a:prstDash val="solid"/>
                      <a:round/>
                      <a:headEnd type="none" w="med" len="med"/>
                      <a:tailEnd type="none" w="med" len="med"/>
                    </a:lnB>
                    <a:solidFill>
                      <a:srgbClr val="FFFFFF"/>
                    </a:solidFill>
                  </a:tcPr>
                </a:tc>
                <a:tc>
                  <a:txBody>
                    <a:bodyPr/>
                    <a:lstStyle/>
                    <a:p>
                      <a:pPr algn="l" fontAlgn="base"/>
                      <a:r>
                        <a:rPr lang="en-US" sz="1800" b="0" i="1" dirty="0" err="1">
                          <a:solidFill>
                            <a:srgbClr val="666666"/>
                          </a:solidFill>
                          <a:effectLst/>
                          <a:latin typeface="inherit"/>
                        </a:rPr>
                        <a:t>Webfrontend</a:t>
                      </a:r>
                      <a:r>
                        <a:rPr lang="en-US" sz="1800" b="0" i="1" dirty="0">
                          <a:solidFill>
                            <a:srgbClr val="666666"/>
                          </a:solidFill>
                          <a:effectLst/>
                          <a:latin typeface="inherit"/>
                        </a:rPr>
                        <a:t> Server, </a:t>
                      </a:r>
                      <a:r>
                        <a:rPr lang="en-US" sz="1800" b="0" i="1" dirty="0" err="1">
                          <a:solidFill>
                            <a:srgbClr val="666666"/>
                          </a:solidFill>
                          <a:effectLst/>
                          <a:latin typeface="inherit"/>
                        </a:rPr>
                        <a:t>Optimiert</a:t>
                      </a:r>
                      <a:r>
                        <a:rPr lang="en-US" sz="1800" b="0" i="1" dirty="0">
                          <a:solidFill>
                            <a:srgbClr val="666666"/>
                          </a:solidFill>
                          <a:effectLst/>
                          <a:latin typeface="inherit"/>
                        </a:rPr>
                        <a:t> </a:t>
                      </a:r>
                      <a:r>
                        <a:rPr lang="en-US" sz="1800" b="0" i="1" dirty="0" err="1">
                          <a:solidFill>
                            <a:srgbClr val="666666"/>
                          </a:solidFill>
                          <a:effectLst/>
                          <a:latin typeface="inherit"/>
                        </a:rPr>
                        <a:t>für</a:t>
                      </a:r>
                      <a:r>
                        <a:rPr lang="en-US" sz="1800" b="0" i="1" dirty="0">
                          <a:solidFill>
                            <a:srgbClr val="666666"/>
                          </a:solidFill>
                          <a:effectLst/>
                          <a:latin typeface="inherit"/>
                        </a:rPr>
                        <a:t> </a:t>
                      </a:r>
                      <a:r>
                        <a:rPr lang="en-US" sz="1800" b="0" i="1" dirty="0" err="1">
                          <a:solidFill>
                            <a:srgbClr val="666666"/>
                          </a:solidFill>
                          <a:effectLst/>
                          <a:latin typeface="inherit"/>
                        </a:rPr>
                        <a:t>kurze</a:t>
                      </a:r>
                      <a:r>
                        <a:rPr lang="en-US" sz="1800" b="0" i="1" dirty="0">
                          <a:solidFill>
                            <a:srgbClr val="666666"/>
                          </a:solidFill>
                          <a:effectLst/>
                          <a:latin typeface="inherit"/>
                        </a:rPr>
                        <a:t> </a:t>
                      </a:r>
                      <a:r>
                        <a:rPr lang="en-US" sz="1800" b="0" i="1" dirty="0" err="1">
                          <a:solidFill>
                            <a:srgbClr val="666666"/>
                          </a:solidFill>
                          <a:effectLst/>
                          <a:latin typeface="inherit"/>
                        </a:rPr>
                        <a:t>Latenzzeiten</a:t>
                      </a:r>
                      <a:endParaRPr lang="en-US" sz="1800" b="0" dirty="0">
                        <a:effectLst/>
                        <a:latin typeface="inherit"/>
                      </a:endParaRPr>
                    </a:p>
                  </a:txBody>
                  <a:tcPr marL="13398" marR="13398" marT="30146" marB="25680">
                    <a:lnL>
                      <a:noFill/>
                    </a:lnL>
                    <a:lnR>
                      <a:noFill/>
                    </a:lnR>
                    <a:lnT w="7620" cap="flat" cmpd="sng" algn="ctr">
                      <a:solidFill>
                        <a:srgbClr val="90A764"/>
                      </a:solidFill>
                      <a:prstDash val="solid"/>
                      <a:round/>
                      <a:headEnd type="none" w="med" len="med"/>
                      <a:tailEnd type="none" w="med" len="med"/>
                    </a:lnT>
                    <a:lnB w="7620" cap="flat" cmpd="sng" algn="ctr">
                      <a:solidFill>
                        <a:srgbClr val="C0A964"/>
                      </a:solidFill>
                      <a:prstDash val="solid"/>
                      <a:round/>
                      <a:headEnd type="none" w="med" len="med"/>
                      <a:tailEnd type="none" w="med" len="med"/>
                    </a:lnB>
                    <a:solidFill>
                      <a:srgbClr val="FFFFFF"/>
                    </a:solidFill>
                  </a:tcPr>
                </a:tc>
                <a:extLst>
                  <a:ext uri="{0D108BD9-81ED-4DB2-BD59-A6C34878D82A}">
                    <a16:rowId xmlns:a16="http://schemas.microsoft.com/office/drawing/2014/main" val="677869038"/>
                  </a:ext>
                </a:extLst>
              </a:tr>
              <a:tr h="698941">
                <a:tc>
                  <a:txBody>
                    <a:bodyPr/>
                    <a:lstStyle/>
                    <a:p>
                      <a:pPr algn="l" fontAlgn="base"/>
                      <a:r>
                        <a:rPr lang="de-DE" sz="1800" b="1" dirty="0">
                          <a:solidFill>
                            <a:srgbClr val="666666"/>
                          </a:solidFill>
                          <a:effectLst/>
                          <a:latin typeface="inherit"/>
                        </a:rPr>
                        <a:t>Einzelserverfarm</a:t>
                      </a:r>
                      <a:endParaRPr lang="de-DE" sz="1800" b="0" dirty="0">
                        <a:effectLst/>
                        <a:latin typeface="inherit"/>
                      </a:endParaRPr>
                    </a:p>
                  </a:txBody>
                  <a:tcPr marL="13398" marR="13398" marT="30146" marB="25680">
                    <a:lnL>
                      <a:noFill/>
                    </a:lnL>
                    <a:lnR>
                      <a:noFill/>
                    </a:lnR>
                    <a:lnT w="7620" cap="flat" cmpd="sng" algn="ctr">
                      <a:solidFill>
                        <a:srgbClr val="809E64"/>
                      </a:solidFill>
                      <a:prstDash val="solid"/>
                      <a:round/>
                      <a:headEnd type="none" w="med" len="med"/>
                      <a:tailEnd type="none" w="med" len="med"/>
                    </a:lnT>
                    <a:lnB w="7620" cap="flat" cmpd="sng" algn="ctr">
                      <a:solidFill>
                        <a:srgbClr val="D0AD64"/>
                      </a:solidFill>
                      <a:prstDash val="solid"/>
                      <a:round/>
                      <a:headEnd type="none" w="med" len="med"/>
                      <a:tailEnd type="none" w="med" len="med"/>
                    </a:lnB>
                    <a:solidFill>
                      <a:srgbClr val="FFFFFF"/>
                    </a:solidFill>
                  </a:tcPr>
                </a:tc>
                <a:tc>
                  <a:txBody>
                    <a:bodyPr/>
                    <a:lstStyle/>
                    <a:p>
                      <a:pPr algn="l" fontAlgn="base"/>
                      <a:r>
                        <a:rPr lang="en-US" sz="1800" b="0" i="1" dirty="0" err="1">
                          <a:solidFill>
                            <a:srgbClr val="666666"/>
                          </a:solidFill>
                          <a:effectLst/>
                          <a:latin typeface="inherit"/>
                        </a:rPr>
                        <a:t>Alle</a:t>
                      </a:r>
                      <a:r>
                        <a:rPr lang="en-US" sz="1800" b="0" i="1" dirty="0">
                          <a:solidFill>
                            <a:srgbClr val="666666"/>
                          </a:solidFill>
                          <a:effectLst/>
                          <a:latin typeface="inherit"/>
                        </a:rPr>
                        <a:t> Services</a:t>
                      </a:r>
                      <a:r>
                        <a:rPr lang="en-US" sz="1800" b="0" i="1" baseline="0" dirty="0">
                          <a:solidFill>
                            <a:srgbClr val="666666"/>
                          </a:solidFill>
                          <a:effectLst/>
                          <a:latin typeface="inherit"/>
                        </a:rPr>
                        <a:t> auf </a:t>
                      </a:r>
                      <a:r>
                        <a:rPr lang="en-US" sz="1800" b="0" i="1" baseline="0" dirty="0" err="1">
                          <a:solidFill>
                            <a:srgbClr val="666666"/>
                          </a:solidFill>
                          <a:effectLst/>
                          <a:latin typeface="inherit"/>
                        </a:rPr>
                        <a:t>einem</a:t>
                      </a:r>
                      <a:r>
                        <a:rPr lang="en-US" sz="1800" b="0" i="1" baseline="0" dirty="0">
                          <a:solidFill>
                            <a:srgbClr val="666666"/>
                          </a:solidFill>
                          <a:effectLst/>
                          <a:latin typeface="inherit"/>
                        </a:rPr>
                        <a:t> Server. </a:t>
                      </a:r>
                      <a:r>
                        <a:rPr lang="en-US" sz="1800" b="0" i="1" baseline="0" dirty="0" err="1">
                          <a:solidFill>
                            <a:srgbClr val="666666"/>
                          </a:solidFill>
                          <a:effectLst/>
                          <a:latin typeface="inherit"/>
                        </a:rPr>
                        <a:t>Gedacht</a:t>
                      </a:r>
                      <a:r>
                        <a:rPr lang="en-US" sz="1800" b="0" i="1" baseline="0" dirty="0">
                          <a:solidFill>
                            <a:srgbClr val="666666"/>
                          </a:solidFill>
                          <a:effectLst/>
                          <a:latin typeface="inherit"/>
                        </a:rPr>
                        <a:t> </a:t>
                      </a:r>
                      <a:r>
                        <a:rPr lang="en-US" sz="1800" b="0" i="1" baseline="0" dirty="0" err="1">
                          <a:solidFill>
                            <a:srgbClr val="666666"/>
                          </a:solidFill>
                          <a:effectLst/>
                          <a:latin typeface="inherit"/>
                        </a:rPr>
                        <a:t>für</a:t>
                      </a:r>
                      <a:r>
                        <a:rPr lang="en-US" sz="1800" b="0" i="1" baseline="0" dirty="0">
                          <a:solidFill>
                            <a:srgbClr val="666666"/>
                          </a:solidFill>
                          <a:effectLst/>
                          <a:latin typeface="inherit"/>
                        </a:rPr>
                        <a:t> </a:t>
                      </a:r>
                      <a:r>
                        <a:rPr lang="en-US" sz="1800" b="0" i="1" baseline="0" dirty="0" err="1">
                          <a:solidFill>
                            <a:srgbClr val="666666"/>
                          </a:solidFill>
                          <a:effectLst/>
                          <a:latin typeface="inherit"/>
                        </a:rPr>
                        <a:t>Developmentserver</a:t>
                      </a:r>
                      <a:endParaRPr lang="en-US" sz="1800" b="0" dirty="0">
                        <a:effectLst/>
                        <a:latin typeface="inherit"/>
                      </a:endParaRPr>
                    </a:p>
                  </a:txBody>
                  <a:tcPr marL="13398" marR="13398" marT="30146" marB="25680">
                    <a:lnL>
                      <a:noFill/>
                    </a:lnL>
                    <a:lnR>
                      <a:noFill/>
                    </a:lnR>
                    <a:lnT w="7620" cap="flat" cmpd="sng" algn="ctr">
                      <a:solidFill>
                        <a:srgbClr val="C0A964"/>
                      </a:solidFill>
                      <a:prstDash val="solid"/>
                      <a:round/>
                      <a:headEnd type="none" w="med" len="med"/>
                      <a:tailEnd type="none" w="med" len="med"/>
                    </a:lnT>
                    <a:lnB w="7620" cap="flat" cmpd="sng" algn="ctr">
                      <a:solidFill>
                        <a:srgbClr val="F0AB64"/>
                      </a:solidFill>
                      <a:prstDash val="solid"/>
                      <a:round/>
                      <a:headEnd type="none" w="med" len="med"/>
                      <a:tailEnd type="none" w="med" len="med"/>
                    </a:lnB>
                    <a:solidFill>
                      <a:srgbClr val="FFFFFF"/>
                    </a:solidFill>
                  </a:tcPr>
                </a:tc>
                <a:extLst>
                  <a:ext uri="{0D108BD9-81ED-4DB2-BD59-A6C34878D82A}">
                    <a16:rowId xmlns:a16="http://schemas.microsoft.com/office/drawing/2014/main" val="1967993157"/>
                  </a:ext>
                </a:extLst>
              </a:tr>
              <a:tr h="216605">
                <a:tc>
                  <a:txBody>
                    <a:bodyPr/>
                    <a:lstStyle/>
                    <a:p>
                      <a:pPr algn="l" fontAlgn="base"/>
                      <a:r>
                        <a:rPr lang="de-DE" sz="1800" b="1" dirty="0">
                          <a:solidFill>
                            <a:srgbClr val="666666"/>
                          </a:solidFill>
                          <a:effectLst/>
                          <a:latin typeface="inherit"/>
                        </a:rPr>
                        <a:t>Suche</a:t>
                      </a:r>
                      <a:endParaRPr lang="de-DE" sz="1800" b="0" dirty="0">
                        <a:effectLst/>
                        <a:latin typeface="inherit"/>
                      </a:endParaRPr>
                    </a:p>
                  </a:txBody>
                  <a:tcPr marL="13398" marR="13398" marT="30146" marB="25680">
                    <a:lnL>
                      <a:noFill/>
                    </a:lnL>
                    <a:lnR>
                      <a:noFill/>
                    </a:lnR>
                    <a:lnT w="7620" cap="flat" cmpd="sng" algn="ctr">
                      <a:solidFill>
                        <a:srgbClr val="D0AD64"/>
                      </a:solidFill>
                      <a:prstDash val="solid"/>
                      <a:round/>
                      <a:headEnd type="none" w="med" len="med"/>
                      <a:tailEnd type="none" w="med" len="med"/>
                    </a:lnT>
                    <a:lnB w="7620" cap="flat" cmpd="sng" algn="ctr">
                      <a:solidFill>
                        <a:srgbClr val="809E64"/>
                      </a:solidFill>
                      <a:prstDash val="solid"/>
                      <a:round/>
                      <a:headEnd type="none" w="med" len="med"/>
                      <a:tailEnd type="none" w="med" len="med"/>
                    </a:lnB>
                    <a:solidFill>
                      <a:srgbClr val="FFFFFF"/>
                    </a:solidFill>
                  </a:tcPr>
                </a:tc>
                <a:tc>
                  <a:txBody>
                    <a:bodyPr/>
                    <a:lstStyle/>
                    <a:p>
                      <a:pPr algn="l" fontAlgn="base"/>
                      <a:r>
                        <a:rPr lang="de-DE" sz="1800" b="0" i="1" dirty="0">
                          <a:solidFill>
                            <a:srgbClr val="666666"/>
                          </a:solidFill>
                          <a:effectLst/>
                          <a:latin typeface="inherit"/>
                        </a:rPr>
                        <a:t>Nur Suchkomponenten</a:t>
                      </a:r>
                      <a:endParaRPr lang="de-DE" sz="1800" b="0" dirty="0">
                        <a:effectLst/>
                        <a:latin typeface="inherit"/>
                      </a:endParaRPr>
                    </a:p>
                  </a:txBody>
                  <a:tcPr marL="13398" marR="13398" marT="30146" marB="25680">
                    <a:lnL>
                      <a:noFill/>
                    </a:lnL>
                    <a:lnR>
                      <a:noFill/>
                    </a:lnR>
                    <a:lnT w="7620" cap="flat" cmpd="sng" algn="ctr">
                      <a:solidFill>
                        <a:srgbClr val="F0AB64"/>
                      </a:solidFill>
                      <a:prstDash val="solid"/>
                      <a:round/>
                      <a:headEnd type="none" w="med" len="med"/>
                      <a:tailEnd type="none" w="med" len="med"/>
                    </a:lnT>
                    <a:lnB w="7620" cap="flat" cmpd="sng" algn="ctr">
                      <a:solidFill>
                        <a:srgbClr val="B0A564"/>
                      </a:solidFill>
                      <a:prstDash val="solid"/>
                      <a:round/>
                      <a:headEnd type="none" w="med" len="med"/>
                      <a:tailEnd type="none" w="med" len="med"/>
                    </a:lnB>
                    <a:solidFill>
                      <a:srgbClr val="FFFFFF"/>
                    </a:solidFill>
                  </a:tcPr>
                </a:tc>
                <a:extLst>
                  <a:ext uri="{0D108BD9-81ED-4DB2-BD59-A6C34878D82A}">
                    <a16:rowId xmlns:a16="http://schemas.microsoft.com/office/drawing/2014/main" val="1691713681"/>
                  </a:ext>
                </a:extLst>
              </a:tr>
              <a:tr h="538162">
                <a:tc>
                  <a:txBody>
                    <a:bodyPr/>
                    <a:lstStyle/>
                    <a:p>
                      <a:pPr algn="l" fontAlgn="base"/>
                      <a:r>
                        <a:rPr lang="de-DE" sz="1800" b="1" dirty="0">
                          <a:solidFill>
                            <a:srgbClr val="666666"/>
                          </a:solidFill>
                          <a:effectLst/>
                          <a:latin typeface="inherit"/>
                        </a:rPr>
                        <a:t>Anwendung</a:t>
                      </a:r>
                      <a:endParaRPr lang="de-DE" sz="1800" b="0" dirty="0">
                        <a:effectLst/>
                        <a:latin typeface="inherit"/>
                      </a:endParaRPr>
                    </a:p>
                  </a:txBody>
                  <a:tcPr marL="13398" marR="13398" marT="30146" marB="25680">
                    <a:lnL>
                      <a:noFill/>
                    </a:lnL>
                    <a:lnR>
                      <a:noFill/>
                    </a:lnR>
                    <a:lnT w="7620" cap="flat" cmpd="sng" algn="ctr">
                      <a:solidFill>
                        <a:srgbClr val="809E64"/>
                      </a:solidFill>
                      <a:prstDash val="solid"/>
                      <a:round/>
                      <a:headEnd type="none" w="med" len="med"/>
                      <a:tailEnd type="none" w="med" len="med"/>
                    </a:lnT>
                    <a:lnB w="7620" cap="flat" cmpd="sng" algn="ctr">
                      <a:solidFill>
                        <a:srgbClr val="30A864"/>
                      </a:solidFill>
                      <a:prstDash val="solid"/>
                      <a:round/>
                      <a:headEnd type="none" w="med" len="med"/>
                      <a:tailEnd type="none" w="med" len="med"/>
                    </a:lnB>
                    <a:solidFill>
                      <a:srgbClr val="FFFFFF"/>
                    </a:solidFill>
                  </a:tcPr>
                </a:tc>
                <a:tc>
                  <a:txBody>
                    <a:bodyPr/>
                    <a:lstStyle/>
                    <a:p>
                      <a:pPr algn="l" fontAlgn="base"/>
                      <a:r>
                        <a:rPr lang="en-US" sz="1800" b="0" i="1" dirty="0" err="1">
                          <a:solidFill>
                            <a:srgbClr val="666666"/>
                          </a:solidFill>
                          <a:effectLst/>
                          <a:latin typeface="inherit"/>
                        </a:rPr>
                        <a:t>Für</a:t>
                      </a:r>
                      <a:r>
                        <a:rPr lang="en-US" sz="1800" b="0" i="1" dirty="0">
                          <a:solidFill>
                            <a:srgbClr val="666666"/>
                          </a:solidFill>
                          <a:effectLst/>
                          <a:latin typeface="inherit"/>
                        </a:rPr>
                        <a:t> </a:t>
                      </a:r>
                      <a:r>
                        <a:rPr lang="en-US" sz="1800" b="0" i="1" dirty="0" err="1">
                          <a:solidFill>
                            <a:srgbClr val="666666"/>
                          </a:solidFill>
                          <a:effectLst/>
                          <a:latin typeface="inherit"/>
                        </a:rPr>
                        <a:t>terminierte</a:t>
                      </a:r>
                      <a:r>
                        <a:rPr lang="en-US" sz="1800" b="0" i="1" dirty="0">
                          <a:solidFill>
                            <a:srgbClr val="666666"/>
                          </a:solidFill>
                          <a:effectLst/>
                          <a:latin typeface="inherit"/>
                        </a:rPr>
                        <a:t> </a:t>
                      </a:r>
                      <a:r>
                        <a:rPr lang="en-US" sz="1800" b="0" i="1" dirty="0" err="1">
                          <a:solidFill>
                            <a:srgbClr val="666666"/>
                          </a:solidFill>
                          <a:effectLst/>
                          <a:latin typeface="inherit"/>
                        </a:rPr>
                        <a:t>oder</a:t>
                      </a:r>
                      <a:r>
                        <a:rPr lang="en-US" sz="1800" b="0" i="1" dirty="0">
                          <a:solidFill>
                            <a:srgbClr val="666666"/>
                          </a:solidFill>
                          <a:effectLst/>
                          <a:latin typeface="inherit"/>
                        </a:rPr>
                        <a:t> </a:t>
                      </a:r>
                      <a:r>
                        <a:rPr lang="en-US" sz="1800" b="0" i="1" dirty="0" err="1">
                          <a:solidFill>
                            <a:srgbClr val="666666"/>
                          </a:solidFill>
                          <a:effectLst/>
                          <a:latin typeface="inherit"/>
                        </a:rPr>
                        <a:t>getriggerte</a:t>
                      </a:r>
                      <a:r>
                        <a:rPr lang="en-US" sz="1800" b="0" i="1" baseline="0" dirty="0">
                          <a:solidFill>
                            <a:srgbClr val="666666"/>
                          </a:solidFill>
                          <a:effectLst/>
                          <a:latin typeface="inherit"/>
                        </a:rPr>
                        <a:t> </a:t>
                      </a:r>
                      <a:r>
                        <a:rPr lang="en-US" sz="1800" b="0" i="1" dirty="0" err="1">
                          <a:solidFill>
                            <a:srgbClr val="666666"/>
                          </a:solidFill>
                          <a:effectLst/>
                          <a:latin typeface="inherit"/>
                        </a:rPr>
                        <a:t>Aufträge</a:t>
                      </a:r>
                      <a:r>
                        <a:rPr lang="en-US" sz="1800" b="0" i="1" dirty="0">
                          <a:solidFill>
                            <a:srgbClr val="666666"/>
                          </a:solidFill>
                          <a:effectLst/>
                          <a:latin typeface="inherit"/>
                        </a:rPr>
                        <a:t>, </a:t>
                      </a:r>
                      <a:r>
                        <a:rPr lang="en-US" sz="1800" b="0" i="1" dirty="0" err="1">
                          <a:solidFill>
                            <a:srgbClr val="666666"/>
                          </a:solidFill>
                          <a:effectLst/>
                          <a:latin typeface="inherit"/>
                        </a:rPr>
                        <a:t>Optimiert</a:t>
                      </a:r>
                      <a:r>
                        <a:rPr lang="en-US" sz="1800" b="0" i="1" baseline="0" dirty="0">
                          <a:solidFill>
                            <a:srgbClr val="666666"/>
                          </a:solidFill>
                          <a:effectLst/>
                          <a:latin typeface="inherit"/>
                        </a:rPr>
                        <a:t> </a:t>
                      </a:r>
                      <a:r>
                        <a:rPr lang="en-US" sz="1800" b="0" i="1" baseline="0" dirty="0" err="1">
                          <a:solidFill>
                            <a:srgbClr val="666666"/>
                          </a:solidFill>
                          <a:effectLst/>
                          <a:latin typeface="inherit"/>
                        </a:rPr>
                        <a:t>für</a:t>
                      </a:r>
                      <a:r>
                        <a:rPr lang="en-US" sz="1800" b="0" i="1" baseline="0" dirty="0">
                          <a:solidFill>
                            <a:srgbClr val="666666"/>
                          </a:solidFill>
                          <a:effectLst/>
                          <a:latin typeface="inherit"/>
                        </a:rPr>
                        <a:t> </a:t>
                      </a:r>
                      <a:r>
                        <a:rPr lang="en-US" sz="1800" b="0" i="1" baseline="0" dirty="0" err="1">
                          <a:solidFill>
                            <a:srgbClr val="666666"/>
                          </a:solidFill>
                          <a:effectLst/>
                          <a:latin typeface="inherit"/>
                        </a:rPr>
                        <a:t>hohen</a:t>
                      </a:r>
                      <a:r>
                        <a:rPr lang="en-US" sz="1800" b="0" i="1" baseline="0" dirty="0">
                          <a:solidFill>
                            <a:srgbClr val="666666"/>
                          </a:solidFill>
                          <a:effectLst/>
                          <a:latin typeface="inherit"/>
                        </a:rPr>
                        <a:t> </a:t>
                      </a:r>
                      <a:r>
                        <a:rPr lang="en-US" sz="1800" b="0" i="1" baseline="0" dirty="0" err="1">
                          <a:solidFill>
                            <a:srgbClr val="666666"/>
                          </a:solidFill>
                          <a:effectLst/>
                          <a:latin typeface="inherit"/>
                        </a:rPr>
                        <a:t>Durchsatz</a:t>
                      </a:r>
                      <a:r>
                        <a:rPr lang="en-US" sz="1800" b="0" i="1" dirty="0">
                          <a:solidFill>
                            <a:srgbClr val="666666"/>
                          </a:solidFill>
                          <a:effectLst/>
                          <a:latin typeface="inherit"/>
                        </a:rPr>
                        <a:t>.</a:t>
                      </a:r>
                      <a:endParaRPr lang="en-US" sz="1800" b="0" dirty="0">
                        <a:effectLst/>
                        <a:latin typeface="inherit"/>
                      </a:endParaRPr>
                    </a:p>
                  </a:txBody>
                  <a:tcPr marL="13398" marR="13398" marT="30146" marB="25680">
                    <a:lnL>
                      <a:noFill/>
                    </a:lnL>
                    <a:lnR>
                      <a:noFill/>
                    </a:lnR>
                    <a:lnT w="7620" cap="flat" cmpd="sng" algn="ctr">
                      <a:solidFill>
                        <a:srgbClr val="B0A564"/>
                      </a:solidFill>
                      <a:prstDash val="solid"/>
                      <a:round/>
                      <a:headEnd type="none" w="med" len="med"/>
                      <a:tailEnd type="none" w="med" len="med"/>
                    </a:lnT>
                    <a:lnB w="7620" cap="flat" cmpd="sng" algn="ctr">
                      <a:solidFill>
                        <a:srgbClr val="50A664"/>
                      </a:solidFill>
                      <a:prstDash val="solid"/>
                      <a:round/>
                      <a:headEnd type="none" w="med" len="med"/>
                      <a:tailEnd type="none" w="med" len="med"/>
                    </a:lnB>
                    <a:solidFill>
                      <a:srgbClr val="FFFFFF"/>
                    </a:solidFill>
                  </a:tcPr>
                </a:tc>
                <a:extLst>
                  <a:ext uri="{0D108BD9-81ED-4DB2-BD59-A6C34878D82A}">
                    <a16:rowId xmlns:a16="http://schemas.microsoft.com/office/drawing/2014/main" val="2223707681"/>
                  </a:ext>
                </a:extLst>
              </a:tr>
              <a:tr h="859720">
                <a:tc>
                  <a:txBody>
                    <a:bodyPr/>
                    <a:lstStyle/>
                    <a:p>
                      <a:pPr algn="l" fontAlgn="base"/>
                      <a:r>
                        <a:rPr lang="de-DE" sz="1800" b="1">
                          <a:solidFill>
                            <a:srgbClr val="666666"/>
                          </a:solidFill>
                          <a:effectLst/>
                          <a:latin typeface="inherit"/>
                        </a:rPr>
                        <a:t>Distributed Cache</a:t>
                      </a:r>
                      <a:endParaRPr lang="de-DE" sz="1800" b="0">
                        <a:effectLst/>
                        <a:latin typeface="inherit"/>
                      </a:endParaRPr>
                    </a:p>
                  </a:txBody>
                  <a:tcPr marL="13398" marR="13398" marT="30146" marB="25680">
                    <a:lnL>
                      <a:noFill/>
                    </a:lnL>
                    <a:lnR>
                      <a:noFill/>
                    </a:lnR>
                    <a:lnT w="7620" cap="flat" cmpd="sng" algn="ctr">
                      <a:solidFill>
                        <a:srgbClr val="30A864"/>
                      </a:solidFill>
                      <a:prstDash val="solid"/>
                      <a:round/>
                      <a:headEnd type="none" w="med" len="med"/>
                      <a:tailEnd type="none" w="med" len="med"/>
                    </a:lnT>
                    <a:lnB w="7620" cap="flat" cmpd="sng" algn="ctr">
                      <a:solidFill>
                        <a:srgbClr val="C09F64"/>
                      </a:solidFill>
                      <a:prstDash val="solid"/>
                      <a:round/>
                      <a:headEnd type="none" w="med" len="med"/>
                      <a:tailEnd type="none" w="med" len="med"/>
                    </a:lnB>
                    <a:solidFill>
                      <a:srgbClr val="FFFFFF"/>
                    </a:solidFill>
                  </a:tcPr>
                </a:tc>
                <a:tc>
                  <a:txBody>
                    <a:bodyPr/>
                    <a:lstStyle/>
                    <a:p>
                      <a:pPr algn="l" fontAlgn="base"/>
                      <a:r>
                        <a:rPr lang="en-US" sz="1800" b="0" i="1" dirty="0">
                          <a:solidFill>
                            <a:srgbClr val="666666"/>
                          </a:solidFill>
                          <a:effectLst/>
                          <a:latin typeface="inherit"/>
                        </a:rPr>
                        <a:t>Services distributed cache for the farm. Optionally, the server assigned to this role can load balance end user requests among the web front ends.</a:t>
                      </a:r>
                      <a:endParaRPr lang="en-US" sz="1800" b="0" dirty="0">
                        <a:effectLst/>
                        <a:latin typeface="inherit"/>
                      </a:endParaRPr>
                    </a:p>
                  </a:txBody>
                  <a:tcPr marL="13398" marR="13398" marT="30146" marB="25680">
                    <a:lnL>
                      <a:noFill/>
                    </a:lnL>
                    <a:lnR>
                      <a:noFill/>
                    </a:lnR>
                    <a:lnT w="7620" cap="flat" cmpd="sng" algn="ctr">
                      <a:solidFill>
                        <a:srgbClr val="50A664"/>
                      </a:solidFill>
                      <a:prstDash val="solid"/>
                      <a:round/>
                      <a:headEnd type="none" w="med" len="med"/>
                      <a:tailEnd type="none" w="med" len="med"/>
                    </a:lnT>
                    <a:lnB w="7620" cap="flat" cmpd="sng" algn="ctr">
                      <a:solidFill>
                        <a:srgbClr val="B0A564"/>
                      </a:solidFill>
                      <a:prstDash val="solid"/>
                      <a:round/>
                      <a:headEnd type="none" w="med" len="med"/>
                      <a:tailEnd type="none" w="med" len="med"/>
                    </a:lnB>
                    <a:solidFill>
                      <a:srgbClr val="FFFFFF"/>
                    </a:solidFill>
                  </a:tcPr>
                </a:tc>
                <a:extLst>
                  <a:ext uri="{0D108BD9-81ED-4DB2-BD59-A6C34878D82A}">
                    <a16:rowId xmlns:a16="http://schemas.microsoft.com/office/drawing/2014/main" val="1143253794"/>
                  </a:ext>
                </a:extLst>
              </a:tr>
            </a:tbl>
          </a:graphicData>
        </a:graphic>
      </p:graphicFrame>
    </p:spTree>
    <p:extLst>
      <p:ext uri="{BB962C8B-B14F-4D97-AF65-F5344CB8AC3E}">
        <p14:creationId xmlns:p14="http://schemas.microsoft.com/office/powerpoint/2010/main" val="36565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MiniRoles</a:t>
            </a:r>
            <a:r>
              <a:rPr lang="de-DE" dirty="0"/>
              <a:t> – Fluch oder Segen?</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Standardisierung von SP Farmen</a:t>
            </a:r>
          </a:p>
          <a:p>
            <a:pPr>
              <a:buFont typeface="Arial" panose="020B0604020202020204" pitchFamily="34" charset="0"/>
              <a:buChar char="•"/>
            </a:pPr>
            <a:r>
              <a:rPr lang="de-DE" dirty="0"/>
              <a:t>Bereitstellung der Services wird einfacher</a:t>
            </a:r>
          </a:p>
          <a:p>
            <a:pPr>
              <a:buFont typeface="Arial" panose="020B0604020202020204" pitchFamily="34" charset="0"/>
              <a:buChar char="•"/>
            </a:pPr>
            <a:r>
              <a:rPr lang="de-DE" dirty="0"/>
              <a:t>Erhöhung der Performance und Erreichbarkeit</a:t>
            </a:r>
          </a:p>
          <a:p>
            <a:pPr>
              <a:buFont typeface="Arial" panose="020B0604020202020204" pitchFamily="34" charset="0"/>
              <a:buChar char="•"/>
            </a:pPr>
            <a:r>
              <a:rPr lang="de-DE" dirty="0"/>
              <a:t>Minimale Farm mind. 4 Server</a:t>
            </a:r>
          </a:p>
          <a:p>
            <a:pPr>
              <a:buFont typeface="Arial" panose="020B0604020202020204" pitchFamily="34" charset="0"/>
              <a:buChar char="•"/>
            </a:pPr>
            <a:r>
              <a:rPr lang="de-DE" dirty="0"/>
              <a:t>Redundante Farm 9 Server</a:t>
            </a:r>
          </a:p>
        </p:txBody>
      </p:sp>
    </p:spTree>
    <p:extLst>
      <p:ext uri="{BB962C8B-B14F-4D97-AF65-F5344CB8AC3E}">
        <p14:creationId xmlns:p14="http://schemas.microsoft.com/office/powerpoint/2010/main" val="192249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 Design</a:t>
            </a:r>
          </a:p>
        </p:txBody>
      </p:sp>
      <p:sp>
        <p:nvSpPr>
          <p:cNvPr id="5" name="Inhaltsplatzhalter 4"/>
          <p:cNvSpPr>
            <a:spLocks noGrp="1"/>
          </p:cNvSpPr>
          <p:nvPr>
            <p:ph idx="1"/>
          </p:nvPr>
        </p:nvSpPr>
        <p:spPr/>
        <p:txBody>
          <a:bodyPr/>
          <a:lstStyle/>
          <a:p>
            <a:r>
              <a:rPr lang="de-DE" dirty="0"/>
              <a:t>App Launcher und Site-</a:t>
            </a:r>
            <a:r>
              <a:rPr lang="de-DE" dirty="0" err="1"/>
              <a:t>pinning</a:t>
            </a:r>
            <a:endParaRPr lang="de-DE" dirty="0"/>
          </a:p>
          <a:p>
            <a:endParaRPr lang="de-DE" dirty="0"/>
          </a:p>
          <a:p>
            <a:endParaRPr lang="de-DE" dirty="0"/>
          </a:p>
        </p:txBody>
      </p:sp>
      <p:pic>
        <p:nvPicPr>
          <p:cNvPr id="7" name="Inhaltsplatzhalter 3"/>
          <p:cNvPicPr>
            <a:picLocks noChangeAspect="1"/>
          </p:cNvPicPr>
          <p:nvPr/>
        </p:nvPicPr>
        <p:blipFill>
          <a:blip r:embed="rId2"/>
          <a:stretch>
            <a:fillRect/>
          </a:stretch>
        </p:blipFill>
        <p:spPr>
          <a:xfrm>
            <a:off x="825564" y="2681177"/>
            <a:ext cx="10753725" cy="2427190"/>
          </a:xfrm>
          <a:prstGeom prst="rect">
            <a:avLst/>
          </a:prstGeom>
        </p:spPr>
      </p:pic>
    </p:spTree>
    <p:extLst>
      <p:ext uri="{BB962C8B-B14F-4D97-AF65-F5344CB8AC3E}">
        <p14:creationId xmlns:p14="http://schemas.microsoft.com/office/powerpoint/2010/main" val="227385436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845</Words>
  <Application>Microsoft Office PowerPoint</Application>
  <PresentationFormat>Breitbild</PresentationFormat>
  <Paragraphs>175</Paragraphs>
  <Slides>27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Arial</vt:lpstr>
      <vt:lpstr>Calibri Light</vt:lpstr>
      <vt:lpstr>Courier New</vt:lpstr>
      <vt:lpstr>inherit</vt:lpstr>
      <vt:lpstr>Wingdings</vt:lpstr>
      <vt:lpstr>Metropolitan</vt:lpstr>
      <vt:lpstr>Sharepoint 2016</vt:lpstr>
      <vt:lpstr>Systemvoraussetzungen</vt:lpstr>
      <vt:lpstr>Systemanforderungen</vt:lpstr>
      <vt:lpstr>Upgrade</vt:lpstr>
      <vt:lpstr>Installation</vt:lpstr>
      <vt:lpstr>MiniRole Konzept</vt:lpstr>
      <vt:lpstr>MiniRole Konzept</vt:lpstr>
      <vt:lpstr>MiniRoles – Fluch oder Segen?</vt:lpstr>
      <vt:lpstr>New Design</vt:lpstr>
      <vt:lpstr>New List und Library Menü</vt:lpstr>
      <vt:lpstr>New in Lists und Libraries</vt:lpstr>
      <vt:lpstr>OneDrive for Business</vt:lpstr>
      <vt:lpstr>New (and old) Limits</vt:lpstr>
      <vt:lpstr>Fast Site Collection Creation</vt:lpstr>
      <vt:lpstr>Zero downtime patching</vt:lpstr>
      <vt:lpstr>Durable Links</vt:lpstr>
      <vt:lpstr>Timer Jobs</vt:lpstr>
      <vt:lpstr>Optical Improvements</vt:lpstr>
      <vt:lpstr>Depricated…</vt:lpstr>
      <vt:lpstr>Excel Services</vt:lpstr>
      <vt:lpstr>InSitu </vt:lpstr>
      <vt:lpstr>Compliance</vt:lpstr>
      <vt:lpstr>UserProfileService</vt:lpstr>
      <vt:lpstr>PWA aktivieren</vt:lpstr>
      <vt:lpstr>Konfiguration der Hybridlösung</vt:lpstr>
      <vt:lpstr>Hybrid</vt:lpstr>
      <vt:lpstr>Fast Site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2016</dc:title>
  <dc:creator>Area 66</dc:creator>
  <cp:lastModifiedBy>Area 66</cp:lastModifiedBy>
  <cp:revision>39</cp:revision>
  <dcterms:created xsi:type="dcterms:W3CDTF">2016-02-16T12:00:08Z</dcterms:created>
  <dcterms:modified xsi:type="dcterms:W3CDTF">2017-11-27T15:28:46Z</dcterms:modified>
</cp:coreProperties>
</file>