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8" r:id="rId5"/>
    <p:sldId id="375" r:id="rId6"/>
    <p:sldId id="376" r:id="rId7"/>
    <p:sldId id="371" r:id="rId8"/>
    <p:sldId id="372" r:id="rId9"/>
    <p:sldId id="373" r:id="rId10"/>
    <p:sldId id="377" r:id="rId11"/>
    <p:sldId id="362" r:id="rId12"/>
    <p:sldId id="259" r:id="rId13"/>
    <p:sldId id="260" r:id="rId14"/>
    <p:sldId id="269" r:id="rId15"/>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102" d="100"/>
          <a:sy n="102" d="100"/>
        </p:scale>
        <p:origin x="666" y="114"/>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Rauch" userId="fa8c94ca-7b83-4339-bb00-1e4fd2bc6b5c" providerId="ADAL" clId="{02554FD7-E5B5-4B8F-B42D-340BB67F19B7}"/>
    <pc:docChg chg="modShowInfo">
      <pc:chgData name="Andreas Rauch" userId="fa8c94ca-7b83-4339-bb00-1e4fd2bc6b5c" providerId="ADAL" clId="{02554FD7-E5B5-4B8F-B42D-340BB67F19B7}" dt="2022-11-24T08:40:10.741" v="0" actId="2744"/>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accent6"/>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a:t>Replikation</a:t>
          </a:r>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Replikation</a:t>
          </a:r>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24.11.2022</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4BBD282-030D-4D93-BD5B-B4BC629EE3E3}" type="datetimeFigureOut">
              <a:rPr lang="de-DE" smtClean="0"/>
              <a:t>24.11.2022</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FD6C3CC-EB6E-467D-8159-9CB6E0B88429}" type="slidenum">
              <a:rPr lang="de-DE" smtClean="0"/>
              <a:t>‹Nr.›</a:t>
            </a:fld>
            <a:endParaRPr lang="de-DE"/>
          </a:p>
        </p:txBody>
      </p:sp>
    </p:spTree>
    <p:extLst>
      <p:ext uri="{BB962C8B-B14F-4D97-AF65-F5344CB8AC3E}">
        <p14:creationId xmlns:p14="http://schemas.microsoft.com/office/powerpoint/2010/main" val="2208956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90B254F-D4EA-4AE2-9227-1CADCCB1DE26}"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395818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err="1">
                <a:effectLst/>
                <a:latin typeface="Arial" panose="020B0604020202020204" pitchFamily="34" charset="0"/>
                <a:ea typeface="Calibri" panose="020F0502020204030204" pitchFamily="34" charset="0"/>
                <a:cs typeface="Times New Roman" panose="02020603050405020304" pitchFamily="18" charset="0"/>
              </a:rPr>
              <a:t>Replikation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zählt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nicht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zu</a:t>
            </a:r>
            <a:r>
              <a:rPr lang="en-GB" sz="1000" dirty="0">
                <a:effectLst/>
                <a:latin typeface="Arial" panose="020B0604020202020204" pitchFamily="34" charset="0"/>
                <a:ea typeface="Calibri" panose="020F0502020204030204" pitchFamily="34" charset="0"/>
                <a:cs typeface="Times New Roman" panose="02020603050405020304" pitchFamily="18" charset="0"/>
              </a:rPr>
              <a:t> den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Hochverfügbarkeitsszenarien</a:t>
            </a:r>
            <a:r>
              <a:rPr lang="en-GB" sz="1000" dirty="0">
                <a:effectLst/>
                <a:latin typeface="Arial" panose="020B0604020202020204" pitchFamily="34" charset="0"/>
                <a:ea typeface="Calibri" panose="020F0502020204030204" pitchFamily="34" charset="0"/>
                <a:cs typeface="Times New Roman" panose="02020603050405020304" pitchFamily="18" charset="0"/>
              </a:rPr>
              <a:t>. Sie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bieten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weder</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eine</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Failoverlösung</a:t>
            </a:r>
            <a:r>
              <a:rPr lang="en-GB" sz="1000" dirty="0">
                <a:effectLst/>
                <a:latin typeface="Arial" panose="020B0604020202020204" pitchFamily="34" charset="0"/>
                <a:ea typeface="Calibri" panose="020F0502020204030204" pitchFamily="34" charset="0"/>
                <a:cs typeface="Times New Roman" panose="02020603050405020304" pitchFamily="18" charset="0"/>
              </a:rPr>
              <a:t> an,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noch</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einen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Clientredirect</a:t>
            </a:r>
            <a:r>
              <a:rPr lang="en-GB" sz="1000" dirty="0">
                <a:effectLst/>
                <a:latin typeface="Arial" panose="020B0604020202020204" pitchFamily="34" charset="0"/>
                <a:ea typeface="Calibri" panose="020F0502020204030204" pitchFamily="34" charset="0"/>
                <a:cs typeface="Times New Roman" panose="02020603050405020304" pitchFamily="18" charset="0"/>
              </a:rPr>
              <a:t>. Die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Zielrichtung</a:t>
            </a:r>
            <a:r>
              <a:rPr lang="en-GB" sz="1000" dirty="0">
                <a:effectLst/>
                <a:latin typeface="Arial" panose="020B0604020202020204" pitchFamily="34" charset="0"/>
                <a:ea typeface="Calibri" panose="020F0502020204030204" pitchFamily="34" charset="0"/>
                <a:cs typeface="Times New Roman" panose="02020603050405020304" pitchFamily="18" charset="0"/>
              </a:rPr>
              <a:t> der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Replikation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ist</a:t>
            </a:r>
            <a:r>
              <a:rPr lang="en-GB" sz="1000" dirty="0">
                <a:effectLst/>
                <a:latin typeface="Arial" panose="020B0604020202020204" pitchFamily="34" charset="0"/>
                <a:ea typeface="Calibri" panose="020F0502020204030204" pitchFamily="34" charset="0"/>
                <a:cs typeface="Times New Roman" panose="02020603050405020304" pitchFamily="18" charset="0"/>
              </a:rPr>
              <a:t> auf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Verteilung</a:t>
            </a:r>
            <a:r>
              <a:rPr lang="en-GB" sz="1000" dirty="0">
                <a:effectLst/>
                <a:latin typeface="Arial" panose="020B0604020202020204" pitchFamily="34" charset="0"/>
                <a:ea typeface="Calibri" panose="020F0502020204030204" pitchFamily="34" charset="0"/>
                <a:cs typeface="Times New Roman" panose="02020603050405020304" pitchFamily="18" charset="0"/>
              </a:rPr>
              <a:t> von best.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Daten</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dirty="0" err="1">
                <a:effectLst/>
                <a:latin typeface="Arial" panose="020B0604020202020204" pitchFamily="34" charset="0"/>
                <a:ea typeface="Calibri" panose="020F0502020204030204" pitchFamily="34" charset="0"/>
                <a:cs typeface="Times New Roman" panose="02020603050405020304" pitchFamily="18" charset="0"/>
              </a:rPr>
              <a:t>ausgelegt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3988558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786762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108126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Ab SQL 2016 SP1 auch Hochverfügbarkeitsgruppen in Standardversion. Allerdings mit Einschränkung: Eine Gruppe enthält nur eine Datenbank, die wiederum nur ein nicht </a:t>
            </a:r>
            <a:r>
              <a:rPr lang="de-DE" dirty="0" err="1"/>
              <a:t>esbares</a:t>
            </a:r>
            <a:r>
              <a:rPr lang="de-DE" dirty="0"/>
              <a:t> Replika enthalten kann und jeweils nur einen </a:t>
            </a:r>
            <a:r>
              <a:rPr lang="de-DE" dirty="0" err="1"/>
              <a:t>Listener</a:t>
            </a:r>
            <a:r>
              <a:rPr lang="de-DE" dirty="0"/>
              <a:t>.</a:t>
            </a:r>
          </a:p>
        </p:txBody>
      </p:sp>
      <p:sp>
        <p:nvSpPr>
          <p:cNvPr id="4" name="Foliennummernplatzhalter 3"/>
          <p:cNvSpPr>
            <a:spLocks noGrp="1"/>
          </p:cNvSpPr>
          <p:nvPr>
            <p:ph type="sldNum" sz="quarter" idx="5"/>
          </p:nvPr>
        </p:nvSpPr>
        <p:spPr/>
        <p:txBody>
          <a:bodyPr/>
          <a:lstStyle/>
          <a:p>
            <a:fld id="{3A634AD5-0B1F-4C00-8B9D-E2E9311A0B0E}" type="slidenum">
              <a:rPr lang="de-DE" smtClean="0"/>
              <a:t>11</a:t>
            </a:fld>
            <a:endParaRPr lang="de-DE"/>
          </a:p>
        </p:txBody>
      </p:sp>
    </p:spTree>
    <p:extLst>
      <p:ext uri="{BB962C8B-B14F-4D97-AF65-F5344CB8AC3E}">
        <p14:creationId xmlns:p14="http://schemas.microsoft.com/office/powerpoint/2010/main" val="2979113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289240720"/>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200" b="1" i="0">
                          <a:solidFill>
                            <a:srgbClr val="FFFFFF"/>
                          </a:solidFill>
                          <a:effectLst/>
                          <a:latin typeface="+mn-lt"/>
                        </a:rPr>
                        <a:t>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200" b="1" i="0" dirty="0">
                          <a:solidFill>
                            <a:srgbClr val="FFFFFF"/>
                          </a:solidFill>
                          <a:effectLst/>
                          <a:latin typeface="+mn-lt"/>
                        </a:rPr>
                        <a:t>Beschreibung​</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Navigationsleiste, welch anpassbar ist und eine Möglichkeit bietet schnell zu Punkten imSharepoint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Neue Seite/Liste/Bibliothek/App/​</a:t>
                      </a:r>
                    </a:p>
                    <a:p>
                      <a:pPr algn="l" fontAlgn="base"/>
                      <a:r>
                        <a:rPr lang="de-DE" sz="1200" b="0" i="0" dirty="0" err="1">
                          <a:solidFill>
                            <a:srgbClr val="000000"/>
                          </a:solidFill>
                          <a:effectLst/>
                          <a:latin typeface="+mn-lt"/>
                        </a:rPr>
                        <a:t>Neuigkeitenbeitrag</a:t>
                      </a:r>
                      <a:r>
                        <a:rPr lang="de-DE" sz="1200" b="0" i="0" dirty="0">
                          <a:solidFill>
                            <a:srgbClr val="000000"/>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kann man wichtige Navigationspunkte wie die Websiteeinstellungen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dreasr@ppedv.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andreasr@ppedv.d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DE" dirty="0"/>
              <a:t>SQL Server Hochverfügbarkeitslösungen</a:t>
            </a:r>
          </a:p>
        </p:txBody>
      </p:sp>
      <p:sp>
        <p:nvSpPr>
          <p:cNvPr id="3" name="Untertitel 2"/>
          <p:cNvSpPr>
            <a:spLocks noGrp="1"/>
          </p:cNvSpPr>
          <p:nvPr>
            <p:ph type="subTitle" idx="1"/>
          </p:nvPr>
        </p:nvSpPr>
        <p:spPr>
          <a:xfrm>
            <a:off x="1021366" y="3580688"/>
            <a:ext cx="10152402" cy="3044399"/>
          </a:xfrm>
        </p:spPr>
        <p:txBody>
          <a:bodyPr>
            <a:normAutofit/>
          </a:bodyPr>
          <a:lstStyle/>
          <a:p>
            <a:r>
              <a:rPr lang="de-DE" dirty="0"/>
              <a:t>Andreas Rauch CTO</a:t>
            </a:r>
            <a:br>
              <a:rPr lang="de-DE" dirty="0">
                <a:hlinkClick r:id="rId2"/>
              </a:rPr>
            </a:br>
            <a:r>
              <a:rPr lang="de-DE" dirty="0">
                <a:hlinkClick r:id="rId2"/>
              </a:rPr>
              <a:t>andreasr@ppedv.de</a:t>
            </a:r>
            <a:endParaRPr lang="de-DE" dirty="0"/>
          </a:p>
          <a:p>
            <a:r>
              <a:rPr lang="de-DE" dirty="0" err="1"/>
              <a:t>ppedv</a:t>
            </a:r>
            <a:r>
              <a:rPr lang="de-DE" dirty="0"/>
              <a:t> AG</a:t>
            </a:r>
          </a:p>
          <a:p>
            <a:r>
              <a:rPr lang="de-DE" dirty="0"/>
              <a:t>Datum: </a:t>
            </a:r>
            <a:r>
              <a:rPr lang="de-DE" dirty="0" err="1"/>
              <a:t>xx.yy.zzzz</a:t>
            </a:r>
            <a:endParaRPr lang="de-DE" dirty="0"/>
          </a:p>
          <a:p>
            <a:br>
              <a:rPr lang="de-DE" dirty="0"/>
            </a:br>
            <a:endParaRPr lang="de-DE" dirty="0"/>
          </a:p>
        </p:txBody>
      </p:sp>
    </p:spTree>
    <p:extLst>
      <p:ext uri="{BB962C8B-B14F-4D97-AF65-F5344CB8AC3E}">
        <p14:creationId xmlns:p14="http://schemas.microsoft.com/office/powerpoint/2010/main" val="11045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4290"/>
            <a:ext cx="10515600" cy="939823"/>
          </a:xfrm>
        </p:spPr>
        <p:txBody>
          <a:bodyPr>
            <a:normAutofit/>
          </a:bodyPr>
          <a:lstStyle/>
          <a:p>
            <a:r>
              <a:rPr lang="en-GB" dirty="0"/>
              <a:t>HA not auf a </a:t>
            </a:r>
            <a:r>
              <a:rPr lang="en-GB" dirty="0" err="1"/>
              <a:t>Büchs</a:t>
            </a:r>
            <a:r>
              <a:rPr lang="en-GB" dirty="0"/>
              <a:t>, but in Private Cloud</a:t>
            </a:r>
          </a:p>
        </p:txBody>
      </p:sp>
      <p:sp>
        <p:nvSpPr>
          <p:cNvPr id="4" name="Content Placeholder 2"/>
          <p:cNvSpPr txBox="1">
            <a:spLocks/>
          </p:cNvSpPr>
          <p:nvPr/>
        </p:nvSpPr>
        <p:spPr>
          <a:xfrm>
            <a:off x="855194" y="1719532"/>
            <a:ext cx="5872346" cy="483741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Host Clustering</a:t>
            </a:r>
          </a:p>
          <a:p>
            <a:pPr lvl="1"/>
            <a:r>
              <a:rPr lang="en-US" sz="2000" kern="0" dirty="0">
                <a:solidFill>
                  <a:srgbClr val="000000"/>
                </a:solidFill>
              </a:rPr>
              <a:t>Cluster physical Hyper-V hosts</a:t>
            </a:r>
          </a:p>
          <a:p>
            <a:pPr lvl="0"/>
            <a:r>
              <a:rPr lang="en-US" sz="2400" kern="0" dirty="0">
                <a:solidFill>
                  <a:srgbClr val="000000"/>
                </a:solidFill>
              </a:rPr>
              <a:t>Live Migration</a:t>
            </a:r>
          </a:p>
          <a:p>
            <a:pPr lvl="1"/>
            <a:r>
              <a:rPr lang="en-US" sz="2000" kern="0" dirty="0">
                <a:solidFill>
                  <a:srgbClr val="000000"/>
                </a:solidFill>
              </a:rPr>
              <a:t>Online Migration</a:t>
            </a:r>
          </a:p>
          <a:p>
            <a:pPr lvl="0"/>
            <a:r>
              <a:rPr lang="en-US" sz="2400" kern="0" dirty="0">
                <a:solidFill>
                  <a:srgbClr val="000000"/>
                </a:solidFill>
              </a:rPr>
              <a:t>Shared Cluster Volumes</a:t>
            </a:r>
          </a:p>
          <a:p>
            <a:pPr lvl="1"/>
            <a:r>
              <a:rPr lang="en-US" sz="2000" kern="0" dirty="0">
                <a:solidFill>
                  <a:srgbClr val="000000"/>
                </a:solidFill>
              </a:rPr>
              <a:t>VHDs for </a:t>
            </a:r>
            <a:r>
              <a:rPr lang="en-US" sz="2000" kern="0" dirty="0" err="1">
                <a:solidFill>
                  <a:srgbClr val="000000"/>
                </a:solidFill>
              </a:rPr>
              <a:t>mehrere</a:t>
            </a:r>
            <a:r>
              <a:rPr lang="en-US" sz="2000" kern="0" dirty="0">
                <a:solidFill>
                  <a:srgbClr val="000000"/>
                </a:solidFill>
              </a:rPr>
              <a:t> VMs auf Cluster LUN</a:t>
            </a:r>
          </a:p>
          <a:p>
            <a:pPr lvl="0"/>
            <a:r>
              <a:rPr lang="en-US" sz="2400" kern="0" dirty="0">
                <a:solidFill>
                  <a:srgbClr val="000000"/>
                </a:solidFill>
              </a:rPr>
              <a:t>Guest Clusters</a:t>
            </a:r>
          </a:p>
          <a:p>
            <a:pPr lvl="1"/>
            <a:r>
              <a:rPr lang="en-US" sz="2000" kern="0" dirty="0">
                <a:solidFill>
                  <a:srgbClr val="000000"/>
                </a:solidFill>
              </a:rPr>
              <a:t>Cluster VMs in Hyper-V hosts</a:t>
            </a:r>
          </a:p>
          <a:p>
            <a:pPr lvl="1"/>
            <a:r>
              <a:rPr lang="en-US" sz="2000" kern="0" dirty="0">
                <a:solidFill>
                  <a:srgbClr val="000000"/>
                </a:solidFill>
              </a:rPr>
              <a:t>Shared storage for VMs</a:t>
            </a:r>
          </a:p>
          <a:p>
            <a:pPr lvl="2"/>
            <a:r>
              <a:rPr lang="en-US" sz="1800" kern="0" dirty="0">
                <a:solidFill>
                  <a:srgbClr val="000000"/>
                </a:solidFill>
              </a:rPr>
              <a:t>iSCSI</a:t>
            </a:r>
          </a:p>
          <a:p>
            <a:pPr lvl="2"/>
            <a:r>
              <a:rPr lang="en-US" sz="1800" kern="0" dirty="0">
                <a:solidFill>
                  <a:srgbClr val="000000"/>
                </a:solidFill>
              </a:rPr>
              <a:t>Shared VHDs</a:t>
            </a:r>
          </a:p>
          <a:p>
            <a:pPr lvl="2"/>
            <a:r>
              <a:rPr lang="en-US" sz="1800" kern="0" dirty="0">
                <a:solidFill>
                  <a:srgbClr val="000000"/>
                </a:solidFill>
              </a:rPr>
              <a:t>Virtual Fibre Channel</a:t>
            </a:r>
          </a:p>
        </p:txBody>
      </p:sp>
      <p:grpSp>
        <p:nvGrpSpPr>
          <p:cNvPr id="5" name="Group 4" descr="The slide illustrates how a host cluster shares data between physical servers by using shared cluster volumes. It also illustrates how a guest cluster of virtual machine can use live migration within a host cluster."/>
          <p:cNvGrpSpPr/>
          <p:nvPr/>
        </p:nvGrpSpPr>
        <p:grpSpPr>
          <a:xfrm>
            <a:off x="6791320" y="1610533"/>
            <a:ext cx="3640106" cy="4837410"/>
            <a:chOff x="5267320" y="1274639"/>
            <a:chExt cx="3640106" cy="5173303"/>
          </a:xfrm>
        </p:grpSpPr>
        <p:sp>
          <p:nvSpPr>
            <p:cNvPr id="6" name="Right Arrow 5"/>
            <p:cNvSpPr/>
            <p:nvPr/>
          </p:nvSpPr>
          <p:spPr bwMode="auto">
            <a:xfrm>
              <a:off x="6867796" y="2001819"/>
              <a:ext cx="528454" cy="512634"/>
            </a:xfrm>
            <a:prstGeom prst="rightArrow">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endParaRPr>
            </a:p>
          </p:txBody>
        </p:sp>
        <p:cxnSp>
          <p:nvCxnSpPr>
            <p:cNvPr id="7" name="Elbow Connector 6"/>
            <p:cNvCxnSpPr/>
            <p:nvPr/>
          </p:nvCxnSpPr>
          <p:spPr bwMode="auto">
            <a:xfrm rot="5400000" flipH="1" flipV="1">
              <a:off x="7088944" y="2884063"/>
              <a:ext cx="13186" cy="1012160"/>
            </a:xfrm>
            <a:prstGeom prst="bentConnector3">
              <a:avLst>
                <a:gd name="adj1" fmla="val -751251"/>
              </a:avLst>
            </a:prstGeom>
            <a:ln>
              <a:solidFill>
                <a:srgbClr val="4668C5"/>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 name="Elbow Connector 7"/>
            <p:cNvCxnSpPr/>
            <p:nvPr/>
          </p:nvCxnSpPr>
          <p:spPr bwMode="auto">
            <a:xfrm rot="16200000" flipH="1">
              <a:off x="7089409" y="2494588"/>
              <a:ext cx="49504" cy="2482207"/>
            </a:xfrm>
            <a:prstGeom prst="bentConnector3">
              <a:avLst>
                <a:gd name="adj1" fmla="val 377064"/>
              </a:avLst>
            </a:prstGeom>
            <a:ln>
              <a:solidFill>
                <a:srgbClr val="4668C5"/>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bwMode="auto">
            <a:xfrm>
              <a:off x="7114161" y="3505200"/>
              <a:ext cx="0" cy="903264"/>
            </a:xfrm>
            <a:prstGeom prst="line">
              <a:avLst/>
            </a:prstGeom>
            <a:ln>
              <a:solidFill>
                <a:srgbClr val="4668C5"/>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6518199" y="3743715"/>
              <a:ext cx="1489510" cy="400110"/>
            </a:xfrm>
            <a:prstGeom prst="rect">
              <a:avLst/>
            </a:prstGeom>
            <a:solidFill>
              <a:schemeClr val="bg1"/>
            </a:solidFill>
          </p:spPr>
          <p:txBody>
            <a:bodyPr wrap="non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Host Cluster</a:t>
              </a:r>
            </a:p>
          </p:txBody>
        </p:sp>
        <p:sp>
          <p:nvSpPr>
            <p:cNvPr id="11" name="TextBox 10"/>
            <p:cNvSpPr txBox="1"/>
            <p:nvPr/>
          </p:nvSpPr>
          <p:spPr>
            <a:xfrm>
              <a:off x="6612045" y="2769966"/>
              <a:ext cx="965807" cy="646331"/>
            </a:xfrm>
            <a:prstGeom prst="rect">
              <a:avLst/>
            </a:prstGeom>
            <a:noFill/>
          </p:spPr>
          <p:txBody>
            <a:bodyPr wrap="square" rtlCol="0">
              <a:spAutoFit/>
            </a:bodyPr>
            <a:lstStyle/>
            <a:p>
              <a:pPr lvl="0" algn="ctr"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Guest Cluster</a:t>
              </a:r>
            </a:p>
          </p:txBody>
        </p:sp>
        <p:sp>
          <p:nvSpPr>
            <p:cNvPr id="12" name="TextBox 11"/>
            <p:cNvSpPr txBox="1"/>
            <p:nvPr/>
          </p:nvSpPr>
          <p:spPr>
            <a:xfrm>
              <a:off x="5907047" y="6047832"/>
              <a:ext cx="2618666"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Cluster Shared Volume</a:t>
              </a:r>
            </a:p>
          </p:txBody>
        </p:sp>
        <p:sp>
          <p:nvSpPr>
            <p:cNvPr id="13" name="TextBox 12"/>
            <p:cNvSpPr txBox="1"/>
            <p:nvPr/>
          </p:nvSpPr>
          <p:spPr>
            <a:xfrm>
              <a:off x="6421052" y="1274639"/>
              <a:ext cx="1257726" cy="646331"/>
            </a:xfrm>
            <a:prstGeom prst="rect">
              <a:avLst/>
            </a:prstGeom>
            <a:noFill/>
          </p:spPr>
          <p:txBody>
            <a:bodyPr wrap="square" rtlCol="0">
              <a:spAutoFit/>
            </a:bodyPr>
            <a:lstStyle/>
            <a:p>
              <a:pPr lvl="0" algn="ctr"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Live Migration</a:t>
              </a:r>
            </a:p>
          </p:txBody>
        </p:sp>
        <p:pic>
          <p:nvPicPr>
            <p:cNvPr id="14" name="Picture 13"/>
            <p:cNvPicPr>
              <a:picLocks noChangeAspect="1"/>
            </p:cNvPicPr>
            <p:nvPr/>
          </p:nvPicPr>
          <p:blipFill>
            <a:blip r:embed="rId3"/>
            <a:stretch>
              <a:fillRect/>
            </a:stretch>
          </p:blipFill>
          <p:spPr>
            <a:xfrm>
              <a:off x="5267320" y="1919446"/>
              <a:ext cx="763425" cy="1791493"/>
            </a:xfrm>
            <a:prstGeom prst="rect">
              <a:avLst/>
            </a:prstGeom>
          </p:spPr>
        </p:pic>
        <p:pic>
          <p:nvPicPr>
            <p:cNvPr id="15" name="Picture 14"/>
            <p:cNvPicPr>
              <a:picLocks noChangeAspect="1"/>
            </p:cNvPicPr>
            <p:nvPr/>
          </p:nvPicPr>
          <p:blipFill>
            <a:blip r:embed="rId3"/>
            <a:stretch>
              <a:fillRect/>
            </a:stretch>
          </p:blipFill>
          <p:spPr>
            <a:xfrm>
              <a:off x="8144001" y="1919446"/>
              <a:ext cx="763425" cy="1791493"/>
            </a:xfrm>
            <a:prstGeom prst="rect">
              <a:avLst/>
            </a:prstGeom>
          </p:spPr>
        </p:pic>
        <p:grpSp>
          <p:nvGrpSpPr>
            <p:cNvPr id="16" name="Group 15"/>
            <p:cNvGrpSpPr>
              <a:grpSpLocks noChangeAspect="1"/>
            </p:cNvGrpSpPr>
            <p:nvPr/>
          </p:nvGrpSpPr>
          <p:grpSpPr>
            <a:xfrm>
              <a:off x="6204467" y="1855747"/>
              <a:ext cx="526673" cy="839968"/>
              <a:chOff x="8822083" y="2100326"/>
              <a:chExt cx="914400" cy="1458337"/>
            </a:xfrm>
          </p:grpSpPr>
          <p:grpSp>
            <p:nvGrpSpPr>
              <p:cNvPr id="68" name="Group 4"/>
              <p:cNvGrpSpPr>
                <a:grpSpLocks noChangeAspect="1"/>
              </p:cNvGrpSpPr>
              <p:nvPr/>
            </p:nvGrpSpPr>
            <p:grpSpPr bwMode="auto">
              <a:xfrm>
                <a:off x="9068949" y="2230438"/>
                <a:ext cx="530226" cy="1174751"/>
                <a:chOff x="5855" y="1405"/>
                <a:chExt cx="334" cy="740"/>
              </a:xfrm>
            </p:grpSpPr>
            <p:sp>
              <p:nvSpPr>
                <p:cNvPr id="70"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69" name="Rectangle 68"/>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p:cNvGrpSpPr>
              <a:grpSpLocks noChangeAspect="1"/>
            </p:cNvGrpSpPr>
            <p:nvPr/>
          </p:nvGrpSpPr>
          <p:grpSpPr>
            <a:xfrm>
              <a:off x="6212322" y="2596353"/>
              <a:ext cx="526673" cy="839968"/>
              <a:chOff x="8822083" y="2100326"/>
              <a:chExt cx="914400" cy="1458337"/>
            </a:xfrm>
          </p:grpSpPr>
          <p:grpSp>
            <p:nvGrpSpPr>
              <p:cNvPr id="53" name="Group 4"/>
              <p:cNvGrpSpPr>
                <a:grpSpLocks noChangeAspect="1"/>
              </p:cNvGrpSpPr>
              <p:nvPr/>
            </p:nvGrpSpPr>
            <p:grpSpPr bwMode="auto">
              <a:xfrm>
                <a:off x="9068949" y="2230438"/>
                <a:ext cx="530226" cy="1174751"/>
                <a:chOff x="5855" y="1405"/>
                <a:chExt cx="334" cy="740"/>
              </a:xfrm>
            </p:grpSpPr>
            <p:sp>
              <p:nvSpPr>
                <p:cNvPr id="55"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54" name="Rectangle 53"/>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17"/>
            <p:cNvGrpSpPr>
              <a:grpSpLocks noChangeAspect="1"/>
            </p:cNvGrpSpPr>
            <p:nvPr/>
          </p:nvGrpSpPr>
          <p:grpSpPr>
            <a:xfrm>
              <a:off x="7368689" y="1844424"/>
              <a:ext cx="526673" cy="839968"/>
              <a:chOff x="8822083" y="2100326"/>
              <a:chExt cx="914400" cy="1458337"/>
            </a:xfrm>
          </p:grpSpPr>
          <p:grpSp>
            <p:nvGrpSpPr>
              <p:cNvPr id="38" name="Group 4"/>
              <p:cNvGrpSpPr>
                <a:grpSpLocks noChangeAspect="1"/>
              </p:cNvGrpSpPr>
              <p:nvPr/>
            </p:nvGrpSpPr>
            <p:grpSpPr bwMode="auto">
              <a:xfrm>
                <a:off x="9068949" y="2230438"/>
                <a:ext cx="530226" cy="1174751"/>
                <a:chOff x="5855" y="1405"/>
                <a:chExt cx="334" cy="740"/>
              </a:xfrm>
            </p:grpSpPr>
            <p:sp>
              <p:nvSpPr>
                <p:cNvPr id="40"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39" name="Rectangle 38"/>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9" name="Group 18"/>
            <p:cNvGrpSpPr>
              <a:grpSpLocks noChangeAspect="1"/>
            </p:cNvGrpSpPr>
            <p:nvPr/>
          </p:nvGrpSpPr>
          <p:grpSpPr>
            <a:xfrm>
              <a:off x="7368689" y="2579923"/>
              <a:ext cx="526673" cy="839968"/>
              <a:chOff x="8822083" y="2100326"/>
              <a:chExt cx="914400" cy="1458337"/>
            </a:xfrm>
          </p:grpSpPr>
          <p:grpSp>
            <p:nvGrpSpPr>
              <p:cNvPr id="23" name="Group 4"/>
              <p:cNvGrpSpPr>
                <a:grpSpLocks noChangeAspect="1"/>
              </p:cNvGrpSpPr>
              <p:nvPr/>
            </p:nvGrpSpPr>
            <p:grpSpPr bwMode="auto">
              <a:xfrm>
                <a:off x="9068949" y="2230438"/>
                <a:ext cx="530226" cy="1174751"/>
                <a:chOff x="5855" y="1405"/>
                <a:chExt cx="334" cy="740"/>
              </a:xfrm>
            </p:grpSpPr>
            <p:sp>
              <p:nvSpPr>
                <p:cNvPr id="25"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4" name="Rectangle 23"/>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20" name="Picture 19"/>
            <p:cNvPicPr>
              <a:picLocks noChangeAspect="1"/>
            </p:cNvPicPr>
            <p:nvPr/>
          </p:nvPicPr>
          <p:blipFill>
            <a:blip r:embed="rId4"/>
            <a:stretch>
              <a:fillRect/>
            </a:stretch>
          </p:blipFill>
          <p:spPr>
            <a:xfrm>
              <a:off x="6571215" y="4509762"/>
              <a:ext cx="772317" cy="1123371"/>
            </a:xfrm>
            <a:prstGeom prst="rect">
              <a:avLst/>
            </a:prstGeom>
          </p:spPr>
        </p:pic>
        <p:pic>
          <p:nvPicPr>
            <p:cNvPr id="21" name="Picture 20"/>
            <p:cNvPicPr>
              <a:picLocks noChangeAspect="1"/>
            </p:cNvPicPr>
            <p:nvPr/>
          </p:nvPicPr>
          <p:blipFill>
            <a:blip r:embed="rId4"/>
            <a:stretch>
              <a:fillRect/>
            </a:stretch>
          </p:blipFill>
          <p:spPr>
            <a:xfrm>
              <a:off x="6723615" y="4662162"/>
              <a:ext cx="772317" cy="1123371"/>
            </a:xfrm>
            <a:prstGeom prst="rect">
              <a:avLst/>
            </a:prstGeom>
          </p:spPr>
        </p:pic>
        <p:pic>
          <p:nvPicPr>
            <p:cNvPr id="22" name="Picture 21"/>
            <p:cNvPicPr>
              <a:picLocks noChangeAspect="1"/>
            </p:cNvPicPr>
            <p:nvPr/>
          </p:nvPicPr>
          <p:blipFill>
            <a:blip r:embed="rId4"/>
            <a:stretch>
              <a:fillRect/>
            </a:stretch>
          </p:blipFill>
          <p:spPr>
            <a:xfrm>
              <a:off x="6876015" y="4814562"/>
              <a:ext cx="772317" cy="1123371"/>
            </a:xfrm>
            <a:prstGeom prst="rect">
              <a:avLst/>
            </a:prstGeom>
          </p:spPr>
        </p:pic>
      </p:grpSp>
    </p:spTree>
    <p:extLst>
      <p:ext uri="{BB962C8B-B14F-4D97-AF65-F5344CB8AC3E}">
        <p14:creationId xmlns:p14="http://schemas.microsoft.com/office/powerpoint/2010/main" val="90155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46182" y="520257"/>
            <a:ext cx="10515600" cy="939823"/>
          </a:xfrm>
        </p:spPr>
        <p:txBody>
          <a:bodyPr/>
          <a:lstStyle/>
          <a:p>
            <a:r>
              <a:rPr lang="de-DE" dirty="0"/>
              <a:t>Entscheidungsmatrix </a:t>
            </a:r>
          </a:p>
        </p:txBody>
      </p:sp>
      <p:graphicFrame>
        <p:nvGraphicFramePr>
          <p:cNvPr id="3" name="Tabelle 2"/>
          <p:cNvGraphicFramePr>
            <a:graphicFrameLocks noGrp="1"/>
          </p:cNvGraphicFramePr>
          <p:nvPr>
            <p:extLst>
              <p:ext uri="{D42A27DB-BD31-4B8C-83A1-F6EECF244321}">
                <p14:modId xmlns:p14="http://schemas.microsoft.com/office/powerpoint/2010/main" val="1633682370"/>
              </p:ext>
            </p:extLst>
          </p:nvPr>
        </p:nvGraphicFramePr>
        <p:xfrm>
          <a:off x="846182" y="1406188"/>
          <a:ext cx="10499635" cy="5124159"/>
        </p:xfrm>
        <a:graphic>
          <a:graphicData uri="http://schemas.openxmlformats.org/drawingml/2006/table">
            <a:tbl>
              <a:tblPr firstRow="1" bandRow="1">
                <a:tableStyleId>{5C22544A-7EE6-4342-B048-85BDC9FD1C3A}</a:tableStyleId>
              </a:tblPr>
              <a:tblGrid>
                <a:gridCol w="2099927">
                  <a:extLst>
                    <a:ext uri="{9D8B030D-6E8A-4147-A177-3AD203B41FA5}">
                      <a16:colId xmlns:a16="http://schemas.microsoft.com/office/drawing/2014/main" val="93745525"/>
                    </a:ext>
                  </a:extLst>
                </a:gridCol>
                <a:gridCol w="2099927">
                  <a:extLst>
                    <a:ext uri="{9D8B030D-6E8A-4147-A177-3AD203B41FA5}">
                      <a16:colId xmlns:a16="http://schemas.microsoft.com/office/drawing/2014/main" val="172827999"/>
                    </a:ext>
                  </a:extLst>
                </a:gridCol>
                <a:gridCol w="2099927">
                  <a:extLst>
                    <a:ext uri="{9D8B030D-6E8A-4147-A177-3AD203B41FA5}">
                      <a16:colId xmlns:a16="http://schemas.microsoft.com/office/drawing/2014/main" val="2646624182"/>
                    </a:ext>
                  </a:extLst>
                </a:gridCol>
                <a:gridCol w="2099927">
                  <a:extLst>
                    <a:ext uri="{9D8B030D-6E8A-4147-A177-3AD203B41FA5}">
                      <a16:colId xmlns:a16="http://schemas.microsoft.com/office/drawing/2014/main" val="2441972362"/>
                    </a:ext>
                  </a:extLst>
                </a:gridCol>
                <a:gridCol w="2099927">
                  <a:extLst>
                    <a:ext uri="{9D8B030D-6E8A-4147-A177-3AD203B41FA5}">
                      <a16:colId xmlns:a16="http://schemas.microsoft.com/office/drawing/2014/main" val="3768612729"/>
                    </a:ext>
                  </a:extLst>
                </a:gridCol>
              </a:tblGrid>
              <a:tr h="482380">
                <a:tc>
                  <a:txBody>
                    <a:bodyPr/>
                    <a:lstStyle/>
                    <a:p>
                      <a:endParaRPr lang="de-DE" sz="1600" dirty="0"/>
                    </a:p>
                  </a:txBody>
                  <a:tcPr/>
                </a:tc>
                <a:tc>
                  <a:txBody>
                    <a:bodyPr/>
                    <a:lstStyle/>
                    <a:p>
                      <a:r>
                        <a:rPr lang="de-DE" sz="1600" dirty="0" err="1"/>
                        <a:t>LogShipping</a:t>
                      </a:r>
                      <a:endParaRPr lang="de-DE" sz="1600" dirty="0"/>
                    </a:p>
                  </a:txBody>
                  <a:tcPr/>
                </a:tc>
                <a:tc>
                  <a:txBody>
                    <a:bodyPr/>
                    <a:lstStyle/>
                    <a:p>
                      <a:r>
                        <a:rPr lang="de-DE" sz="1600" dirty="0" err="1"/>
                        <a:t>Mirror</a:t>
                      </a:r>
                      <a:endParaRPr lang="de-DE" sz="1600" dirty="0"/>
                    </a:p>
                  </a:txBody>
                  <a:tcPr/>
                </a:tc>
                <a:tc>
                  <a:txBody>
                    <a:bodyPr/>
                    <a:lstStyle/>
                    <a:p>
                      <a:r>
                        <a:rPr lang="de-DE" sz="1600" dirty="0" err="1"/>
                        <a:t>AlwaysOn</a:t>
                      </a:r>
                      <a:r>
                        <a:rPr lang="de-DE" sz="1600" dirty="0"/>
                        <a:t> AVG</a:t>
                      </a:r>
                    </a:p>
                  </a:txBody>
                  <a:tcPr/>
                </a:tc>
                <a:tc>
                  <a:txBody>
                    <a:bodyPr/>
                    <a:lstStyle/>
                    <a:p>
                      <a:r>
                        <a:rPr lang="de-DE" sz="1600" dirty="0" err="1"/>
                        <a:t>AlwaysOn</a:t>
                      </a:r>
                      <a:r>
                        <a:rPr lang="de-DE" sz="1600" dirty="0"/>
                        <a:t> FCL</a:t>
                      </a:r>
                    </a:p>
                  </a:txBody>
                  <a:tcPr/>
                </a:tc>
                <a:extLst>
                  <a:ext uri="{0D108BD9-81ED-4DB2-BD59-A6C34878D82A}">
                    <a16:rowId xmlns:a16="http://schemas.microsoft.com/office/drawing/2014/main" val="2234740702"/>
                  </a:ext>
                </a:extLst>
              </a:tr>
              <a:tr h="482380">
                <a:tc>
                  <a:txBody>
                    <a:bodyPr/>
                    <a:lstStyle/>
                    <a:p>
                      <a:r>
                        <a:rPr lang="de-DE" sz="1600" dirty="0"/>
                        <a:t>Ausfallszenario</a:t>
                      </a:r>
                    </a:p>
                  </a:txBody>
                  <a:tcPr/>
                </a:tc>
                <a:tc>
                  <a:txBody>
                    <a:bodyPr/>
                    <a:lstStyle/>
                    <a:p>
                      <a:pPr algn="ctr"/>
                      <a:r>
                        <a:rPr lang="de-DE" sz="1600" dirty="0"/>
                        <a:t>Database</a:t>
                      </a:r>
                    </a:p>
                  </a:txBody>
                  <a:tcPr anchor="ctr"/>
                </a:tc>
                <a:tc>
                  <a:txBody>
                    <a:bodyPr/>
                    <a:lstStyle/>
                    <a:p>
                      <a:pPr algn="ctr"/>
                      <a:r>
                        <a:rPr lang="de-DE" sz="1600" dirty="0"/>
                        <a:t>Database</a:t>
                      </a:r>
                    </a:p>
                  </a:txBody>
                  <a:tcPr anchor="ctr"/>
                </a:tc>
                <a:tc>
                  <a:txBody>
                    <a:bodyPr/>
                    <a:lstStyle/>
                    <a:p>
                      <a:pPr algn="ctr"/>
                      <a:r>
                        <a:rPr lang="de-DE" sz="1600" dirty="0"/>
                        <a:t>Set </a:t>
                      </a:r>
                      <a:r>
                        <a:rPr lang="de-DE" sz="1600" dirty="0" err="1"/>
                        <a:t>of</a:t>
                      </a:r>
                      <a:r>
                        <a:rPr lang="de-DE" sz="1600" dirty="0"/>
                        <a:t> Database</a:t>
                      </a:r>
                    </a:p>
                  </a:txBody>
                  <a:tcPr anchor="ctr"/>
                </a:tc>
                <a:tc>
                  <a:txBody>
                    <a:bodyPr/>
                    <a:lstStyle/>
                    <a:p>
                      <a:pPr algn="ctr"/>
                      <a:r>
                        <a:rPr lang="de-DE" sz="1600" dirty="0"/>
                        <a:t>Instance/Service</a:t>
                      </a:r>
                    </a:p>
                  </a:txBody>
                  <a:tcPr anchor="ctr"/>
                </a:tc>
                <a:extLst>
                  <a:ext uri="{0D108BD9-81ED-4DB2-BD59-A6C34878D82A}">
                    <a16:rowId xmlns:a16="http://schemas.microsoft.com/office/drawing/2014/main" val="2314172978"/>
                  </a:ext>
                </a:extLst>
              </a:tr>
              <a:tr h="482380">
                <a:tc>
                  <a:txBody>
                    <a:bodyPr/>
                    <a:lstStyle/>
                    <a:p>
                      <a:r>
                        <a:rPr lang="de-DE" sz="1600" dirty="0" err="1"/>
                        <a:t>Rel</a:t>
                      </a:r>
                      <a:r>
                        <a:rPr lang="de-DE" sz="1600" dirty="0"/>
                        <a:t> </a:t>
                      </a:r>
                      <a:r>
                        <a:rPr lang="de-DE" sz="1600" dirty="0" err="1"/>
                        <a:t>Cost</a:t>
                      </a:r>
                      <a:endParaRPr lang="de-DE" sz="1600" dirty="0"/>
                    </a:p>
                  </a:txBody>
                  <a:tcPr/>
                </a:tc>
                <a:tc>
                  <a:txBody>
                    <a:bodyPr/>
                    <a:lstStyle/>
                    <a:p>
                      <a:pPr algn="ctr"/>
                      <a:r>
                        <a:rPr lang="de-DE" sz="1600" dirty="0"/>
                        <a:t>medium</a:t>
                      </a:r>
                    </a:p>
                  </a:txBody>
                  <a:tcPr anchor="ctr"/>
                </a:tc>
                <a:tc>
                  <a:txBody>
                    <a:bodyPr/>
                    <a:lstStyle/>
                    <a:p>
                      <a:pPr algn="ctr"/>
                      <a:r>
                        <a:rPr lang="de-DE" sz="1600" dirty="0"/>
                        <a:t>medium</a:t>
                      </a:r>
                    </a:p>
                  </a:txBody>
                  <a:tcPr anchor="ctr"/>
                </a:tc>
                <a:tc>
                  <a:txBody>
                    <a:bodyPr/>
                    <a:lstStyle/>
                    <a:p>
                      <a:pPr algn="ctr"/>
                      <a:r>
                        <a:rPr lang="de-DE" sz="1600" dirty="0"/>
                        <a:t>medium</a:t>
                      </a:r>
                    </a:p>
                  </a:txBody>
                  <a:tcPr anchor="ctr"/>
                </a:tc>
                <a:tc>
                  <a:txBody>
                    <a:bodyPr/>
                    <a:lstStyle/>
                    <a:p>
                      <a:pPr algn="ctr"/>
                      <a:r>
                        <a:rPr lang="de-DE" sz="1600" dirty="0"/>
                        <a:t>high</a:t>
                      </a:r>
                    </a:p>
                  </a:txBody>
                  <a:tcPr anchor="ctr"/>
                </a:tc>
                <a:extLst>
                  <a:ext uri="{0D108BD9-81ED-4DB2-BD59-A6C34878D82A}">
                    <a16:rowId xmlns:a16="http://schemas.microsoft.com/office/drawing/2014/main" val="1863972196"/>
                  </a:ext>
                </a:extLst>
              </a:tr>
              <a:tr h="482380">
                <a:tc>
                  <a:txBody>
                    <a:bodyPr/>
                    <a:lstStyle/>
                    <a:p>
                      <a:r>
                        <a:rPr lang="de-DE" sz="1600" dirty="0" err="1"/>
                        <a:t>Automatic</a:t>
                      </a:r>
                      <a:r>
                        <a:rPr lang="de-DE" sz="1600" baseline="0" dirty="0"/>
                        <a:t> Failover</a:t>
                      </a:r>
                      <a:endParaRPr lang="de-DE" sz="1600" dirty="0"/>
                    </a:p>
                  </a:txBody>
                  <a:tcPr/>
                </a:tc>
                <a:tc>
                  <a:txBody>
                    <a:bodyPr/>
                    <a:lstStyle/>
                    <a:p>
                      <a:pPr algn="ctr"/>
                      <a:r>
                        <a:rPr lang="de-DE" sz="1600" dirty="0" err="1"/>
                        <a:t>No</a:t>
                      </a:r>
                      <a:endParaRPr lang="de-DE" sz="1600" dirty="0"/>
                    </a:p>
                  </a:txBody>
                  <a:tcPr anchor="ctr"/>
                </a:tc>
                <a:tc>
                  <a:txBody>
                    <a:bodyPr/>
                    <a:lstStyle/>
                    <a:p>
                      <a:pPr algn="ctr"/>
                      <a:r>
                        <a:rPr lang="de-DE" sz="1600" dirty="0" err="1"/>
                        <a:t>Witness</a:t>
                      </a:r>
                      <a:r>
                        <a:rPr lang="de-DE" sz="1600" dirty="0"/>
                        <a:t>  *</a:t>
                      </a:r>
                    </a:p>
                  </a:txBody>
                  <a:tcPr anchor="ctr"/>
                </a:tc>
                <a:tc>
                  <a:txBody>
                    <a:bodyPr/>
                    <a:lstStyle/>
                    <a:p>
                      <a:pPr algn="ctr"/>
                      <a:r>
                        <a:rPr lang="de-DE" sz="1600" dirty="0" err="1"/>
                        <a:t>yes</a:t>
                      </a:r>
                      <a:endParaRPr lang="de-DE" sz="1600" dirty="0"/>
                    </a:p>
                  </a:txBody>
                  <a:tcPr anchor="ctr"/>
                </a:tc>
                <a:tc>
                  <a:txBody>
                    <a:bodyPr/>
                    <a:lstStyle/>
                    <a:p>
                      <a:pPr algn="ctr"/>
                      <a:r>
                        <a:rPr lang="de-DE" sz="1600" dirty="0" err="1"/>
                        <a:t>yes</a:t>
                      </a:r>
                      <a:endParaRPr lang="de-DE" sz="1600" dirty="0"/>
                    </a:p>
                  </a:txBody>
                  <a:tcPr anchor="ctr"/>
                </a:tc>
                <a:extLst>
                  <a:ext uri="{0D108BD9-81ED-4DB2-BD59-A6C34878D82A}">
                    <a16:rowId xmlns:a16="http://schemas.microsoft.com/office/drawing/2014/main" val="1192526752"/>
                  </a:ext>
                </a:extLst>
              </a:tr>
              <a:tr h="832602">
                <a:tc>
                  <a:txBody>
                    <a:bodyPr/>
                    <a:lstStyle/>
                    <a:p>
                      <a:r>
                        <a:rPr lang="de-DE" sz="1600" dirty="0" err="1"/>
                        <a:t>Autom</a:t>
                      </a:r>
                      <a:r>
                        <a:rPr lang="de-DE" sz="1600" dirty="0"/>
                        <a:t>.</a:t>
                      </a:r>
                      <a:r>
                        <a:rPr lang="de-DE" sz="1600" baseline="0" dirty="0"/>
                        <a:t> Client </a:t>
                      </a:r>
                      <a:r>
                        <a:rPr lang="de-DE" sz="1600" baseline="0" dirty="0" err="1"/>
                        <a:t>Redirection</a:t>
                      </a:r>
                      <a:endParaRPr lang="de-DE" sz="1600" dirty="0"/>
                    </a:p>
                  </a:txBody>
                  <a:tcPr/>
                </a:tc>
                <a:tc>
                  <a:txBody>
                    <a:bodyPr/>
                    <a:lstStyle/>
                    <a:p>
                      <a:pPr algn="ctr"/>
                      <a:r>
                        <a:rPr lang="de-DE" sz="1600" dirty="0" err="1"/>
                        <a:t>No</a:t>
                      </a:r>
                      <a:endParaRPr lang="de-DE" sz="1600" dirty="0"/>
                    </a:p>
                  </a:txBody>
                  <a:tcPr anchor="ctr"/>
                </a:tc>
                <a:tc>
                  <a:txBody>
                    <a:bodyPr/>
                    <a:lstStyle/>
                    <a:p>
                      <a:pPr algn="ctr"/>
                      <a:r>
                        <a:rPr lang="de-DE" sz="1600" dirty="0" err="1"/>
                        <a:t>No</a:t>
                      </a:r>
                      <a:endParaRPr lang="de-DE" sz="1600" dirty="0"/>
                    </a:p>
                  </a:txBody>
                  <a:tcPr anchor="ctr"/>
                </a:tc>
                <a:tc>
                  <a:txBody>
                    <a:bodyPr/>
                    <a:lstStyle/>
                    <a:p>
                      <a:pPr algn="ctr"/>
                      <a:r>
                        <a:rPr lang="de-DE" sz="1600" dirty="0"/>
                        <a:t>Yes</a:t>
                      </a:r>
                    </a:p>
                  </a:txBody>
                  <a:tcPr anchor="ctr"/>
                </a:tc>
                <a:tc>
                  <a:txBody>
                    <a:bodyPr/>
                    <a:lstStyle/>
                    <a:p>
                      <a:pPr algn="ctr"/>
                      <a:r>
                        <a:rPr lang="de-DE" sz="1600" dirty="0"/>
                        <a:t>Yes</a:t>
                      </a:r>
                    </a:p>
                  </a:txBody>
                  <a:tcPr anchor="ctr"/>
                </a:tc>
                <a:extLst>
                  <a:ext uri="{0D108BD9-81ED-4DB2-BD59-A6C34878D82A}">
                    <a16:rowId xmlns:a16="http://schemas.microsoft.com/office/drawing/2014/main" val="3266678130"/>
                  </a:ext>
                </a:extLst>
              </a:tr>
              <a:tr h="482380">
                <a:tc>
                  <a:txBody>
                    <a:bodyPr/>
                    <a:lstStyle/>
                    <a:p>
                      <a:r>
                        <a:rPr lang="de-DE" sz="1600" dirty="0"/>
                        <a:t>Max </a:t>
                      </a:r>
                      <a:r>
                        <a:rPr lang="de-DE" sz="1600" dirty="0" err="1"/>
                        <a:t>Nr</a:t>
                      </a:r>
                      <a:r>
                        <a:rPr lang="de-DE" sz="1600" dirty="0"/>
                        <a:t> </a:t>
                      </a:r>
                      <a:r>
                        <a:rPr lang="de-DE" sz="1600" baseline="0" dirty="0"/>
                        <a:t> </a:t>
                      </a:r>
                      <a:r>
                        <a:rPr lang="de-DE" sz="1600" baseline="0" dirty="0" err="1"/>
                        <a:t>Replica</a:t>
                      </a:r>
                      <a:endParaRPr lang="de-DE" sz="1600" dirty="0"/>
                    </a:p>
                  </a:txBody>
                  <a:tcPr/>
                </a:tc>
                <a:tc>
                  <a:txBody>
                    <a:bodyPr/>
                    <a:lstStyle/>
                    <a:p>
                      <a:pPr algn="ctr"/>
                      <a:r>
                        <a:rPr lang="de-DE" sz="1600" dirty="0" err="1"/>
                        <a:t>No</a:t>
                      </a:r>
                      <a:r>
                        <a:rPr lang="de-DE" sz="1600" dirty="0"/>
                        <a:t> </a:t>
                      </a:r>
                      <a:r>
                        <a:rPr lang="de-DE" sz="1600" dirty="0" err="1"/>
                        <a:t>limit</a:t>
                      </a:r>
                      <a:endParaRPr lang="de-DE" sz="1600" dirty="0"/>
                    </a:p>
                  </a:txBody>
                  <a:tcPr anchor="ctr"/>
                </a:tc>
                <a:tc>
                  <a:txBody>
                    <a:bodyPr/>
                    <a:lstStyle/>
                    <a:p>
                      <a:pPr algn="ctr"/>
                      <a:r>
                        <a:rPr lang="de-DE" sz="1600" dirty="0"/>
                        <a:t>1</a:t>
                      </a:r>
                    </a:p>
                  </a:txBody>
                  <a:tcPr anchor="ctr"/>
                </a:tc>
                <a:tc>
                  <a:txBody>
                    <a:bodyPr/>
                    <a:lstStyle/>
                    <a:p>
                      <a:pPr algn="ctr"/>
                      <a:r>
                        <a:rPr lang="de-DE" sz="1600" dirty="0"/>
                        <a:t>8</a:t>
                      </a:r>
                    </a:p>
                  </a:txBody>
                  <a:tcPr anchor="ctr"/>
                </a:tc>
                <a:tc>
                  <a:txBody>
                    <a:bodyPr/>
                    <a:lstStyle/>
                    <a:p>
                      <a:pPr algn="ctr"/>
                      <a:r>
                        <a:rPr lang="de-DE" sz="1600" dirty="0" err="1"/>
                        <a:t>by</a:t>
                      </a:r>
                      <a:r>
                        <a:rPr lang="de-DE" sz="1600" dirty="0"/>
                        <a:t> host </a:t>
                      </a:r>
                    </a:p>
                  </a:txBody>
                  <a:tcPr anchor="ctr"/>
                </a:tc>
                <a:extLst>
                  <a:ext uri="{0D108BD9-81ED-4DB2-BD59-A6C34878D82A}">
                    <a16:rowId xmlns:a16="http://schemas.microsoft.com/office/drawing/2014/main" val="754124247"/>
                  </a:ext>
                </a:extLst>
              </a:tr>
              <a:tr h="482380">
                <a:tc>
                  <a:txBody>
                    <a:bodyPr/>
                    <a:lstStyle/>
                    <a:p>
                      <a:r>
                        <a:rPr lang="de-DE" sz="1600" dirty="0" err="1"/>
                        <a:t>Readable</a:t>
                      </a:r>
                      <a:r>
                        <a:rPr lang="de-DE" sz="1600" dirty="0"/>
                        <a:t> Nodes</a:t>
                      </a:r>
                    </a:p>
                  </a:txBody>
                  <a:tcPr/>
                </a:tc>
                <a:tc>
                  <a:txBody>
                    <a:bodyPr/>
                    <a:lstStyle/>
                    <a:p>
                      <a:pPr algn="ctr"/>
                      <a:r>
                        <a:rPr lang="de-DE" sz="1600" dirty="0" err="1"/>
                        <a:t>yes</a:t>
                      </a:r>
                      <a:endParaRPr lang="de-DE" sz="1600" dirty="0"/>
                    </a:p>
                  </a:txBody>
                  <a:tcPr anchor="ctr"/>
                </a:tc>
                <a:tc>
                  <a:txBody>
                    <a:bodyPr/>
                    <a:lstStyle/>
                    <a:p>
                      <a:pPr algn="ctr"/>
                      <a:r>
                        <a:rPr lang="de-DE" sz="1600" dirty="0" err="1"/>
                        <a:t>Eigtl</a:t>
                      </a:r>
                      <a:r>
                        <a:rPr lang="de-DE" sz="1600" dirty="0"/>
                        <a:t> NO, aber Yes*) (</a:t>
                      </a:r>
                      <a:r>
                        <a:rPr lang="de-DE" sz="1600" dirty="0" err="1"/>
                        <a:t>snapshot</a:t>
                      </a:r>
                      <a:r>
                        <a:rPr lang="de-DE" sz="1600" dirty="0"/>
                        <a:t>)</a:t>
                      </a:r>
                    </a:p>
                  </a:txBody>
                  <a:tcPr anchor="ctr"/>
                </a:tc>
                <a:tc>
                  <a:txBody>
                    <a:bodyPr/>
                    <a:lstStyle/>
                    <a:p>
                      <a:pPr algn="ctr"/>
                      <a:r>
                        <a:rPr lang="de-DE" sz="1600" dirty="0"/>
                        <a:t>Yes</a:t>
                      </a:r>
                    </a:p>
                  </a:txBody>
                  <a:tcPr anchor="ctr"/>
                </a:tc>
                <a:tc>
                  <a:txBody>
                    <a:bodyPr/>
                    <a:lstStyle/>
                    <a:p>
                      <a:pPr algn="ctr"/>
                      <a:r>
                        <a:rPr lang="de-DE" sz="1600" dirty="0" err="1"/>
                        <a:t>no</a:t>
                      </a:r>
                      <a:endParaRPr lang="de-DE" sz="1600" dirty="0"/>
                    </a:p>
                  </a:txBody>
                  <a:tcPr anchor="ctr"/>
                </a:tc>
                <a:extLst>
                  <a:ext uri="{0D108BD9-81ED-4DB2-BD59-A6C34878D82A}">
                    <a16:rowId xmlns:a16="http://schemas.microsoft.com/office/drawing/2014/main" val="2527305427"/>
                  </a:ext>
                </a:extLst>
              </a:tr>
              <a:tr h="1300537">
                <a:tc>
                  <a:txBody>
                    <a:bodyPr/>
                    <a:lstStyle/>
                    <a:p>
                      <a:r>
                        <a:rPr lang="de-DE" sz="1600" dirty="0"/>
                        <a:t>Edition</a:t>
                      </a:r>
                    </a:p>
                  </a:txBody>
                  <a:tcPr/>
                </a:tc>
                <a:tc>
                  <a:txBody>
                    <a:bodyPr/>
                    <a:lstStyle/>
                    <a:p>
                      <a:pPr algn="ctr"/>
                      <a:r>
                        <a:rPr lang="de-DE" sz="1600" dirty="0" err="1"/>
                        <a:t>Except</a:t>
                      </a:r>
                      <a:r>
                        <a:rPr lang="de-DE" sz="1600" baseline="0" dirty="0"/>
                        <a:t> SSEX</a:t>
                      </a:r>
                      <a:endParaRPr lang="de-DE" sz="1600" dirty="0"/>
                    </a:p>
                  </a:txBody>
                  <a:tcPr anchor="ctr"/>
                </a:tc>
                <a:tc>
                  <a:txBody>
                    <a:bodyPr/>
                    <a:lstStyle/>
                    <a:p>
                      <a:pPr algn="ctr"/>
                      <a:r>
                        <a:rPr lang="de-DE" sz="1600" dirty="0"/>
                        <a:t>*) ab SQL </a:t>
                      </a:r>
                      <a:r>
                        <a:rPr lang="de-DE" sz="1600"/>
                        <a:t>2016 Sp1 Std</a:t>
                      </a:r>
                      <a:br>
                        <a:rPr lang="de-DE" sz="1600"/>
                      </a:br>
                      <a:r>
                        <a:rPr lang="de-DE" sz="1600" dirty="0" err="1"/>
                        <a:t>Ent</a:t>
                      </a:r>
                      <a:r>
                        <a:rPr lang="de-DE" sz="1600" baseline="0" dirty="0"/>
                        <a:t> </a:t>
                      </a:r>
                      <a:r>
                        <a:rPr lang="de-DE" sz="1600" baseline="0" dirty="0" err="1"/>
                        <a:t>full</a:t>
                      </a:r>
                      <a:br>
                        <a:rPr lang="de-DE" sz="1600" baseline="0" dirty="0"/>
                      </a:br>
                      <a:r>
                        <a:rPr lang="de-DE" sz="1600" baseline="0" dirty="0"/>
                        <a:t>Std/BI </a:t>
                      </a:r>
                      <a:r>
                        <a:rPr lang="de-DE" sz="1600" baseline="0" dirty="0" err="1"/>
                        <a:t>sync</a:t>
                      </a:r>
                      <a:r>
                        <a:rPr lang="de-DE" sz="1600" baseline="0" dirty="0"/>
                        <a:t> </a:t>
                      </a:r>
                      <a:r>
                        <a:rPr lang="de-DE" sz="1600" baseline="0" dirty="0" err="1"/>
                        <a:t>Full</a:t>
                      </a:r>
                      <a:r>
                        <a:rPr lang="de-DE" sz="1600" baseline="0" dirty="0"/>
                        <a:t> </a:t>
                      </a:r>
                      <a:r>
                        <a:rPr lang="de-DE" sz="1600" baseline="0" dirty="0" err="1"/>
                        <a:t>safety</a:t>
                      </a:r>
                      <a:r>
                        <a:rPr lang="de-DE" sz="1600" baseline="0" dirty="0"/>
                        <a:t> </a:t>
                      </a:r>
                      <a:r>
                        <a:rPr lang="de-DE" sz="1600" baseline="0" dirty="0" err="1"/>
                        <a:t>only</a:t>
                      </a:r>
                      <a:endParaRPr lang="de-DE" sz="1600" dirty="0"/>
                    </a:p>
                  </a:txBody>
                  <a:tcPr anchor="ctr"/>
                </a:tc>
                <a:tc>
                  <a:txBody>
                    <a:bodyPr/>
                    <a:lstStyle/>
                    <a:p>
                      <a:pPr algn="ctr"/>
                      <a:r>
                        <a:rPr lang="de-DE" sz="1600" dirty="0" err="1"/>
                        <a:t>Ent</a:t>
                      </a:r>
                      <a:r>
                        <a:rPr lang="de-DE" sz="1600" dirty="0"/>
                        <a:t> </a:t>
                      </a:r>
                      <a:br>
                        <a:rPr lang="de-DE" sz="1600" dirty="0"/>
                      </a:br>
                      <a:r>
                        <a:rPr lang="de-DE" sz="1600" dirty="0"/>
                        <a:t>(ab SQL 2016 SP1 Std </a:t>
                      </a:r>
                      <a:br>
                        <a:rPr lang="de-DE" sz="1600" dirty="0"/>
                      </a:br>
                      <a:r>
                        <a:rPr lang="de-DE" sz="1600" dirty="0"/>
                        <a:t>2 Nodes)</a:t>
                      </a:r>
                    </a:p>
                  </a:txBody>
                  <a:tcPr anchor="ctr"/>
                </a:tc>
                <a:tc>
                  <a:txBody>
                    <a:bodyPr/>
                    <a:lstStyle/>
                    <a:p>
                      <a:pPr algn="ctr"/>
                      <a:r>
                        <a:rPr lang="de-DE" sz="1600" dirty="0"/>
                        <a:t>Std/BI</a:t>
                      </a:r>
                      <a:r>
                        <a:rPr lang="de-DE" sz="1600" baseline="0" dirty="0"/>
                        <a:t> 2 Nodes</a:t>
                      </a:r>
                      <a:br>
                        <a:rPr lang="de-DE" sz="1600" baseline="0" dirty="0"/>
                      </a:br>
                      <a:r>
                        <a:rPr lang="de-DE" sz="1600" baseline="0" dirty="0" err="1"/>
                        <a:t>Ent</a:t>
                      </a:r>
                      <a:r>
                        <a:rPr lang="de-DE" sz="1600" baseline="0" dirty="0"/>
                        <a:t> </a:t>
                      </a:r>
                      <a:r>
                        <a:rPr lang="de-DE" sz="1600" baseline="0" dirty="0" err="1"/>
                        <a:t>by</a:t>
                      </a:r>
                      <a:r>
                        <a:rPr lang="de-DE" sz="1600" baseline="0" dirty="0"/>
                        <a:t> host</a:t>
                      </a:r>
                      <a:endParaRPr lang="de-DE" sz="1600" dirty="0"/>
                    </a:p>
                  </a:txBody>
                  <a:tcPr anchor="ctr"/>
                </a:tc>
                <a:extLst>
                  <a:ext uri="{0D108BD9-81ED-4DB2-BD59-A6C34878D82A}">
                    <a16:rowId xmlns:a16="http://schemas.microsoft.com/office/drawing/2014/main" val="1992933186"/>
                  </a:ext>
                </a:extLst>
              </a:tr>
            </a:tbl>
          </a:graphicData>
        </a:graphic>
      </p:graphicFrame>
    </p:spTree>
    <p:extLst>
      <p:ext uri="{BB962C8B-B14F-4D97-AF65-F5344CB8AC3E}">
        <p14:creationId xmlns:p14="http://schemas.microsoft.com/office/powerpoint/2010/main" val="1797918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DE" dirty="0"/>
              <a:t>SQL Server Hochverfügbarkeitslösungen</a:t>
            </a:r>
            <a:br>
              <a:rPr lang="de-DE" dirty="0"/>
            </a:br>
            <a:r>
              <a:rPr lang="de-DE" sz="5300" dirty="0"/>
              <a:t>Modul 1- Entscheidungsmatrix</a:t>
            </a:r>
            <a:endParaRPr lang="de-DE" dirty="0"/>
          </a:p>
        </p:txBody>
      </p:sp>
      <p:sp>
        <p:nvSpPr>
          <p:cNvPr id="7" name="Untertitel 2">
            <a:extLst>
              <a:ext uri="{FF2B5EF4-FFF2-40B4-BE49-F238E27FC236}">
                <a16:creationId xmlns:a16="http://schemas.microsoft.com/office/drawing/2014/main" id="{E16ECD92-CCD9-4E9A-8DBC-08809920D487}"/>
              </a:ext>
            </a:extLst>
          </p:cNvPr>
          <p:cNvSpPr>
            <a:spLocks noGrp="1"/>
          </p:cNvSpPr>
          <p:nvPr>
            <p:ph type="subTitle" idx="1"/>
          </p:nvPr>
        </p:nvSpPr>
        <p:spPr>
          <a:xfrm>
            <a:off x="1021366" y="3580688"/>
            <a:ext cx="10152402" cy="3044399"/>
          </a:xfrm>
        </p:spPr>
        <p:txBody>
          <a:bodyPr>
            <a:normAutofit/>
          </a:bodyPr>
          <a:lstStyle/>
          <a:p>
            <a:r>
              <a:rPr lang="de-DE" dirty="0"/>
              <a:t>Andreas Rauch CTO</a:t>
            </a:r>
            <a:br>
              <a:rPr lang="de-DE" dirty="0">
                <a:hlinkClick r:id="rId2"/>
              </a:rPr>
            </a:br>
            <a:r>
              <a:rPr lang="de-DE" dirty="0">
                <a:hlinkClick r:id="rId2"/>
              </a:rPr>
              <a:t>andreasr@ppedv.de</a:t>
            </a:r>
            <a:endParaRPr lang="de-DE" dirty="0"/>
          </a:p>
          <a:p>
            <a:r>
              <a:rPr lang="de-DE" dirty="0" err="1"/>
              <a:t>ppedv</a:t>
            </a:r>
            <a:r>
              <a:rPr lang="de-DE" dirty="0"/>
              <a:t> AG</a:t>
            </a:r>
          </a:p>
          <a:p>
            <a:r>
              <a:rPr lang="de-DE" dirty="0"/>
              <a:t>Datum: </a:t>
            </a:r>
            <a:r>
              <a:rPr lang="de-DE" dirty="0" err="1"/>
              <a:t>xx.yy.zzzz</a:t>
            </a:r>
            <a:endParaRPr lang="de-DE" dirty="0"/>
          </a:p>
          <a:p>
            <a:br>
              <a:rPr lang="de-DE" dirty="0"/>
            </a:br>
            <a:endParaRPr lang="de-DE" dirty="0"/>
          </a:p>
        </p:txBody>
      </p:sp>
    </p:spTree>
    <p:extLst>
      <p:ext uri="{BB962C8B-B14F-4D97-AF65-F5344CB8AC3E}">
        <p14:creationId xmlns:p14="http://schemas.microsoft.com/office/powerpoint/2010/main" val="52053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92731F-435A-4945-8C56-C9DC3BF15510}"/>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8089DC06-1D24-4355-A0DC-F3DECFB4432C}"/>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90054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E0722-4EF1-432F-B3F1-FBD2A08D6F93}"/>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DC23717C-C5FD-4AC8-861F-CF8B6294BCCA}"/>
              </a:ext>
            </a:extLst>
          </p:cNvPr>
          <p:cNvSpPr>
            <a:spLocks noGrp="1"/>
          </p:cNvSpPr>
          <p:nvPr>
            <p:ph idx="1"/>
          </p:nvPr>
        </p:nvSpPr>
        <p:spPr/>
        <p:txBody>
          <a:bodyPr/>
          <a:lstStyle/>
          <a:p>
            <a:r>
              <a:rPr lang="de-DE" dirty="0"/>
              <a:t>Modul 1: Überblick</a:t>
            </a:r>
          </a:p>
          <a:p>
            <a:pPr lvl="1"/>
            <a:r>
              <a:rPr lang="de-DE" dirty="0"/>
              <a:t>Entscheidungsmatrix</a:t>
            </a:r>
          </a:p>
          <a:p>
            <a:r>
              <a:rPr lang="de-DE" dirty="0"/>
              <a:t>Modul 2:  </a:t>
            </a:r>
            <a:r>
              <a:rPr lang="de-DE" dirty="0" err="1"/>
              <a:t>LogShipping</a:t>
            </a:r>
            <a:endParaRPr lang="de-DE" dirty="0"/>
          </a:p>
          <a:p>
            <a:r>
              <a:rPr lang="de-DE" dirty="0"/>
              <a:t>Modul 3: Spiegeln</a:t>
            </a:r>
          </a:p>
          <a:p>
            <a:r>
              <a:rPr lang="de-DE" dirty="0"/>
              <a:t>Modul 4: SQL Cluster</a:t>
            </a:r>
          </a:p>
          <a:p>
            <a:r>
              <a:rPr lang="de-DE" dirty="0"/>
              <a:t>Modul 5: Hochverfügbarkeitsgruppen</a:t>
            </a:r>
          </a:p>
          <a:p>
            <a:r>
              <a:rPr lang="de-DE" dirty="0"/>
              <a:t>Modul 6: </a:t>
            </a:r>
            <a:r>
              <a:rPr lang="de-DE" dirty="0" err="1"/>
              <a:t>Opt</a:t>
            </a:r>
            <a:r>
              <a:rPr lang="de-DE" dirty="0"/>
              <a:t>. Replikation</a:t>
            </a:r>
          </a:p>
          <a:p>
            <a:r>
              <a:rPr lang="de-DE" dirty="0"/>
              <a:t>Modul 7:toDOs</a:t>
            </a:r>
          </a:p>
        </p:txBody>
      </p:sp>
    </p:spTree>
    <p:extLst>
      <p:ext uri="{BB962C8B-B14F-4D97-AF65-F5344CB8AC3E}">
        <p14:creationId xmlns:p14="http://schemas.microsoft.com/office/powerpoint/2010/main" val="158970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Modul 1: 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238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592347"/>
            <a:ext cx="10515600" cy="1325563"/>
          </a:xfrm>
        </p:spPr>
        <p:txBody>
          <a:bodyPr/>
          <a:lstStyle/>
          <a:p>
            <a:r>
              <a:rPr lang="en-GB" dirty="0" err="1"/>
              <a:t>Hochverfügbarkeit</a:t>
            </a:r>
            <a:endParaRPr lang="en-GB" dirty="0"/>
          </a:p>
        </p:txBody>
      </p:sp>
      <p:sp>
        <p:nvSpPr>
          <p:cNvPr id="4" name="Content Placeholder 2"/>
          <p:cNvSpPr txBox="1">
            <a:spLocks/>
          </p:cNvSpPr>
          <p:nvPr/>
        </p:nvSpPr>
        <p:spPr>
          <a:xfrm>
            <a:off x="784566" y="2077444"/>
            <a:ext cx="1020168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HA </a:t>
            </a:r>
            <a:r>
              <a:rPr lang="en-GB" kern="0" dirty="0" err="1">
                <a:solidFill>
                  <a:srgbClr val="000000"/>
                </a:solidFill>
              </a:rPr>
              <a:t>stellt</a:t>
            </a:r>
            <a:r>
              <a:rPr lang="en-GB" kern="0" dirty="0">
                <a:solidFill>
                  <a:srgbClr val="000000"/>
                </a:solidFill>
              </a:rPr>
              <a:t> </a:t>
            </a:r>
            <a:r>
              <a:rPr lang="en-GB" kern="0" dirty="0" err="1">
                <a:solidFill>
                  <a:srgbClr val="000000"/>
                </a:solidFill>
              </a:rPr>
              <a:t>sicher</a:t>
            </a:r>
            <a:r>
              <a:rPr lang="en-GB" kern="0" dirty="0">
                <a:solidFill>
                  <a:srgbClr val="000000"/>
                </a:solidFill>
              </a:rPr>
              <a:t> </a:t>
            </a:r>
            <a:r>
              <a:rPr lang="en-GB" kern="0" dirty="0" err="1">
                <a:solidFill>
                  <a:srgbClr val="000000"/>
                </a:solidFill>
              </a:rPr>
              <a:t>Sicher</a:t>
            </a:r>
            <a:r>
              <a:rPr lang="en-GB" kern="0" dirty="0">
                <a:solidFill>
                  <a:srgbClr val="000000"/>
                </a:solidFill>
              </a:rPr>
              <a:t>, </a:t>
            </a:r>
            <a:r>
              <a:rPr lang="en-GB" kern="0" dirty="0" err="1">
                <a:solidFill>
                  <a:srgbClr val="000000"/>
                </a:solidFill>
              </a:rPr>
              <a:t>dass</a:t>
            </a:r>
            <a:r>
              <a:rPr lang="en-GB" kern="0" dirty="0">
                <a:solidFill>
                  <a:srgbClr val="000000"/>
                </a:solidFill>
              </a:rPr>
              <a:t> Service </a:t>
            </a:r>
            <a:r>
              <a:rPr lang="en-GB" kern="0" dirty="0" err="1">
                <a:solidFill>
                  <a:srgbClr val="000000"/>
                </a:solidFill>
              </a:rPr>
              <a:t>zu</a:t>
            </a:r>
            <a:r>
              <a:rPr lang="en-GB" kern="0" dirty="0">
                <a:solidFill>
                  <a:srgbClr val="000000"/>
                </a:solidFill>
              </a:rPr>
              <a:t> </a:t>
            </a:r>
          </a:p>
          <a:p>
            <a:pPr marL="0" lvl="0" indent="0">
              <a:buNone/>
            </a:pPr>
            <a:r>
              <a:rPr lang="en-GB" kern="0" dirty="0">
                <a:solidFill>
                  <a:srgbClr val="000000"/>
                </a:solidFill>
              </a:rPr>
              <a:t>	99,xx ? </a:t>
            </a:r>
            <a:r>
              <a:rPr lang="en-GB" kern="0" dirty="0" err="1">
                <a:solidFill>
                  <a:srgbClr val="000000"/>
                </a:solidFill>
              </a:rPr>
              <a:t>unterbrechungfrei</a:t>
            </a:r>
            <a:r>
              <a:rPr lang="en-GB" kern="0" dirty="0">
                <a:solidFill>
                  <a:srgbClr val="000000"/>
                </a:solidFill>
              </a:rPr>
              <a:t> </a:t>
            </a:r>
            <a:r>
              <a:rPr lang="en-GB" kern="0" dirty="0" err="1">
                <a:solidFill>
                  <a:srgbClr val="000000"/>
                </a:solidFill>
              </a:rPr>
              <a:t>blieben</a:t>
            </a:r>
            <a:endParaRPr lang="en-GB" kern="0" dirty="0">
              <a:solidFill>
                <a:srgbClr val="000000"/>
              </a:solidFill>
            </a:endParaRPr>
          </a:p>
          <a:p>
            <a:pPr marL="0" lvl="0" indent="0">
              <a:buNone/>
            </a:pPr>
            <a:endParaRPr lang="en-GB" kern="0" dirty="0">
              <a:solidFill>
                <a:srgbClr val="000000"/>
              </a:solidFill>
            </a:endParaRPr>
          </a:p>
          <a:p>
            <a:pPr lvl="0"/>
            <a:r>
              <a:rPr lang="en-GB" kern="0" dirty="0" err="1">
                <a:solidFill>
                  <a:srgbClr val="000000"/>
                </a:solidFill>
              </a:rPr>
              <a:t>Resultieren</a:t>
            </a:r>
            <a:r>
              <a:rPr lang="en-GB" kern="0" dirty="0">
                <a:solidFill>
                  <a:srgbClr val="000000"/>
                </a:solidFill>
              </a:rPr>
              <a:t> </a:t>
            </a:r>
            <a:r>
              <a:rPr lang="en-GB" kern="0" dirty="0" err="1">
                <a:solidFill>
                  <a:srgbClr val="000000"/>
                </a:solidFill>
              </a:rPr>
              <a:t>aus</a:t>
            </a:r>
            <a:r>
              <a:rPr lang="en-GB" kern="0" dirty="0">
                <a:solidFill>
                  <a:srgbClr val="000000"/>
                </a:solidFill>
              </a:rPr>
              <a:t> Service Level Agreements</a:t>
            </a:r>
          </a:p>
          <a:p>
            <a:pPr lvl="1"/>
            <a:r>
              <a:rPr lang="en-GB" kern="0" dirty="0" err="1">
                <a:solidFill>
                  <a:srgbClr val="000000"/>
                </a:solidFill>
              </a:rPr>
              <a:t>Planung</a:t>
            </a:r>
            <a:r>
              <a:rPr lang="en-GB" kern="0" dirty="0">
                <a:solidFill>
                  <a:srgbClr val="000000"/>
                </a:solidFill>
              </a:rPr>
              <a:t> von HA</a:t>
            </a:r>
          </a:p>
          <a:p>
            <a:pPr lvl="2"/>
            <a:r>
              <a:rPr lang="en-GB" kern="0" dirty="0">
                <a:solidFill>
                  <a:srgbClr val="000000"/>
                </a:solidFill>
              </a:rPr>
              <a:t>Hardware</a:t>
            </a:r>
          </a:p>
          <a:p>
            <a:pPr lvl="2"/>
            <a:r>
              <a:rPr lang="en-GB" kern="0" dirty="0">
                <a:solidFill>
                  <a:srgbClr val="000000"/>
                </a:solidFill>
              </a:rPr>
              <a:t>Windows Server (2012/2016)</a:t>
            </a:r>
          </a:p>
          <a:p>
            <a:pPr lvl="2"/>
            <a:r>
              <a:rPr lang="en-GB" kern="0" dirty="0">
                <a:solidFill>
                  <a:srgbClr val="000000"/>
                </a:solidFill>
              </a:rPr>
              <a:t>SQL Server Edition Std vs Ent </a:t>
            </a:r>
          </a:p>
          <a:p>
            <a:pPr lvl="2"/>
            <a:r>
              <a:rPr lang="en-GB" kern="0" dirty="0" err="1">
                <a:solidFill>
                  <a:srgbClr val="000000"/>
                </a:solidFill>
              </a:rPr>
              <a:t>Datenbanken</a:t>
            </a:r>
            <a:r>
              <a:rPr lang="en-GB" kern="0" dirty="0">
                <a:solidFill>
                  <a:srgbClr val="000000"/>
                </a:solidFill>
              </a:rPr>
              <a:t> (TX, </a:t>
            </a:r>
            <a:r>
              <a:rPr lang="en-GB" kern="0" dirty="0" err="1">
                <a:solidFill>
                  <a:srgbClr val="000000"/>
                </a:solidFill>
              </a:rPr>
              <a:t>RecoveryModel</a:t>
            </a:r>
            <a:r>
              <a:rPr lang="en-GB" kern="0" dirty="0">
                <a:solidFill>
                  <a:srgbClr val="000000"/>
                </a:solidFill>
              </a:rPr>
              <a:t>..)</a:t>
            </a:r>
          </a:p>
          <a:p>
            <a:pPr lvl="0"/>
            <a:endParaRPr lang="en-US" kern="0" dirty="0">
              <a:solidFill>
                <a:srgbClr val="000000"/>
              </a:solidFill>
            </a:endParaRPr>
          </a:p>
        </p:txBody>
      </p:sp>
    </p:spTree>
    <p:extLst>
      <p:ext uri="{BB962C8B-B14F-4D97-AF65-F5344CB8AC3E}">
        <p14:creationId xmlns:p14="http://schemas.microsoft.com/office/powerpoint/2010/main" val="313746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057" y="486543"/>
            <a:ext cx="10515600" cy="939823"/>
          </a:xfrm>
        </p:spPr>
        <p:txBody>
          <a:bodyPr>
            <a:normAutofit/>
          </a:bodyPr>
          <a:lstStyle/>
          <a:p>
            <a:r>
              <a:rPr lang="en-GB" dirty="0" err="1"/>
              <a:t>Modelle</a:t>
            </a:r>
            <a:r>
              <a:rPr lang="en-GB" dirty="0"/>
              <a:t> </a:t>
            </a:r>
            <a:r>
              <a:rPr lang="en-GB" dirty="0" err="1"/>
              <a:t>für</a:t>
            </a:r>
            <a:r>
              <a:rPr lang="en-GB" dirty="0"/>
              <a:t> </a:t>
            </a:r>
            <a:r>
              <a:rPr lang="en-GB" dirty="0" err="1"/>
              <a:t>Hochverfügbarkeit</a:t>
            </a:r>
            <a:endParaRPr lang="en-GB" dirty="0"/>
          </a:p>
        </p:txBody>
      </p:sp>
      <p:sp>
        <p:nvSpPr>
          <p:cNvPr id="4" name="TextBox 3"/>
          <p:cNvSpPr txBox="1"/>
          <p:nvPr/>
        </p:nvSpPr>
        <p:spPr>
          <a:xfrm>
            <a:off x="6443505" y="1375816"/>
            <a:ext cx="3015574"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Database </a:t>
            </a:r>
            <a:r>
              <a:rPr lang="en-GB" sz="2000" dirty="0" err="1">
                <a:solidFill>
                  <a:srgbClr val="000000"/>
                </a:solidFill>
                <a:latin typeface="Segoe UI Light" panose="020B0502040204020203" pitchFamily="34" charset="0"/>
                <a:cs typeface="Segoe UI Light" panose="020B0502040204020203" pitchFamily="34" charset="0"/>
              </a:rPr>
              <a:t>Spiegeln</a:t>
            </a:r>
            <a:endParaRPr lang="en-GB" sz="2000" dirty="0">
              <a:solidFill>
                <a:srgbClr val="000000"/>
              </a:solidFill>
              <a:latin typeface="Segoe UI Light" panose="020B0502040204020203" pitchFamily="34" charset="0"/>
              <a:cs typeface="Segoe UI Light" panose="020B0502040204020203" pitchFamily="34" charset="0"/>
            </a:endParaRPr>
          </a:p>
        </p:txBody>
      </p:sp>
      <p:grpSp>
        <p:nvGrpSpPr>
          <p:cNvPr id="5" name="Group 4" descr="The slide contains four simple illustrations that represent log shipping, database mirroring, a SQL Server FCI, and an AlwaysOn Availability Group. The database mirroring picture includes a witness server. The FCI picture includes a SAN storage device, one active node, and one passive node. The AlwaysOn Availability Group picture includes a primary replica and an active secondary replica."/>
          <p:cNvGrpSpPr/>
          <p:nvPr/>
        </p:nvGrpSpPr>
        <p:grpSpPr>
          <a:xfrm>
            <a:off x="1650521" y="1381533"/>
            <a:ext cx="7987970" cy="5335570"/>
            <a:chOff x="272373" y="894950"/>
            <a:chExt cx="8519781" cy="5904685"/>
          </a:xfrm>
        </p:grpSpPr>
        <p:sp>
          <p:nvSpPr>
            <p:cNvPr id="6" name="Rounded Rectangle 5"/>
            <p:cNvSpPr/>
            <p:nvPr/>
          </p:nvSpPr>
          <p:spPr bwMode="auto">
            <a:xfrm>
              <a:off x="4921938" y="4105075"/>
              <a:ext cx="3547688" cy="2486372"/>
            </a:xfrm>
            <a:prstGeom prst="roundRect">
              <a:avLst>
                <a:gd name="adj" fmla="val 6159"/>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sp>
          <p:nvSpPr>
            <p:cNvPr id="7" name="Rounded Rectangle 6"/>
            <p:cNvSpPr/>
            <p:nvPr/>
          </p:nvSpPr>
          <p:spPr bwMode="auto">
            <a:xfrm>
              <a:off x="654664" y="4105075"/>
              <a:ext cx="3547688" cy="2486372"/>
            </a:xfrm>
            <a:prstGeom prst="roundRect">
              <a:avLst>
                <a:gd name="adj" fmla="val 6159"/>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dirty="0">
                <a:latin typeface="Verdana" pitchFamily="34" charset="0"/>
              </a:endParaRPr>
            </a:p>
          </p:txBody>
        </p:sp>
        <p:sp>
          <p:nvSpPr>
            <p:cNvPr id="8" name="Rounded Rectangle 7"/>
            <p:cNvSpPr/>
            <p:nvPr/>
          </p:nvSpPr>
          <p:spPr bwMode="auto">
            <a:xfrm>
              <a:off x="272373" y="894950"/>
              <a:ext cx="4143984" cy="2655652"/>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4669278" y="894950"/>
              <a:ext cx="4027250" cy="2655652"/>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sp>
          <p:nvSpPr>
            <p:cNvPr id="10" name="Rounded Rectangle 9"/>
            <p:cNvSpPr/>
            <p:nvPr/>
          </p:nvSpPr>
          <p:spPr bwMode="auto">
            <a:xfrm>
              <a:off x="272373" y="3715966"/>
              <a:ext cx="4143984" cy="3083669"/>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sp>
          <p:nvSpPr>
            <p:cNvPr id="11" name="Rounded Rectangle 10"/>
            <p:cNvSpPr/>
            <p:nvPr/>
          </p:nvSpPr>
          <p:spPr bwMode="auto">
            <a:xfrm>
              <a:off x="4669278" y="3715965"/>
              <a:ext cx="4027250" cy="3083669"/>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cxnSp>
          <p:nvCxnSpPr>
            <p:cNvPr id="12" name="Straight Arrow Connector 11"/>
            <p:cNvCxnSpPr/>
            <p:nvPr/>
          </p:nvCxnSpPr>
          <p:spPr bwMode="auto">
            <a:xfrm flipV="1">
              <a:off x="1569890" y="1519099"/>
              <a:ext cx="1453317" cy="289654"/>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1476737" y="2016265"/>
              <a:ext cx="974550" cy="280486"/>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1227621" y="1748156"/>
              <a:ext cx="261976" cy="700995"/>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15" name="TextBox 14"/>
            <p:cNvSpPr txBox="1"/>
            <p:nvPr/>
          </p:nvSpPr>
          <p:spPr>
            <a:xfrm>
              <a:off x="1280415" y="916067"/>
              <a:ext cx="1961092" cy="442787"/>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Log Shipping</a:t>
              </a:r>
            </a:p>
          </p:txBody>
        </p:sp>
        <p:cxnSp>
          <p:nvCxnSpPr>
            <p:cNvPr id="16" name="Straight Arrow Connector 15"/>
            <p:cNvCxnSpPr/>
            <p:nvPr/>
          </p:nvCxnSpPr>
          <p:spPr bwMode="auto">
            <a:xfrm flipV="1">
              <a:off x="5896628" y="1808753"/>
              <a:ext cx="1546296" cy="28990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17" name="Straight Arrow Connector 16"/>
            <p:cNvCxnSpPr>
              <a:endCxn id="61" idx="3"/>
            </p:cNvCxnSpPr>
            <p:nvPr/>
          </p:nvCxnSpPr>
          <p:spPr bwMode="auto">
            <a:xfrm flipH="1" flipV="1">
              <a:off x="5630743" y="2430733"/>
              <a:ext cx="1015552" cy="63572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ysDash"/>
              <a:round/>
              <a:headEnd type="none" w="med" len="med"/>
              <a:tailEnd type="arrow"/>
            </a:ln>
            <a:effectLst/>
          </p:spPr>
        </p:cxnSp>
        <p:sp>
          <p:nvSpPr>
            <p:cNvPr id="18" name="TextBox 17"/>
            <p:cNvSpPr txBox="1"/>
            <p:nvPr/>
          </p:nvSpPr>
          <p:spPr>
            <a:xfrm>
              <a:off x="7282095" y="2927013"/>
              <a:ext cx="1510059"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Witness</a:t>
              </a:r>
            </a:p>
          </p:txBody>
        </p:sp>
        <p:sp>
          <p:nvSpPr>
            <p:cNvPr id="19" name="TextBox 18"/>
            <p:cNvSpPr txBox="1"/>
            <p:nvPr/>
          </p:nvSpPr>
          <p:spPr>
            <a:xfrm>
              <a:off x="961791" y="3678226"/>
              <a:ext cx="3547688"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Failover Cluster Instance</a:t>
              </a:r>
            </a:p>
          </p:txBody>
        </p:sp>
        <p:cxnSp>
          <p:nvCxnSpPr>
            <p:cNvPr id="20" name="Straight Arrow Connector 19"/>
            <p:cNvCxnSpPr/>
            <p:nvPr/>
          </p:nvCxnSpPr>
          <p:spPr bwMode="auto">
            <a:xfrm>
              <a:off x="1814268" y="5164829"/>
              <a:ext cx="1106135"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21" name="TextBox 20"/>
            <p:cNvSpPr txBox="1"/>
            <p:nvPr/>
          </p:nvSpPr>
          <p:spPr>
            <a:xfrm>
              <a:off x="3161787" y="5707904"/>
              <a:ext cx="1002842"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Passive</a:t>
              </a:r>
            </a:p>
          </p:txBody>
        </p:sp>
        <p:sp>
          <p:nvSpPr>
            <p:cNvPr id="22" name="TextBox 21"/>
            <p:cNvSpPr txBox="1"/>
            <p:nvPr/>
          </p:nvSpPr>
          <p:spPr>
            <a:xfrm>
              <a:off x="910902" y="5707904"/>
              <a:ext cx="1068658"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Active</a:t>
              </a:r>
            </a:p>
          </p:txBody>
        </p:sp>
        <p:sp>
          <p:nvSpPr>
            <p:cNvPr id="23" name="TextBox 22"/>
            <p:cNvSpPr txBox="1"/>
            <p:nvPr/>
          </p:nvSpPr>
          <p:spPr>
            <a:xfrm>
              <a:off x="5492712" y="3667333"/>
              <a:ext cx="2686156" cy="442787"/>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Availability Group</a:t>
              </a:r>
            </a:p>
          </p:txBody>
        </p:sp>
        <p:cxnSp>
          <p:nvCxnSpPr>
            <p:cNvPr id="24" name="Straight Arrow Connector 23"/>
            <p:cNvCxnSpPr/>
            <p:nvPr/>
          </p:nvCxnSpPr>
          <p:spPr bwMode="auto">
            <a:xfrm>
              <a:off x="5608432" y="5150304"/>
              <a:ext cx="1106135"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25" name="TextBox 24"/>
            <p:cNvSpPr txBox="1"/>
            <p:nvPr/>
          </p:nvSpPr>
          <p:spPr>
            <a:xfrm>
              <a:off x="539973" y="4188090"/>
              <a:ext cx="2397800" cy="400110"/>
            </a:xfrm>
            <a:prstGeom prst="rect">
              <a:avLst/>
            </a:prstGeom>
            <a:noFill/>
            <a:ln>
              <a:noFill/>
            </a:ln>
            <a:effectLst/>
          </p:spPr>
          <p:txBody>
            <a:bodyPr wrap="square" rtlCol="0">
              <a:spAutoFit/>
            </a:bodyPr>
            <a:lstStyle/>
            <a:p>
              <a:pPr lvl="0" algn="ctr"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Windows Cluster</a:t>
              </a:r>
            </a:p>
          </p:txBody>
        </p:sp>
        <p:sp>
          <p:nvSpPr>
            <p:cNvPr id="26" name="TextBox 25"/>
            <p:cNvSpPr txBox="1"/>
            <p:nvPr/>
          </p:nvSpPr>
          <p:spPr>
            <a:xfrm>
              <a:off x="4798648" y="4168357"/>
              <a:ext cx="2397800" cy="400110"/>
            </a:xfrm>
            <a:prstGeom prst="rect">
              <a:avLst/>
            </a:prstGeom>
            <a:noFill/>
            <a:ln>
              <a:noFill/>
            </a:ln>
            <a:effectLst/>
          </p:spPr>
          <p:txBody>
            <a:bodyPr wrap="square" rtlCol="0">
              <a:spAutoFit/>
            </a:bodyPr>
            <a:lstStyle/>
            <a:p>
              <a:pPr lvl="0" algn="ctr"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Windows Cluster</a:t>
              </a:r>
            </a:p>
          </p:txBody>
        </p:sp>
        <p:sp>
          <p:nvSpPr>
            <p:cNvPr id="27" name="TextBox 26"/>
            <p:cNvSpPr txBox="1"/>
            <p:nvPr/>
          </p:nvSpPr>
          <p:spPr>
            <a:xfrm>
              <a:off x="4990561" y="5773411"/>
              <a:ext cx="1510059" cy="707886"/>
            </a:xfrm>
            <a:prstGeom prst="rect">
              <a:avLst/>
            </a:prstGeom>
            <a:noFill/>
            <a:effectLst/>
          </p:spPr>
          <p:txBody>
            <a:bodyPr wrap="square" rtlCol="0">
              <a:spAutoFit/>
            </a:bodyPr>
            <a:lstStyle/>
            <a:p>
              <a:r>
                <a:rPr lang="en-GB" sz="2000" dirty="0">
                  <a:solidFill>
                    <a:schemeClr val="bg1"/>
                  </a:solidFill>
                  <a:latin typeface="Segoe UI Light" panose="020B0502040204020203" pitchFamily="34" charset="0"/>
                  <a:cs typeface="Segoe UI Light" panose="020B0502040204020203" pitchFamily="34" charset="0"/>
                </a:rPr>
                <a:t>Primary replica</a:t>
              </a:r>
            </a:p>
          </p:txBody>
        </p:sp>
        <p:sp>
          <p:nvSpPr>
            <p:cNvPr id="28" name="TextBox 27"/>
            <p:cNvSpPr txBox="1"/>
            <p:nvPr/>
          </p:nvSpPr>
          <p:spPr>
            <a:xfrm>
              <a:off x="6455776" y="5792607"/>
              <a:ext cx="2197053" cy="707886"/>
            </a:xfrm>
            <a:prstGeom prst="rect">
              <a:avLst/>
            </a:prstGeom>
            <a:noFill/>
            <a:effectLst/>
          </p:spPr>
          <p:txBody>
            <a:bodyPr wrap="square" rtlCol="0">
              <a:spAutoFit/>
            </a:bodyPr>
            <a:lstStyle/>
            <a:p>
              <a:pPr lvl="0"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Active Secondary replica</a:t>
              </a:r>
            </a:p>
          </p:txBody>
        </p:sp>
        <p:pic>
          <p:nvPicPr>
            <p:cNvPr id="29" name="Picture 28"/>
            <p:cNvPicPr>
              <a:picLocks noChangeAspect="1"/>
            </p:cNvPicPr>
            <p:nvPr/>
          </p:nvPicPr>
          <p:blipFill>
            <a:blip r:embed="rId3"/>
            <a:stretch>
              <a:fillRect/>
            </a:stretch>
          </p:blipFill>
          <p:spPr>
            <a:xfrm>
              <a:off x="684432" y="1055497"/>
              <a:ext cx="554718" cy="1044174"/>
            </a:xfrm>
            <a:prstGeom prst="rect">
              <a:avLst/>
            </a:prstGeom>
          </p:spPr>
        </p:pic>
        <p:pic>
          <p:nvPicPr>
            <p:cNvPr id="30" name="Picture 29"/>
            <p:cNvPicPr>
              <a:picLocks noChangeAspect="1"/>
            </p:cNvPicPr>
            <p:nvPr/>
          </p:nvPicPr>
          <p:blipFill>
            <a:blip r:embed="rId3"/>
            <a:stretch>
              <a:fillRect/>
            </a:stretch>
          </p:blipFill>
          <p:spPr>
            <a:xfrm>
              <a:off x="3025273" y="1075359"/>
              <a:ext cx="554718" cy="1044174"/>
            </a:xfrm>
            <a:prstGeom prst="rect">
              <a:avLst/>
            </a:prstGeom>
          </p:spPr>
        </p:pic>
        <p:pic>
          <p:nvPicPr>
            <p:cNvPr id="31" name="Picture 30"/>
            <p:cNvPicPr>
              <a:picLocks noChangeAspect="1"/>
            </p:cNvPicPr>
            <p:nvPr/>
          </p:nvPicPr>
          <p:blipFill>
            <a:blip r:embed="rId3"/>
            <a:stretch>
              <a:fillRect/>
            </a:stretch>
          </p:blipFill>
          <p:spPr>
            <a:xfrm>
              <a:off x="1361015" y="2431322"/>
              <a:ext cx="554718" cy="1044174"/>
            </a:xfrm>
            <a:prstGeom prst="rect">
              <a:avLst/>
            </a:prstGeom>
          </p:spPr>
        </p:pic>
        <p:pic>
          <p:nvPicPr>
            <p:cNvPr id="32" name="Picture 31"/>
            <p:cNvPicPr>
              <a:picLocks noChangeAspect="1"/>
            </p:cNvPicPr>
            <p:nvPr/>
          </p:nvPicPr>
          <p:blipFill>
            <a:blip r:embed="rId3"/>
            <a:stretch>
              <a:fillRect/>
            </a:stretch>
          </p:blipFill>
          <p:spPr>
            <a:xfrm>
              <a:off x="2452408" y="2167092"/>
              <a:ext cx="554718" cy="1044174"/>
            </a:xfrm>
            <a:prstGeom prst="rect">
              <a:avLst/>
            </a:prstGeom>
          </p:spPr>
        </p:pic>
        <p:pic>
          <p:nvPicPr>
            <p:cNvPr id="33" name="Picture 32"/>
            <p:cNvPicPr>
              <a:picLocks noChangeAspect="1"/>
            </p:cNvPicPr>
            <p:nvPr/>
          </p:nvPicPr>
          <p:blipFill>
            <a:blip r:embed="rId3"/>
            <a:stretch>
              <a:fillRect/>
            </a:stretch>
          </p:blipFill>
          <p:spPr>
            <a:xfrm>
              <a:off x="5017331" y="1341009"/>
              <a:ext cx="554718" cy="1044174"/>
            </a:xfrm>
            <a:prstGeom prst="rect">
              <a:avLst/>
            </a:prstGeom>
          </p:spPr>
        </p:pic>
        <p:pic>
          <p:nvPicPr>
            <p:cNvPr id="34" name="Picture 33"/>
            <p:cNvPicPr>
              <a:picLocks noChangeAspect="1"/>
            </p:cNvPicPr>
            <p:nvPr/>
          </p:nvPicPr>
          <p:blipFill>
            <a:blip r:embed="rId3"/>
            <a:stretch>
              <a:fillRect/>
            </a:stretch>
          </p:blipFill>
          <p:spPr>
            <a:xfrm>
              <a:off x="7440772" y="1304857"/>
              <a:ext cx="554718" cy="1044174"/>
            </a:xfrm>
            <a:prstGeom prst="rect">
              <a:avLst/>
            </a:prstGeom>
          </p:spPr>
        </p:pic>
        <p:pic>
          <p:nvPicPr>
            <p:cNvPr id="35" name="Picture 34"/>
            <p:cNvPicPr>
              <a:picLocks noChangeAspect="1"/>
            </p:cNvPicPr>
            <p:nvPr/>
          </p:nvPicPr>
          <p:blipFill>
            <a:blip r:embed="rId3"/>
            <a:stretch>
              <a:fillRect/>
            </a:stretch>
          </p:blipFill>
          <p:spPr>
            <a:xfrm>
              <a:off x="6682903" y="2432042"/>
              <a:ext cx="554718" cy="1044174"/>
            </a:xfrm>
            <a:prstGeom prst="rect">
              <a:avLst/>
            </a:prstGeom>
          </p:spPr>
        </p:pic>
        <p:pic>
          <p:nvPicPr>
            <p:cNvPr id="36" name="Picture 35"/>
            <p:cNvPicPr>
              <a:picLocks noChangeAspect="1"/>
            </p:cNvPicPr>
            <p:nvPr/>
          </p:nvPicPr>
          <p:blipFill>
            <a:blip r:embed="rId3"/>
            <a:stretch>
              <a:fillRect/>
            </a:stretch>
          </p:blipFill>
          <p:spPr>
            <a:xfrm>
              <a:off x="1270857" y="4664400"/>
              <a:ext cx="554718" cy="1044174"/>
            </a:xfrm>
            <a:prstGeom prst="rect">
              <a:avLst/>
            </a:prstGeom>
          </p:spPr>
        </p:pic>
        <p:pic>
          <p:nvPicPr>
            <p:cNvPr id="37" name="Picture 36"/>
            <p:cNvPicPr>
              <a:picLocks noChangeAspect="1"/>
            </p:cNvPicPr>
            <p:nvPr/>
          </p:nvPicPr>
          <p:blipFill>
            <a:blip r:embed="rId3"/>
            <a:stretch>
              <a:fillRect/>
            </a:stretch>
          </p:blipFill>
          <p:spPr>
            <a:xfrm>
              <a:off x="2937773" y="4667154"/>
              <a:ext cx="554718" cy="1044174"/>
            </a:xfrm>
            <a:prstGeom prst="rect">
              <a:avLst/>
            </a:prstGeom>
          </p:spPr>
        </p:pic>
        <p:pic>
          <p:nvPicPr>
            <p:cNvPr id="38" name="Picture 37"/>
            <p:cNvPicPr>
              <a:picLocks noChangeAspect="1"/>
            </p:cNvPicPr>
            <p:nvPr/>
          </p:nvPicPr>
          <p:blipFill>
            <a:blip r:embed="rId3"/>
            <a:stretch>
              <a:fillRect/>
            </a:stretch>
          </p:blipFill>
          <p:spPr>
            <a:xfrm>
              <a:off x="5220192" y="4657479"/>
              <a:ext cx="554718" cy="1044174"/>
            </a:xfrm>
            <a:prstGeom prst="rect">
              <a:avLst/>
            </a:prstGeom>
          </p:spPr>
        </p:pic>
        <p:pic>
          <p:nvPicPr>
            <p:cNvPr id="39" name="Picture 38"/>
            <p:cNvPicPr>
              <a:picLocks noChangeAspect="1"/>
            </p:cNvPicPr>
            <p:nvPr/>
          </p:nvPicPr>
          <p:blipFill>
            <a:blip r:embed="rId3"/>
            <a:stretch>
              <a:fillRect/>
            </a:stretch>
          </p:blipFill>
          <p:spPr>
            <a:xfrm>
              <a:off x="6886054" y="4657479"/>
              <a:ext cx="554718" cy="1044174"/>
            </a:xfrm>
            <a:prstGeom prst="rect">
              <a:avLst/>
            </a:prstGeom>
          </p:spPr>
        </p:pic>
        <p:pic>
          <p:nvPicPr>
            <p:cNvPr id="40" name="Picture 39"/>
            <p:cNvPicPr>
              <a:picLocks noChangeAspect="1"/>
            </p:cNvPicPr>
            <p:nvPr/>
          </p:nvPicPr>
          <p:blipFill>
            <a:blip r:embed="rId4"/>
            <a:stretch>
              <a:fillRect/>
            </a:stretch>
          </p:blipFill>
          <p:spPr>
            <a:xfrm>
              <a:off x="1930997" y="5512250"/>
              <a:ext cx="501195" cy="615104"/>
            </a:xfrm>
            <a:prstGeom prst="rect">
              <a:avLst/>
            </a:prstGeom>
          </p:spPr>
        </p:pic>
        <p:pic>
          <p:nvPicPr>
            <p:cNvPr id="41" name="Picture 40"/>
            <p:cNvPicPr>
              <a:picLocks noChangeAspect="1"/>
            </p:cNvPicPr>
            <p:nvPr/>
          </p:nvPicPr>
          <p:blipFill>
            <a:blip r:embed="rId4"/>
            <a:stretch>
              <a:fillRect/>
            </a:stretch>
          </p:blipFill>
          <p:spPr>
            <a:xfrm>
              <a:off x="2083397" y="5664650"/>
              <a:ext cx="501195" cy="615104"/>
            </a:xfrm>
            <a:prstGeom prst="rect">
              <a:avLst/>
            </a:prstGeom>
          </p:spPr>
        </p:pic>
        <p:pic>
          <p:nvPicPr>
            <p:cNvPr id="42" name="Picture 41"/>
            <p:cNvPicPr>
              <a:picLocks noChangeAspect="1"/>
            </p:cNvPicPr>
            <p:nvPr/>
          </p:nvPicPr>
          <p:blipFill>
            <a:blip r:embed="rId4"/>
            <a:stretch>
              <a:fillRect/>
            </a:stretch>
          </p:blipFill>
          <p:spPr>
            <a:xfrm>
              <a:off x="2235797" y="5817050"/>
              <a:ext cx="501195" cy="615104"/>
            </a:xfrm>
            <a:prstGeom prst="rect">
              <a:avLst/>
            </a:prstGeom>
          </p:spPr>
        </p:pic>
        <p:grpSp>
          <p:nvGrpSpPr>
            <p:cNvPr id="43" name="Group 42"/>
            <p:cNvGrpSpPr>
              <a:grpSpLocks noChangeAspect="1"/>
            </p:cNvGrpSpPr>
            <p:nvPr/>
          </p:nvGrpSpPr>
          <p:grpSpPr>
            <a:xfrm>
              <a:off x="1007552" y="1719522"/>
              <a:ext cx="573361" cy="428744"/>
              <a:chOff x="2904848" y="2885814"/>
              <a:chExt cx="1681162" cy="959376"/>
            </a:xfrm>
          </p:grpSpPr>
          <p:sp>
            <p:nvSpPr>
              <p:cNvPr id="69" name="Flowchart: Magnetic Disk 68"/>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70" name="Oval 6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4" name="Group 43"/>
            <p:cNvGrpSpPr>
              <a:grpSpLocks noChangeAspect="1"/>
            </p:cNvGrpSpPr>
            <p:nvPr/>
          </p:nvGrpSpPr>
          <p:grpSpPr>
            <a:xfrm>
              <a:off x="3347981" y="1722413"/>
              <a:ext cx="573361" cy="428744"/>
              <a:chOff x="2904848" y="2885814"/>
              <a:chExt cx="1681162" cy="959376"/>
            </a:xfrm>
          </p:grpSpPr>
          <p:sp>
            <p:nvSpPr>
              <p:cNvPr id="67" name="Flowchart: Magnetic Disk 6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8" name="Oval 6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5" name="Group 44"/>
            <p:cNvGrpSpPr>
              <a:grpSpLocks noChangeAspect="1"/>
            </p:cNvGrpSpPr>
            <p:nvPr/>
          </p:nvGrpSpPr>
          <p:grpSpPr>
            <a:xfrm>
              <a:off x="1687601" y="3080704"/>
              <a:ext cx="573361" cy="428744"/>
              <a:chOff x="2904848" y="2885814"/>
              <a:chExt cx="1681162" cy="959376"/>
            </a:xfrm>
          </p:grpSpPr>
          <p:sp>
            <p:nvSpPr>
              <p:cNvPr id="65" name="Flowchart: Magnetic Disk 6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6" name="Oval 6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p:cNvGrpSpPr>
              <a:grpSpLocks noChangeAspect="1"/>
            </p:cNvGrpSpPr>
            <p:nvPr/>
          </p:nvGrpSpPr>
          <p:grpSpPr>
            <a:xfrm>
              <a:off x="2774620" y="2838073"/>
              <a:ext cx="573361" cy="428744"/>
              <a:chOff x="2904848" y="2885814"/>
              <a:chExt cx="1681162" cy="959376"/>
            </a:xfrm>
          </p:grpSpPr>
          <p:sp>
            <p:nvSpPr>
              <p:cNvPr id="63" name="Flowchart: Magnetic Disk 6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4" name="Oval 6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a:grpSpLocks noChangeAspect="1"/>
            </p:cNvGrpSpPr>
            <p:nvPr/>
          </p:nvGrpSpPr>
          <p:grpSpPr>
            <a:xfrm>
              <a:off x="5344062" y="2001989"/>
              <a:ext cx="573361" cy="428744"/>
              <a:chOff x="2904848" y="2885814"/>
              <a:chExt cx="1681162" cy="959376"/>
            </a:xfrm>
          </p:grpSpPr>
          <p:sp>
            <p:nvSpPr>
              <p:cNvPr id="61" name="Flowchart: Magnetic Disk 60"/>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2" name="Oval 61"/>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a:grpSpLocks noChangeAspect="1"/>
            </p:cNvGrpSpPr>
            <p:nvPr/>
          </p:nvGrpSpPr>
          <p:grpSpPr>
            <a:xfrm>
              <a:off x="7772647" y="1968919"/>
              <a:ext cx="573361" cy="428744"/>
              <a:chOff x="2904848" y="2885814"/>
              <a:chExt cx="1681162" cy="959376"/>
            </a:xfrm>
          </p:grpSpPr>
          <p:sp>
            <p:nvSpPr>
              <p:cNvPr id="59" name="Flowchart: Magnetic Disk 58"/>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60" name="Oval 5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9" name="Group 48"/>
            <p:cNvGrpSpPr>
              <a:grpSpLocks noChangeAspect="1"/>
            </p:cNvGrpSpPr>
            <p:nvPr/>
          </p:nvGrpSpPr>
          <p:grpSpPr>
            <a:xfrm>
              <a:off x="2550832" y="6048339"/>
              <a:ext cx="573361" cy="428744"/>
              <a:chOff x="2904848" y="2885814"/>
              <a:chExt cx="1681162" cy="959376"/>
            </a:xfrm>
          </p:grpSpPr>
          <p:sp>
            <p:nvSpPr>
              <p:cNvPr id="57" name="Flowchart: Magnetic Disk 5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8" name="Oval 5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0" name="Group 49"/>
            <p:cNvGrpSpPr>
              <a:grpSpLocks noChangeAspect="1"/>
            </p:cNvGrpSpPr>
            <p:nvPr/>
          </p:nvGrpSpPr>
          <p:grpSpPr>
            <a:xfrm>
              <a:off x="5544788" y="5272245"/>
              <a:ext cx="573361" cy="428744"/>
              <a:chOff x="2904848" y="2885814"/>
              <a:chExt cx="1681162" cy="959376"/>
            </a:xfrm>
          </p:grpSpPr>
          <p:sp>
            <p:nvSpPr>
              <p:cNvPr id="55" name="Flowchart: Magnetic Disk 5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6" name="Oval 5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1" name="Group 50"/>
            <p:cNvGrpSpPr>
              <a:grpSpLocks noChangeAspect="1"/>
            </p:cNvGrpSpPr>
            <p:nvPr/>
          </p:nvGrpSpPr>
          <p:grpSpPr>
            <a:xfrm>
              <a:off x="7215353" y="5272245"/>
              <a:ext cx="573361" cy="428744"/>
              <a:chOff x="2904848" y="2885814"/>
              <a:chExt cx="1681162" cy="959376"/>
            </a:xfrm>
          </p:grpSpPr>
          <p:sp>
            <p:nvSpPr>
              <p:cNvPr id="53" name="Flowchart: Magnetic Disk 5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4" name="Oval 5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342744">
              <a:off x="5923705" y="2359788"/>
              <a:ext cx="634956" cy="887735"/>
            </a:xfrm>
            <a:prstGeom prst="rect">
              <a:avLst/>
            </a:prstGeom>
          </p:spPr>
        </p:pic>
      </p:grpSp>
    </p:spTree>
    <p:extLst>
      <p:ext uri="{BB962C8B-B14F-4D97-AF65-F5344CB8AC3E}">
        <p14:creationId xmlns:p14="http://schemas.microsoft.com/office/powerpoint/2010/main" val="136940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3E19AE-D1F5-40C7-951F-9D4C871006D0}"/>
              </a:ext>
            </a:extLst>
          </p:cNvPr>
          <p:cNvSpPr>
            <a:spLocks noGrp="1"/>
          </p:cNvSpPr>
          <p:nvPr>
            <p:ph type="title"/>
          </p:nvPr>
        </p:nvSpPr>
        <p:spPr/>
        <p:txBody>
          <a:bodyPr/>
          <a:lstStyle/>
          <a:p>
            <a:r>
              <a:rPr lang="de-DE" dirty="0"/>
              <a:t>Was fehlt?</a:t>
            </a:r>
          </a:p>
        </p:txBody>
      </p:sp>
      <p:sp>
        <p:nvSpPr>
          <p:cNvPr id="3" name="Textfeld 2">
            <a:extLst>
              <a:ext uri="{FF2B5EF4-FFF2-40B4-BE49-F238E27FC236}">
                <a16:creationId xmlns:a16="http://schemas.microsoft.com/office/drawing/2014/main" id="{D9BAF539-1537-4C3F-8AFE-EE9C5D1D4582}"/>
              </a:ext>
            </a:extLst>
          </p:cNvPr>
          <p:cNvSpPr txBox="1"/>
          <p:nvPr/>
        </p:nvSpPr>
        <p:spPr>
          <a:xfrm>
            <a:off x="838200" y="1690688"/>
            <a:ext cx="6492240" cy="2062103"/>
          </a:xfrm>
          <a:prstGeom prst="rect">
            <a:avLst/>
          </a:prstGeom>
          <a:noFill/>
        </p:spPr>
        <p:txBody>
          <a:bodyPr wrap="square" rtlCol="0">
            <a:spAutoFit/>
          </a:bodyPr>
          <a:lstStyle/>
          <a:p>
            <a:pPr marL="285750" indent="-285750">
              <a:buFont typeface="Arial" panose="020B0604020202020204" pitchFamily="34" charset="0"/>
              <a:buChar char="•"/>
            </a:pPr>
            <a:r>
              <a:rPr lang="de-DE" sz="3200" dirty="0"/>
              <a:t>Replikation</a:t>
            </a:r>
          </a:p>
          <a:p>
            <a:pPr marL="742950" lvl="1" indent="-285750">
              <a:buFont typeface="Arial" panose="020B0604020202020204" pitchFamily="34" charset="0"/>
              <a:buChar char="•"/>
            </a:pPr>
            <a:r>
              <a:rPr lang="de-DE" sz="3200" dirty="0"/>
              <a:t>Best . Daten redundant vorhalten</a:t>
            </a:r>
          </a:p>
          <a:p>
            <a:pPr marL="285750" indent="-285750">
              <a:buFont typeface="Arial" panose="020B0604020202020204" pitchFamily="34" charset="0"/>
              <a:buChar char="•"/>
            </a:pPr>
            <a:r>
              <a:rPr lang="de-DE" sz="3200" dirty="0"/>
              <a:t>Weitere Hochverfügbarkeitsmodelle</a:t>
            </a:r>
          </a:p>
          <a:p>
            <a:pPr marL="742950" lvl="1" indent="-285750">
              <a:buFont typeface="Arial" panose="020B0604020202020204" pitchFamily="34" charset="0"/>
              <a:buChar char="•"/>
            </a:pPr>
            <a:r>
              <a:rPr lang="de-DE" sz="3200" dirty="0"/>
              <a:t>Ohne SQL Bordmittel</a:t>
            </a:r>
          </a:p>
        </p:txBody>
      </p:sp>
    </p:spTree>
    <p:extLst>
      <p:ext uri="{BB962C8B-B14F-4D97-AF65-F5344CB8AC3E}">
        <p14:creationId xmlns:p14="http://schemas.microsoft.com/office/powerpoint/2010/main" val="220652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2731"/>
            <a:ext cx="10515600" cy="939823"/>
          </a:xfrm>
        </p:spPr>
        <p:txBody>
          <a:bodyPr/>
          <a:lstStyle/>
          <a:p>
            <a:r>
              <a:rPr lang="en-GB" dirty="0" err="1"/>
              <a:t>Planung</a:t>
            </a:r>
            <a:r>
              <a:rPr lang="en-GB" dirty="0"/>
              <a:t> </a:t>
            </a:r>
            <a:r>
              <a:rPr lang="en-GB" dirty="0" err="1"/>
              <a:t>Hochverfügbarkeit</a:t>
            </a:r>
            <a:endParaRPr lang="en-GB" dirty="0"/>
          </a:p>
        </p:txBody>
      </p:sp>
      <p:sp>
        <p:nvSpPr>
          <p:cNvPr id="4" name="Content Placeholder 2"/>
          <p:cNvSpPr txBox="1">
            <a:spLocks/>
          </p:cNvSpPr>
          <p:nvPr/>
        </p:nvSpPr>
        <p:spPr>
          <a:xfrm>
            <a:off x="879544" y="1794294"/>
            <a:ext cx="9828713" cy="500907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err="1">
                <a:solidFill>
                  <a:srgbClr val="000000"/>
                </a:solidFill>
                <a:latin typeface="+mn-lt"/>
              </a:rPr>
              <a:t>Wichtigsten</a:t>
            </a:r>
            <a:r>
              <a:rPr lang="en-US" sz="2400" kern="0" dirty="0">
                <a:solidFill>
                  <a:srgbClr val="000000"/>
                </a:solidFill>
                <a:latin typeface="+mn-lt"/>
              </a:rPr>
              <a:t> </a:t>
            </a:r>
            <a:r>
              <a:rPr lang="en-US" sz="2400" kern="0" dirty="0" err="1">
                <a:solidFill>
                  <a:srgbClr val="000000"/>
                </a:solidFill>
                <a:latin typeface="+mn-lt"/>
              </a:rPr>
              <a:t>Kriterien</a:t>
            </a:r>
            <a:endParaRPr lang="en-US" sz="2400" kern="0" dirty="0">
              <a:solidFill>
                <a:srgbClr val="000000"/>
              </a:solidFill>
              <a:latin typeface="+mn-lt"/>
            </a:endParaRPr>
          </a:p>
          <a:p>
            <a:pPr lvl="1"/>
            <a:r>
              <a:rPr lang="en-US" sz="2000" kern="0" dirty="0">
                <a:solidFill>
                  <a:srgbClr val="000000"/>
                </a:solidFill>
                <a:latin typeface="+mn-lt"/>
              </a:rPr>
              <a:t>SLA</a:t>
            </a:r>
          </a:p>
          <a:p>
            <a:pPr lvl="1"/>
            <a:r>
              <a:rPr lang="en-US" sz="2000" kern="0" dirty="0" err="1">
                <a:solidFill>
                  <a:srgbClr val="000000"/>
                </a:solidFill>
                <a:latin typeface="+mn-lt"/>
              </a:rPr>
              <a:t>Kosten</a:t>
            </a:r>
            <a:r>
              <a:rPr lang="en-US" sz="2000" kern="0" dirty="0">
                <a:solidFill>
                  <a:srgbClr val="000000"/>
                </a:solidFill>
                <a:latin typeface="+mn-lt"/>
              </a:rPr>
              <a:t> </a:t>
            </a:r>
          </a:p>
          <a:p>
            <a:pPr lvl="1"/>
            <a:endParaRPr lang="en-US" sz="2000" kern="0" dirty="0">
              <a:solidFill>
                <a:srgbClr val="000000"/>
              </a:solidFill>
              <a:latin typeface="+mn-lt"/>
            </a:endParaRPr>
          </a:p>
          <a:p>
            <a:pPr lvl="0"/>
            <a:r>
              <a:rPr lang="en-US" sz="2400" kern="0" dirty="0" err="1">
                <a:solidFill>
                  <a:srgbClr val="000000"/>
                </a:solidFill>
                <a:latin typeface="+mn-lt"/>
              </a:rPr>
              <a:t>Kriterien</a:t>
            </a:r>
            <a:r>
              <a:rPr lang="en-US" sz="2400" kern="0" dirty="0">
                <a:solidFill>
                  <a:srgbClr val="000000"/>
                </a:solidFill>
                <a:latin typeface="+mn-lt"/>
              </a:rPr>
              <a:t> </a:t>
            </a:r>
            <a:r>
              <a:rPr lang="en-US" sz="2400" kern="0" dirty="0" err="1">
                <a:solidFill>
                  <a:srgbClr val="000000"/>
                </a:solidFill>
                <a:latin typeface="+mn-lt"/>
              </a:rPr>
              <a:t>für</a:t>
            </a:r>
            <a:r>
              <a:rPr lang="en-US" sz="2400" kern="0" dirty="0">
                <a:solidFill>
                  <a:srgbClr val="000000"/>
                </a:solidFill>
                <a:latin typeface="+mn-lt"/>
              </a:rPr>
              <a:t> </a:t>
            </a:r>
            <a:r>
              <a:rPr lang="en-US" sz="2400" kern="0" dirty="0" err="1">
                <a:solidFill>
                  <a:srgbClr val="000000"/>
                </a:solidFill>
                <a:latin typeface="+mn-lt"/>
              </a:rPr>
              <a:t>Lösung</a:t>
            </a:r>
            <a:endParaRPr lang="en-US" sz="2400" kern="0" dirty="0">
              <a:solidFill>
                <a:srgbClr val="000000"/>
              </a:solidFill>
              <a:latin typeface="+mn-lt"/>
            </a:endParaRPr>
          </a:p>
          <a:p>
            <a:pPr lvl="1"/>
            <a:r>
              <a:rPr lang="en-US" sz="2000" kern="0" dirty="0" err="1">
                <a:solidFill>
                  <a:srgbClr val="000000"/>
                </a:solidFill>
                <a:latin typeface="+mn-lt"/>
              </a:rPr>
              <a:t>Ausfallszenario</a:t>
            </a:r>
            <a:endParaRPr lang="en-US" sz="2000" kern="0" dirty="0">
              <a:solidFill>
                <a:srgbClr val="000000"/>
              </a:solidFill>
              <a:latin typeface="+mn-lt"/>
            </a:endParaRPr>
          </a:p>
          <a:p>
            <a:pPr lvl="1"/>
            <a:r>
              <a:rPr lang="en-US" sz="2000" kern="0" dirty="0" err="1">
                <a:solidFill>
                  <a:srgbClr val="000000"/>
                </a:solidFill>
                <a:latin typeface="+mn-lt"/>
              </a:rPr>
              <a:t>Relativer</a:t>
            </a:r>
            <a:r>
              <a:rPr lang="en-US" sz="2000" kern="0" dirty="0">
                <a:solidFill>
                  <a:srgbClr val="000000"/>
                </a:solidFill>
                <a:latin typeface="+mn-lt"/>
              </a:rPr>
              <a:t> </a:t>
            </a:r>
            <a:r>
              <a:rPr lang="en-US" sz="2000" kern="0" dirty="0" err="1">
                <a:solidFill>
                  <a:srgbClr val="000000"/>
                </a:solidFill>
                <a:latin typeface="+mn-lt"/>
              </a:rPr>
              <a:t>Aufwand</a:t>
            </a:r>
            <a:r>
              <a:rPr lang="en-US" sz="2000" kern="0" dirty="0">
                <a:solidFill>
                  <a:srgbClr val="000000"/>
                </a:solidFill>
                <a:latin typeface="+mn-lt"/>
              </a:rPr>
              <a:t> (</a:t>
            </a:r>
            <a:r>
              <a:rPr lang="en-US" sz="2000" kern="0" dirty="0" err="1">
                <a:solidFill>
                  <a:srgbClr val="000000"/>
                </a:solidFill>
                <a:latin typeface="+mn-lt"/>
              </a:rPr>
              <a:t>zeitlich</a:t>
            </a:r>
            <a:r>
              <a:rPr lang="en-US" sz="2000" kern="0" dirty="0">
                <a:solidFill>
                  <a:srgbClr val="000000"/>
                </a:solidFill>
                <a:latin typeface="+mn-lt"/>
              </a:rPr>
              <a:t> und </a:t>
            </a:r>
            <a:r>
              <a:rPr lang="en-US" sz="2000" kern="0" dirty="0" err="1">
                <a:solidFill>
                  <a:srgbClr val="000000"/>
                </a:solidFill>
                <a:latin typeface="+mn-lt"/>
              </a:rPr>
              <a:t>strukturell</a:t>
            </a:r>
            <a:r>
              <a:rPr lang="en-US" sz="2000" kern="0" dirty="0">
                <a:solidFill>
                  <a:srgbClr val="000000"/>
                </a:solidFill>
                <a:latin typeface="+mn-lt"/>
              </a:rPr>
              <a:t>)</a:t>
            </a:r>
          </a:p>
          <a:p>
            <a:pPr lvl="1"/>
            <a:r>
              <a:rPr lang="en-US" sz="2000" kern="0" dirty="0" err="1">
                <a:solidFill>
                  <a:srgbClr val="000000"/>
                </a:solidFill>
                <a:latin typeface="+mn-lt"/>
              </a:rPr>
              <a:t>Automatischer</a:t>
            </a:r>
            <a:r>
              <a:rPr lang="en-US" sz="2000" kern="0" dirty="0">
                <a:solidFill>
                  <a:srgbClr val="000000"/>
                </a:solidFill>
                <a:latin typeface="+mn-lt"/>
              </a:rPr>
              <a:t> Failover</a:t>
            </a:r>
          </a:p>
          <a:p>
            <a:pPr lvl="1"/>
            <a:r>
              <a:rPr lang="en-US" sz="2000" kern="0" dirty="0" err="1">
                <a:solidFill>
                  <a:srgbClr val="000000"/>
                </a:solidFill>
                <a:latin typeface="+mn-lt"/>
              </a:rPr>
              <a:t>Automatischer</a:t>
            </a:r>
            <a:r>
              <a:rPr lang="en-US" sz="2000" kern="0" dirty="0">
                <a:solidFill>
                  <a:srgbClr val="000000"/>
                </a:solidFill>
                <a:latin typeface="+mn-lt"/>
              </a:rPr>
              <a:t> Client Redirect</a:t>
            </a:r>
          </a:p>
          <a:p>
            <a:pPr lvl="1"/>
            <a:r>
              <a:rPr lang="en-US" sz="2000" kern="0" dirty="0" err="1">
                <a:solidFill>
                  <a:srgbClr val="000000"/>
                </a:solidFill>
                <a:latin typeface="+mn-lt"/>
              </a:rPr>
              <a:t>Anzahl</a:t>
            </a:r>
            <a:r>
              <a:rPr lang="en-US" sz="2000" kern="0" dirty="0">
                <a:solidFill>
                  <a:srgbClr val="000000"/>
                </a:solidFill>
                <a:latin typeface="+mn-lt"/>
              </a:rPr>
              <a:t> der </a:t>
            </a:r>
            <a:r>
              <a:rPr lang="en-US" sz="2000" kern="0" dirty="0" err="1">
                <a:solidFill>
                  <a:srgbClr val="000000"/>
                </a:solidFill>
                <a:latin typeface="+mn-lt"/>
              </a:rPr>
              <a:t>Replikas</a:t>
            </a:r>
            <a:endParaRPr lang="en-US" sz="2000" kern="0" dirty="0">
              <a:solidFill>
                <a:srgbClr val="000000"/>
              </a:solidFill>
              <a:latin typeface="+mn-lt"/>
            </a:endParaRPr>
          </a:p>
          <a:p>
            <a:pPr lvl="1"/>
            <a:r>
              <a:rPr lang="en-US" sz="2000" kern="0" dirty="0">
                <a:solidFill>
                  <a:srgbClr val="000000"/>
                </a:solidFill>
                <a:latin typeface="+mn-lt"/>
              </a:rPr>
              <a:t>Readable </a:t>
            </a:r>
            <a:r>
              <a:rPr lang="en-US" sz="2000" kern="0" dirty="0" err="1">
                <a:solidFill>
                  <a:srgbClr val="000000"/>
                </a:solidFill>
                <a:latin typeface="+mn-lt"/>
              </a:rPr>
              <a:t>Replika</a:t>
            </a:r>
            <a:endParaRPr lang="en-US" sz="2000" kern="0" dirty="0">
              <a:solidFill>
                <a:srgbClr val="000000"/>
              </a:solidFill>
              <a:latin typeface="+mn-lt"/>
            </a:endParaRPr>
          </a:p>
          <a:p>
            <a:pPr lvl="1"/>
            <a:r>
              <a:rPr lang="en-US" sz="2000" kern="0" dirty="0">
                <a:solidFill>
                  <a:srgbClr val="000000"/>
                </a:solidFill>
                <a:latin typeface="+mn-lt"/>
              </a:rPr>
              <a:t>Troubleshooting</a:t>
            </a:r>
          </a:p>
        </p:txBody>
      </p:sp>
    </p:spTree>
    <p:extLst>
      <p:ext uri="{BB962C8B-B14F-4D97-AF65-F5344CB8AC3E}">
        <p14:creationId xmlns:p14="http://schemas.microsoft.com/office/powerpoint/2010/main" val="1472235644"/>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6" ma:contentTypeDescription="Ein neues Dokument erstellen." ma:contentTypeScope="" ma:versionID="056af482641e7e412ce98e55d58baef4">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c8c11f7c62b477d8dbd326f9b93f965"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965790fa-1676-40e9-a1b2-ba5f45c567ff" xsi:nil="true"/>
    <lcf76f155ced4ddcb4097134ff3c332f xmlns="6c0c9536-4234-4ee5-917d-0db1094ec3d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6020C3-B958-4AE7-AE83-9FE2C5D7FC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 ds:uri="965790fa-1676-40e9-a1b2-ba5f45c567ff"/>
    <ds:schemaRef ds:uri="6c0c9536-4234-4ee5-917d-0db1094ec3d5"/>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475</Words>
  <Application>Microsoft Office PowerPoint</Application>
  <PresentationFormat>Breitbild</PresentationFormat>
  <Paragraphs>141</Paragraphs>
  <Slides>11</Slides>
  <Notes>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11</vt:i4>
      </vt:variant>
    </vt:vector>
  </HeadingPairs>
  <TitlesOfParts>
    <vt:vector size="18" baseType="lpstr">
      <vt:lpstr>Arial</vt:lpstr>
      <vt:lpstr>Calibri</vt:lpstr>
      <vt:lpstr>Calibri Light</vt:lpstr>
      <vt:lpstr>Segoe UI</vt:lpstr>
      <vt:lpstr>Segoe UI Light</vt:lpstr>
      <vt:lpstr>Verdana</vt:lpstr>
      <vt:lpstr>Design1</vt:lpstr>
      <vt:lpstr>SQL Server Hochverfügbarkeitslösungen</vt:lpstr>
      <vt:lpstr>SQL Server Hochverfügbarkeitslösungen Modul 1- Entscheidungsmatrix</vt:lpstr>
      <vt:lpstr>PowerPoint-Präsentation</vt:lpstr>
      <vt:lpstr>Agenda</vt:lpstr>
      <vt:lpstr>Modul 1: Überblick</vt:lpstr>
      <vt:lpstr>Hochverfügbarkeit</vt:lpstr>
      <vt:lpstr>Modelle für Hochverfügbarkeit</vt:lpstr>
      <vt:lpstr>Was fehlt?</vt:lpstr>
      <vt:lpstr>Planung Hochverfügbarkeit</vt:lpstr>
      <vt:lpstr>HA not auf a Büchs, but in Private Cloud</vt:lpstr>
      <vt:lpstr>Entscheidungsmatrix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Andreas Rauch</cp:lastModifiedBy>
  <cp:revision>3</cp:revision>
  <dcterms:created xsi:type="dcterms:W3CDTF">2021-08-31T09:50:45Z</dcterms:created>
  <dcterms:modified xsi:type="dcterms:W3CDTF">2022-11-24T08:40:20Z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y fmtid="{D5CDD505-2E9C-101B-9397-08002B2CF9AE}" pid="5" name="MediaServiceImageTags">
    <vt:lpwstr/>
  </property>
</Properties>
</file>