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8" r:id="rId5"/>
    <p:sldId id="375" r:id="rId6"/>
    <p:sldId id="308" r:id="rId7"/>
    <p:sldId id="309" r:id="rId8"/>
    <p:sldId id="311" r:id="rId9"/>
    <p:sldId id="342" r:id="rId10"/>
    <p:sldId id="344" r:id="rId11"/>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98" d="100"/>
          <a:sy n="98" d="100"/>
        </p:scale>
        <p:origin x="72" y="272"/>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Rauch" userId="fa8c94ca-7b83-4339-bb00-1e4fd2bc6b5c" providerId="ADAL" clId="{35849ADF-0BD9-4D92-8F5D-B134CDBB6598}"/>
    <pc:docChg chg="modShowInfo">
      <pc:chgData name="Andreas Rauch" userId="fa8c94ca-7b83-4339-bb00-1e4fd2bc6b5c" providerId="ADAL" clId="{35849ADF-0BD9-4D92-8F5D-B134CDBB6598}" dt="2022-03-22T15:18:05.712" v="0" actId="2744"/>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a:solidFill>
          <a:schemeClr val="accent6"/>
        </a:solidFill>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22.03.2022</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1BDDAB7-34E3-49EB-81E2-3151F57F1190}" type="datetimeFigureOut">
              <a:rPr lang="de-DE" smtClean="0"/>
              <a:t>22.03.2022</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7F6E845-2E01-4388-8FB3-402D0BFE5E87}" type="slidenum">
              <a:rPr lang="de-DE" smtClean="0"/>
              <a:t>‹Nr.›</a:t>
            </a:fld>
            <a:endParaRPr lang="de-DE"/>
          </a:p>
        </p:txBody>
      </p:sp>
    </p:spTree>
    <p:extLst>
      <p:ext uri="{BB962C8B-B14F-4D97-AF65-F5344CB8AC3E}">
        <p14:creationId xmlns:p14="http://schemas.microsoft.com/office/powerpoint/2010/main" val="3128684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305CC-EEE7-4548-A71A-1EC08A84ED1A}" type="slidenum">
              <a:rPr lang="en-US" altLang="de-DE"/>
              <a:pPr/>
              <a:t>3</a:t>
            </a:fld>
            <a:endParaRPr lang="en-US" altLang="de-DE"/>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de-DE" altLang="de-DE"/>
          </a:p>
        </p:txBody>
      </p:sp>
    </p:spTree>
    <p:extLst>
      <p:ext uri="{BB962C8B-B14F-4D97-AF65-F5344CB8AC3E}">
        <p14:creationId xmlns:p14="http://schemas.microsoft.com/office/powerpoint/2010/main" val="3915544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289240720"/>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a:solidFill>
                            <a:srgbClr val="FFFFFF"/>
                          </a:solidFill>
                          <a:effectLst/>
                          <a:latin typeface="+mn-lt"/>
                        </a:rPr>
                        <a:t>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dirty="0">
                          <a:solidFill>
                            <a:srgbClr val="FFFFFF"/>
                          </a:solidFill>
                          <a:effectLst/>
                          <a:latin typeface="+mn-lt"/>
                        </a:rPr>
                        <a:t>Beschreibung​</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Navigationsleiste, welch anpassbar ist und eine Möglichkeit bietet schnell zu Punkten imSharepoint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Neue Seite/Liste/Bibliothek/App/​</a:t>
                      </a:r>
                    </a:p>
                    <a:p>
                      <a:pPr algn="l" fontAlgn="base"/>
                      <a:r>
                        <a:rPr lang="de-DE" sz="1200" b="0" i="0" dirty="0" err="1">
                          <a:solidFill>
                            <a:srgbClr val="000000"/>
                          </a:solidFill>
                          <a:effectLst/>
                          <a:latin typeface="+mn-lt"/>
                        </a:rPr>
                        <a:t>Neuigkeitenbeitrag</a:t>
                      </a:r>
                      <a:r>
                        <a:rPr lang="de-DE" sz="1200" b="0" i="0" dirty="0">
                          <a:solidFill>
                            <a:srgbClr val="000000"/>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kann man wichtige Navigationspunkte wie die Websiteeinstellungen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AE7720-A7AC-4579-A016-25C233FE8E7D}"/>
              </a:ext>
            </a:extLst>
          </p:cNvPr>
          <p:cNvSpPr>
            <a:spLocks noGrp="1"/>
          </p:cNvSpPr>
          <p:nvPr>
            <p:ph type="ctrTitle"/>
          </p:nvPr>
        </p:nvSpPr>
        <p:spPr/>
        <p:txBody>
          <a:bodyPr>
            <a:normAutofit fontScale="90000"/>
          </a:bodyPr>
          <a:lstStyle/>
          <a:p>
            <a:r>
              <a:rPr lang="de-DE" dirty="0"/>
              <a:t>SQL Server Hochverfügbarkeitslösungen</a:t>
            </a:r>
            <a:br>
              <a:rPr lang="de-DE" dirty="0"/>
            </a:br>
            <a:r>
              <a:rPr lang="de-DE" dirty="0"/>
              <a:t>Modul 3 - Spiegeln</a:t>
            </a:r>
          </a:p>
        </p:txBody>
      </p:sp>
      <p:sp>
        <p:nvSpPr>
          <p:cNvPr id="3" name="Untertitel 2">
            <a:extLst>
              <a:ext uri="{FF2B5EF4-FFF2-40B4-BE49-F238E27FC236}">
                <a16:creationId xmlns:a16="http://schemas.microsoft.com/office/drawing/2014/main" id="{0CFD9A43-AF14-4AE3-888F-EECEFD8FD760}"/>
              </a:ext>
            </a:extLst>
          </p:cNvPr>
          <p:cNvSpPr>
            <a:spLocks noGrp="1"/>
          </p:cNvSpPr>
          <p:nvPr>
            <p:ph type="subTitle" idx="1"/>
          </p:nvPr>
        </p:nvSpPr>
        <p:spPr/>
        <p:txBody>
          <a:bodyPr/>
          <a:lstStyle/>
          <a:p>
            <a:r>
              <a:rPr lang="de-DE" dirty="0"/>
              <a:t>Andreas Rauch</a:t>
            </a:r>
          </a:p>
          <a:p>
            <a:r>
              <a:rPr lang="de-DE" dirty="0" err="1"/>
              <a:t>andreasr@</a:t>
            </a:r>
            <a:r>
              <a:rPr lang="de-DE" err="1"/>
              <a:t>ppedv</a:t>
            </a:r>
            <a:r>
              <a:rPr lang="de-DE"/>
              <a:t>.de</a:t>
            </a:r>
          </a:p>
        </p:txBody>
      </p:sp>
    </p:spTree>
    <p:extLst>
      <p:ext uri="{BB962C8B-B14F-4D97-AF65-F5344CB8AC3E}">
        <p14:creationId xmlns:p14="http://schemas.microsoft.com/office/powerpoint/2010/main" val="361358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dirty="0"/>
              <a:t>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83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de-DE" dirty="0" err="1"/>
              <a:t>Spiegeln</a:t>
            </a:r>
            <a:endParaRPr lang="en-US" altLang="de-DE" dirty="0"/>
          </a:p>
        </p:txBody>
      </p:sp>
      <p:sp>
        <p:nvSpPr>
          <p:cNvPr id="3075" name="Rectangle 3"/>
          <p:cNvSpPr>
            <a:spLocks noGrp="1" noChangeArrowheads="1"/>
          </p:cNvSpPr>
          <p:nvPr>
            <p:ph idx="1"/>
          </p:nvPr>
        </p:nvSpPr>
        <p:spPr>
          <a:xfrm>
            <a:off x="838200" y="1796322"/>
            <a:ext cx="10515600" cy="4351338"/>
          </a:xfrm>
        </p:spPr>
        <p:txBody>
          <a:bodyPr>
            <a:normAutofit fontScale="92500" lnSpcReduction="10000"/>
          </a:bodyPr>
          <a:lstStyle/>
          <a:p>
            <a:pPr marL="457200" indent="-457200">
              <a:buFont typeface="Arial" panose="020B0604020202020204" pitchFamily="34" charset="0"/>
              <a:buChar char="•"/>
            </a:pPr>
            <a:r>
              <a:rPr lang="en-US" altLang="de-DE" dirty="0" err="1"/>
              <a:t>Depricated</a:t>
            </a:r>
            <a:r>
              <a:rPr lang="en-US" altLang="de-DE" dirty="0"/>
              <a:t> ab SQL 2014 </a:t>
            </a:r>
          </a:p>
          <a:p>
            <a:pPr marL="914400" lvl="1" indent="-457200"/>
            <a:r>
              <a:rPr lang="en-US" altLang="de-DE" dirty="0" err="1"/>
              <a:t>Allerdings</a:t>
            </a:r>
            <a:r>
              <a:rPr lang="en-US" altLang="de-DE" dirty="0"/>
              <a:t>: “</a:t>
            </a:r>
            <a:r>
              <a:rPr lang="en-US" altLang="de-DE" dirty="0" err="1"/>
              <a:t>FakeNews</a:t>
            </a:r>
            <a:r>
              <a:rPr lang="en-US" altLang="de-DE" dirty="0"/>
              <a:t>”</a:t>
            </a:r>
          </a:p>
          <a:p>
            <a:pPr marL="457200" indent="-457200">
              <a:buFont typeface="Arial" panose="020B0604020202020204" pitchFamily="34" charset="0"/>
              <a:buChar char="•"/>
            </a:pPr>
            <a:r>
              <a:rPr lang="en-US" altLang="de-DE" dirty="0"/>
              <a:t>Mind. </a:t>
            </a:r>
            <a:r>
              <a:rPr lang="en-US" altLang="de-DE" dirty="0" err="1"/>
              <a:t>zwei</a:t>
            </a:r>
            <a:r>
              <a:rPr lang="en-US" altLang="de-DE" dirty="0"/>
              <a:t> Server </a:t>
            </a:r>
            <a:r>
              <a:rPr lang="en-US" altLang="de-DE" dirty="0" err="1"/>
              <a:t>notwendig</a:t>
            </a:r>
            <a:endParaRPr lang="en-US" altLang="de-DE" dirty="0"/>
          </a:p>
          <a:p>
            <a:pPr marL="457200" indent="-457200">
              <a:buFont typeface="Arial" panose="020B0604020202020204" pitchFamily="34" charset="0"/>
              <a:buChar char="•"/>
            </a:pPr>
            <a:r>
              <a:rPr lang="en-US" altLang="de-DE" dirty="0" err="1"/>
              <a:t>Für</a:t>
            </a:r>
            <a:r>
              <a:rPr lang="en-US" altLang="de-DE" dirty="0"/>
              <a:t> </a:t>
            </a:r>
            <a:r>
              <a:rPr lang="en-US" altLang="de-DE" dirty="0" err="1"/>
              <a:t>automatischen</a:t>
            </a:r>
            <a:r>
              <a:rPr lang="en-US" altLang="de-DE" dirty="0"/>
              <a:t> Failover </a:t>
            </a:r>
          </a:p>
          <a:p>
            <a:pPr marL="914400" lvl="1" indent="-457200"/>
            <a:r>
              <a:rPr lang="en-US" altLang="de-DE" dirty="0" err="1"/>
              <a:t>Zeugeninstanz</a:t>
            </a:r>
            <a:r>
              <a:rPr lang="en-US" altLang="de-DE" dirty="0"/>
              <a:t> </a:t>
            </a:r>
            <a:r>
              <a:rPr lang="en-US" altLang="de-DE" dirty="0" err="1"/>
              <a:t>notwendig</a:t>
            </a:r>
            <a:endParaRPr lang="en-US" altLang="de-DE" dirty="0"/>
          </a:p>
          <a:p>
            <a:pPr marL="1371600" lvl="2" indent="-457200"/>
            <a:r>
              <a:rPr lang="en-US" altLang="de-DE" dirty="0"/>
              <a:t>Ab SQL Express</a:t>
            </a:r>
          </a:p>
          <a:p>
            <a:pPr marL="457200" indent="-457200"/>
            <a:r>
              <a:rPr lang="en-US" altLang="de-DE" dirty="0"/>
              <a:t>Ab </a:t>
            </a:r>
            <a:r>
              <a:rPr lang="en-US" altLang="de-DE" dirty="0" err="1"/>
              <a:t>Standardversion</a:t>
            </a:r>
            <a:endParaRPr lang="en-US" altLang="de-DE" dirty="0"/>
          </a:p>
          <a:p>
            <a:pPr marL="457200" indent="-457200"/>
            <a:r>
              <a:rPr lang="en-US" altLang="de-DE" dirty="0" err="1"/>
              <a:t>Jeweils</a:t>
            </a:r>
            <a:r>
              <a:rPr lang="en-US" altLang="de-DE" dirty="0"/>
              <a:t> </a:t>
            </a:r>
            <a:r>
              <a:rPr lang="en-US" altLang="de-DE" dirty="0" err="1"/>
              <a:t>ein</a:t>
            </a:r>
            <a:r>
              <a:rPr lang="en-US" altLang="de-DE" dirty="0"/>
              <a:t> Ports </a:t>
            </a:r>
            <a:r>
              <a:rPr lang="en-US" altLang="de-DE" dirty="0" err="1"/>
              <a:t>für</a:t>
            </a:r>
            <a:r>
              <a:rPr lang="en-US" altLang="de-DE" dirty="0"/>
              <a:t> </a:t>
            </a:r>
            <a:r>
              <a:rPr lang="en-US" altLang="de-DE" dirty="0" err="1"/>
              <a:t>Kommunikation</a:t>
            </a:r>
            <a:r>
              <a:rPr lang="en-US" altLang="de-DE" dirty="0"/>
              <a:t> </a:t>
            </a:r>
            <a:br>
              <a:rPr lang="en-US" altLang="de-DE" dirty="0"/>
            </a:br>
            <a:r>
              <a:rPr lang="en-US" altLang="de-DE" dirty="0"/>
              <a:t>pro </a:t>
            </a:r>
            <a:r>
              <a:rPr lang="en-US" altLang="de-DE" dirty="0" err="1"/>
              <a:t>Instanz</a:t>
            </a:r>
            <a:endParaRPr lang="en-US" altLang="de-DE" dirty="0"/>
          </a:p>
          <a:p>
            <a:pPr marL="914400" lvl="1" indent="-457200"/>
            <a:r>
              <a:rPr lang="en-US" altLang="de-DE" dirty="0" err="1"/>
              <a:t>Endpunkt</a:t>
            </a:r>
            <a:r>
              <a:rPr lang="en-US" altLang="de-DE" dirty="0"/>
              <a:t>: 5022 default</a:t>
            </a:r>
          </a:p>
          <a:p>
            <a:pPr marL="457200" indent="-457200">
              <a:buFont typeface="Arial" panose="020B0604020202020204" pitchFamily="34" charset="0"/>
              <a:buChar char="•"/>
            </a:pPr>
            <a:r>
              <a:rPr lang="en-US" altLang="de-DE" dirty="0" err="1"/>
              <a:t>Prinzipal</a:t>
            </a:r>
            <a:r>
              <a:rPr lang="en-US" altLang="de-DE" dirty="0"/>
              <a:t> DB und Mirror DB</a:t>
            </a:r>
          </a:p>
        </p:txBody>
      </p:sp>
      <p:pic>
        <p:nvPicPr>
          <p:cNvPr id="2" name="Grafik 1">
            <a:extLst>
              <a:ext uri="{FF2B5EF4-FFF2-40B4-BE49-F238E27FC236}">
                <a16:creationId xmlns:a16="http://schemas.microsoft.com/office/drawing/2014/main" id="{D85E5B35-4735-4C04-97F4-8EE7C8C1911B}"/>
              </a:ext>
            </a:extLst>
          </p:cNvPr>
          <p:cNvPicPr>
            <a:picLocks noChangeAspect="1"/>
          </p:cNvPicPr>
          <p:nvPr/>
        </p:nvPicPr>
        <p:blipFill>
          <a:blip r:embed="rId3"/>
          <a:stretch>
            <a:fillRect/>
          </a:stretch>
        </p:blipFill>
        <p:spPr>
          <a:xfrm>
            <a:off x="7757395" y="1120432"/>
            <a:ext cx="3990975" cy="3248025"/>
          </a:xfrm>
          <a:prstGeom prst="rect">
            <a:avLst/>
          </a:prstGeom>
        </p:spPr>
      </p:pic>
      <p:cxnSp>
        <p:nvCxnSpPr>
          <p:cNvPr id="16" name="Verbinder: gewinkelt 15">
            <a:extLst>
              <a:ext uri="{FF2B5EF4-FFF2-40B4-BE49-F238E27FC236}">
                <a16:creationId xmlns:a16="http://schemas.microsoft.com/office/drawing/2014/main" id="{6D6C0DD9-B4B3-4FCD-9003-7E52F3F93529}"/>
              </a:ext>
            </a:extLst>
          </p:cNvPr>
          <p:cNvCxnSpPr>
            <a:cxnSpLocks/>
          </p:cNvCxnSpPr>
          <p:nvPr/>
        </p:nvCxnSpPr>
        <p:spPr>
          <a:xfrm rot="16200000" flipV="1">
            <a:off x="7883399" y="3082311"/>
            <a:ext cx="1714116" cy="1533445"/>
          </a:xfrm>
          <a:prstGeom prst="bentConnector3">
            <a:avLst>
              <a:gd name="adj1" fmla="val -38317"/>
            </a:avLst>
          </a:prstGeom>
          <a:ln w="41275" cap="flat" cmpd="thickThin" algn="ctr">
            <a:solidFill>
              <a:schemeClr val="accent1"/>
            </a:solidFill>
            <a:prstDash val="solid"/>
            <a:round/>
            <a:headEnd type="triangle" w="lg" len="med"/>
            <a:tailEnd type="triangle" w="lg" len="lg"/>
          </a:ln>
        </p:spPr>
        <p:style>
          <a:lnRef idx="0">
            <a:scrgbClr r="0" g="0" b="0"/>
          </a:lnRef>
          <a:fillRef idx="0">
            <a:scrgbClr r="0" g="0" b="0"/>
          </a:fillRef>
          <a:effectRef idx="0">
            <a:scrgbClr r="0" g="0" b="0"/>
          </a:effectRef>
          <a:fontRef idx="minor">
            <a:schemeClr val="tx1"/>
          </a:fontRef>
        </p:style>
      </p:cxnSp>
      <p:cxnSp>
        <p:nvCxnSpPr>
          <p:cNvPr id="29" name="Verbinder: gewinkelt 28">
            <a:extLst>
              <a:ext uri="{FF2B5EF4-FFF2-40B4-BE49-F238E27FC236}">
                <a16:creationId xmlns:a16="http://schemas.microsoft.com/office/drawing/2014/main" id="{ACDEAFE2-698E-45F6-BD8C-EB889031ECA1}"/>
              </a:ext>
            </a:extLst>
          </p:cNvPr>
          <p:cNvCxnSpPr>
            <a:cxnSpLocks/>
            <a:endCxn id="53" idx="1"/>
          </p:cNvCxnSpPr>
          <p:nvPr/>
        </p:nvCxnSpPr>
        <p:spPr>
          <a:xfrm flipV="1">
            <a:off x="9046374" y="1055482"/>
            <a:ext cx="1288980" cy="64950"/>
          </a:xfrm>
          <a:prstGeom prst="bentConnector3">
            <a:avLst>
              <a:gd name="adj1" fmla="val 50000"/>
            </a:avLst>
          </a:prstGeom>
          <a:ln w="41275" cmpd="thickThi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Textfeld 52">
            <a:extLst>
              <a:ext uri="{FF2B5EF4-FFF2-40B4-BE49-F238E27FC236}">
                <a16:creationId xmlns:a16="http://schemas.microsoft.com/office/drawing/2014/main" id="{D272B946-4E8F-4938-9215-D35D47F9124B}"/>
              </a:ext>
            </a:extLst>
          </p:cNvPr>
          <p:cNvSpPr txBox="1"/>
          <p:nvPr/>
        </p:nvSpPr>
        <p:spPr>
          <a:xfrm>
            <a:off x="10335354" y="870816"/>
            <a:ext cx="652743" cy="369332"/>
          </a:xfrm>
          <a:prstGeom prst="rect">
            <a:avLst/>
          </a:prstGeom>
          <a:noFill/>
        </p:spPr>
        <p:txBody>
          <a:bodyPr wrap="none" rtlCol="0">
            <a:spAutoFit/>
          </a:bodyPr>
          <a:lstStyle/>
          <a:p>
            <a:r>
              <a:rPr lang="de-DE" dirty="0"/>
              <a:t>5022</a:t>
            </a:r>
          </a:p>
        </p:txBody>
      </p:sp>
      <p:sp>
        <p:nvSpPr>
          <p:cNvPr id="56" name="Textfeld 55">
            <a:extLst>
              <a:ext uri="{FF2B5EF4-FFF2-40B4-BE49-F238E27FC236}">
                <a16:creationId xmlns:a16="http://schemas.microsoft.com/office/drawing/2014/main" id="{F5DC107E-2370-41C8-BC86-3F416712CFEE}"/>
              </a:ext>
            </a:extLst>
          </p:cNvPr>
          <p:cNvSpPr txBox="1"/>
          <p:nvPr/>
        </p:nvSpPr>
        <p:spPr>
          <a:xfrm>
            <a:off x="7579164" y="2622643"/>
            <a:ext cx="652743" cy="369332"/>
          </a:xfrm>
          <a:prstGeom prst="rect">
            <a:avLst/>
          </a:prstGeom>
          <a:noFill/>
        </p:spPr>
        <p:txBody>
          <a:bodyPr wrap="none" rtlCol="0">
            <a:spAutoFit/>
          </a:bodyPr>
          <a:lstStyle/>
          <a:p>
            <a:r>
              <a:rPr lang="de-DE" dirty="0"/>
              <a:t>5022</a:t>
            </a:r>
          </a:p>
        </p:txBody>
      </p:sp>
      <p:sp>
        <p:nvSpPr>
          <p:cNvPr id="58" name="Textfeld 57">
            <a:extLst>
              <a:ext uri="{FF2B5EF4-FFF2-40B4-BE49-F238E27FC236}">
                <a16:creationId xmlns:a16="http://schemas.microsoft.com/office/drawing/2014/main" id="{A0CECF32-D882-4EDF-9D53-60B867179253}"/>
              </a:ext>
            </a:extLst>
          </p:cNvPr>
          <p:cNvSpPr txBox="1"/>
          <p:nvPr/>
        </p:nvSpPr>
        <p:spPr>
          <a:xfrm>
            <a:off x="8393631" y="935766"/>
            <a:ext cx="652743" cy="369332"/>
          </a:xfrm>
          <a:prstGeom prst="rect">
            <a:avLst/>
          </a:prstGeom>
          <a:noFill/>
        </p:spPr>
        <p:txBody>
          <a:bodyPr wrap="none" rtlCol="0">
            <a:spAutoFit/>
          </a:bodyPr>
          <a:lstStyle/>
          <a:p>
            <a:r>
              <a:rPr lang="de-DE" dirty="0"/>
              <a:t>5022</a:t>
            </a:r>
          </a:p>
        </p:txBody>
      </p:sp>
      <p:cxnSp>
        <p:nvCxnSpPr>
          <p:cNvPr id="82" name="Verbinder: gewinkelt 81">
            <a:extLst>
              <a:ext uri="{FF2B5EF4-FFF2-40B4-BE49-F238E27FC236}">
                <a16:creationId xmlns:a16="http://schemas.microsoft.com/office/drawing/2014/main" id="{A749904A-9CAB-4AD6-A67B-F4EE499566E2}"/>
              </a:ext>
            </a:extLst>
          </p:cNvPr>
          <p:cNvCxnSpPr>
            <a:cxnSpLocks/>
          </p:cNvCxnSpPr>
          <p:nvPr/>
        </p:nvCxnSpPr>
        <p:spPr>
          <a:xfrm rot="5400000" flipH="1" flipV="1">
            <a:off x="9681384" y="3184253"/>
            <a:ext cx="1566827" cy="1480858"/>
          </a:xfrm>
          <a:prstGeom prst="bentConnector3">
            <a:avLst>
              <a:gd name="adj1" fmla="val -40134"/>
            </a:avLst>
          </a:prstGeom>
          <a:ln w="41275" cap="flat" cmpd="thickThin" algn="ctr">
            <a:solidFill>
              <a:schemeClr val="accent1"/>
            </a:solidFill>
            <a:prstDash val="solid"/>
            <a:round/>
            <a:headEnd type="triangle" w="lg" len="med"/>
            <a:tailEnd type="triangle" w="lg" len="lg"/>
          </a:ln>
        </p:spPr>
        <p:style>
          <a:lnRef idx="0">
            <a:scrgbClr r="0" g="0" b="0"/>
          </a:lnRef>
          <a:fillRef idx="0">
            <a:scrgbClr r="0" g="0" b="0"/>
          </a:fillRef>
          <a:effectRef idx="0">
            <a:scrgbClr r="0" g="0" b="0"/>
          </a:effectRef>
          <a:fontRef idx="minor">
            <a:schemeClr val="tx1"/>
          </a:fontRef>
        </p:style>
      </p:cxnSp>
      <p:sp>
        <p:nvSpPr>
          <p:cNvPr id="83" name="Textfeld 82">
            <a:extLst>
              <a:ext uri="{FF2B5EF4-FFF2-40B4-BE49-F238E27FC236}">
                <a16:creationId xmlns:a16="http://schemas.microsoft.com/office/drawing/2014/main" id="{26C5C676-97A4-4926-8F31-8877364BDE26}"/>
              </a:ext>
            </a:extLst>
          </p:cNvPr>
          <p:cNvSpPr txBox="1"/>
          <p:nvPr/>
        </p:nvSpPr>
        <p:spPr>
          <a:xfrm>
            <a:off x="9249423" y="4289038"/>
            <a:ext cx="652743" cy="369332"/>
          </a:xfrm>
          <a:prstGeom prst="rect">
            <a:avLst/>
          </a:prstGeom>
          <a:noFill/>
        </p:spPr>
        <p:txBody>
          <a:bodyPr wrap="none" rtlCol="0">
            <a:spAutoFit/>
          </a:bodyPr>
          <a:lstStyle/>
          <a:p>
            <a:r>
              <a:rPr lang="de-DE" dirty="0"/>
              <a:t>5022</a:t>
            </a:r>
          </a:p>
        </p:txBody>
      </p:sp>
      <p:sp>
        <p:nvSpPr>
          <p:cNvPr id="84" name="Textfeld 83">
            <a:extLst>
              <a:ext uri="{FF2B5EF4-FFF2-40B4-BE49-F238E27FC236}">
                <a16:creationId xmlns:a16="http://schemas.microsoft.com/office/drawing/2014/main" id="{BEACA570-F4DE-4860-9899-C0FBE570811B}"/>
              </a:ext>
            </a:extLst>
          </p:cNvPr>
          <p:cNvSpPr txBox="1"/>
          <p:nvPr/>
        </p:nvSpPr>
        <p:spPr>
          <a:xfrm>
            <a:off x="10878855" y="2771936"/>
            <a:ext cx="652743" cy="369332"/>
          </a:xfrm>
          <a:prstGeom prst="rect">
            <a:avLst/>
          </a:prstGeom>
          <a:noFill/>
        </p:spPr>
        <p:txBody>
          <a:bodyPr wrap="none" rtlCol="0">
            <a:spAutoFit/>
          </a:bodyPr>
          <a:lstStyle/>
          <a:p>
            <a:r>
              <a:rPr lang="de-DE" dirty="0"/>
              <a:t>5022</a:t>
            </a:r>
          </a:p>
        </p:txBody>
      </p:sp>
    </p:spTree>
    <p:extLst>
      <p:ext uri="{BB962C8B-B14F-4D97-AF65-F5344CB8AC3E}">
        <p14:creationId xmlns:p14="http://schemas.microsoft.com/office/powerpoint/2010/main" val="334474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199" y="639651"/>
            <a:ext cx="10604079" cy="939823"/>
          </a:xfrm>
        </p:spPr>
        <p:txBody>
          <a:bodyPr/>
          <a:lstStyle/>
          <a:p>
            <a:r>
              <a:rPr lang="en-US" altLang="de-DE" dirty="0" err="1"/>
              <a:t>Spiegeln</a:t>
            </a:r>
            <a:r>
              <a:rPr lang="en-US" altLang="de-DE" dirty="0"/>
              <a:t> </a:t>
            </a:r>
            <a:r>
              <a:rPr lang="en-US" altLang="de-DE" dirty="0" err="1"/>
              <a:t>Typen</a:t>
            </a:r>
            <a:endParaRPr lang="en-US" altLang="de-DE" dirty="0"/>
          </a:p>
        </p:txBody>
      </p:sp>
      <p:sp>
        <p:nvSpPr>
          <p:cNvPr id="4099" name="Rectangle 3"/>
          <p:cNvSpPr>
            <a:spLocks noGrp="1" noChangeArrowheads="1"/>
          </p:cNvSpPr>
          <p:nvPr>
            <p:ph idx="1"/>
          </p:nvPr>
        </p:nvSpPr>
        <p:spPr/>
        <p:txBody>
          <a:bodyPr>
            <a:normAutofit lnSpcReduction="10000"/>
          </a:bodyPr>
          <a:lstStyle/>
          <a:p>
            <a:pPr marL="342900" indent="-342900">
              <a:lnSpc>
                <a:spcPct val="90000"/>
              </a:lnSpc>
              <a:buFont typeface="Arial" panose="020B0604020202020204" pitchFamily="34" charset="0"/>
              <a:buChar char="•"/>
            </a:pPr>
            <a:r>
              <a:rPr lang="en-US" altLang="de-DE" sz="2600" b="1" dirty="0" err="1"/>
              <a:t>Hohe</a:t>
            </a:r>
            <a:r>
              <a:rPr lang="en-US" altLang="de-DE" sz="2600" b="1" dirty="0"/>
              <a:t> </a:t>
            </a:r>
            <a:r>
              <a:rPr lang="en-US" altLang="de-DE" sz="2600" b="1" dirty="0" err="1"/>
              <a:t>Verfügbarkeit</a:t>
            </a:r>
            <a:endParaRPr lang="en-US" altLang="de-DE" sz="2600" b="1" dirty="0"/>
          </a:p>
          <a:p>
            <a:pPr lvl="1">
              <a:lnSpc>
                <a:spcPct val="90000"/>
              </a:lnSpc>
            </a:pPr>
            <a:r>
              <a:rPr lang="en-US" altLang="de-DE" sz="2000" dirty="0"/>
              <a:t>Sync </a:t>
            </a:r>
            <a:r>
              <a:rPr lang="en-US" altLang="de-DE" sz="2000" dirty="0" err="1"/>
              <a:t>zwischen</a:t>
            </a:r>
            <a:r>
              <a:rPr lang="en-US" altLang="de-DE" sz="2000" dirty="0"/>
              <a:t> </a:t>
            </a:r>
            <a:r>
              <a:rPr lang="en-US" altLang="de-DE" sz="2000" dirty="0" err="1"/>
              <a:t>Prinzipal</a:t>
            </a:r>
            <a:r>
              <a:rPr lang="en-US" altLang="de-DE" sz="2000" dirty="0"/>
              <a:t> und Mirror DB</a:t>
            </a:r>
          </a:p>
          <a:p>
            <a:pPr lvl="1">
              <a:lnSpc>
                <a:spcPct val="90000"/>
              </a:lnSpc>
            </a:pPr>
            <a:r>
              <a:rPr lang="en-US" altLang="de-DE" sz="2000" dirty="0" err="1"/>
              <a:t>Automatischer</a:t>
            </a:r>
            <a:r>
              <a:rPr lang="en-US" altLang="de-DE" sz="2000" dirty="0"/>
              <a:t> Failover</a:t>
            </a:r>
          </a:p>
          <a:p>
            <a:pPr lvl="1">
              <a:lnSpc>
                <a:spcPct val="90000"/>
              </a:lnSpc>
            </a:pPr>
            <a:r>
              <a:rPr lang="en-US" altLang="de-DE" sz="2000" dirty="0" err="1">
                <a:solidFill>
                  <a:srgbClr val="FF0000"/>
                </a:solidFill>
              </a:rPr>
              <a:t>Zeuge</a:t>
            </a:r>
            <a:r>
              <a:rPr lang="en-US" altLang="de-DE" sz="2000" dirty="0">
                <a:solidFill>
                  <a:srgbClr val="FF0000"/>
                </a:solidFill>
              </a:rPr>
              <a:t> </a:t>
            </a:r>
            <a:r>
              <a:rPr lang="en-US" altLang="de-DE" sz="2000" dirty="0" err="1">
                <a:solidFill>
                  <a:srgbClr val="FF0000"/>
                </a:solidFill>
              </a:rPr>
              <a:t>erforderlich</a:t>
            </a:r>
            <a:endParaRPr lang="en-US" altLang="de-DE" sz="2000" dirty="0">
              <a:solidFill>
                <a:srgbClr val="FF0000"/>
              </a:solidFill>
            </a:endParaRPr>
          </a:p>
          <a:p>
            <a:pPr marL="342900" indent="-342900">
              <a:buFont typeface="Arial" panose="020B0604020202020204" pitchFamily="34" charset="0"/>
              <a:buChar char="•"/>
            </a:pPr>
            <a:r>
              <a:rPr lang="en-US" altLang="de-DE" sz="2600" b="1" dirty="0" err="1"/>
              <a:t>Hohe</a:t>
            </a:r>
            <a:r>
              <a:rPr lang="en-US" altLang="de-DE" sz="2600" b="1" dirty="0"/>
              <a:t> </a:t>
            </a:r>
            <a:r>
              <a:rPr lang="en-US" altLang="de-DE" sz="2600" b="1" dirty="0" err="1"/>
              <a:t>Sicherheit</a:t>
            </a:r>
            <a:endParaRPr lang="en-US" altLang="de-DE" sz="2600" b="1" dirty="0"/>
          </a:p>
          <a:p>
            <a:pPr lvl="1">
              <a:lnSpc>
                <a:spcPct val="90000"/>
              </a:lnSpc>
            </a:pPr>
            <a:r>
              <a:rPr lang="en-US" altLang="de-DE" sz="2000" dirty="0" err="1"/>
              <a:t>Synchron</a:t>
            </a:r>
            <a:endParaRPr lang="en-US" altLang="de-DE" sz="2000" dirty="0"/>
          </a:p>
          <a:p>
            <a:pPr lvl="1">
              <a:lnSpc>
                <a:spcPct val="90000"/>
              </a:lnSpc>
            </a:pPr>
            <a:r>
              <a:rPr lang="en-US" altLang="de-DE" sz="2000" dirty="0" err="1"/>
              <a:t>Manueller</a:t>
            </a:r>
            <a:r>
              <a:rPr lang="en-US" altLang="de-DE" sz="2000" dirty="0"/>
              <a:t> failover</a:t>
            </a:r>
          </a:p>
          <a:p>
            <a:pPr lvl="1"/>
            <a:r>
              <a:rPr lang="en-US" altLang="de-DE" sz="2000" dirty="0" err="1">
                <a:solidFill>
                  <a:srgbClr val="FF0000"/>
                </a:solidFill>
              </a:rPr>
              <a:t>Kein</a:t>
            </a:r>
            <a:r>
              <a:rPr lang="en-US" altLang="de-DE" sz="2000" dirty="0">
                <a:solidFill>
                  <a:srgbClr val="FF0000"/>
                </a:solidFill>
              </a:rPr>
              <a:t> </a:t>
            </a:r>
            <a:r>
              <a:rPr lang="en-US" altLang="de-DE" sz="2000" dirty="0" err="1">
                <a:solidFill>
                  <a:srgbClr val="FF0000"/>
                </a:solidFill>
              </a:rPr>
              <a:t>Zeuge</a:t>
            </a:r>
            <a:r>
              <a:rPr lang="en-US" altLang="de-DE" sz="2000" dirty="0">
                <a:solidFill>
                  <a:srgbClr val="FF0000"/>
                </a:solidFill>
              </a:rPr>
              <a:t> </a:t>
            </a:r>
            <a:r>
              <a:rPr lang="en-US" altLang="de-DE" sz="2000" dirty="0" err="1">
                <a:solidFill>
                  <a:srgbClr val="FF0000"/>
                </a:solidFill>
              </a:rPr>
              <a:t>erforderlich</a:t>
            </a:r>
            <a:endParaRPr lang="en-US" altLang="de-DE" sz="2000" dirty="0">
              <a:solidFill>
                <a:srgbClr val="FF0000"/>
              </a:solidFill>
            </a:endParaRPr>
          </a:p>
          <a:p>
            <a:pPr marL="342900" indent="-342900">
              <a:lnSpc>
                <a:spcPct val="90000"/>
              </a:lnSpc>
              <a:buFont typeface="Arial" panose="020B0604020202020204" pitchFamily="34" charset="0"/>
              <a:buChar char="•"/>
            </a:pPr>
            <a:r>
              <a:rPr lang="en-US" altLang="de-DE" sz="2600" b="1" dirty="0" err="1"/>
              <a:t>Hohe</a:t>
            </a:r>
            <a:r>
              <a:rPr lang="en-US" altLang="de-DE" sz="2600" b="1" dirty="0"/>
              <a:t> </a:t>
            </a:r>
            <a:r>
              <a:rPr lang="en-US" altLang="de-DE" sz="2600" b="1" dirty="0" err="1"/>
              <a:t>Leistung</a:t>
            </a:r>
            <a:endParaRPr lang="en-US" altLang="de-DE" sz="2600" b="1" dirty="0"/>
          </a:p>
          <a:p>
            <a:pPr lvl="1">
              <a:lnSpc>
                <a:spcPct val="90000"/>
              </a:lnSpc>
            </a:pPr>
            <a:r>
              <a:rPr lang="en-US" altLang="de-DE" sz="2000" dirty="0" err="1"/>
              <a:t>Nicht</a:t>
            </a:r>
            <a:r>
              <a:rPr lang="en-US" altLang="de-DE" sz="2000" dirty="0"/>
              <a:t> </a:t>
            </a:r>
            <a:r>
              <a:rPr lang="en-US" altLang="de-DE" sz="2000" dirty="0" err="1"/>
              <a:t>Synchron</a:t>
            </a:r>
            <a:endParaRPr lang="en-US" altLang="de-DE" sz="2000" dirty="0"/>
          </a:p>
          <a:p>
            <a:pPr lvl="1">
              <a:lnSpc>
                <a:spcPct val="90000"/>
              </a:lnSpc>
            </a:pPr>
            <a:r>
              <a:rPr lang="en-US" altLang="de-DE" sz="2000" dirty="0"/>
              <a:t>Nur </a:t>
            </a:r>
            <a:r>
              <a:rPr lang="en-US" altLang="de-DE" sz="2000" dirty="0" err="1"/>
              <a:t>erwzungener</a:t>
            </a:r>
            <a:r>
              <a:rPr lang="en-US" altLang="de-DE" sz="2000" dirty="0"/>
              <a:t> Failover </a:t>
            </a:r>
            <a:r>
              <a:rPr lang="en-US" altLang="de-DE" sz="2000" dirty="0" err="1"/>
              <a:t>möglich</a:t>
            </a:r>
            <a:endParaRPr lang="en-US" altLang="de-DE" sz="2000" dirty="0"/>
          </a:p>
          <a:p>
            <a:pPr lvl="1">
              <a:lnSpc>
                <a:spcPct val="90000"/>
              </a:lnSpc>
            </a:pPr>
            <a:r>
              <a:rPr lang="en-US" altLang="de-DE" sz="2000" dirty="0" err="1">
                <a:solidFill>
                  <a:srgbClr val="FF0000"/>
                </a:solidFill>
              </a:rPr>
              <a:t>Kein</a:t>
            </a:r>
            <a:r>
              <a:rPr lang="en-US" altLang="de-DE" sz="2000" dirty="0">
                <a:solidFill>
                  <a:srgbClr val="FF0000"/>
                </a:solidFill>
              </a:rPr>
              <a:t> </a:t>
            </a:r>
            <a:r>
              <a:rPr lang="en-US" altLang="de-DE" sz="2000" dirty="0" err="1">
                <a:solidFill>
                  <a:srgbClr val="FF0000"/>
                </a:solidFill>
              </a:rPr>
              <a:t>Zeuge</a:t>
            </a:r>
            <a:r>
              <a:rPr lang="en-US" altLang="de-DE" sz="2000" dirty="0">
                <a:solidFill>
                  <a:srgbClr val="FF0000"/>
                </a:solidFill>
              </a:rPr>
              <a:t> </a:t>
            </a:r>
            <a:r>
              <a:rPr lang="en-US" altLang="de-DE" sz="2000" dirty="0" err="1">
                <a:solidFill>
                  <a:srgbClr val="FF0000"/>
                </a:solidFill>
              </a:rPr>
              <a:t>erforderlich</a:t>
            </a:r>
            <a:endParaRPr lang="en-US" altLang="de-DE" sz="2000" dirty="0">
              <a:solidFill>
                <a:srgbClr val="FF0000"/>
              </a:solidFill>
            </a:endParaRPr>
          </a:p>
        </p:txBody>
      </p:sp>
      <p:sp>
        <p:nvSpPr>
          <p:cNvPr id="4" name="Foliennummernplatzhalter 3"/>
          <p:cNvSpPr>
            <a:spLocks noGrp="1"/>
          </p:cNvSpPr>
          <p:nvPr>
            <p:ph type="sldNum" sz="quarter" idx="12"/>
          </p:nvPr>
        </p:nvSpPr>
        <p:spPr/>
        <p:txBody>
          <a:bodyPr/>
          <a:lstStyle/>
          <a:p>
            <a:fld id="{08E40506-594A-4C99-A259-46D435FD0066}" type="slidenum">
              <a:rPr lang="en-US" altLang="de-DE"/>
              <a:pPr/>
              <a:t>4</a:t>
            </a:fld>
            <a:endParaRPr lang="en-US" altLang="de-DE"/>
          </a:p>
        </p:txBody>
      </p:sp>
    </p:spTree>
    <p:extLst>
      <p:ext uri="{BB962C8B-B14F-4D97-AF65-F5344CB8AC3E}">
        <p14:creationId xmlns:p14="http://schemas.microsoft.com/office/powerpoint/2010/main" val="116634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457200"/>
            <a:ext cx="10515600" cy="1233488"/>
          </a:xfrm>
        </p:spPr>
        <p:txBody>
          <a:bodyPr/>
          <a:lstStyle/>
          <a:p>
            <a:r>
              <a:rPr lang="en-US" altLang="de-DE" dirty="0" err="1"/>
              <a:t>Spiegeln</a:t>
            </a:r>
            <a:r>
              <a:rPr lang="en-US" altLang="de-DE" dirty="0"/>
              <a:t> </a:t>
            </a:r>
            <a:r>
              <a:rPr lang="en-US" altLang="de-DE" dirty="0" err="1"/>
              <a:t>toDO</a:t>
            </a:r>
            <a:endParaRPr lang="en-US" altLang="de-DE" dirty="0"/>
          </a:p>
        </p:txBody>
      </p:sp>
      <p:sp>
        <p:nvSpPr>
          <p:cNvPr id="7171" name="Rectangle 3"/>
          <p:cNvSpPr>
            <a:spLocks noGrp="1" noChangeArrowheads="1"/>
          </p:cNvSpPr>
          <p:nvPr>
            <p:ph idx="1"/>
          </p:nvPr>
        </p:nvSpPr>
        <p:spPr/>
        <p:txBody>
          <a:bodyPr/>
          <a:lstStyle/>
          <a:p>
            <a:pPr marL="457200" indent="-457200">
              <a:buFont typeface="Arial" panose="020B0604020202020204" pitchFamily="34" charset="0"/>
              <a:buChar char="•"/>
            </a:pPr>
            <a:r>
              <a:rPr lang="en-US" altLang="de-DE" dirty="0" err="1"/>
              <a:t>Recoverymodel</a:t>
            </a:r>
            <a:r>
              <a:rPr lang="en-US" altLang="de-DE" dirty="0"/>
              <a:t> Full</a:t>
            </a:r>
          </a:p>
          <a:p>
            <a:pPr marL="457200" indent="-457200">
              <a:buFont typeface="Arial" panose="020B0604020202020204" pitchFamily="34" charset="0"/>
              <a:buChar char="•"/>
            </a:pPr>
            <a:r>
              <a:rPr lang="en-US" altLang="de-DE" dirty="0"/>
              <a:t>Full + Log-Backup</a:t>
            </a:r>
          </a:p>
          <a:p>
            <a:pPr marL="457200" indent="-457200">
              <a:buFont typeface="Arial" panose="020B0604020202020204" pitchFamily="34" charset="0"/>
              <a:buChar char="•"/>
            </a:pPr>
            <a:r>
              <a:rPr lang="en-US" altLang="de-DE" dirty="0"/>
              <a:t>Restore auf </a:t>
            </a:r>
            <a:r>
              <a:rPr lang="en-US" altLang="de-DE" dirty="0" err="1"/>
              <a:t>Replika</a:t>
            </a:r>
            <a:r>
              <a:rPr lang="en-US" altLang="de-DE" dirty="0"/>
              <a:t> WITH NORECOVERY</a:t>
            </a:r>
          </a:p>
          <a:p>
            <a:pPr marL="457200" indent="-457200">
              <a:buFont typeface="Arial" panose="020B0604020202020204" pitchFamily="34" charset="0"/>
              <a:buChar char="•"/>
            </a:pPr>
            <a:r>
              <a:rPr lang="en-US" altLang="de-DE" dirty="0"/>
              <a:t>Logins auf Replicas </a:t>
            </a:r>
          </a:p>
          <a:p>
            <a:pPr marL="457200" indent="-457200">
              <a:buFont typeface="Arial" panose="020B0604020202020204" pitchFamily="34" charset="0"/>
              <a:buChar char="•"/>
            </a:pPr>
            <a:r>
              <a:rPr lang="en-US" altLang="de-DE" dirty="0"/>
              <a:t>Firewall</a:t>
            </a:r>
          </a:p>
          <a:p>
            <a:pPr marL="914400" lvl="1" indent="-457200"/>
            <a:r>
              <a:rPr lang="en-US" altLang="de-DE" dirty="0" err="1"/>
              <a:t>Endpunkt</a:t>
            </a:r>
            <a:r>
              <a:rPr lang="en-US" altLang="de-DE" dirty="0"/>
              <a:t>: default 5022 auf </a:t>
            </a:r>
            <a:r>
              <a:rPr lang="en-US" altLang="de-DE" dirty="0" err="1"/>
              <a:t>jedem</a:t>
            </a:r>
            <a:r>
              <a:rPr lang="en-US" altLang="de-DE" dirty="0"/>
              <a:t> Replica</a:t>
            </a:r>
          </a:p>
          <a:p>
            <a:pPr marL="457200" indent="-457200"/>
            <a:r>
              <a:rPr lang="en-US" altLang="de-DE" dirty="0" err="1"/>
              <a:t>Rechte</a:t>
            </a:r>
            <a:r>
              <a:rPr lang="en-US" altLang="de-DE" dirty="0"/>
              <a:t> </a:t>
            </a:r>
            <a:r>
              <a:rPr lang="en-US" altLang="de-DE" dirty="0" err="1"/>
              <a:t>für</a:t>
            </a:r>
            <a:r>
              <a:rPr lang="en-US" altLang="de-DE" dirty="0"/>
              <a:t> das </a:t>
            </a:r>
            <a:r>
              <a:rPr lang="en-US" altLang="de-DE" dirty="0" err="1"/>
              <a:t>Ausführungskonto</a:t>
            </a:r>
            <a:r>
              <a:rPr lang="en-US" altLang="de-DE" dirty="0"/>
              <a:t> auf die </a:t>
            </a:r>
            <a:r>
              <a:rPr lang="en-US" altLang="de-DE" dirty="0" err="1"/>
              <a:t>Endpunkte</a:t>
            </a:r>
            <a:r>
              <a:rPr lang="en-US" altLang="de-DE" dirty="0"/>
              <a:t> der </a:t>
            </a:r>
            <a:r>
              <a:rPr lang="en-US" altLang="de-DE" dirty="0" err="1"/>
              <a:t>Instanzen</a:t>
            </a:r>
            <a:endParaRPr lang="en-US" altLang="de-DE" dirty="0"/>
          </a:p>
          <a:p>
            <a:pPr marL="914400" lvl="1" indent="-457200"/>
            <a:r>
              <a:rPr lang="en-US" altLang="de-DE" dirty="0" err="1"/>
              <a:t>Dediziertes</a:t>
            </a:r>
            <a:r>
              <a:rPr lang="en-US" altLang="de-DE" dirty="0"/>
              <a:t> </a:t>
            </a:r>
            <a:r>
              <a:rPr lang="en-US" altLang="de-DE" dirty="0" err="1"/>
              <a:t>Konto</a:t>
            </a:r>
            <a:r>
              <a:rPr lang="en-US" altLang="de-DE" dirty="0"/>
              <a:t> </a:t>
            </a:r>
            <a:r>
              <a:rPr lang="en-US" altLang="de-DE" dirty="0" err="1"/>
              <a:t>oder</a:t>
            </a:r>
            <a:r>
              <a:rPr lang="en-US" altLang="de-DE" dirty="0"/>
              <a:t> SQL </a:t>
            </a:r>
            <a:r>
              <a:rPr lang="en-US" altLang="de-DE" dirty="0" err="1"/>
              <a:t>Dienst</a:t>
            </a:r>
            <a:endParaRPr lang="en-US" altLang="de-DE" dirty="0"/>
          </a:p>
          <a:p>
            <a:pPr>
              <a:buFontTx/>
              <a:buNone/>
            </a:pPr>
            <a:endParaRPr lang="en-US" altLang="de-DE" dirty="0"/>
          </a:p>
        </p:txBody>
      </p:sp>
      <p:sp>
        <p:nvSpPr>
          <p:cNvPr id="4" name="Foliennummernplatzhalter 3"/>
          <p:cNvSpPr>
            <a:spLocks noGrp="1"/>
          </p:cNvSpPr>
          <p:nvPr>
            <p:ph type="sldNum" sz="quarter" idx="12"/>
          </p:nvPr>
        </p:nvSpPr>
        <p:spPr/>
        <p:txBody>
          <a:bodyPr/>
          <a:lstStyle/>
          <a:p>
            <a:fld id="{79669B9D-4056-491A-BD0F-D1CCFD88696F}" type="slidenum">
              <a:rPr lang="en-US" altLang="de-DE"/>
              <a:pPr/>
              <a:t>5</a:t>
            </a:fld>
            <a:endParaRPr lang="en-US" altLang="de-DE"/>
          </a:p>
        </p:txBody>
      </p:sp>
    </p:spTree>
    <p:extLst>
      <p:ext uri="{BB962C8B-B14F-4D97-AF65-F5344CB8AC3E}">
        <p14:creationId xmlns:p14="http://schemas.microsoft.com/office/powerpoint/2010/main" val="389078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de-DE" dirty="0" err="1"/>
              <a:t>Spiegeln</a:t>
            </a:r>
            <a:r>
              <a:rPr lang="en-US" altLang="de-DE" dirty="0"/>
              <a:t> </a:t>
            </a:r>
            <a:r>
              <a:rPr lang="en-US" altLang="de-DE" dirty="0" err="1"/>
              <a:t>Ergebnis</a:t>
            </a:r>
            <a:endParaRPr lang="en-US" altLang="de-DE" dirty="0"/>
          </a:p>
        </p:txBody>
      </p:sp>
      <p:sp>
        <p:nvSpPr>
          <p:cNvPr id="40963" name="Rectangle 3"/>
          <p:cNvSpPr>
            <a:spLocks noGrp="1" noChangeArrowheads="1"/>
          </p:cNvSpPr>
          <p:nvPr>
            <p:ph idx="1"/>
          </p:nvPr>
        </p:nvSpPr>
        <p:spPr>
          <a:xfrm>
            <a:off x="698809" y="1555595"/>
            <a:ext cx="5824653" cy="5105400"/>
          </a:xfrm>
        </p:spPr>
        <p:txBody>
          <a:bodyPr/>
          <a:lstStyle/>
          <a:p>
            <a:pPr marL="457200" indent="-457200">
              <a:lnSpc>
                <a:spcPct val="90000"/>
              </a:lnSpc>
              <a:buFont typeface="Arial" panose="020B0604020202020204" pitchFamily="34" charset="0"/>
              <a:buChar char="•"/>
            </a:pPr>
            <a:r>
              <a:rPr lang="en-US" altLang="de-DE" dirty="0"/>
              <a:t>Spiegel </a:t>
            </a:r>
            <a:r>
              <a:rPr lang="en-US" altLang="de-DE" dirty="0" err="1"/>
              <a:t>ist</a:t>
            </a:r>
            <a:r>
              <a:rPr lang="en-US" altLang="de-DE" dirty="0"/>
              <a:t> “Restoring..”</a:t>
            </a:r>
          </a:p>
          <a:p>
            <a:pPr marL="457200" indent="-457200">
              <a:lnSpc>
                <a:spcPct val="90000"/>
              </a:lnSpc>
              <a:buFont typeface="Arial" panose="020B0604020202020204" pitchFamily="34" charset="0"/>
              <a:buChar char="•"/>
            </a:pPr>
            <a:r>
              <a:rPr lang="en-US" altLang="de-DE" dirty="0" err="1"/>
              <a:t>Kein</a:t>
            </a:r>
            <a:r>
              <a:rPr lang="en-US" altLang="de-DE" dirty="0"/>
              <a:t> </a:t>
            </a:r>
            <a:r>
              <a:rPr lang="en-US" altLang="de-DE" dirty="0" err="1"/>
              <a:t>Zugriff</a:t>
            </a:r>
            <a:r>
              <a:rPr lang="en-US" altLang="de-DE" dirty="0"/>
              <a:t> auf </a:t>
            </a:r>
            <a:r>
              <a:rPr lang="en-US" altLang="de-DE" dirty="0" err="1"/>
              <a:t>sekundäre</a:t>
            </a:r>
            <a:r>
              <a:rPr lang="en-US" altLang="de-DE" dirty="0"/>
              <a:t> Replicas</a:t>
            </a:r>
          </a:p>
          <a:p>
            <a:pPr marL="457200" indent="-457200">
              <a:lnSpc>
                <a:spcPct val="90000"/>
              </a:lnSpc>
              <a:buFont typeface="Arial" panose="020B0604020202020204" pitchFamily="34" charset="0"/>
              <a:buChar char="•"/>
            </a:pPr>
            <a:r>
              <a:rPr lang="en-US" altLang="de-DE" dirty="0"/>
              <a:t>Failover in </a:t>
            </a:r>
            <a:r>
              <a:rPr lang="en-US" altLang="de-DE" dirty="0" err="1"/>
              <a:t>wenigen</a:t>
            </a:r>
            <a:r>
              <a:rPr lang="en-US" altLang="de-DE" dirty="0"/>
              <a:t> </a:t>
            </a:r>
            <a:r>
              <a:rPr lang="en-US" altLang="de-DE" dirty="0" err="1"/>
              <a:t>Sekunden</a:t>
            </a:r>
            <a:endParaRPr lang="en-US" altLang="de-DE" dirty="0"/>
          </a:p>
          <a:p>
            <a:pPr marL="457200" indent="-457200">
              <a:lnSpc>
                <a:spcPct val="90000"/>
              </a:lnSpc>
              <a:buFont typeface="Arial" panose="020B0604020202020204" pitchFamily="34" charset="0"/>
              <a:buChar char="•"/>
            </a:pPr>
            <a:r>
              <a:rPr lang="en-US" altLang="de-DE" dirty="0" err="1"/>
              <a:t>Ausfall</a:t>
            </a:r>
            <a:r>
              <a:rPr lang="en-US" altLang="de-DE" dirty="0"/>
              <a:t> auf DB </a:t>
            </a:r>
            <a:r>
              <a:rPr lang="en-US" altLang="de-DE" dirty="0" err="1"/>
              <a:t>Niveau</a:t>
            </a:r>
            <a:endParaRPr lang="en-US" altLang="de-DE" dirty="0"/>
          </a:p>
          <a:p>
            <a:pPr>
              <a:lnSpc>
                <a:spcPct val="90000"/>
              </a:lnSpc>
            </a:pPr>
            <a:endParaRPr lang="en-US" altLang="de-DE" dirty="0"/>
          </a:p>
        </p:txBody>
      </p:sp>
      <p:sp>
        <p:nvSpPr>
          <p:cNvPr id="5" name="Foliennummernplatzhalter 4"/>
          <p:cNvSpPr>
            <a:spLocks noGrp="1"/>
          </p:cNvSpPr>
          <p:nvPr>
            <p:ph type="sldNum" sz="quarter" idx="12"/>
          </p:nvPr>
        </p:nvSpPr>
        <p:spPr/>
        <p:txBody>
          <a:bodyPr/>
          <a:lstStyle/>
          <a:p>
            <a:fld id="{A3C31CF9-C88F-46F6-8CA5-CC7398D82954}" type="slidenum">
              <a:rPr lang="en-US" altLang="de-DE"/>
              <a:pPr/>
              <a:t>6</a:t>
            </a:fld>
            <a:endParaRPr lang="en-US" altLang="de-DE"/>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853" y="768828"/>
            <a:ext cx="4690947" cy="584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24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Spiegeln Pro und Contra</a:t>
            </a:r>
          </a:p>
        </p:txBody>
      </p:sp>
      <p:sp>
        <p:nvSpPr>
          <p:cNvPr id="3" name="Textfeld 2"/>
          <p:cNvSpPr txBox="1"/>
          <p:nvPr/>
        </p:nvSpPr>
        <p:spPr>
          <a:xfrm>
            <a:off x="1182027" y="1940313"/>
            <a:ext cx="3948773" cy="369331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Simpel</a:t>
            </a:r>
          </a:p>
          <a:p>
            <a:pPr marL="742950" lvl="1" indent="-285750">
              <a:buFont typeface="Arial" panose="020B0604020202020204" pitchFamily="34" charset="0"/>
              <a:buChar char="•"/>
            </a:pPr>
            <a:r>
              <a:rPr lang="de-DE" sz="2400" dirty="0"/>
              <a:t>Assistent</a:t>
            </a:r>
          </a:p>
          <a:p>
            <a:pPr marL="742950" lvl="1" indent="-285750">
              <a:buFont typeface="Arial" panose="020B0604020202020204" pitchFamily="34" charset="0"/>
              <a:buChar char="•"/>
            </a:pPr>
            <a:r>
              <a:rPr lang="de-DE" sz="2400" dirty="0"/>
              <a:t>Ab Standard Edition</a:t>
            </a:r>
          </a:p>
          <a:p>
            <a:pPr marL="742950" lvl="1" indent="-285750">
              <a:buFont typeface="Arial" panose="020B0604020202020204" pitchFamily="34" charset="0"/>
              <a:buChar char="•"/>
            </a:pPr>
            <a:r>
              <a:rPr lang="de-DE" sz="2400" dirty="0"/>
              <a:t>Easy Troubleshooting</a:t>
            </a:r>
          </a:p>
          <a:p>
            <a:pPr marL="742950" lvl="1" indent="-285750">
              <a:buFont typeface="Arial" panose="020B0604020202020204" pitchFamily="34" charset="0"/>
              <a:buChar char="•"/>
            </a:pPr>
            <a:r>
              <a:rPr lang="de-DE" sz="2400" dirty="0"/>
              <a:t>Seit SQL 2014 </a:t>
            </a:r>
            <a:r>
              <a:rPr lang="de-DE" sz="2400" dirty="0" err="1"/>
              <a:t>depricated</a:t>
            </a:r>
            <a:endParaRPr lang="de-DE" sz="2400" dirty="0"/>
          </a:p>
          <a:p>
            <a:pPr marL="742950" lvl="1" indent="-285750">
              <a:buFont typeface="Arial" panose="020B0604020202020204" pitchFamily="34" charset="0"/>
              <a:buChar char="•"/>
            </a:pPr>
            <a:r>
              <a:rPr lang="de-DE" sz="2400" dirty="0" err="1"/>
              <a:t>Replica</a:t>
            </a:r>
            <a:r>
              <a:rPr lang="de-DE" sz="2400" dirty="0"/>
              <a:t> synchron</a:t>
            </a:r>
          </a:p>
          <a:p>
            <a:pPr marL="742950" lvl="1" indent="-285750">
              <a:buFont typeface="Arial" panose="020B0604020202020204" pitchFamily="34" charset="0"/>
              <a:buChar char="•"/>
            </a:pPr>
            <a:r>
              <a:rPr lang="de-DE" sz="2400" dirty="0"/>
              <a:t>FO on </a:t>
            </a:r>
            <a:r>
              <a:rPr lang="de-DE" sz="2400" dirty="0" err="1"/>
              <a:t>database</a:t>
            </a:r>
            <a:r>
              <a:rPr lang="de-DE" sz="2400" dirty="0"/>
              <a:t> </a:t>
            </a:r>
            <a:r>
              <a:rPr lang="de-DE" sz="2400" dirty="0" err="1"/>
              <a:t>level</a:t>
            </a:r>
            <a:endParaRPr lang="de-DE" sz="2400" dirty="0"/>
          </a:p>
          <a:p>
            <a:pPr marL="285750" indent="-285750">
              <a:buFont typeface="Arial" panose="020B0604020202020204" pitchFamily="34" charset="0"/>
              <a:buChar char="•"/>
            </a:pPr>
            <a:endParaRPr lang="de-DE" dirty="0"/>
          </a:p>
        </p:txBody>
      </p:sp>
      <p:sp>
        <p:nvSpPr>
          <p:cNvPr id="4" name="Textfeld 3"/>
          <p:cNvSpPr txBox="1"/>
          <p:nvPr/>
        </p:nvSpPr>
        <p:spPr>
          <a:xfrm>
            <a:off x="5377117" y="1940313"/>
            <a:ext cx="4569524" cy="369331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Kein Automatischer FO, aber </a:t>
            </a:r>
            <a:r>
              <a:rPr lang="de-DE" sz="2400" dirty="0" err="1"/>
              <a:t>ConnectString</a:t>
            </a:r>
            <a:endParaRPr lang="de-DE" sz="2400" dirty="0"/>
          </a:p>
          <a:p>
            <a:pPr marL="742950" lvl="1" indent="-285750">
              <a:buFont typeface="Arial" panose="020B0604020202020204" pitchFamily="34" charset="0"/>
              <a:buChar char="•"/>
            </a:pPr>
            <a:r>
              <a:rPr lang="de-DE" sz="2400" dirty="0"/>
              <a:t>Kein Client </a:t>
            </a:r>
            <a:r>
              <a:rPr lang="de-DE" sz="2400" dirty="0" err="1"/>
              <a:t>redirect</a:t>
            </a:r>
            <a:endParaRPr lang="de-DE" sz="2400" dirty="0"/>
          </a:p>
          <a:p>
            <a:pPr marL="1200150" lvl="2" indent="-285750">
              <a:buFont typeface="Arial" panose="020B0604020202020204" pitchFamily="34" charset="0"/>
              <a:buChar char="•"/>
            </a:pPr>
            <a:r>
              <a:rPr lang="de-DE" sz="2400" dirty="0" err="1"/>
              <a:t>ausser</a:t>
            </a:r>
            <a:r>
              <a:rPr lang="de-DE" sz="2400" dirty="0"/>
              <a:t> bei SQLNCLI</a:t>
            </a:r>
          </a:p>
          <a:p>
            <a:pPr marL="742950" lvl="1" indent="-285750">
              <a:buFont typeface="Arial" panose="020B0604020202020204" pitchFamily="34" charset="0"/>
              <a:buChar char="•"/>
            </a:pPr>
            <a:r>
              <a:rPr lang="de-DE" sz="2400" dirty="0"/>
              <a:t>Nur ein Replica</a:t>
            </a:r>
          </a:p>
          <a:p>
            <a:pPr marL="742950" lvl="1" indent="-285750">
              <a:buFont typeface="Arial" panose="020B0604020202020204" pitchFamily="34" charset="0"/>
              <a:buChar char="•"/>
            </a:pPr>
            <a:r>
              <a:rPr lang="de-DE" sz="2400" dirty="0"/>
              <a:t>Replika nicht lesbar</a:t>
            </a:r>
          </a:p>
          <a:p>
            <a:pPr marL="742950" lvl="1" indent="-285750">
              <a:buFont typeface="Arial" panose="020B0604020202020204" pitchFamily="34" charset="0"/>
              <a:buChar char="•"/>
            </a:pPr>
            <a:r>
              <a:rPr lang="de-DE" sz="2400" dirty="0"/>
              <a:t>Für automatischen FO Zeugeninstanz</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484832490"/>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6" ma:contentTypeDescription="Ein neues Dokument erstellen." ma:contentTypeScope="" ma:versionID="056af482641e7e412ce98e55d58baef4">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c8c11f7c62b477d8dbd326f9b93f965"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02E1855-D212-4176-AE26-BEC912DB1454}"/>
</file>

<file path=customXml/itemProps2.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210</Words>
  <Application>Microsoft Office PowerPoint</Application>
  <PresentationFormat>Breitbild</PresentationFormat>
  <Paragraphs>74</Paragraphs>
  <Slides>7</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Design1</vt:lpstr>
      <vt:lpstr>SQL Server Hochverfügbarkeitslösungen Modul 3 - Spiegeln</vt:lpstr>
      <vt:lpstr>Überblick</vt:lpstr>
      <vt:lpstr>Spiegeln</vt:lpstr>
      <vt:lpstr>Spiegeln Typen</vt:lpstr>
      <vt:lpstr>Spiegeln toDO</vt:lpstr>
      <vt:lpstr>Spiegeln Ergebnis</vt:lpstr>
      <vt:lpstr>Spiegeln Pro und Contra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Andreas Rauch</cp:lastModifiedBy>
  <cp:revision>2</cp:revision>
  <dcterms:created xsi:type="dcterms:W3CDTF">2021-08-31T09:50:45Z</dcterms:created>
  <dcterms:modified xsi:type="dcterms:W3CDTF">2022-03-22T15:18:14Z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