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8" r:id="rId5"/>
    <p:sldId id="376" r:id="rId6"/>
    <p:sldId id="348" r:id="rId7"/>
    <p:sldId id="383" r:id="rId8"/>
    <p:sldId id="349" r:id="rId9"/>
    <p:sldId id="363" r:id="rId10"/>
    <p:sldId id="350" r:id="rId11"/>
    <p:sldId id="351" r:id="rId12"/>
    <p:sldId id="354" r:id="rId13"/>
    <p:sldId id="356" r:id="rId14"/>
    <p:sldId id="357" r:id="rId15"/>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98" d="100"/>
          <a:sy n="98" d="100"/>
        </p:scale>
        <p:origin x="72" y="272"/>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Rauch" userId="fa8c94ca-7b83-4339-bb00-1e4fd2bc6b5c" providerId="ADAL" clId="{1522E328-2281-4098-BAE8-5132F03931DE}"/>
    <pc:docChg chg="modShowInfo">
      <pc:chgData name="Andreas Rauch" userId="fa8c94ca-7b83-4339-bb00-1e4fd2bc6b5c" providerId="ADAL" clId="{1522E328-2281-4098-BAE8-5132F03931DE}" dt="2022-03-23T10:13:41.012" v="0" actId="2744"/>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a:solidFill>
          <a:schemeClr val="accent6"/>
        </a:solidFill>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a:t>Replikation</a:t>
          </a:r>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Replikation</a:t>
          </a:r>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23.03.2022</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B7FF310-75AA-414E-A4F3-BCF4650E7533}" type="datetimeFigureOut">
              <a:rPr lang="de-DE" smtClean="0"/>
              <a:t>23.03.2022</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2699071-07C9-44A2-922A-450592536970}" type="slidenum">
              <a:rPr lang="de-DE" smtClean="0"/>
              <a:t>‹Nr.›</a:t>
            </a:fld>
            <a:endParaRPr lang="de-DE"/>
          </a:p>
        </p:txBody>
      </p:sp>
    </p:spTree>
    <p:extLst>
      <p:ext uri="{BB962C8B-B14F-4D97-AF65-F5344CB8AC3E}">
        <p14:creationId xmlns:p14="http://schemas.microsoft.com/office/powerpoint/2010/main" val="2652358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echnet.microsoft.com/de-de/library/cc771742(v=ws.11).aspx"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AE7F865-1C9E-4136-818D-C8048C119D6A}"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426897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de-DE" sz="1200" b="1" i="0" kern="1200" dirty="0">
                <a:solidFill>
                  <a:schemeClr val="tx1"/>
                </a:solidFill>
                <a:effectLst/>
                <a:latin typeface="+mn-lt"/>
                <a:ea typeface="+mn-ea"/>
                <a:cs typeface="+mn-cs"/>
              </a:rPr>
              <a:t>Knotenmehrheit</a:t>
            </a:r>
            <a:r>
              <a:rPr lang="de-DE" sz="1200" b="0" i="0" kern="1200" dirty="0">
                <a:solidFill>
                  <a:schemeClr val="tx1"/>
                </a:solidFill>
                <a:effectLst/>
                <a:latin typeface="+mn-lt"/>
                <a:ea typeface="+mn-ea"/>
                <a:cs typeface="+mn-cs"/>
              </a:rPr>
              <a:t> (für Cluster mit einer ungeraden Anzahl von Knoten empfohlen)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der Hälfte der Knoten (aufgerundet) abzüglich eines Knotens tolerieren. Beispielsweise kann ein Cluster mit sieben Knoten drei Knotenausfälle tolerieren.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endParaRPr lang="de-DE" sz="1200" b="0" i="0" kern="1200" dirty="0">
              <a:solidFill>
                <a:schemeClr val="tx1"/>
              </a:solidFill>
              <a:effectLst/>
              <a:latin typeface="+mn-lt"/>
              <a:ea typeface="+mn-ea"/>
              <a:cs typeface="+mn-cs"/>
            </a:endParaRPr>
          </a:p>
          <a:p>
            <a:r>
              <a:rPr lang="de-DE" sz="1200" b="1" i="0" kern="1200" dirty="0">
                <a:solidFill>
                  <a:schemeClr val="tx1"/>
                </a:solidFill>
                <a:effectLst/>
                <a:latin typeface="+mn-lt"/>
                <a:ea typeface="+mn-ea"/>
                <a:cs typeface="+mn-cs"/>
              </a:rPr>
              <a:t>Knoten- und Datenträgermehrheit</a:t>
            </a:r>
            <a:r>
              <a:rPr lang="de-DE" sz="1200" b="0" i="0" kern="1200" dirty="0">
                <a:solidFill>
                  <a:schemeClr val="tx1"/>
                </a:solidFill>
                <a:effectLst/>
                <a:latin typeface="+mn-lt"/>
                <a:ea typeface="+mn-ea"/>
                <a:cs typeface="+mn-cs"/>
              </a:rPr>
              <a:t> (für Cluster mit einer geraden Anzahl von Knoten empfohlen)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der Hälfte der Knoten (aufgerundet) tolerieren, wenn der Zeugendatenträger online geschaltet bleibt. Beispielsweise kann ein Cluster mit sechs Knoten, in dem der Zeugendatenträger online geschaltet ist, drei Knotenausfälle tolerieren.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der Hälfte der Knoten (aufgerundet) abzüglich eines Knotens tolerieren, wenn der Zeugendatenträger offline geschaltet wird oder ausfällt. Beispielsweise kann ein Cluster mit sechs Knoten mit einem fehlerhaften Zeugendatenträger zwei (3-1=2) Knotenausfälle tolerieren.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endParaRPr lang="de-DE" sz="1200" b="0" i="0" kern="1200" dirty="0">
              <a:solidFill>
                <a:schemeClr val="tx1"/>
              </a:solidFill>
              <a:effectLst/>
              <a:latin typeface="+mn-lt"/>
              <a:ea typeface="+mn-ea"/>
              <a:cs typeface="+mn-cs"/>
            </a:endParaRPr>
          </a:p>
          <a:p>
            <a:r>
              <a:rPr lang="de-DE" sz="1200" b="1" i="0" kern="1200" dirty="0">
                <a:solidFill>
                  <a:schemeClr val="tx1"/>
                </a:solidFill>
                <a:effectLst/>
                <a:latin typeface="+mn-lt"/>
                <a:ea typeface="+mn-ea"/>
                <a:cs typeface="+mn-cs"/>
              </a:rPr>
              <a:t>Knoten- und Dateifreigabemehrheit</a:t>
            </a:r>
            <a:r>
              <a:rPr lang="de-DE" sz="1200" b="0" i="0" kern="1200" dirty="0">
                <a:solidFill>
                  <a:schemeClr val="tx1"/>
                </a:solidFill>
                <a:effectLst/>
                <a:latin typeface="+mn-lt"/>
                <a:ea typeface="+mn-ea"/>
                <a:cs typeface="+mn-cs"/>
              </a:rPr>
              <a:t> (für Cluster mit besonderen Konfigurationen)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Funktioniert ähnlich wie </a:t>
            </a:r>
            <a:r>
              <a:rPr lang="de-DE" sz="1200" b="1" i="0" kern="1200" dirty="0">
                <a:solidFill>
                  <a:schemeClr val="tx1"/>
                </a:solidFill>
                <a:effectLst/>
                <a:latin typeface="+mn-lt"/>
                <a:ea typeface="+mn-ea"/>
                <a:cs typeface="+mn-cs"/>
              </a:rPr>
              <a:t>Knoten- und Datenträgermehrheit</a:t>
            </a:r>
            <a:r>
              <a:rPr lang="de-DE" sz="1200" b="0" i="0" kern="1200" dirty="0">
                <a:solidFill>
                  <a:schemeClr val="tx1"/>
                </a:solidFill>
                <a:effectLst/>
                <a:latin typeface="+mn-lt"/>
                <a:ea typeface="+mn-ea"/>
                <a:cs typeface="+mn-cs"/>
              </a:rPr>
              <a:t>, doch anstelle eines Zeugendatenträgers wird für diesen Cluster eine Zeugendateifreigabe verwendet.</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Wenn Sie </a:t>
            </a:r>
            <a:r>
              <a:rPr lang="de-DE" sz="1200" b="1" i="0" kern="1200" dirty="0">
                <a:solidFill>
                  <a:schemeClr val="tx1"/>
                </a:solidFill>
                <a:effectLst/>
                <a:latin typeface="+mn-lt"/>
                <a:ea typeface="+mn-ea"/>
                <a:cs typeface="+mn-cs"/>
              </a:rPr>
              <a:t>Knoten- und Dateifreigabemehrheit</a:t>
            </a:r>
            <a:r>
              <a:rPr lang="de-DE" sz="1200" b="0" i="0" kern="1200" dirty="0">
                <a:solidFill>
                  <a:schemeClr val="tx1"/>
                </a:solidFill>
                <a:effectLst/>
                <a:latin typeface="+mn-lt"/>
                <a:ea typeface="+mn-ea"/>
                <a:cs typeface="+mn-cs"/>
              </a:rPr>
              <a:t> verwenden, muss mindestens einer der verfügbaren Clusterknoten eine aktuelle Kopie der Clusterkonfiguration enthalten, damit Sie den Cluster starten können. Andernfalls müssen Sie das Starten des Clusters über einen bestimmten Knoten erzwingen. Weitere Informationen finden Sie unter "Weitere Überlegungen" im Thema </a:t>
            </a:r>
            <a:r>
              <a:rPr lang="de-DE" sz="1200" b="0" i="0" u="none" strike="noStrike" kern="1200" dirty="0">
                <a:solidFill>
                  <a:schemeClr val="tx1"/>
                </a:solidFill>
                <a:effectLst/>
                <a:latin typeface="+mn-lt"/>
                <a:ea typeface="+mn-ea"/>
                <a:cs typeface="+mn-cs"/>
                <a:hlinkClick r:id="rId3"/>
              </a:rPr>
              <a:t>Starten oder Beenden des Clusterdiensts auf einem Clusterknoten</a:t>
            </a:r>
            <a:r>
              <a:rPr lang="de-DE" sz="1200" b="0" i="0" kern="1200" dirty="0">
                <a:solidFill>
                  <a:schemeClr val="tx1"/>
                </a:solidFill>
                <a:effectLst/>
                <a:latin typeface="+mn-lt"/>
                <a:ea typeface="+mn-ea"/>
                <a:cs typeface="+mn-cs"/>
              </a:rPr>
              <a:t>.</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endParaRPr lang="de-DE" sz="1200" b="0" i="0" kern="1200" dirty="0">
              <a:solidFill>
                <a:schemeClr val="tx1"/>
              </a:solidFill>
              <a:effectLst/>
              <a:latin typeface="+mn-lt"/>
              <a:ea typeface="+mn-ea"/>
              <a:cs typeface="+mn-cs"/>
            </a:endParaRPr>
          </a:p>
          <a:p>
            <a:r>
              <a:rPr lang="de-DE" sz="1200" b="1" i="0" kern="1200" dirty="0">
                <a:solidFill>
                  <a:schemeClr val="tx1"/>
                </a:solidFill>
                <a:effectLst/>
                <a:latin typeface="+mn-lt"/>
                <a:ea typeface="+mn-ea"/>
                <a:cs typeface="+mn-cs"/>
              </a:rPr>
              <a:t>Keine Mehrheit: Nur Datenträger</a:t>
            </a:r>
            <a:r>
              <a:rPr lang="de-DE" sz="1200" b="0" i="0" kern="1200" dirty="0">
                <a:solidFill>
                  <a:schemeClr val="tx1"/>
                </a:solidFill>
                <a:effectLst/>
                <a:latin typeface="+mn-lt"/>
                <a:ea typeface="+mn-ea"/>
                <a:cs typeface="+mn-cs"/>
              </a:rPr>
              <a:t> (nicht empfohlen)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aller Knoten bis auf einen tolerieren (wenn der Datenträger online geschaltet ist). Diese Konfiguration wird jedoch nicht empfohlen, da es sich bei dem Datenträger um eine einzelne Fehlerquelle handeln kann.</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AE7F865-1C9E-4136-818D-C8048C119D6A}"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333035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this slide to further illustrate the split-brain problem and how the quorum requirement helps to eliminate it.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 top series of diagrams illustrates how a split-brain situation can arise. When the network fails, the two servers on the left can still communicate. Also the three servers on the right can communicate. Both groups use failover to start resources and maintain service to users. When the network is re-established there are effectively two clusters.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 bottom series of diagrams illustrates how the quorum requirement avoids this problem. When the network fails, the two servers in the left can still communicate but do not initiate failover because there are not enough servers to form the quorum. At least three are required because there were originally five in the healthy cluster. </a:t>
            </a:r>
          </a:p>
        </p:txBody>
      </p:sp>
      <p:sp>
        <p:nvSpPr>
          <p:cNvPr id="4" name="Slide Number Placeholder 3"/>
          <p:cNvSpPr>
            <a:spLocks noGrp="1"/>
          </p:cNvSpPr>
          <p:nvPr>
            <p:ph type="sldNum" sz="quarter" idx="10"/>
          </p:nvPr>
        </p:nvSpPr>
        <p:spPr/>
        <p:txBody>
          <a:bodyPr/>
          <a:lstStyle/>
          <a:p>
            <a:fld id="{BAE7F865-1C9E-4136-818D-C8048C119D6A}"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2156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fontAlgn="t"/>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de-DE" sz="1200" kern="1200" dirty="0">
                <a:solidFill>
                  <a:schemeClr val="tx1"/>
                </a:solidFill>
                <a:effectLst/>
                <a:latin typeface="+mn-lt"/>
                <a:ea typeface="+mn-ea"/>
                <a:cs typeface="+mn-cs"/>
              </a:rPr>
              <a:t>SMB </a:t>
            </a:r>
            <a:r>
              <a:rPr lang="de-DE" sz="1200" kern="1200" dirty="0" err="1">
                <a:solidFill>
                  <a:schemeClr val="tx1"/>
                </a:solidFill>
                <a:effectLst/>
                <a:latin typeface="+mn-lt"/>
                <a:ea typeface="+mn-ea"/>
                <a:cs typeface="+mn-cs"/>
              </a:rPr>
              <a:t>Multichannel</a:t>
            </a:r>
            <a:endParaRPr lang="de-DE" sz="1200" kern="1200" dirty="0">
              <a:solidFill>
                <a:schemeClr val="tx1"/>
              </a:solidFill>
              <a:effectLst/>
              <a:latin typeface="+mn-lt"/>
              <a:ea typeface="+mn-ea"/>
              <a:cs typeface="+mn-cs"/>
            </a:endParaRPr>
          </a:p>
          <a:p>
            <a:pPr fontAlgn="t"/>
            <a:r>
              <a:rPr lang="de-DE" sz="1200" kern="1200" dirty="0" err="1">
                <a:solidFill>
                  <a:schemeClr val="tx1"/>
                </a:solidFill>
                <a:effectLst/>
                <a:latin typeface="+mn-lt"/>
                <a:ea typeface="+mn-ea"/>
                <a:cs typeface="+mn-cs"/>
              </a:rPr>
              <a:t>new</a:t>
            </a:r>
            <a:endParaRPr lang="de-DE" sz="1200" kern="1200" dirty="0">
              <a:solidFill>
                <a:schemeClr val="tx1"/>
              </a:solidFill>
              <a:effectLst/>
              <a:latin typeface="+mn-lt"/>
              <a:ea typeface="+mn-ea"/>
              <a:cs typeface="+mn-cs"/>
            </a:endParaRPr>
          </a:p>
          <a:p>
            <a:pPr fontAlgn="t"/>
            <a:r>
              <a:rPr lang="de-DE" sz="1200" kern="1200" dirty="0">
                <a:solidFill>
                  <a:schemeClr val="tx1"/>
                </a:solidFill>
                <a:effectLst/>
                <a:latin typeface="+mn-lt"/>
                <a:ea typeface="+mn-ea"/>
                <a:cs typeface="+mn-cs"/>
              </a:rPr>
              <a:t>Ermöglicht die Aggregation von Netzwerkbandbreite und Netzwerkfehlertoleranz, wenn mehrere Pfade zwischen dem SMB 3.0-Client und dem SMB 3.0-Server verfügbar sind. Auf diese Weise können Serveranwendungen die verfügbare Netzwerkbandbreite voll ausnutzen und sind unempfindlich für Netzwerkausfälle.</a:t>
            </a:r>
          </a:p>
          <a:p>
            <a:pPr fontAlgn="t"/>
            <a:r>
              <a:rPr lang="de-DE" sz="1200" kern="1200" dirty="0">
                <a:solidFill>
                  <a:schemeClr val="tx1"/>
                </a:solidFill>
                <a:effectLst/>
                <a:latin typeface="+mn-lt"/>
                <a:ea typeface="+mn-ea"/>
                <a:cs typeface="+mn-cs"/>
              </a:rPr>
              <a:t>SMB </a:t>
            </a:r>
            <a:r>
              <a:rPr lang="de-DE" sz="1200" kern="1200" dirty="0" err="1">
                <a:solidFill>
                  <a:schemeClr val="tx1"/>
                </a:solidFill>
                <a:effectLst/>
                <a:latin typeface="+mn-lt"/>
                <a:ea typeface="+mn-ea"/>
                <a:cs typeface="+mn-cs"/>
              </a:rPr>
              <a:t>Direct</a:t>
            </a:r>
            <a:endParaRPr lang="de-DE" sz="1200" kern="1200" dirty="0">
              <a:solidFill>
                <a:schemeClr val="tx1"/>
              </a:solidFill>
              <a:effectLst/>
              <a:latin typeface="+mn-lt"/>
              <a:ea typeface="+mn-ea"/>
              <a:cs typeface="+mn-cs"/>
            </a:endParaRPr>
          </a:p>
          <a:p>
            <a:pPr fontAlgn="t"/>
            <a:r>
              <a:rPr lang="de-DE" sz="1200" kern="1200" dirty="0" err="1">
                <a:solidFill>
                  <a:schemeClr val="tx1"/>
                </a:solidFill>
                <a:effectLst/>
                <a:latin typeface="+mn-lt"/>
                <a:ea typeface="+mn-ea"/>
                <a:cs typeface="+mn-cs"/>
              </a:rPr>
              <a:t>new</a:t>
            </a:r>
            <a:endParaRPr lang="de-DE" sz="1200" kern="1200" dirty="0">
              <a:solidFill>
                <a:schemeClr val="tx1"/>
              </a:solidFill>
              <a:effectLst/>
              <a:latin typeface="+mn-lt"/>
              <a:ea typeface="+mn-ea"/>
              <a:cs typeface="+mn-cs"/>
            </a:endParaRPr>
          </a:p>
          <a:p>
            <a:pPr fontAlgn="t"/>
            <a:r>
              <a:rPr lang="de-DE" sz="1200" kern="1200" dirty="0">
                <a:solidFill>
                  <a:schemeClr val="tx1"/>
                </a:solidFill>
                <a:effectLst/>
                <a:latin typeface="+mn-lt"/>
                <a:ea typeface="+mn-ea"/>
                <a:cs typeface="+mn-cs"/>
              </a:rPr>
              <a:t>Unterstützt die Verwendung von Netzwerkadaptern mit RDMA-Fähigkeit und kann bei maximaler Geschwindigkeit mit sehr niedriger Latenz arbeiten, und das bei sehr geringer CPU-Nutzung. Für Arbeitsauslastungen wie Hyper-V oder Microsoft SQL Server bedeutet dies, dass ein Remotedateiserver einem lokalen Speicher gleichkommt.</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AE7F865-1C9E-4136-818D-C8048C119D6A}"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618177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AE7F865-1C9E-4136-818D-C8048C119D6A}"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165927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AE7F865-1C9E-4136-818D-C8048C119D6A}"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1511961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6358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289240720"/>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a:solidFill>
                            <a:srgbClr val="FFFFFF"/>
                          </a:solidFill>
                          <a:effectLst/>
                          <a:latin typeface="+mn-lt"/>
                        </a:rPr>
                        <a:t>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dirty="0">
                          <a:solidFill>
                            <a:srgbClr val="FFFFFF"/>
                          </a:solidFill>
                          <a:effectLst/>
                          <a:latin typeface="+mn-lt"/>
                        </a:rPr>
                        <a:t>Beschreibung​</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Navigationsleiste, welch anpassbar ist und eine Möglichkeit bietet schnell zu Punkten imSharepoint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Neue Seite/Liste/Bibliothek/App/​</a:t>
                      </a:r>
                    </a:p>
                    <a:p>
                      <a:pPr algn="l" fontAlgn="base"/>
                      <a:r>
                        <a:rPr lang="de-DE" sz="1200" b="0" i="0" dirty="0" err="1">
                          <a:solidFill>
                            <a:srgbClr val="000000"/>
                          </a:solidFill>
                          <a:effectLst/>
                          <a:latin typeface="+mn-lt"/>
                        </a:rPr>
                        <a:t>Neuigkeitenbeitrag</a:t>
                      </a:r>
                      <a:r>
                        <a:rPr lang="de-DE" sz="1200" b="0" i="0" dirty="0">
                          <a:solidFill>
                            <a:srgbClr val="000000"/>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kann man wichtige Navigationspunkte wie die Websiteeinstellungen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 id="2147483688" r:id="rId14"/>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823DD-85CD-454C-AA0D-0E5C7282838B}"/>
              </a:ext>
            </a:extLst>
          </p:cNvPr>
          <p:cNvSpPr>
            <a:spLocks noGrp="1"/>
          </p:cNvSpPr>
          <p:nvPr>
            <p:ph type="ctrTitle"/>
          </p:nvPr>
        </p:nvSpPr>
        <p:spPr/>
        <p:txBody>
          <a:bodyPr>
            <a:normAutofit fontScale="90000"/>
          </a:bodyPr>
          <a:lstStyle/>
          <a:p>
            <a:r>
              <a:rPr lang="de-DE" dirty="0"/>
              <a:t>SQL Server Hochverfügbarkeitslösungen</a:t>
            </a:r>
            <a:br>
              <a:rPr lang="de-DE" dirty="0"/>
            </a:br>
            <a:r>
              <a:rPr lang="de-DE" dirty="0"/>
              <a:t>Modul 4 - </a:t>
            </a:r>
            <a:r>
              <a:rPr lang="de-DE" dirty="0" err="1"/>
              <a:t>FailoverCluster</a:t>
            </a:r>
            <a:endParaRPr lang="de-DE" dirty="0"/>
          </a:p>
        </p:txBody>
      </p:sp>
      <p:sp>
        <p:nvSpPr>
          <p:cNvPr id="3" name="Untertitel 2">
            <a:extLst>
              <a:ext uri="{FF2B5EF4-FFF2-40B4-BE49-F238E27FC236}">
                <a16:creationId xmlns:a16="http://schemas.microsoft.com/office/drawing/2014/main" id="{7F5F88D5-7FEB-4BD1-B1CF-59B95AF6D830}"/>
              </a:ext>
            </a:extLst>
          </p:cNvPr>
          <p:cNvSpPr>
            <a:spLocks noGrp="1"/>
          </p:cNvSpPr>
          <p:nvPr>
            <p:ph type="subTitle" idx="1"/>
          </p:nvPr>
        </p:nvSpPr>
        <p:spPr/>
        <p:txBody>
          <a:bodyPr/>
          <a:lstStyle/>
          <a:p>
            <a:r>
              <a:rPr lang="de-DE" dirty="0"/>
              <a:t>Andreas Rauch</a:t>
            </a:r>
          </a:p>
          <a:p>
            <a:r>
              <a:rPr lang="de-DE" dirty="0"/>
              <a:t>andreasr@ppedv.de</a:t>
            </a:r>
          </a:p>
        </p:txBody>
      </p:sp>
    </p:spTree>
    <p:extLst>
      <p:ext uri="{BB962C8B-B14F-4D97-AF65-F5344CB8AC3E}">
        <p14:creationId xmlns:p14="http://schemas.microsoft.com/office/powerpoint/2010/main" val="313897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88" y="656579"/>
            <a:ext cx="10515600" cy="939823"/>
          </a:xfrm>
        </p:spPr>
        <p:txBody>
          <a:bodyPr>
            <a:normAutofit/>
          </a:bodyPr>
          <a:lstStyle/>
          <a:p>
            <a:r>
              <a:rPr lang="en-GB" dirty="0"/>
              <a:t>Failover </a:t>
            </a:r>
            <a:r>
              <a:rPr lang="en-GB" dirty="0" err="1"/>
              <a:t>AlwaysOn</a:t>
            </a:r>
            <a:r>
              <a:rPr lang="en-GB" dirty="0"/>
              <a:t> Failover Cluster Instance</a:t>
            </a:r>
          </a:p>
        </p:txBody>
      </p:sp>
      <p:sp>
        <p:nvSpPr>
          <p:cNvPr id="4" name="Content Placeholder 2"/>
          <p:cNvSpPr txBox="1">
            <a:spLocks/>
          </p:cNvSpPr>
          <p:nvPr/>
        </p:nvSpPr>
        <p:spPr>
          <a:xfrm>
            <a:off x="489988" y="1710644"/>
            <a:ext cx="1011482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kern="0" dirty="0" err="1">
                <a:solidFill>
                  <a:srgbClr val="000000"/>
                </a:solidFill>
              </a:rPr>
              <a:t>sp_server_diagnostics</a:t>
            </a:r>
            <a:r>
              <a:rPr lang="en-US" sz="3200" kern="0" dirty="0">
                <a:solidFill>
                  <a:srgbClr val="000000"/>
                </a:solidFill>
              </a:rPr>
              <a:t> </a:t>
            </a:r>
          </a:p>
          <a:p>
            <a:pPr lvl="1"/>
            <a:r>
              <a:rPr lang="en-US" sz="2800" kern="0" dirty="0">
                <a:solidFill>
                  <a:srgbClr val="000000"/>
                </a:solidFill>
              </a:rPr>
              <a:t>health status des </a:t>
            </a:r>
            <a:r>
              <a:rPr lang="en-US" sz="2800" kern="0" dirty="0" err="1">
                <a:solidFill>
                  <a:srgbClr val="000000"/>
                </a:solidFill>
              </a:rPr>
              <a:t>AlwaysOn</a:t>
            </a:r>
            <a:r>
              <a:rPr lang="en-US" sz="2800" kern="0" dirty="0">
                <a:solidFill>
                  <a:srgbClr val="000000"/>
                </a:solidFill>
              </a:rPr>
              <a:t> Failover Cluster Instance</a:t>
            </a:r>
          </a:p>
          <a:p>
            <a:pPr lvl="0"/>
            <a:r>
              <a:rPr lang="en-US" sz="3200" kern="0" dirty="0">
                <a:solidFill>
                  <a:srgbClr val="000000"/>
                </a:solidFill>
              </a:rPr>
              <a:t>Failover </a:t>
            </a:r>
            <a:r>
              <a:rPr lang="en-US" sz="3200" kern="0" dirty="0" err="1">
                <a:solidFill>
                  <a:srgbClr val="000000"/>
                </a:solidFill>
              </a:rPr>
              <a:t>Optionen</a:t>
            </a:r>
            <a:endParaRPr lang="en-US" sz="3200" kern="0" dirty="0">
              <a:solidFill>
                <a:srgbClr val="000000"/>
              </a:solidFill>
            </a:endParaRPr>
          </a:p>
          <a:p>
            <a:pPr lvl="1"/>
            <a:r>
              <a:rPr lang="en-US" sz="2800" kern="0" dirty="0">
                <a:solidFill>
                  <a:srgbClr val="000000"/>
                </a:solidFill>
              </a:rPr>
              <a:t>Health check time-out threshold</a:t>
            </a:r>
          </a:p>
          <a:p>
            <a:pPr lvl="1"/>
            <a:r>
              <a:rPr lang="en-US" sz="2800" kern="0" dirty="0">
                <a:solidFill>
                  <a:srgbClr val="000000"/>
                </a:solidFill>
              </a:rPr>
              <a:t>Failure condition level</a:t>
            </a:r>
          </a:p>
          <a:p>
            <a:pPr lvl="1"/>
            <a:r>
              <a:rPr lang="en-US" sz="2800" kern="0" dirty="0">
                <a:solidFill>
                  <a:srgbClr val="000000"/>
                </a:solidFill>
              </a:rPr>
              <a:t>Automatic fallback</a:t>
            </a:r>
          </a:p>
          <a:p>
            <a:pPr lvl="0"/>
            <a:endParaRPr lang="en-US" kern="0" dirty="0">
              <a:solidFill>
                <a:srgbClr val="000000"/>
              </a:solidFill>
            </a:endParaRPr>
          </a:p>
        </p:txBody>
      </p:sp>
    </p:spTree>
    <p:extLst>
      <p:ext uri="{BB962C8B-B14F-4D97-AF65-F5344CB8AC3E}">
        <p14:creationId xmlns:p14="http://schemas.microsoft.com/office/powerpoint/2010/main" val="2690158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82027" y="508819"/>
            <a:ext cx="10515600" cy="1233488"/>
          </a:xfrm>
        </p:spPr>
        <p:txBody>
          <a:bodyPr/>
          <a:lstStyle/>
          <a:p>
            <a:r>
              <a:rPr lang="de-DE" dirty="0" err="1"/>
              <a:t>AlwaysOn</a:t>
            </a:r>
            <a:r>
              <a:rPr lang="de-DE" dirty="0"/>
              <a:t> </a:t>
            </a:r>
            <a:r>
              <a:rPr lang="de-DE" dirty="0" err="1"/>
              <a:t>FailoverCluster</a:t>
            </a:r>
            <a:r>
              <a:rPr lang="de-DE" dirty="0"/>
              <a:t> Pro und Contra</a:t>
            </a:r>
          </a:p>
        </p:txBody>
      </p:sp>
      <p:sp>
        <p:nvSpPr>
          <p:cNvPr id="3" name="Textfeld 2"/>
          <p:cNvSpPr txBox="1"/>
          <p:nvPr/>
        </p:nvSpPr>
        <p:spPr>
          <a:xfrm>
            <a:off x="1182027" y="2353268"/>
            <a:ext cx="4467659" cy="25853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Ab Standard Edition</a:t>
            </a:r>
          </a:p>
          <a:p>
            <a:pPr marL="742950" lvl="1" indent="-285750">
              <a:buFont typeface="Arial" panose="020B0604020202020204" pitchFamily="34" charset="0"/>
              <a:buChar char="•"/>
            </a:pPr>
            <a:r>
              <a:rPr lang="de-DE" sz="2400" dirty="0"/>
              <a:t>Failover einer Instanz</a:t>
            </a:r>
          </a:p>
          <a:p>
            <a:pPr marL="742950" lvl="1" indent="-285750">
              <a:buFont typeface="Arial" panose="020B0604020202020204" pitchFamily="34" charset="0"/>
              <a:buChar char="•"/>
            </a:pPr>
            <a:r>
              <a:rPr lang="de-DE" sz="2400" dirty="0"/>
              <a:t>Client Redirect</a:t>
            </a:r>
          </a:p>
          <a:p>
            <a:pPr marL="742950" lvl="1" indent="-285750">
              <a:buFont typeface="Arial" panose="020B0604020202020204" pitchFamily="34" charset="0"/>
              <a:buChar char="•"/>
            </a:pPr>
            <a:r>
              <a:rPr lang="de-DE" sz="2400" dirty="0" err="1"/>
              <a:t>virtuller</a:t>
            </a:r>
            <a:r>
              <a:rPr lang="de-DE" sz="2400" dirty="0"/>
              <a:t> SQL Server</a:t>
            </a:r>
          </a:p>
          <a:p>
            <a:pPr lvl="1"/>
            <a:endParaRPr lang="de-DE" sz="2400" dirty="0"/>
          </a:p>
          <a:p>
            <a:pPr marL="285750" indent="-285750">
              <a:buFont typeface="Arial" panose="020B0604020202020204" pitchFamily="34" charset="0"/>
              <a:buChar char="•"/>
            </a:pPr>
            <a:endParaRPr lang="de-DE" dirty="0"/>
          </a:p>
        </p:txBody>
      </p:sp>
      <p:sp>
        <p:nvSpPr>
          <p:cNvPr id="4" name="Textfeld 3"/>
          <p:cNvSpPr txBox="1"/>
          <p:nvPr/>
        </p:nvSpPr>
        <p:spPr>
          <a:xfrm>
            <a:off x="5894614" y="2353268"/>
            <a:ext cx="5033582" cy="258532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Komplex</a:t>
            </a:r>
          </a:p>
          <a:p>
            <a:pPr marL="742950" lvl="1" indent="-285750">
              <a:buFont typeface="Arial" panose="020B0604020202020204" pitchFamily="34" charset="0"/>
              <a:buChar char="•"/>
            </a:pPr>
            <a:r>
              <a:rPr lang="de-DE" sz="2400" dirty="0"/>
              <a:t>Failover ab Service Error</a:t>
            </a:r>
          </a:p>
          <a:p>
            <a:pPr marL="742950" lvl="1" indent="-285750">
              <a:buFont typeface="Arial" panose="020B0604020202020204" pitchFamily="34" charset="0"/>
              <a:buChar char="•"/>
            </a:pPr>
            <a:r>
              <a:rPr lang="de-DE" sz="2400" dirty="0"/>
              <a:t>Keine DB Replicas</a:t>
            </a:r>
          </a:p>
          <a:p>
            <a:pPr marL="742950" lvl="1" indent="-285750">
              <a:buFont typeface="Arial" panose="020B0604020202020204" pitchFamily="34" charset="0"/>
              <a:buChar char="•"/>
            </a:pPr>
            <a:r>
              <a:rPr lang="de-DE" sz="2400" dirty="0"/>
              <a:t>Diskfehler</a:t>
            </a:r>
          </a:p>
          <a:p>
            <a:pPr marL="742950" lvl="1"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131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Modul 1: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2393794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833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591" y="450542"/>
            <a:ext cx="10515600" cy="939823"/>
          </a:xfrm>
        </p:spPr>
        <p:txBody>
          <a:bodyPr>
            <a:normAutofit/>
          </a:bodyPr>
          <a:lstStyle/>
          <a:p>
            <a:r>
              <a:rPr lang="en-GB" dirty="0"/>
              <a:t>SQL - Windows Server Failover Clustering</a:t>
            </a:r>
          </a:p>
        </p:txBody>
      </p:sp>
      <p:sp>
        <p:nvSpPr>
          <p:cNvPr id="4" name="Content Placeholder 2"/>
          <p:cNvSpPr txBox="1">
            <a:spLocks/>
          </p:cNvSpPr>
          <p:nvPr/>
        </p:nvSpPr>
        <p:spPr>
          <a:xfrm>
            <a:off x="566591" y="1612073"/>
            <a:ext cx="10780020" cy="487372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SQL Server 2014 </a:t>
            </a:r>
            <a:r>
              <a:rPr lang="en-US" sz="2400" kern="0" dirty="0" err="1">
                <a:solidFill>
                  <a:srgbClr val="000000"/>
                </a:solidFill>
              </a:rPr>
              <a:t>AlwaysOn</a:t>
            </a:r>
            <a:r>
              <a:rPr lang="en-US" sz="2400" kern="0" dirty="0">
                <a:solidFill>
                  <a:srgbClr val="000000"/>
                </a:solidFill>
              </a:rPr>
              <a:t> </a:t>
            </a:r>
            <a:r>
              <a:rPr lang="en-US" sz="2400" kern="0" dirty="0" err="1">
                <a:solidFill>
                  <a:srgbClr val="000000"/>
                </a:solidFill>
              </a:rPr>
              <a:t>basierend</a:t>
            </a:r>
            <a:r>
              <a:rPr lang="en-US" sz="2400" kern="0" dirty="0">
                <a:solidFill>
                  <a:srgbClr val="000000"/>
                </a:solidFill>
              </a:rPr>
              <a:t> auf Windows Server Failover Clustering </a:t>
            </a:r>
          </a:p>
          <a:p>
            <a:pPr lvl="0"/>
            <a:r>
              <a:rPr lang="en-US" sz="2400" kern="0" dirty="0">
                <a:solidFill>
                  <a:srgbClr val="000000"/>
                </a:solidFill>
              </a:rPr>
              <a:t>Windows Server Failover Cluster </a:t>
            </a:r>
            <a:r>
              <a:rPr lang="en-US" sz="2400" kern="0" dirty="0" err="1">
                <a:solidFill>
                  <a:srgbClr val="000000"/>
                </a:solidFill>
              </a:rPr>
              <a:t>beinhaltet</a:t>
            </a:r>
            <a:r>
              <a:rPr lang="en-US" sz="2400" kern="0" dirty="0">
                <a:solidFill>
                  <a:srgbClr val="000000"/>
                </a:solidFill>
              </a:rPr>
              <a:t>:</a:t>
            </a:r>
          </a:p>
          <a:p>
            <a:pPr lvl="1"/>
            <a:r>
              <a:rPr lang="en-US" sz="2200" kern="0" dirty="0">
                <a:solidFill>
                  <a:srgbClr val="000000"/>
                </a:solidFill>
              </a:rPr>
              <a:t>Cluster </a:t>
            </a:r>
            <a:r>
              <a:rPr lang="en-US" sz="2200" kern="0" dirty="0" err="1">
                <a:solidFill>
                  <a:srgbClr val="000000"/>
                </a:solidFill>
              </a:rPr>
              <a:t>Knoten</a:t>
            </a:r>
            <a:r>
              <a:rPr lang="en-US" sz="2200" kern="0" dirty="0">
                <a:solidFill>
                  <a:srgbClr val="000000"/>
                </a:solidFill>
              </a:rPr>
              <a:t>/Nodes</a:t>
            </a:r>
          </a:p>
          <a:p>
            <a:pPr lvl="1"/>
            <a:r>
              <a:rPr lang="en-US" sz="2200" kern="0" dirty="0">
                <a:solidFill>
                  <a:srgbClr val="000000"/>
                </a:solidFill>
              </a:rPr>
              <a:t>Cluster </a:t>
            </a:r>
            <a:r>
              <a:rPr lang="en-US" sz="2200" kern="0" dirty="0" err="1">
                <a:solidFill>
                  <a:srgbClr val="000000"/>
                </a:solidFill>
              </a:rPr>
              <a:t>Ressourcen</a:t>
            </a:r>
            <a:endParaRPr lang="en-US" sz="2200" kern="0" dirty="0">
              <a:solidFill>
                <a:srgbClr val="000000"/>
              </a:solidFill>
            </a:endParaRPr>
          </a:p>
          <a:p>
            <a:pPr lvl="2"/>
            <a:r>
              <a:rPr lang="en-US" kern="0" dirty="0" err="1">
                <a:solidFill>
                  <a:srgbClr val="000000"/>
                </a:solidFill>
              </a:rPr>
              <a:t>zB</a:t>
            </a:r>
            <a:r>
              <a:rPr lang="en-US" kern="0" dirty="0">
                <a:solidFill>
                  <a:srgbClr val="000000"/>
                </a:solidFill>
              </a:rPr>
              <a:t> </a:t>
            </a:r>
            <a:r>
              <a:rPr lang="en-US" kern="0" dirty="0" err="1">
                <a:solidFill>
                  <a:srgbClr val="000000"/>
                </a:solidFill>
              </a:rPr>
              <a:t>Zugriffspunkte</a:t>
            </a:r>
            <a:r>
              <a:rPr lang="en-US" kern="0" dirty="0">
                <a:solidFill>
                  <a:srgbClr val="000000"/>
                </a:solidFill>
              </a:rPr>
              <a:t>, HDDs, IPs</a:t>
            </a:r>
            <a:r>
              <a:rPr lang="en-US" sz="2400" kern="0" dirty="0">
                <a:solidFill>
                  <a:srgbClr val="000000"/>
                </a:solidFill>
              </a:rPr>
              <a:t> </a:t>
            </a:r>
          </a:p>
          <a:p>
            <a:pPr lvl="1"/>
            <a:r>
              <a:rPr lang="en-US" sz="2200" kern="0" dirty="0">
                <a:solidFill>
                  <a:srgbClr val="000000"/>
                </a:solidFill>
              </a:rPr>
              <a:t>Cluster Rollen</a:t>
            </a:r>
          </a:p>
          <a:p>
            <a:pPr lvl="2"/>
            <a:r>
              <a:rPr lang="en-US" kern="0" dirty="0" err="1">
                <a:solidFill>
                  <a:srgbClr val="000000"/>
                </a:solidFill>
              </a:rPr>
              <a:t>Redundanter</a:t>
            </a:r>
            <a:r>
              <a:rPr lang="en-US" kern="0" dirty="0">
                <a:solidFill>
                  <a:srgbClr val="000000"/>
                </a:solidFill>
              </a:rPr>
              <a:t> </a:t>
            </a:r>
            <a:r>
              <a:rPr lang="en-US" kern="0" dirty="0" err="1">
                <a:solidFill>
                  <a:srgbClr val="000000"/>
                </a:solidFill>
              </a:rPr>
              <a:t>Dienst</a:t>
            </a:r>
            <a:endParaRPr lang="en-US" kern="0" dirty="0">
              <a:solidFill>
                <a:srgbClr val="000000"/>
              </a:solidFill>
            </a:endParaRPr>
          </a:p>
          <a:p>
            <a:pPr lvl="1"/>
            <a:r>
              <a:rPr lang="en-US" sz="2200" kern="0" dirty="0" err="1">
                <a:solidFill>
                  <a:srgbClr val="000000"/>
                </a:solidFill>
              </a:rPr>
              <a:t>Gemeinsamer</a:t>
            </a:r>
            <a:r>
              <a:rPr lang="en-US" sz="2200" kern="0" dirty="0">
                <a:solidFill>
                  <a:srgbClr val="000000"/>
                </a:solidFill>
              </a:rPr>
              <a:t> Speicher</a:t>
            </a:r>
          </a:p>
          <a:p>
            <a:pPr lvl="1"/>
            <a:r>
              <a:rPr lang="en-US" sz="2200" kern="0" dirty="0" err="1">
                <a:solidFill>
                  <a:srgbClr val="000000"/>
                </a:solidFill>
              </a:rPr>
              <a:t>Netzwerke</a:t>
            </a:r>
            <a:endParaRPr lang="en-US" sz="2200" kern="0" dirty="0">
              <a:solidFill>
                <a:srgbClr val="000000"/>
              </a:solidFill>
            </a:endParaRPr>
          </a:p>
          <a:p>
            <a:pPr lvl="2"/>
            <a:r>
              <a:rPr lang="en-US" kern="0" dirty="0">
                <a:solidFill>
                  <a:schemeClr val="accent2">
                    <a:lumMod val="75000"/>
                  </a:schemeClr>
                </a:solidFill>
              </a:rPr>
              <a:t>Client </a:t>
            </a:r>
            <a:r>
              <a:rPr lang="en-US" kern="0" dirty="0" err="1">
                <a:solidFill>
                  <a:schemeClr val="accent2">
                    <a:lumMod val="75000"/>
                  </a:schemeClr>
                </a:solidFill>
              </a:rPr>
              <a:t>Netzwerke</a:t>
            </a:r>
            <a:r>
              <a:rPr lang="en-US" kern="0" dirty="0">
                <a:solidFill>
                  <a:schemeClr val="accent2">
                    <a:lumMod val="75000"/>
                  </a:schemeClr>
                </a:solidFill>
              </a:rPr>
              <a:t> </a:t>
            </a:r>
            <a:r>
              <a:rPr lang="en-US" kern="0" dirty="0">
                <a:solidFill>
                  <a:srgbClr val="000000"/>
                </a:solidFill>
              </a:rPr>
              <a:t>/ </a:t>
            </a:r>
            <a:r>
              <a:rPr lang="en-US" kern="0" dirty="0">
                <a:solidFill>
                  <a:schemeClr val="accent4">
                    <a:lumMod val="60000"/>
                    <a:lumOff val="40000"/>
                  </a:schemeClr>
                </a:solidFill>
              </a:rPr>
              <a:t>Server </a:t>
            </a:r>
            <a:r>
              <a:rPr lang="en-US" kern="0" dirty="0" err="1">
                <a:solidFill>
                  <a:schemeClr val="accent4">
                    <a:lumMod val="60000"/>
                    <a:lumOff val="40000"/>
                  </a:schemeClr>
                </a:solidFill>
              </a:rPr>
              <a:t>Netzwerk</a:t>
            </a:r>
            <a:endParaRPr lang="en-US" kern="0" dirty="0">
              <a:solidFill>
                <a:schemeClr val="accent4">
                  <a:lumMod val="60000"/>
                  <a:lumOff val="40000"/>
                </a:schemeClr>
              </a:solidFill>
            </a:endParaRPr>
          </a:p>
          <a:p>
            <a:pPr lvl="1"/>
            <a:r>
              <a:rPr lang="en-US" sz="2200" kern="0" dirty="0"/>
              <a:t>Quorum</a:t>
            </a:r>
          </a:p>
          <a:p>
            <a:pPr lvl="1"/>
            <a:endParaRPr lang="en-US" kern="0" dirty="0">
              <a:solidFill>
                <a:srgbClr val="000000"/>
              </a:solidFill>
            </a:endParaRPr>
          </a:p>
        </p:txBody>
      </p:sp>
      <p:pic>
        <p:nvPicPr>
          <p:cNvPr id="5" name="Picture 2" descr="Introduction to Windows Server Failover Clustering | SpringerLink">
            <a:extLst>
              <a:ext uri="{FF2B5EF4-FFF2-40B4-BE49-F238E27FC236}">
                <a16:creationId xmlns:a16="http://schemas.microsoft.com/office/drawing/2014/main" id="{AE2A35B0-184C-4A21-8B89-3971C50C6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1174" y="2821550"/>
            <a:ext cx="4941017" cy="346753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51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644F91-5362-4A8B-B465-54A4B4341529}"/>
              </a:ext>
            </a:extLst>
          </p:cNvPr>
          <p:cNvSpPr>
            <a:spLocks noGrp="1"/>
          </p:cNvSpPr>
          <p:nvPr>
            <p:ph type="title"/>
          </p:nvPr>
        </p:nvSpPr>
        <p:spPr/>
        <p:txBody>
          <a:bodyPr/>
          <a:lstStyle/>
          <a:p>
            <a:r>
              <a:rPr lang="de-DE" dirty="0" err="1"/>
              <a:t>FailoverCluster</a:t>
            </a:r>
            <a:endParaRPr lang="de-DE" dirty="0"/>
          </a:p>
        </p:txBody>
      </p:sp>
      <p:pic>
        <p:nvPicPr>
          <p:cNvPr id="1026" name="Picture 2" descr="Introduction to Windows Server Failover Clustering | SpringerLink">
            <a:extLst>
              <a:ext uri="{FF2B5EF4-FFF2-40B4-BE49-F238E27FC236}">
                <a16:creationId xmlns:a16="http://schemas.microsoft.com/office/drawing/2014/main" id="{C9627A97-DB15-4533-89B7-1A5C694A1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327" y="1550578"/>
            <a:ext cx="8054614" cy="494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11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384" y="671052"/>
            <a:ext cx="10515600" cy="939823"/>
          </a:xfrm>
        </p:spPr>
        <p:txBody>
          <a:bodyPr/>
          <a:lstStyle/>
          <a:p>
            <a:r>
              <a:rPr lang="en-GB" dirty="0"/>
              <a:t>Quorum</a:t>
            </a:r>
          </a:p>
        </p:txBody>
      </p:sp>
      <p:sp>
        <p:nvSpPr>
          <p:cNvPr id="4" name="Text Placeholder 3"/>
          <p:cNvSpPr>
            <a:spLocks noGrp="1"/>
          </p:cNvSpPr>
          <p:nvPr>
            <p:ph type="body" idx="1"/>
          </p:nvPr>
        </p:nvSpPr>
        <p:spPr>
          <a:xfrm>
            <a:off x="793384" y="1732935"/>
            <a:ext cx="9464118" cy="4509102"/>
          </a:xfrm>
        </p:spPr>
        <p:txBody>
          <a:bodyPr>
            <a:normAutofit fontScale="92500" lnSpcReduction="10000"/>
          </a:bodyPr>
          <a:lstStyle/>
          <a:p>
            <a:r>
              <a:rPr lang="en-US" dirty="0" err="1"/>
              <a:t>Jeder</a:t>
            </a:r>
            <a:r>
              <a:rPr lang="en-US" dirty="0"/>
              <a:t> </a:t>
            </a:r>
            <a:r>
              <a:rPr lang="en-US" dirty="0" err="1"/>
              <a:t>Knoten</a:t>
            </a:r>
            <a:r>
              <a:rPr lang="en-US" dirty="0"/>
              <a:t> </a:t>
            </a:r>
            <a:r>
              <a:rPr lang="en-US" dirty="0" err="1"/>
              <a:t>besitzt</a:t>
            </a:r>
            <a:r>
              <a:rPr lang="en-US" dirty="0"/>
              <a:t> </a:t>
            </a:r>
            <a:r>
              <a:rPr lang="en-US" dirty="0" err="1"/>
              <a:t>ein</a:t>
            </a:r>
            <a:r>
              <a:rPr lang="en-US" dirty="0"/>
              <a:t> </a:t>
            </a:r>
            <a:r>
              <a:rPr lang="en-US" dirty="0" err="1"/>
              <a:t>Stimme</a:t>
            </a:r>
            <a:r>
              <a:rPr lang="en-US" dirty="0"/>
              <a:t> / </a:t>
            </a:r>
            <a:r>
              <a:rPr lang="en-US" dirty="0" err="1"/>
              <a:t>Votum</a:t>
            </a:r>
            <a:endParaRPr lang="en-US" dirty="0"/>
          </a:p>
          <a:p>
            <a:r>
              <a:rPr lang="en-US" dirty="0"/>
              <a:t>Failover </a:t>
            </a:r>
            <a:r>
              <a:rPr lang="en-US" dirty="0" err="1"/>
              <a:t>nur</a:t>
            </a:r>
            <a:r>
              <a:rPr lang="en-US" dirty="0"/>
              <a:t> </a:t>
            </a:r>
            <a:r>
              <a:rPr lang="en-US" dirty="0" err="1"/>
              <a:t>durch</a:t>
            </a:r>
            <a:r>
              <a:rPr lang="en-US" dirty="0"/>
              <a:t> </a:t>
            </a:r>
            <a:r>
              <a:rPr lang="en-US" dirty="0" err="1"/>
              <a:t>Mehrheitsentscheidet</a:t>
            </a:r>
            <a:endParaRPr lang="en-US" dirty="0"/>
          </a:p>
          <a:p>
            <a:r>
              <a:rPr lang="en-US" dirty="0" err="1"/>
              <a:t>Jeder</a:t>
            </a:r>
            <a:r>
              <a:rPr lang="en-US" dirty="0"/>
              <a:t> </a:t>
            </a:r>
            <a:r>
              <a:rPr lang="en-US" dirty="0" err="1"/>
              <a:t>Knoten</a:t>
            </a:r>
            <a:r>
              <a:rPr lang="en-US" dirty="0"/>
              <a:t> </a:t>
            </a:r>
            <a:r>
              <a:rPr lang="en-US" dirty="0" err="1"/>
              <a:t>zählt</a:t>
            </a:r>
            <a:r>
              <a:rPr lang="en-US" dirty="0"/>
              <a:t> </a:t>
            </a:r>
            <a:r>
              <a:rPr lang="en-US" dirty="0" err="1"/>
              <a:t>bei</a:t>
            </a:r>
            <a:r>
              <a:rPr lang="en-US" dirty="0"/>
              <a:t> </a:t>
            </a:r>
            <a:r>
              <a:rPr lang="en-US" dirty="0" err="1"/>
              <a:t>Ausfall</a:t>
            </a:r>
            <a:r>
              <a:rPr lang="en-US" dirty="0"/>
              <a:t> die Votes</a:t>
            </a:r>
          </a:p>
          <a:p>
            <a:r>
              <a:rPr lang="en-US" dirty="0" err="1"/>
              <a:t>Möglichkeiten</a:t>
            </a:r>
            <a:r>
              <a:rPr lang="en-US" dirty="0"/>
              <a:t>:</a:t>
            </a:r>
          </a:p>
          <a:p>
            <a:pPr lvl="1"/>
            <a:r>
              <a:rPr lang="en-US" dirty="0" err="1"/>
              <a:t>Knotenmehrheit</a:t>
            </a:r>
            <a:endParaRPr lang="en-US" dirty="0"/>
          </a:p>
          <a:p>
            <a:pPr lvl="1"/>
            <a:r>
              <a:rPr lang="en-US" dirty="0" err="1"/>
              <a:t>Knoten</a:t>
            </a:r>
            <a:r>
              <a:rPr lang="en-US" dirty="0"/>
              <a:t> und </a:t>
            </a:r>
            <a:r>
              <a:rPr lang="en-US" dirty="0" err="1"/>
              <a:t>Datenträgermehrheit</a:t>
            </a:r>
            <a:endParaRPr lang="en-US" dirty="0"/>
          </a:p>
          <a:p>
            <a:pPr lvl="1"/>
            <a:r>
              <a:rPr lang="en-US" dirty="0" err="1"/>
              <a:t>Knoten</a:t>
            </a:r>
            <a:r>
              <a:rPr lang="en-US" dirty="0"/>
              <a:t> und </a:t>
            </a:r>
            <a:r>
              <a:rPr lang="en-US" dirty="0" err="1"/>
              <a:t>Freigabe</a:t>
            </a:r>
            <a:endParaRPr lang="en-US" dirty="0"/>
          </a:p>
          <a:p>
            <a:pPr lvl="1"/>
            <a:r>
              <a:rPr lang="en-US" dirty="0" err="1"/>
              <a:t>Datenträger</a:t>
            </a:r>
            <a:endParaRPr lang="en-US" dirty="0"/>
          </a:p>
          <a:p>
            <a:r>
              <a:rPr lang="en-US" dirty="0" err="1"/>
              <a:t>Zeugendatenträger</a:t>
            </a:r>
            <a:r>
              <a:rPr lang="en-US" dirty="0"/>
              <a:t> </a:t>
            </a:r>
            <a:r>
              <a:rPr lang="en-US" dirty="0" err="1"/>
              <a:t>beinhalten</a:t>
            </a:r>
            <a:r>
              <a:rPr lang="en-US" dirty="0"/>
              <a:t> </a:t>
            </a:r>
            <a:r>
              <a:rPr lang="en-US" dirty="0" err="1"/>
              <a:t>Clusterkonfiguration</a:t>
            </a:r>
            <a:endParaRPr lang="en-US" dirty="0"/>
          </a:p>
          <a:p>
            <a:r>
              <a:rPr lang="en-US" dirty="0" err="1"/>
              <a:t>Mit</a:t>
            </a:r>
            <a:r>
              <a:rPr lang="en-US" dirty="0"/>
              <a:t> Windows Server 2012 R2 </a:t>
            </a:r>
            <a:r>
              <a:rPr lang="en-US" dirty="0" err="1"/>
              <a:t>wurde</a:t>
            </a:r>
            <a:r>
              <a:rPr lang="en-US" dirty="0"/>
              <a:t> </a:t>
            </a:r>
            <a:r>
              <a:rPr lang="en-US" dirty="0" err="1"/>
              <a:t>Quorummanagment</a:t>
            </a:r>
            <a:r>
              <a:rPr lang="en-US" dirty="0"/>
              <a:t> </a:t>
            </a:r>
            <a:r>
              <a:rPr lang="en-US" dirty="0" err="1"/>
              <a:t>weiter</a:t>
            </a:r>
            <a:r>
              <a:rPr lang="en-US" dirty="0"/>
              <a:t> </a:t>
            </a:r>
            <a:r>
              <a:rPr lang="en-US" dirty="0" err="1"/>
              <a:t>erleichtert</a:t>
            </a:r>
            <a:endParaRPr lang="en-US" dirty="0"/>
          </a:p>
        </p:txBody>
      </p:sp>
    </p:spTree>
    <p:extLst>
      <p:ext uri="{BB962C8B-B14F-4D97-AF65-F5344CB8AC3E}">
        <p14:creationId xmlns:p14="http://schemas.microsoft.com/office/powerpoint/2010/main" val="223146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4EB43-5827-4E62-B9D6-7C189E71110B}"/>
              </a:ext>
            </a:extLst>
          </p:cNvPr>
          <p:cNvSpPr>
            <a:spLocks noGrp="1"/>
          </p:cNvSpPr>
          <p:nvPr>
            <p:ph type="title"/>
          </p:nvPr>
        </p:nvSpPr>
        <p:spPr/>
        <p:txBody>
          <a:bodyPr/>
          <a:lstStyle/>
          <a:p>
            <a:r>
              <a:rPr lang="de-DE" dirty="0"/>
              <a:t>SQL Windows Server Failover Clustering </a:t>
            </a:r>
          </a:p>
        </p:txBody>
      </p:sp>
      <p:sp>
        <p:nvSpPr>
          <p:cNvPr id="3" name="Textfeld 2">
            <a:extLst>
              <a:ext uri="{FF2B5EF4-FFF2-40B4-BE49-F238E27FC236}">
                <a16:creationId xmlns:a16="http://schemas.microsoft.com/office/drawing/2014/main" id="{C4AC6BB9-4CA7-4994-B812-34E52B75281A}"/>
              </a:ext>
            </a:extLst>
          </p:cNvPr>
          <p:cNvSpPr txBox="1"/>
          <p:nvPr/>
        </p:nvSpPr>
        <p:spPr>
          <a:xfrm>
            <a:off x="846827" y="1863090"/>
            <a:ext cx="9624060" cy="1384995"/>
          </a:xfrm>
          <a:prstGeom prst="rect">
            <a:avLst/>
          </a:prstGeom>
          <a:noFill/>
        </p:spPr>
        <p:txBody>
          <a:bodyPr wrap="square" rtlCol="0">
            <a:spAutoFit/>
          </a:bodyPr>
          <a:lstStyle/>
          <a:p>
            <a:pPr marL="285750" indent="-285750">
              <a:buFont typeface="Arial" panose="020B0604020202020204" pitchFamily="34" charset="0"/>
              <a:buChar char="•"/>
            </a:pPr>
            <a:r>
              <a:rPr lang="en-US" sz="2800" kern="0" dirty="0">
                <a:solidFill>
                  <a:srgbClr val="000000"/>
                </a:solidFill>
              </a:rPr>
              <a:t>Ab Windows 2016</a:t>
            </a:r>
          </a:p>
          <a:p>
            <a:pPr marL="742950" lvl="1" indent="-285750">
              <a:buFont typeface="Arial" panose="020B0604020202020204" pitchFamily="34" charset="0"/>
              <a:buChar char="•"/>
            </a:pPr>
            <a:r>
              <a:rPr lang="en-US" sz="2800" kern="0" dirty="0">
                <a:solidFill>
                  <a:srgbClr val="000000"/>
                </a:solidFill>
              </a:rPr>
              <a:t>SQL Cluster </a:t>
            </a:r>
            <a:r>
              <a:rPr lang="en-US" sz="2800" kern="0" dirty="0" err="1">
                <a:solidFill>
                  <a:srgbClr val="000000"/>
                </a:solidFill>
              </a:rPr>
              <a:t>auch</a:t>
            </a:r>
            <a:r>
              <a:rPr lang="en-US" sz="2800" kern="0" dirty="0">
                <a:solidFill>
                  <a:srgbClr val="000000"/>
                </a:solidFill>
              </a:rPr>
              <a:t> </a:t>
            </a:r>
            <a:r>
              <a:rPr lang="en-US" sz="2800" kern="0" dirty="0" err="1">
                <a:solidFill>
                  <a:srgbClr val="000000"/>
                </a:solidFill>
              </a:rPr>
              <a:t>ohne</a:t>
            </a:r>
            <a:r>
              <a:rPr lang="en-US" sz="2800" kern="0" dirty="0">
                <a:solidFill>
                  <a:srgbClr val="000000"/>
                </a:solidFill>
              </a:rPr>
              <a:t> Active Directory </a:t>
            </a:r>
          </a:p>
          <a:p>
            <a:pPr marL="285750" indent="-285750">
              <a:buFont typeface="Arial" panose="020B0604020202020204" pitchFamily="34" charset="0"/>
              <a:buChar char="•"/>
            </a:pPr>
            <a:endParaRPr lang="de-DE" sz="2800" dirty="0"/>
          </a:p>
        </p:txBody>
      </p:sp>
    </p:spTree>
    <p:extLst>
      <p:ext uri="{BB962C8B-B14F-4D97-AF65-F5344CB8AC3E}">
        <p14:creationId xmlns:p14="http://schemas.microsoft.com/office/powerpoint/2010/main" val="263158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745" y="573774"/>
            <a:ext cx="10515600" cy="939823"/>
          </a:xfrm>
        </p:spPr>
        <p:txBody>
          <a:bodyPr/>
          <a:lstStyle/>
          <a:p>
            <a:r>
              <a:rPr lang="en-GB" dirty="0"/>
              <a:t>Quorum</a:t>
            </a:r>
          </a:p>
        </p:txBody>
      </p:sp>
      <p:grpSp>
        <p:nvGrpSpPr>
          <p:cNvPr id="4" name="Group 3" descr="The slide illustrates, in the top series of diagrams, how a split-brain cluster can arise. The bottom series of diagrams shows how the requirement for a quorum ensures that cluster cannot split. "/>
          <p:cNvGrpSpPr/>
          <p:nvPr/>
        </p:nvGrpSpPr>
        <p:grpSpPr>
          <a:xfrm>
            <a:off x="635394" y="1578076"/>
            <a:ext cx="5772779" cy="4706150"/>
            <a:chOff x="277586" y="1049974"/>
            <a:chExt cx="8592082" cy="5871249"/>
          </a:xfrm>
        </p:grpSpPr>
        <p:sp>
          <p:nvSpPr>
            <p:cNvPr id="5" name="Rounded Rectangle 4"/>
            <p:cNvSpPr/>
            <p:nvPr/>
          </p:nvSpPr>
          <p:spPr bwMode="auto">
            <a:xfrm>
              <a:off x="7333948" y="1477272"/>
              <a:ext cx="1467152"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grpSp>
          <p:nvGrpSpPr>
            <p:cNvPr id="6" name="Group 5"/>
            <p:cNvGrpSpPr/>
            <p:nvPr/>
          </p:nvGrpSpPr>
          <p:grpSpPr>
            <a:xfrm>
              <a:off x="277586" y="1445321"/>
              <a:ext cx="2645228" cy="2008415"/>
              <a:chOff x="424543" y="1436914"/>
              <a:chExt cx="2645228" cy="2008415"/>
            </a:xfrm>
          </p:grpSpPr>
          <p:sp>
            <p:nvSpPr>
              <p:cNvPr id="54" name="Rounded Rectangle 53"/>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55" name="Picture 54"/>
              <p:cNvPicPr>
                <a:picLocks noChangeAspect="1"/>
              </p:cNvPicPr>
              <p:nvPr/>
            </p:nvPicPr>
            <p:blipFill>
              <a:blip r:embed="rId3"/>
              <a:stretch>
                <a:fillRect/>
              </a:stretch>
            </p:blipFill>
            <p:spPr>
              <a:xfrm>
                <a:off x="846670" y="1690314"/>
                <a:ext cx="492273" cy="712409"/>
              </a:xfrm>
              <a:prstGeom prst="rect">
                <a:avLst/>
              </a:prstGeom>
            </p:spPr>
          </p:pic>
          <p:pic>
            <p:nvPicPr>
              <p:cNvPr id="56" name="Picture 55"/>
              <p:cNvPicPr>
                <a:picLocks noChangeAspect="1"/>
              </p:cNvPicPr>
              <p:nvPr/>
            </p:nvPicPr>
            <p:blipFill>
              <a:blip r:embed="rId3"/>
              <a:stretch>
                <a:fillRect/>
              </a:stretch>
            </p:blipFill>
            <p:spPr>
              <a:xfrm>
                <a:off x="1665515" y="2589060"/>
                <a:ext cx="492273" cy="712409"/>
              </a:xfrm>
              <a:prstGeom prst="rect">
                <a:avLst/>
              </a:prstGeom>
            </p:spPr>
          </p:pic>
          <p:pic>
            <p:nvPicPr>
              <p:cNvPr id="57" name="Picture 56"/>
              <p:cNvPicPr>
                <a:picLocks noChangeAspect="1"/>
              </p:cNvPicPr>
              <p:nvPr/>
            </p:nvPicPr>
            <p:blipFill>
              <a:blip r:embed="rId3"/>
              <a:stretch>
                <a:fillRect/>
              </a:stretch>
            </p:blipFill>
            <p:spPr>
              <a:xfrm>
                <a:off x="846671" y="2589060"/>
                <a:ext cx="478362" cy="692277"/>
              </a:xfrm>
              <a:prstGeom prst="rect">
                <a:avLst/>
              </a:prstGeom>
            </p:spPr>
          </p:pic>
          <p:pic>
            <p:nvPicPr>
              <p:cNvPr id="58" name="Picture 57"/>
              <p:cNvPicPr>
                <a:picLocks noChangeAspect="1"/>
              </p:cNvPicPr>
              <p:nvPr/>
            </p:nvPicPr>
            <p:blipFill>
              <a:blip r:embed="rId3"/>
              <a:stretch>
                <a:fillRect/>
              </a:stretch>
            </p:blipFill>
            <p:spPr>
              <a:xfrm>
                <a:off x="1665515" y="1690314"/>
                <a:ext cx="492273" cy="712409"/>
              </a:xfrm>
              <a:prstGeom prst="rect">
                <a:avLst/>
              </a:prstGeom>
            </p:spPr>
          </p:pic>
          <p:pic>
            <p:nvPicPr>
              <p:cNvPr id="59" name="Picture 58"/>
              <p:cNvPicPr>
                <a:picLocks noChangeAspect="1"/>
              </p:cNvPicPr>
              <p:nvPr/>
            </p:nvPicPr>
            <p:blipFill>
              <a:blip r:embed="rId3"/>
              <a:stretch>
                <a:fillRect/>
              </a:stretch>
            </p:blipFill>
            <p:spPr>
              <a:xfrm>
                <a:off x="2370060" y="1690314"/>
                <a:ext cx="492273" cy="712409"/>
              </a:xfrm>
              <a:prstGeom prst="rect">
                <a:avLst/>
              </a:prstGeom>
            </p:spPr>
          </p:pic>
        </p:grpSp>
        <p:grpSp>
          <p:nvGrpSpPr>
            <p:cNvPr id="7" name="Group 6"/>
            <p:cNvGrpSpPr/>
            <p:nvPr/>
          </p:nvGrpSpPr>
          <p:grpSpPr>
            <a:xfrm>
              <a:off x="3249386" y="1477272"/>
              <a:ext cx="2645228" cy="2008415"/>
              <a:chOff x="424543" y="1436914"/>
              <a:chExt cx="2645228" cy="2008415"/>
            </a:xfrm>
          </p:grpSpPr>
          <p:sp>
            <p:nvSpPr>
              <p:cNvPr id="48" name="Rounded Rectangle 47"/>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3"/>
              <a:stretch>
                <a:fillRect/>
              </a:stretch>
            </p:blipFill>
            <p:spPr>
              <a:xfrm>
                <a:off x="846670" y="1690314"/>
                <a:ext cx="492273" cy="712409"/>
              </a:xfrm>
              <a:prstGeom prst="rect">
                <a:avLst/>
              </a:prstGeom>
            </p:spPr>
          </p:pic>
          <p:pic>
            <p:nvPicPr>
              <p:cNvPr id="50" name="Picture 49"/>
              <p:cNvPicPr>
                <a:picLocks noChangeAspect="1"/>
              </p:cNvPicPr>
              <p:nvPr/>
            </p:nvPicPr>
            <p:blipFill>
              <a:blip r:embed="rId3"/>
              <a:stretch>
                <a:fillRect/>
              </a:stretch>
            </p:blipFill>
            <p:spPr>
              <a:xfrm>
                <a:off x="1665515" y="2589060"/>
                <a:ext cx="492273" cy="712409"/>
              </a:xfrm>
              <a:prstGeom prst="rect">
                <a:avLst/>
              </a:prstGeom>
            </p:spPr>
          </p:pic>
          <p:pic>
            <p:nvPicPr>
              <p:cNvPr id="51" name="Picture 50"/>
              <p:cNvPicPr>
                <a:picLocks noChangeAspect="1"/>
              </p:cNvPicPr>
              <p:nvPr/>
            </p:nvPicPr>
            <p:blipFill>
              <a:blip r:embed="rId3"/>
              <a:stretch>
                <a:fillRect/>
              </a:stretch>
            </p:blipFill>
            <p:spPr>
              <a:xfrm>
                <a:off x="846671" y="2589060"/>
                <a:ext cx="478362" cy="692277"/>
              </a:xfrm>
              <a:prstGeom prst="rect">
                <a:avLst/>
              </a:prstGeom>
            </p:spPr>
          </p:pic>
          <p:pic>
            <p:nvPicPr>
              <p:cNvPr id="52" name="Picture 51"/>
              <p:cNvPicPr>
                <a:picLocks noChangeAspect="1"/>
              </p:cNvPicPr>
              <p:nvPr/>
            </p:nvPicPr>
            <p:blipFill>
              <a:blip r:embed="rId3"/>
              <a:stretch>
                <a:fillRect/>
              </a:stretch>
            </p:blipFill>
            <p:spPr>
              <a:xfrm>
                <a:off x="1665515" y="1690314"/>
                <a:ext cx="492273" cy="712409"/>
              </a:xfrm>
              <a:prstGeom prst="rect">
                <a:avLst/>
              </a:prstGeom>
            </p:spPr>
          </p:pic>
          <p:pic>
            <p:nvPicPr>
              <p:cNvPr id="53" name="Picture 52"/>
              <p:cNvPicPr>
                <a:picLocks noChangeAspect="1"/>
              </p:cNvPicPr>
              <p:nvPr/>
            </p:nvPicPr>
            <p:blipFill>
              <a:blip r:embed="rId3"/>
              <a:stretch>
                <a:fillRect/>
              </a:stretch>
            </p:blipFill>
            <p:spPr>
              <a:xfrm>
                <a:off x="2370060" y="1690314"/>
                <a:ext cx="492273" cy="712409"/>
              </a:xfrm>
              <a:prstGeom prst="rect">
                <a:avLst/>
              </a:prstGeom>
            </p:spPr>
          </p:pic>
        </p:grpSp>
        <p:sp>
          <p:nvSpPr>
            <p:cNvPr id="8" name="Rounded Rectangle 7"/>
            <p:cNvSpPr/>
            <p:nvPr/>
          </p:nvSpPr>
          <p:spPr bwMode="auto">
            <a:xfrm>
              <a:off x="6221186" y="1477272"/>
              <a:ext cx="1028700"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3"/>
            <a:stretch>
              <a:fillRect/>
            </a:stretch>
          </p:blipFill>
          <p:spPr>
            <a:xfrm>
              <a:off x="6643313" y="1730672"/>
              <a:ext cx="492273" cy="712409"/>
            </a:xfrm>
            <a:prstGeom prst="rect">
              <a:avLst/>
            </a:prstGeom>
          </p:spPr>
        </p:pic>
        <p:pic>
          <p:nvPicPr>
            <p:cNvPr id="10" name="Picture 9"/>
            <p:cNvPicPr>
              <a:picLocks noChangeAspect="1"/>
            </p:cNvPicPr>
            <p:nvPr/>
          </p:nvPicPr>
          <p:blipFill>
            <a:blip r:embed="rId3"/>
            <a:stretch>
              <a:fillRect/>
            </a:stretch>
          </p:blipFill>
          <p:spPr>
            <a:xfrm>
              <a:off x="7462158" y="2629418"/>
              <a:ext cx="492273" cy="712409"/>
            </a:xfrm>
            <a:prstGeom prst="rect">
              <a:avLst/>
            </a:prstGeom>
          </p:spPr>
        </p:pic>
        <p:pic>
          <p:nvPicPr>
            <p:cNvPr id="11" name="Picture 10"/>
            <p:cNvPicPr>
              <a:picLocks noChangeAspect="1"/>
            </p:cNvPicPr>
            <p:nvPr/>
          </p:nvPicPr>
          <p:blipFill>
            <a:blip r:embed="rId3"/>
            <a:stretch>
              <a:fillRect/>
            </a:stretch>
          </p:blipFill>
          <p:spPr>
            <a:xfrm>
              <a:off x="6643314" y="2629418"/>
              <a:ext cx="478362" cy="692277"/>
            </a:xfrm>
            <a:prstGeom prst="rect">
              <a:avLst/>
            </a:prstGeom>
          </p:spPr>
        </p:pic>
        <p:pic>
          <p:nvPicPr>
            <p:cNvPr id="12" name="Picture 11"/>
            <p:cNvPicPr>
              <a:picLocks noChangeAspect="1"/>
            </p:cNvPicPr>
            <p:nvPr/>
          </p:nvPicPr>
          <p:blipFill>
            <a:blip r:embed="rId3"/>
            <a:stretch>
              <a:fillRect/>
            </a:stretch>
          </p:blipFill>
          <p:spPr>
            <a:xfrm>
              <a:off x="7462158" y="1730672"/>
              <a:ext cx="492273" cy="712409"/>
            </a:xfrm>
            <a:prstGeom prst="rect">
              <a:avLst/>
            </a:prstGeom>
          </p:spPr>
        </p:pic>
        <p:pic>
          <p:nvPicPr>
            <p:cNvPr id="13" name="Picture 12"/>
            <p:cNvPicPr>
              <a:picLocks noChangeAspect="1"/>
            </p:cNvPicPr>
            <p:nvPr/>
          </p:nvPicPr>
          <p:blipFill>
            <a:blip r:embed="rId3"/>
            <a:stretch>
              <a:fillRect/>
            </a:stretch>
          </p:blipFill>
          <p:spPr>
            <a:xfrm>
              <a:off x="8166703" y="1730672"/>
              <a:ext cx="492273" cy="712409"/>
            </a:xfrm>
            <a:prstGeom prst="rect">
              <a:avLst/>
            </a:prstGeom>
          </p:spPr>
        </p:pic>
        <p:cxnSp>
          <p:nvCxnSpPr>
            <p:cNvPr id="14" name="Straight Connector 13"/>
            <p:cNvCxnSpPr/>
            <p:nvPr/>
          </p:nvCxnSpPr>
          <p:spPr bwMode="auto">
            <a:xfrm flipH="1">
              <a:off x="4311348" y="1445321"/>
              <a:ext cx="13909" cy="2267581"/>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grpSp>
          <p:nvGrpSpPr>
            <p:cNvPr id="15" name="Group 14"/>
            <p:cNvGrpSpPr>
              <a:grpSpLocks noChangeAspect="1"/>
            </p:cNvGrpSpPr>
            <p:nvPr/>
          </p:nvGrpSpPr>
          <p:grpSpPr>
            <a:xfrm>
              <a:off x="4165704" y="2380972"/>
              <a:ext cx="324654" cy="324654"/>
              <a:chOff x="7759185" y="3876159"/>
              <a:chExt cx="1371600" cy="1371600"/>
            </a:xfrm>
          </p:grpSpPr>
          <p:sp>
            <p:nvSpPr>
              <p:cNvPr id="46" name="Oval 45"/>
              <p:cNvSpPr/>
              <p:nvPr/>
            </p:nvSpPr>
            <p:spPr bwMode="auto">
              <a:xfrm>
                <a:off x="7759185" y="3876159"/>
                <a:ext cx="1371600" cy="1371600"/>
              </a:xfrm>
              <a:prstGeom prst="ellipse">
                <a:avLst/>
              </a:prstGeom>
              <a:solidFill>
                <a:srgbClr val="E823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47" name="Picture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
          <p:nvSpPr>
            <p:cNvPr id="16" name="TextBox 15"/>
            <p:cNvSpPr txBox="1"/>
            <p:nvPr/>
          </p:nvSpPr>
          <p:spPr>
            <a:xfrm>
              <a:off x="369485" y="1051555"/>
              <a:ext cx="1840568"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1. Healthy Cluster</a:t>
              </a:r>
            </a:p>
          </p:txBody>
        </p:sp>
        <p:sp>
          <p:nvSpPr>
            <p:cNvPr id="17" name="TextBox 16"/>
            <p:cNvSpPr txBox="1"/>
            <p:nvPr/>
          </p:nvSpPr>
          <p:spPr>
            <a:xfrm>
              <a:off x="3318190" y="1056473"/>
              <a:ext cx="2105256"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2. Network Problem</a:t>
              </a:r>
            </a:p>
          </p:txBody>
        </p:sp>
        <p:sp>
          <p:nvSpPr>
            <p:cNvPr id="18" name="TextBox 17"/>
            <p:cNvSpPr txBox="1"/>
            <p:nvPr/>
          </p:nvSpPr>
          <p:spPr>
            <a:xfrm>
              <a:off x="6221186" y="1049974"/>
              <a:ext cx="2135521"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3. Split-Brain Cluster</a:t>
              </a:r>
            </a:p>
          </p:txBody>
        </p:sp>
        <p:sp>
          <p:nvSpPr>
            <p:cNvPr id="19" name="Rounded Rectangle 18"/>
            <p:cNvSpPr/>
            <p:nvPr/>
          </p:nvSpPr>
          <p:spPr bwMode="auto">
            <a:xfrm>
              <a:off x="7333948" y="4685593"/>
              <a:ext cx="1467152"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a:off x="277586" y="4653642"/>
              <a:ext cx="2645228" cy="2008415"/>
              <a:chOff x="424543" y="1436914"/>
              <a:chExt cx="2645228" cy="2008415"/>
            </a:xfrm>
          </p:grpSpPr>
          <p:sp>
            <p:nvSpPr>
              <p:cNvPr id="40" name="Rounded Rectangle 39"/>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41" name="Picture 40"/>
              <p:cNvPicPr>
                <a:picLocks noChangeAspect="1"/>
              </p:cNvPicPr>
              <p:nvPr/>
            </p:nvPicPr>
            <p:blipFill>
              <a:blip r:embed="rId3"/>
              <a:stretch>
                <a:fillRect/>
              </a:stretch>
            </p:blipFill>
            <p:spPr>
              <a:xfrm>
                <a:off x="846670" y="1690314"/>
                <a:ext cx="492273" cy="712409"/>
              </a:xfrm>
              <a:prstGeom prst="rect">
                <a:avLst/>
              </a:prstGeom>
            </p:spPr>
          </p:pic>
          <p:pic>
            <p:nvPicPr>
              <p:cNvPr id="42" name="Picture 41"/>
              <p:cNvPicPr>
                <a:picLocks noChangeAspect="1"/>
              </p:cNvPicPr>
              <p:nvPr/>
            </p:nvPicPr>
            <p:blipFill>
              <a:blip r:embed="rId3"/>
              <a:stretch>
                <a:fillRect/>
              </a:stretch>
            </p:blipFill>
            <p:spPr>
              <a:xfrm>
                <a:off x="1665515" y="2589060"/>
                <a:ext cx="492273" cy="712409"/>
              </a:xfrm>
              <a:prstGeom prst="rect">
                <a:avLst/>
              </a:prstGeom>
            </p:spPr>
          </p:pic>
          <p:pic>
            <p:nvPicPr>
              <p:cNvPr id="43" name="Picture 42"/>
              <p:cNvPicPr>
                <a:picLocks noChangeAspect="1"/>
              </p:cNvPicPr>
              <p:nvPr/>
            </p:nvPicPr>
            <p:blipFill>
              <a:blip r:embed="rId3"/>
              <a:stretch>
                <a:fillRect/>
              </a:stretch>
            </p:blipFill>
            <p:spPr>
              <a:xfrm>
                <a:off x="846671" y="2589060"/>
                <a:ext cx="478362" cy="692277"/>
              </a:xfrm>
              <a:prstGeom prst="rect">
                <a:avLst/>
              </a:prstGeom>
            </p:spPr>
          </p:pic>
          <p:pic>
            <p:nvPicPr>
              <p:cNvPr id="44" name="Picture 43"/>
              <p:cNvPicPr>
                <a:picLocks noChangeAspect="1"/>
              </p:cNvPicPr>
              <p:nvPr/>
            </p:nvPicPr>
            <p:blipFill>
              <a:blip r:embed="rId3"/>
              <a:stretch>
                <a:fillRect/>
              </a:stretch>
            </p:blipFill>
            <p:spPr>
              <a:xfrm>
                <a:off x="1665515" y="1690314"/>
                <a:ext cx="492273" cy="712409"/>
              </a:xfrm>
              <a:prstGeom prst="rect">
                <a:avLst/>
              </a:prstGeom>
            </p:spPr>
          </p:pic>
          <p:pic>
            <p:nvPicPr>
              <p:cNvPr id="45" name="Picture 44"/>
              <p:cNvPicPr>
                <a:picLocks noChangeAspect="1"/>
              </p:cNvPicPr>
              <p:nvPr/>
            </p:nvPicPr>
            <p:blipFill>
              <a:blip r:embed="rId3"/>
              <a:stretch>
                <a:fillRect/>
              </a:stretch>
            </p:blipFill>
            <p:spPr>
              <a:xfrm>
                <a:off x="2370060" y="1690314"/>
                <a:ext cx="492273" cy="712409"/>
              </a:xfrm>
              <a:prstGeom prst="rect">
                <a:avLst/>
              </a:prstGeom>
            </p:spPr>
          </p:pic>
        </p:grpSp>
        <p:grpSp>
          <p:nvGrpSpPr>
            <p:cNvPr id="21" name="Group 20"/>
            <p:cNvGrpSpPr/>
            <p:nvPr/>
          </p:nvGrpSpPr>
          <p:grpSpPr>
            <a:xfrm>
              <a:off x="3249386" y="4685593"/>
              <a:ext cx="2645228" cy="2008415"/>
              <a:chOff x="424543" y="1436914"/>
              <a:chExt cx="2645228" cy="2008415"/>
            </a:xfrm>
          </p:grpSpPr>
          <p:sp>
            <p:nvSpPr>
              <p:cNvPr id="34" name="Rounded Rectangle 33"/>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35" name="Picture 34"/>
              <p:cNvPicPr>
                <a:picLocks noChangeAspect="1"/>
              </p:cNvPicPr>
              <p:nvPr/>
            </p:nvPicPr>
            <p:blipFill>
              <a:blip r:embed="rId3"/>
              <a:stretch>
                <a:fillRect/>
              </a:stretch>
            </p:blipFill>
            <p:spPr>
              <a:xfrm>
                <a:off x="846670" y="1690314"/>
                <a:ext cx="492273" cy="712409"/>
              </a:xfrm>
              <a:prstGeom prst="rect">
                <a:avLst/>
              </a:prstGeom>
            </p:spPr>
          </p:pic>
          <p:pic>
            <p:nvPicPr>
              <p:cNvPr id="36" name="Picture 35"/>
              <p:cNvPicPr>
                <a:picLocks noChangeAspect="1"/>
              </p:cNvPicPr>
              <p:nvPr/>
            </p:nvPicPr>
            <p:blipFill>
              <a:blip r:embed="rId3"/>
              <a:stretch>
                <a:fillRect/>
              </a:stretch>
            </p:blipFill>
            <p:spPr>
              <a:xfrm>
                <a:off x="1665515" y="2589060"/>
                <a:ext cx="492273" cy="712409"/>
              </a:xfrm>
              <a:prstGeom prst="rect">
                <a:avLst/>
              </a:prstGeom>
            </p:spPr>
          </p:pic>
          <p:pic>
            <p:nvPicPr>
              <p:cNvPr id="37" name="Picture 36"/>
              <p:cNvPicPr>
                <a:picLocks noChangeAspect="1"/>
              </p:cNvPicPr>
              <p:nvPr/>
            </p:nvPicPr>
            <p:blipFill>
              <a:blip r:embed="rId3"/>
              <a:stretch>
                <a:fillRect/>
              </a:stretch>
            </p:blipFill>
            <p:spPr>
              <a:xfrm>
                <a:off x="846671" y="2589060"/>
                <a:ext cx="478362" cy="692277"/>
              </a:xfrm>
              <a:prstGeom prst="rect">
                <a:avLst/>
              </a:prstGeom>
            </p:spPr>
          </p:pic>
          <p:pic>
            <p:nvPicPr>
              <p:cNvPr id="38" name="Picture 37"/>
              <p:cNvPicPr>
                <a:picLocks noChangeAspect="1"/>
              </p:cNvPicPr>
              <p:nvPr/>
            </p:nvPicPr>
            <p:blipFill>
              <a:blip r:embed="rId3"/>
              <a:stretch>
                <a:fillRect/>
              </a:stretch>
            </p:blipFill>
            <p:spPr>
              <a:xfrm>
                <a:off x="1665515" y="1690314"/>
                <a:ext cx="492273" cy="712409"/>
              </a:xfrm>
              <a:prstGeom prst="rect">
                <a:avLst/>
              </a:prstGeom>
            </p:spPr>
          </p:pic>
          <p:pic>
            <p:nvPicPr>
              <p:cNvPr id="39" name="Picture 38"/>
              <p:cNvPicPr>
                <a:picLocks noChangeAspect="1"/>
              </p:cNvPicPr>
              <p:nvPr/>
            </p:nvPicPr>
            <p:blipFill>
              <a:blip r:embed="rId3"/>
              <a:stretch>
                <a:fillRect/>
              </a:stretch>
            </p:blipFill>
            <p:spPr>
              <a:xfrm>
                <a:off x="2370060" y="1690314"/>
                <a:ext cx="492273" cy="712409"/>
              </a:xfrm>
              <a:prstGeom prst="rect">
                <a:avLst/>
              </a:prstGeom>
            </p:spPr>
          </p:pic>
        </p:grpSp>
        <p:pic>
          <p:nvPicPr>
            <p:cNvPr id="22" name="Picture 21"/>
            <p:cNvPicPr>
              <a:picLocks noChangeAspect="1"/>
            </p:cNvPicPr>
            <p:nvPr/>
          </p:nvPicPr>
          <p:blipFill>
            <a:blip r:embed="rId3"/>
            <a:stretch>
              <a:fillRect/>
            </a:stretch>
          </p:blipFill>
          <p:spPr>
            <a:xfrm>
              <a:off x="6643313" y="4938993"/>
              <a:ext cx="492273" cy="712409"/>
            </a:xfrm>
            <a:prstGeom prst="rect">
              <a:avLst/>
            </a:prstGeom>
          </p:spPr>
        </p:pic>
        <p:pic>
          <p:nvPicPr>
            <p:cNvPr id="23" name="Picture 22"/>
            <p:cNvPicPr>
              <a:picLocks noChangeAspect="1"/>
            </p:cNvPicPr>
            <p:nvPr/>
          </p:nvPicPr>
          <p:blipFill>
            <a:blip r:embed="rId3"/>
            <a:stretch>
              <a:fillRect/>
            </a:stretch>
          </p:blipFill>
          <p:spPr>
            <a:xfrm>
              <a:off x="7462158" y="5837739"/>
              <a:ext cx="492273" cy="712409"/>
            </a:xfrm>
            <a:prstGeom prst="rect">
              <a:avLst/>
            </a:prstGeom>
          </p:spPr>
        </p:pic>
        <p:pic>
          <p:nvPicPr>
            <p:cNvPr id="24" name="Picture 23"/>
            <p:cNvPicPr>
              <a:picLocks noChangeAspect="1"/>
            </p:cNvPicPr>
            <p:nvPr/>
          </p:nvPicPr>
          <p:blipFill>
            <a:blip r:embed="rId3"/>
            <a:stretch>
              <a:fillRect/>
            </a:stretch>
          </p:blipFill>
          <p:spPr>
            <a:xfrm>
              <a:off x="6643314" y="5837739"/>
              <a:ext cx="478362" cy="692277"/>
            </a:xfrm>
            <a:prstGeom prst="rect">
              <a:avLst/>
            </a:prstGeom>
          </p:spPr>
        </p:pic>
        <p:pic>
          <p:nvPicPr>
            <p:cNvPr id="25" name="Picture 24"/>
            <p:cNvPicPr>
              <a:picLocks noChangeAspect="1"/>
            </p:cNvPicPr>
            <p:nvPr/>
          </p:nvPicPr>
          <p:blipFill>
            <a:blip r:embed="rId3"/>
            <a:stretch>
              <a:fillRect/>
            </a:stretch>
          </p:blipFill>
          <p:spPr>
            <a:xfrm>
              <a:off x="7462158" y="4938993"/>
              <a:ext cx="492273" cy="712409"/>
            </a:xfrm>
            <a:prstGeom prst="rect">
              <a:avLst/>
            </a:prstGeom>
          </p:spPr>
        </p:pic>
        <p:pic>
          <p:nvPicPr>
            <p:cNvPr id="26" name="Picture 25"/>
            <p:cNvPicPr>
              <a:picLocks noChangeAspect="1"/>
            </p:cNvPicPr>
            <p:nvPr/>
          </p:nvPicPr>
          <p:blipFill>
            <a:blip r:embed="rId3"/>
            <a:stretch>
              <a:fillRect/>
            </a:stretch>
          </p:blipFill>
          <p:spPr>
            <a:xfrm>
              <a:off x="8166703" y="4938993"/>
              <a:ext cx="492273" cy="712409"/>
            </a:xfrm>
            <a:prstGeom prst="rect">
              <a:avLst/>
            </a:prstGeom>
          </p:spPr>
        </p:pic>
        <p:cxnSp>
          <p:nvCxnSpPr>
            <p:cNvPr id="27" name="Straight Connector 26"/>
            <p:cNvCxnSpPr/>
            <p:nvPr/>
          </p:nvCxnSpPr>
          <p:spPr bwMode="auto">
            <a:xfrm flipH="1">
              <a:off x="4311348" y="4653642"/>
              <a:ext cx="13909" cy="2267581"/>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grpSp>
          <p:nvGrpSpPr>
            <p:cNvPr id="28" name="Group 27"/>
            <p:cNvGrpSpPr>
              <a:grpSpLocks noChangeAspect="1"/>
            </p:cNvGrpSpPr>
            <p:nvPr/>
          </p:nvGrpSpPr>
          <p:grpSpPr>
            <a:xfrm>
              <a:off x="4165704" y="5589293"/>
              <a:ext cx="324654" cy="324654"/>
              <a:chOff x="7759185" y="3876159"/>
              <a:chExt cx="1371600" cy="1371600"/>
            </a:xfrm>
          </p:grpSpPr>
          <p:sp>
            <p:nvSpPr>
              <p:cNvPr id="32" name="Oval 31"/>
              <p:cNvSpPr/>
              <p:nvPr/>
            </p:nvSpPr>
            <p:spPr bwMode="auto">
              <a:xfrm>
                <a:off x="7759185" y="3876159"/>
                <a:ext cx="1371600" cy="1371600"/>
              </a:xfrm>
              <a:prstGeom prst="ellipse">
                <a:avLst/>
              </a:prstGeom>
              <a:solidFill>
                <a:srgbClr val="E823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
          <p:nvSpPr>
            <p:cNvPr id="29" name="TextBox 28"/>
            <p:cNvSpPr txBox="1"/>
            <p:nvPr/>
          </p:nvSpPr>
          <p:spPr>
            <a:xfrm>
              <a:off x="369485" y="4259876"/>
              <a:ext cx="1840568"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1. Healthy Cluster</a:t>
              </a:r>
            </a:p>
          </p:txBody>
        </p:sp>
        <p:sp>
          <p:nvSpPr>
            <p:cNvPr id="30" name="TextBox 29"/>
            <p:cNvSpPr txBox="1"/>
            <p:nvPr/>
          </p:nvSpPr>
          <p:spPr>
            <a:xfrm>
              <a:off x="3318190" y="4264794"/>
              <a:ext cx="2105256"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2. Network Problem</a:t>
              </a:r>
            </a:p>
          </p:txBody>
        </p:sp>
        <p:sp>
          <p:nvSpPr>
            <p:cNvPr id="31" name="TextBox 30"/>
            <p:cNvSpPr txBox="1"/>
            <p:nvPr/>
          </p:nvSpPr>
          <p:spPr>
            <a:xfrm>
              <a:off x="6221186" y="4258295"/>
              <a:ext cx="2648482"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3. Smaller Healthy Cluster</a:t>
              </a:r>
            </a:p>
          </p:txBody>
        </p:sp>
      </p:grpSp>
      <p:pic>
        <p:nvPicPr>
          <p:cNvPr id="3" name="Grafik 2">
            <a:extLst>
              <a:ext uri="{FF2B5EF4-FFF2-40B4-BE49-F238E27FC236}">
                <a16:creationId xmlns:a16="http://schemas.microsoft.com/office/drawing/2014/main" id="{D47809DF-F1D1-40D6-B40C-A9CEEE438E49}"/>
              </a:ext>
            </a:extLst>
          </p:cNvPr>
          <p:cNvPicPr>
            <a:picLocks noChangeAspect="1"/>
          </p:cNvPicPr>
          <p:nvPr/>
        </p:nvPicPr>
        <p:blipFill>
          <a:blip r:embed="rId5"/>
          <a:stretch>
            <a:fillRect/>
          </a:stretch>
        </p:blipFill>
        <p:spPr>
          <a:xfrm>
            <a:off x="7375723" y="1627030"/>
            <a:ext cx="3857477" cy="4613334"/>
          </a:xfrm>
          <a:prstGeom prst="rect">
            <a:avLst/>
          </a:prstGeom>
        </p:spPr>
      </p:pic>
    </p:spTree>
    <p:extLst>
      <p:ext uri="{BB962C8B-B14F-4D97-AF65-F5344CB8AC3E}">
        <p14:creationId xmlns:p14="http://schemas.microsoft.com/office/powerpoint/2010/main" val="141661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408" y="648585"/>
            <a:ext cx="10515600" cy="939823"/>
          </a:xfrm>
        </p:spPr>
        <p:txBody>
          <a:bodyPr>
            <a:normAutofit/>
          </a:bodyPr>
          <a:lstStyle/>
          <a:p>
            <a:r>
              <a:rPr lang="en-GB" dirty="0"/>
              <a:t>Hardware </a:t>
            </a:r>
            <a:r>
              <a:rPr lang="en-GB" dirty="0" err="1"/>
              <a:t>Voraussetzungen</a:t>
            </a:r>
            <a:r>
              <a:rPr lang="en-GB" dirty="0"/>
              <a:t> </a:t>
            </a:r>
            <a:r>
              <a:rPr lang="en-GB" dirty="0" err="1"/>
              <a:t>für</a:t>
            </a:r>
            <a:r>
              <a:rPr lang="en-GB" dirty="0"/>
              <a:t> Clustering</a:t>
            </a:r>
          </a:p>
        </p:txBody>
      </p:sp>
      <p:sp>
        <p:nvSpPr>
          <p:cNvPr id="4" name="Content Placeholder 2"/>
          <p:cNvSpPr txBox="1">
            <a:spLocks/>
          </p:cNvSpPr>
          <p:nvPr/>
        </p:nvSpPr>
        <p:spPr>
          <a:xfrm>
            <a:off x="668408" y="1916189"/>
            <a:ext cx="1072813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Nahezu</a:t>
            </a:r>
            <a:r>
              <a:rPr lang="en-US" kern="0" dirty="0">
                <a:solidFill>
                  <a:srgbClr val="000000"/>
                </a:solidFill>
              </a:rPr>
              <a:t> </a:t>
            </a:r>
            <a:r>
              <a:rPr lang="en-US" kern="0" dirty="0" err="1">
                <a:solidFill>
                  <a:srgbClr val="000000"/>
                </a:solidFill>
              </a:rPr>
              <a:t>identische</a:t>
            </a:r>
            <a:r>
              <a:rPr lang="en-US" kern="0" dirty="0">
                <a:solidFill>
                  <a:srgbClr val="000000"/>
                </a:solidFill>
              </a:rPr>
              <a:t> Hardware</a:t>
            </a:r>
          </a:p>
          <a:p>
            <a:pPr lvl="0"/>
            <a:r>
              <a:rPr lang="en-US" kern="0" dirty="0" err="1">
                <a:solidFill>
                  <a:srgbClr val="000000"/>
                </a:solidFill>
              </a:rPr>
              <a:t>Zwei</a:t>
            </a:r>
            <a:r>
              <a:rPr lang="en-US" kern="0" dirty="0">
                <a:solidFill>
                  <a:srgbClr val="000000"/>
                </a:solidFill>
              </a:rPr>
              <a:t> </a:t>
            </a:r>
            <a:r>
              <a:rPr lang="en-US" kern="0" dirty="0" err="1">
                <a:solidFill>
                  <a:srgbClr val="000000"/>
                </a:solidFill>
              </a:rPr>
              <a:t>Netzwerke</a:t>
            </a:r>
            <a:r>
              <a:rPr lang="en-US" kern="0" dirty="0">
                <a:solidFill>
                  <a:srgbClr val="000000"/>
                </a:solidFill>
              </a:rPr>
              <a:t> </a:t>
            </a:r>
            <a:r>
              <a:rPr lang="en-US" kern="0" dirty="0" err="1">
                <a:solidFill>
                  <a:srgbClr val="000000"/>
                </a:solidFill>
              </a:rPr>
              <a:t>empfehlenswert</a:t>
            </a:r>
            <a:endParaRPr lang="en-US" kern="0" dirty="0">
              <a:solidFill>
                <a:srgbClr val="000000"/>
              </a:solidFill>
            </a:endParaRPr>
          </a:p>
          <a:p>
            <a:pPr lvl="0"/>
            <a:r>
              <a:rPr lang="en-US" kern="0" dirty="0" err="1">
                <a:solidFill>
                  <a:srgbClr val="000000"/>
                </a:solidFill>
              </a:rPr>
              <a:t>Netzwerkstorage</a:t>
            </a:r>
            <a:r>
              <a:rPr lang="en-US" kern="0" dirty="0">
                <a:solidFill>
                  <a:srgbClr val="000000"/>
                </a:solidFill>
              </a:rPr>
              <a:t> (SAN, iSCSI)</a:t>
            </a:r>
          </a:p>
          <a:p>
            <a:pPr lvl="0"/>
            <a:r>
              <a:rPr lang="en-US" kern="0" dirty="0" err="1">
                <a:solidFill>
                  <a:srgbClr val="000000"/>
                </a:solidFill>
              </a:rPr>
              <a:t>Tempdb</a:t>
            </a:r>
            <a:r>
              <a:rPr lang="en-US" kern="0" dirty="0">
                <a:solidFill>
                  <a:srgbClr val="000000"/>
                </a:solidFill>
              </a:rPr>
              <a:t> </a:t>
            </a:r>
            <a:r>
              <a:rPr lang="en-US" kern="0" dirty="0" err="1">
                <a:solidFill>
                  <a:srgbClr val="000000"/>
                </a:solidFill>
              </a:rPr>
              <a:t>darf</a:t>
            </a:r>
            <a:r>
              <a:rPr lang="en-US" kern="0" dirty="0">
                <a:solidFill>
                  <a:srgbClr val="000000"/>
                </a:solidFill>
              </a:rPr>
              <a:t> </a:t>
            </a:r>
            <a:r>
              <a:rPr lang="en-US" kern="0" dirty="0" err="1">
                <a:solidFill>
                  <a:srgbClr val="000000"/>
                </a:solidFill>
              </a:rPr>
              <a:t>lokal</a:t>
            </a:r>
            <a:r>
              <a:rPr lang="en-US" kern="0" dirty="0">
                <a:solidFill>
                  <a:srgbClr val="000000"/>
                </a:solidFill>
              </a:rPr>
              <a:t> sein</a:t>
            </a:r>
          </a:p>
          <a:p>
            <a:pPr lvl="1"/>
            <a:r>
              <a:rPr lang="en-US" kern="0" dirty="0">
                <a:solidFill>
                  <a:srgbClr val="000000"/>
                </a:solidFill>
              </a:rPr>
              <a:t>Aber </a:t>
            </a:r>
            <a:r>
              <a:rPr lang="en-US" kern="0" dirty="0" err="1">
                <a:solidFill>
                  <a:srgbClr val="000000"/>
                </a:solidFill>
              </a:rPr>
              <a:t>identischer</a:t>
            </a:r>
            <a:r>
              <a:rPr lang="en-US" kern="0" dirty="0">
                <a:solidFill>
                  <a:srgbClr val="000000"/>
                </a:solidFill>
              </a:rPr>
              <a:t> </a:t>
            </a:r>
            <a:r>
              <a:rPr lang="en-US" kern="0" dirty="0" err="1">
                <a:solidFill>
                  <a:srgbClr val="000000"/>
                </a:solidFill>
              </a:rPr>
              <a:t>Pfad</a:t>
            </a:r>
            <a:endParaRPr lang="en-US" kern="0" dirty="0">
              <a:solidFill>
                <a:srgbClr val="000000"/>
              </a:solidFill>
            </a:endParaRPr>
          </a:p>
          <a:p>
            <a:pPr lvl="0"/>
            <a:r>
              <a:rPr lang="en-US" kern="0" dirty="0">
                <a:solidFill>
                  <a:srgbClr val="000000"/>
                </a:solidFill>
              </a:rPr>
              <a:t>Optional Clustered Shared Volumes</a:t>
            </a:r>
          </a:p>
          <a:p>
            <a:pPr lvl="1"/>
            <a:r>
              <a:rPr lang="en-US" kern="0" dirty="0">
                <a:solidFill>
                  <a:srgbClr val="000000"/>
                </a:solidFill>
              </a:rPr>
              <a:t>SMB 3 (SMB Multichannel, SMB Direct,)</a:t>
            </a:r>
          </a:p>
          <a:p>
            <a:pPr lvl="1"/>
            <a:r>
              <a:rPr lang="en-US" kern="0" dirty="0">
                <a:solidFill>
                  <a:srgbClr val="000000"/>
                </a:solidFill>
              </a:rPr>
              <a:t>RDMA</a:t>
            </a:r>
          </a:p>
          <a:p>
            <a:pPr lvl="1"/>
            <a:endParaRPr lang="en-US" kern="0" dirty="0">
              <a:solidFill>
                <a:srgbClr val="000000"/>
              </a:solidFill>
            </a:endParaRPr>
          </a:p>
        </p:txBody>
      </p:sp>
    </p:spTree>
    <p:extLst>
      <p:ext uri="{BB962C8B-B14F-4D97-AF65-F5344CB8AC3E}">
        <p14:creationId xmlns:p14="http://schemas.microsoft.com/office/powerpoint/2010/main" val="7794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83" y="728803"/>
            <a:ext cx="10515600" cy="939823"/>
          </a:xfrm>
        </p:spPr>
        <p:txBody>
          <a:bodyPr>
            <a:normAutofit/>
          </a:bodyPr>
          <a:lstStyle/>
          <a:p>
            <a:r>
              <a:rPr lang="en-GB" dirty="0" err="1"/>
              <a:t>Verbesserungen</a:t>
            </a:r>
            <a:r>
              <a:rPr lang="en-GB" dirty="0"/>
              <a:t> in </a:t>
            </a:r>
            <a:r>
              <a:rPr lang="en-GB" dirty="0" err="1"/>
              <a:t>AlwaysOn</a:t>
            </a:r>
            <a:r>
              <a:rPr lang="en-GB" dirty="0"/>
              <a:t> Failover Cluster</a:t>
            </a:r>
          </a:p>
        </p:txBody>
      </p:sp>
      <p:sp>
        <p:nvSpPr>
          <p:cNvPr id="4" name="Content Placeholder 2"/>
          <p:cNvSpPr txBox="1">
            <a:spLocks/>
          </p:cNvSpPr>
          <p:nvPr/>
        </p:nvSpPr>
        <p:spPr>
          <a:xfrm>
            <a:off x="710883" y="1830858"/>
            <a:ext cx="1043967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Enhancements in SQL Server 2012:</a:t>
            </a:r>
          </a:p>
          <a:p>
            <a:pPr lvl="1"/>
            <a:r>
              <a:rPr lang="en-US" kern="0" dirty="0" err="1">
                <a:solidFill>
                  <a:srgbClr val="000000"/>
                </a:solidFill>
              </a:rPr>
              <a:t>Detailierteres</a:t>
            </a:r>
            <a:r>
              <a:rPr lang="en-US" kern="0" dirty="0">
                <a:solidFill>
                  <a:srgbClr val="000000"/>
                </a:solidFill>
              </a:rPr>
              <a:t> Monitoring</a:t>
            </a:r>
          </a:p>
          <a:p>
            <a:pPr lvl="1"/>
            <a:r>
              <a:rPr lang="en-US" kern="0" dirty="0">
                <a:solidFill>
                  <a:srgbClr val="000000"/>
                </a:solidFill>
              </a:rPr>
              <a:t>Flexible Failover </a:t>
            </a:r>
            <a:r>
              <a:rPr lang="en-US" kern="0" dirty="0" err="1">
                <a:solidFill>
                  <a:srgbClr val="000000"/>
                </a:solidFill>
              </a:rPr>
              <a:t>Richtlinien</a:t>
            </a:r>
            <a:endParaRPr lang="en-US" kern="0" dirty="0">
              <a:solidFill>
                <a:srgbClr val="000000"/>
              </a:solidFill>
            </a:endParaRPr>
          </a:p>
          <a:p>
            <a:pPr lvl="1"/>
            <a:r>
              <a:rPr lang="en-US" kern="0" dirty="0">
                <a:solidFill>
                  <a:srgbClr val="000000"/>
                </a:solidFill>
              </a:rPr>
              <a:t>Support for multi-subnet clustering</a:t>
            </a:r>
          </a:p>
          <a:p>
            <a:pPr lvl="0"/>
            <a:r>
              <a:rPr lang="en-US" kern="0" dirty="0">
                <a:solidFill>
                  <a:srgbClr val="000000"/>
                </a:solidFill>
              </a:rPr>
              <a:t>Enhancements in SQL Server 2014:</a:t>
            </a:r>
          </a:p>
          <a:p>
            <a:pPr lvl="1"/>
            <a:r>
              <a:rPr lang="en-US" kern="0" dirty="0">
                <a:solidFill>
                  <a:srgbClr val="000000"/>
                </a:solidFill>
              </a:rPr>
              <a:t>Support </a:t>
            </a:r>
            <a:r>
              <a:rPr lang="en-US" kern="0" dirty="0" err="1">
                <a:solidFill>
                  <a:srgbClr val="000000"/>
                </a:solidFill>
              </a:rPr>
              <a:t>für</a:t>
            </a:r>
            <a:r>
              <a:rPr lang="en-US" kern="0" dirty="0">
                <a:solidFill>
                  <a:srgbClr val="000000"/>
                </a:solidFill>
              </a:rPr>
              <a:t>  Cluster Shared Volumes</a:t>
            </a:r>
          </a:p>
          <a:p>
            <a:pPr lvl="1"/>
            <a:r>
              <a:rPr lang="en-US" kern="0" dirty="0">
                <a:solidFill>
                  <a:srgbClr val="000000"/>
                </a:solidFill>
              </a:rPr>
              <a:t>Improved diagnostics in dynamic management views</a:t>
            </a:r>
          </a:p>
          <a:p>
            <a:r>
              <a:rPr lang="en-US" kern="0" dirty="0">
                <a:solidFill>
                  <a:srgbClr val="000000"/>
                </a:solidFill>
              </a:rPr>
              <a:t>Enhancements in SQL 2016 SP1</a:t>
            </a:r>
          </a:p>
          <a:p>
            <a:pPr lvl="1"/>
            <a:r>
              <a:rPr lang="en-US" kern="0" dirty="0" err="1">
                <a:solidFill>
                  <a:srgbClr val="000000"/>
                </a:solidFill>
              </a:rPr>
              <a:t>Mit</a:t>
            </a:r>
            <a:r>
              <a:rPr lang="en-US" kern="0" dirty="0">
                <a:solidFill>
                  <a:srgbClr val="000000"/>
                </a:solidFill>
              </a:rPr>
              <a:t> Windows 2016 Cluster </a:t>
            </a:r>
            <a:r>
              <a:rPr lang="en-US" kern="0" dirty="0" err="1">
                <a:solidFill>
                  <a:srgbClr val="000000"/>
                </a:solidFill>
              </a:rPr>
              <a:t>auch</a:t>
            </a:r>
            <a:r>
              <a:rPr lang="en-US" kern="0" dirty="0">
                <a:solidFill>
                  <a:srgbClr val="000000"/>
                </a:solidFill>
              </a:rPr>
              <a:t> </a:t>
            </a:r>
            <a:r>
              <a:rPr lang="en-US" kern="0" dirty="0" err="1">
                <a:solidFill>
                  <a:srgbClr val="000000"/>
                </a:solidFill>
              </a:rPr>
              <a:t>ohne</a:t>
            </a:r>
            <a:r>
              <a:rPr lang="en-US" kern="0" dirty="0">
                <a:solidFill>
                  <a:srgbClr val="000000"/>
                </a:solidFill>
              </a:rPr>
              <a:t> AD </a:t>
            </a:r>
            <a:r>
              <a:rPr lang="en-US" kern="0" dirty="0" err="1">
                <a:solidFill>
                  <a:srgbClr val="000000"/>
                </a:solidFill>
              </a:rPr>
              <a:t>möglich</a:t>
            </a:r>
            <a:endParaRPr lang="en-US" kern="0" dirty="0">
              <a:solidFill>
                <a:srgbClr val="000000"/>
              </a:solidFill>
            </a:endParaRPr>
          </a:p>
          <a:p>
            <a:pPr marL="288925" lvl="1" indent="0">
              <a:buNone/>
            </a:pPr>
            <a:endParaRPr lang="en-US" kern="0" dirty="0">
              <a:solidFill>
                <a:srgbClr val="000000"/>
              </a:solidFill>
            </a:endParaRPr>
          </a:p>
        </p:txBody>
      </p:sp>
    </p:spTree>
    <p:extLst>
      <p:ext uri="{BB962C8B-B14F-4D97-AF65-F5344CB8AC3E}">
        <p14:creationId xmlns:p14="http://schemas.microsoft.com/office/powerpoint/2010/main" val="1008743812"/>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6" ma:contentTypeDescription="Ein neues Dokument erstellen." ma:contentTypeScope="" ma:versionID="056af482641e7e412ce98e55d58baef4">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c8c11f7c62b477d8dbd326f9b93f965"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D52024-CBD9-4FE8-AB0E-C34E22085F40}"/>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889</Words>
  <Application>Microsoft Office PowerPoint</Application>
  <PresentationFormat>Breitbild</PresentationFormat>
  <Paragraphs>116</Paragraphs>
  <Slides>11</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Calibri</vt:lpstr>
      <vt:lpstr>Calibri Light</vt:lpstr>
      <vt:lpstr>Segoe UI</vt:lpstr>
      <vt:lpstr>Segoe UI Light</vt:lpstr>
      <vt:lpstr>Design1</vt:lpstr>
      <vt:lpstr>SQL Server Hochverfügbarkeitslösungen Modul 4 - FailoverCluster</vt:lpstr>
      <vt:lpstr>Modul 1: Überblick</vt:lpstr>
      <vt:lpstr>SQL - Windows Server Failover Clustering</vt:lpstr>
      <vt:lpstr>FailoverCluster</vt:lpstr>
      <vt:lpstr>Quorum</vt:lpstr>
      <vt:lpstr>SQL Windows Server Failover Clustering </vt:lpstr>
      <vt:lpstr>Quorum</vt:lpstr>
      <vt:lpstr>Hardware Voraussetzungen für Clustering</vt:lpstr>
      <vt:lpstr>Verbesserungen in AlwaysOn Failover Cluster</vt:lpstr>
      <vt:lpstr>Failover AlwaysOn Failover Cluster Instance</vt:lpstr>
      <vt:lpstr>AlwaysOn FailoverCluster Pro und Contra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Andreas Rauch</cp:lastModifiedBy>
  <cp:revision>4</cp:revision>
  <dcterms:created xsi:type="dcterms:W3CDTF">2021-08-31T09:50:45Z</dcterms:created>
  <dcterms:modified xsi:type="dcterms:W3CDTF">2022-03-23T10:13:50Z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