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8" r:id="rId5"/>
    <p:sldId id="380" r:id="rId6"/>
    <p:sldId id="364" r:id="rId7"/>
    <p:sldId id="365" r:id="rId8"/>
    <p:sldId id="366" r:id="rId9"/>
    <p:sldId id="368" r:id="rId10"/>
    <p:sldId id="402" r:id="rId11"/>
    <p:sldId id="403" r:id="rId12"/>
    <p:sldId id="404" r:id="rId13"/>
    <p:sldId id="395" r:id="rId14"/>
    <p:sldId id="397" r:id="rId15"/>
    <p:sldId id="398" r:id="rId16"/>
    <p:sldId id="399" r:id="rId17"/>
    <p:sldId id="274" r:id="rId18"/>
    <p:sldId id="290" r:id="rId19"/>
    <p:sldId id="392" r:id="rId20"/>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8" d="100"/>
          <a:sy n="98" d="100"/>
        </p:scale>
        <p:origin x="72" y="27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12A0115B-0FF2-4ED0-90AF-DA5233CE682A}"/>
    <pc:docChg chg="modShowInfo">
      <pc:chgData name="Andreas Rauch" userId="fa8c94ca-7b83-4339-bb00-1e4fd2bc6b5c" providerId="ADAL" clId="{12A0115B-0FF2-4ED0-90AF-DA5233CE682A}" dt="2022-03-23T13:13:14.391" v="0" actId="2744"/>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a:solidFill>
          <a:schemeClr val="accent6"/>
        </a:solidFill>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a:solidFill>
          <a:schemeClr val="tx2"/>
        </a:solidFill>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23.03.2022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01B10C5-EA1E-467B-8C80-D9A27B81408A}" type="datetimeFigureOut">
              <a:rPr lang="de-DE" smtClean="0"/>
              <a:t>23.03.2022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4F27370-5D77-4ECE-AAF8-2D0C199D7779}" type="slidenum">
              <a:rPr lang="de-DE" smtClean="0"/>
              <a:t>‹Nr.›</a:t>
            </a:fld>
            <a:endParaRPr lang="de-DE"/>
          </a:p>
        </p:txBody>
      </p:sp>
    </p:spTree>
    <p:extLst>
      <p:ext uri="{BB962C8B-B14F-4D97-AF65-F5344CB8AC3E}">
        <p14:creationId xmlns:p14="http://schemas.microsoft.com/office/powerpoint/2010/main" val="104122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97377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A634AD5-0B1F-4C00-8B9D-E2E9311A0B0E}" type="slidenum">
              <a:rPr lang="de-DE" smtClean="0"/>
              <a:t>15</a:t>
            </a:fld>
            <a:endParaRPr lang="de-DE"/>
          </a:p>
        </p:txBody>
      </p:sp>
    </p:spTree>
    <p:extLst>
      <p:ext uri="{BB962C8B-B14F-4D97-AF65-F5344CB8AC3E}">
        <p14:creationId xmlns:p14="http://schemas.microsoft.com/office/powerpoint/2010/main" val="2873059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5509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1052613706"/>
              </p:ext>
            </p:extLst>
          </p:nvPr>
        </p:nvGraphicFramePr>
        <p:xfrm>
          <a:off x="838200" y="1833634"/>
          <a:ext cx="9287124" cy="2900472"/>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20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20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2000" b="1" i="0">
                          <a:solidFill>
                            <a:srgbClr val="FFFFFF"/>
                          </a:solidFill>
                          <a:effectLst/>
                          <a:latin typeface="+mn-lt"/>
                        </a:rPr>
                        <a:t>Beschreibung​</a:t>
                      </a:r>
                      <a:endParaRPr lang="de-DE" sz="20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2000" b="0" i="0" dirty="0">
                          <a:solidFill>
                            <a:srgbClr val="000000"/>
                          </a:solidFill>
                          <a:effectLst/>
                          <a:latin typeface="+mn-lt"/>
                        </a:rPr>
                        <a:t>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sz="2000" dirty="0">
                          <a:effectLst/>
                        </a:rPr>
                        <a:t>Kein automatischer Failover oder Neustart</a:t>
                      </a:r>
                    </a:p>
                    <a:p>
                      <a:pPr algn="l" fontAlgn="base"/>
                      <a:endParaRPr lang="de-DE" sz="20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2000" dirty="0">
                          <a:effectLst/>
                        </a:rPr>
                        <a:t>Gibt an, dass bei einer Fehlerbedingung nicht automatisch ein Failover oder Neustart ausgelöst wird. Diese Ebene ist nur für die Systemwartung vorgesehen.</a:t>
                      </a:r>
                      <a:endParaRPr lang="de-DE" sz="20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2000" b="0" i="0" dirty="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sz="2000" dirty="0">
                          <a:effectLst/>
                        </a:rPr>
                        <a:t>Failover oder Neustart bei Serverausfall</a:t>
                      </a:r>
                    </a:p>
                    <a:p>
                      <a:pPr algn="l" fontAlgn="base"/>
                      <a:r>
                        <a:rPr lang="de-DE" sz="20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2000" dirty="0">
                          <a:effectLst/>
                        </a:rPr>
                        <a:t>Gibt an, dass ein Neustart oder ein Failover des Server ausgelöst wird, wenn die folgende Bedingung zutrifft:</a:t>
                      </a:r>
                    </a:p>
                    <a:p>
                      <a:pPr algn="l" fontAlgn="base"/>
                      <a:r>
                        <a:rPr lang="de-DE" sz="2000" dirty="0">
                          <a:effectLst/>
                        </a:rPr>
                        <a:t>SQL Server-Dienst ist ausgefallen.</a:t>
                      </a:r>
                      <a:endParaRPr lang="de-DE" sz="20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 id="2147483688" r:id="rId14"/>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1B3471-62E4-4F58-B39F-F9D023038282}"/>
              </a:ext>
            </a:extLst>
          </p:cNvPr>
          <p:cNvSpPr>
            <a:spLocks noGrp="1"/>
          </p:cNvSpPr>
          <p:nvPr>
            <p:ph type="ctrTitle"/>
          </p:nvPr>
        </p:nvSpPr>
        <p:spPr/>
        <p:txBody>
          <a:bodyPr>
            <a:normAutofit fontScale="90000"/>
          </a:bodyPr>
          <a:lstStyle/>
          <a:p>
            <a:r>
              <a:rPr lang="de-DE" dirty="0"/>
              <a:t>SQL Server Hochverfügbarkeitslösungen</a:t>
            </a:r>
            <a:br>
              <a:rPr lang="de-DE" dirty="0"/>
            </a:br>
            <a:r>
              <a:rPr lang="de-DE" dirty="0"/>
              <a:t>Modul 7 - </a:t>
            </a:r>
            <a:r>
              <a:rPr lang="de-DE" dirty="0" err="1"/>
              <a:t>toDos</a:t>
            </a:r>
            <a:endParaRPr lang="de-DE" dirty="0"/>
          </a:p>
        </p:txBody>
      </p:sp>
      <p:sp>
        <p:nvSpPr>
          <p:cNvPr id="3" name="Untertitel 2">
            <a:extLst>
              <a:ext uri="{FF2B5EF4-FFF2-40B4-BE49-F238E27FC236}">
                <a16:creationId xmlns:a16="http://schemas.microsoft.com/office/drawing/2014/main" id="{3188C7FE-E31F-4190-B4B1-BCF9DC5A2FB5}"/>
              </a:ext>
            </a:extLst>
          </p:cNvPr>
          <p:cNvSpPr>
            <a:spLocks noGrp="1"/>
          </p:cNvSpPr>
          <p:nvPr>
            <p:ph type="subTitle" idx="1"/>
          </p:nvPr>
        </p:nvSpPr>
        <p:spPr/>
        <p:txBody>
          <a:bodyPr/>
          <a:lstStyle/>
          <a:p>
            <a:r>
              <a:rPr lang="de-DE" dirty="0"/>
              <a:t>Andreas Rauch</a:t>
            </a:r>
          </a:p>
          <a:p>
            <a:r>
              <a:rPr lang="de-DE" dirty="0"/>
              <a:t>andreasr@ppedv.de</a:t>
            </a:r>
          </a:p>
        </p:txBody>
      </p:sp>
    </p:spTree>
    <p:extLst>
      <p:ext uri="{BB962C8B-B14F-4D97-AF65-F5344CB8AC3E}">
        <p14:creationId xmlns:p14="http://schemas.microsoft.com/office/powerpoint/2010/main" val="263987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85BD1-2277-4C66-AB86-DA0AB44E183A}"/>
              </a:ext>
            </a:extLst>
          </p:cNvPr>
          <p:cNvSpPr>
            <a:spLocks noGrp="1"/>
          </p:cNvSpPr>
          <p:nvPr>
            <p:ph type="title"/>
          </p:nvPr>
        </p:nvSpPr>
        <p:spPr/>
        <p:txBody>
          <a:bodyPr/>
          <a:lstStyle/>
          <a:p>
            <a:r>
              <a:rPr lang="de-DE" dirty="0"/>
              <a:t>Ebenen</a:t>
            </a:r>
          </a:p>
        </p:txBody>
      </p:sp>
      <p:graphicFrame>
        <p:nvGraphicFramePr>
          <p:cNvPr id="7" name="Tabelle 6">
            <a:extLst>
              <a:ext uri="{FF2B5EF4-FFF2-40B4-BE49-F238E27FC236}">
                <a16:creationId xmlns:a16="http://schemas.microsoft.com/office/drawing/2014/main" id="{7D202306-4D02-4385-A7FC-3352422EDC0B}"/>
              </a:ext>
            </a:extLst>
          </p:cNvPr>
          <p:cNvGraphicFramePr>
            <a:graphicFrameLocks noGrp="1"/>
          </p:cNvGraphicFramePr>
          <p:nvPr/>
        </p:nvGraphicFramePr>
        <p:xfrm>
          <a:off x="858982" y="1802039"/>
          <a:ext cx="10876878" cy="2263104"/>
        </p:xfrm>
        <a:graphic>
          <a:graphicData uri="http://schemas.openxmlformats.org/drawingml/2006/table">
            <a:tbl>
              <a:tblPr/>
              <a:tblGrid>
                <a:gridCol w="699654">
                  <a:extLst>
                    <a:ext uri="{9D8B030D-6E8A-4147-A177-3AD203B41FA5}">
                      <a16:colId xmlns:a16="http://schemas.microsoft.com/office/drawing/2014/main" val="233317779"/>
                    </a:ext>
                  </a:extLst>
                </a:gridCol>
                <a:gridCol w="3917373">
                  <a:extLst>
                    <a:ext uri="{9D8B030D-6E8A-4147-A177-3AD203B41FA5}">
                      <a16:colId xmlns:a16="http://schemas.microsoft.com/office/drawing/2014/main" val="1880216660"/>
                    </a:ext>
                  </a:extLst>
                </a:gridCol>
                <a:gridCol w="6259851">
                  <a:extLst>
                    <a:ext uri="{9D8B030D-6E8A-4147-A177-3AD203B41FA5}">
                      <a16:colId xmlns:a16="http://schemas.microsoft.com/office/drawing/2014/main" val="1110660014"/>
                    </a:ext>
                  </a:extLst>
                </a:gridCol>
              </a:tblGrid>
              <a:tr h="48444">
                <a:tc>
                  <a:txBody>
                    <a:bodyPr/>
                    <a:lstStyle/>
                    <a:p>
                      <a:pPr algn="l" fontAlgn="t"/>
                      <a:r>
                        <a:rPr lang="de-DE" sz="200">
                          <a:effectLst/>
                        </a:rPr>
                        <a:t>Ebene</a:t>
                      </a:r>
                    </a:p>
                  </a:txBody>
                  <a:tcPr marL="10049" marR="10049" marT="5025" marB="5025">
                    <a:lnL w="12700" cap="flat" cmpd="sng" algn="ctr">
                      <a:solidFill>
                        <a:srgbClr val="A0EE45"/>
                      </a:solidFill>
                      <a:prstDash val="solid"/>
                      <a:round/>
                      <a:headEnd type="none" w="med" len="med"/>
                      <a:tailEnd type="none" w="med" len="med"/>
                    </a:lnL>
                    <a:lnR w="12700" cap="flat" cmpd="sng" algn="ctr">
                      <a:solidFill>
                        <a:srgbClr val="A0EE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de-DE" sz="200">
                          <a:effectLst/>
                        </a:rPr>
                        <a:t>Bedingung</a:t>
                      </a:r>
                    </a:p>
                  </a:txBody>
                  <a:tcPr marL="10049" marR="10049" marT="5025" marB="5025">
                    <a:lnL w="12700" cap="flat" cmpd="sng" algn="ctr">
                      <a:solidFill>
                        <a:srgbClr val="A0EE45"/>
                      </a:solidFill>
                      <a:prstDash val="solid"/>
                      <a:round/>
                      <a:headEnd type="none" w="med" len="med"/>
                      <a:tailEnd type="none" w="med" len="med"/>
                    </a:lnL>
                    <a:lnR w="12700" cap="flat" cmpd="sng" algn="ctr">
                      <a:solidFill>
                        <a:srgbClr val="20F8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de-DE" sz="200">
                          <a:effectLst/>
                        </a:rPr>
                        <a:t>BESCHREIBUNG</a:t>
                      </a:r>
                    </a:p>
                  </a:txBody>
                  <a:tcPr marL="10049" marR="10049" marT="5025" marB="5025">
                    <a:lnL w="12700" cap="flat" cmpd="sng" algn="ctr">
                      <a:solidFill>
                        <a:srgbClr val="20F845"/>
                      </a:solidFill>
                      <a:prstDash val="solid"/>
                      <a:round/>
                      <a:headEnd type="none" w="med" len="med"/>
                      <a:tailEnd type="none" w="med" len="med"/>
                    </a:lnL>
                    <a:lnR w="12700" cap="flat" cmpd="sng" algn="ctr">
                      <a:solidFill>
                        <a:srgbClr val="20F8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1062535"/>
                  </a:ext>
                </a:extLst>
              </a:tr>
              <a:tr h="300291">
                <a:tc>
                  <a:txBody>
                    <a:bodyPr/>
                    <a:lstStyle/>
                    <a:p>
                      <a:pPr algn="l" fontAlgn="t"/>
                      <a:r>
                        <a:rPr lang="de-DE" sz="1800" dirty="0">
                          <a:effectLst/>
                        </a:rPr>
                        <a:t>0</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Kein automatischer Failover oder Neustart</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Gibt an, dass bei einer Fehlerbedingung nicht automatisch ein Failover oder Neustart ausgelöst wird. Diese Ebene ist nur für die Systemwartung vorgesehen.</a:t>
                      </a:r>
                      <a:br>
                        <a:rPr lang="de-DE" sz="1800" dirty="0">
                          <a:effectLst/>
                        </a:rPr>
                      </a:br>
                      <a:endParaRPr lang="de-DE" sz="18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43757744"/>
                  </a:ext>
                </a:extLst>
              </a:tr>
              <a:tr h="336326">
                <a:tc>
                  <a:txBody>
                    <a:bodyPr/>
                    <a:lstStyle/>
                    <a:p>
                      <a:pPr algn="l" fontAlgn="t"/>
                      <a:r>
                        <a:rPr lang="de-DE" sz="1800" dirty="0">
                          <a:effectLst/>
                        </a:rPr>
                        <a:t>1</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Failover oder Neustart bei Serverausfall</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Gibt an, dass ein Neustart oder ein Failover des Server ausgelöst wird, wenn die folgende Bedingung zutrifft:</a:t>
                      </a:r>
                      <a:br>
                        <a:rPr lang="de-DE" sz="1800" dirty="0">
                          <a:effectLst/>
                        </a:rPr>
                      </a:br>
                      <a:br>
                        <a:rPr lang="de-DE" sz="1800" dirty="0">
                          <a:effectLst/>
                        </a:rPr>
                      </a:br>
                      <a:r>
                        <a:rPr lang="de-DE" sz="1800" dirty="0">
                          <a:effectLst/>
                        </a:rPr>
                        <a:t>SQL Server-Dienst ist ausgefallen.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26749739"/>
                  </a:ext>
                </a:extLst>
              </a:tr>
            </a:tbl>
          </a:graphicData>
        </a:graphic>
      </p:graphicFrame>
    </p:spTree>
    <p:extLst>
      <p:ext uri="{BB962C8B-B14F-4D97-AF65-F5344CB8AC3E}">
        <p14:creationId xmlns:p14="http://schemas.microsoft.com/office/powerpoint/2010/main" val="240580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4" name="Tabelle 3">
            <a:extLst>
              <a:ext uri="{FF2B5EF4-FFF2-40B4-BE49-F238E27FC236}">
                <a16:creationId xmlns:a16="http://schemas.microsoft.com/office/drawing/2014/main" id="{F5B8C503-7C09-402C-95BE-CF80AA3A364C}"/>
              </a:ext>
            </a:extLst>
          </p:cNvPr>
          <p:cNvGraphicFramePr>
            <a:graphicFrameLocks noGrp="1"/>
          </p:cNvGraphicFramePr>
          <p:nvPr/>
        </p:nvGraphicFramePr>
        <p:xfrm>
          <a:off x="921327" y="1417575"/>
          <a:ext cx="10768446" cy="3068100"/>
        </p:xfrm>
        <a:graphic>
          <a:graphicData uri="http://schemas.openxmlformats.org/drawingml/2006/table">
            <a:tbl>
              <a:tblPr/>
              <a:tblGrid>
                <a:gridCol w="564573">
                  <a:extLst>
                    <a:ext uri="{9D8B030D-6E8A-4147-A177-3AD203B41FA5}">
                      <a16:colId xmlns:a16="http://schemas.microsoft.com/office/drawing/2014/main" val="694006009"/>
                    </a:ext>
                  </a:extLst>
                </a:gridCol>
                <a:gridCol w="2036618">
                  <a:extLst>
                    <a:ext uri="{9D8B030D-6E8A-4147-A177-3AD203B41FA5}">
                      <a16:colId xmlns:a16="http://schemas.microsoft.com/office/drawing/2014/main" val="3933615671"/>
                    </a:ext>
                  </a:extLst>
                </a:gridCol>
                <a:gridCol w="8167255">
                  <a:extLst>
                    <a:ext uri="{9D8B030D-6E8A-4147-A177-3AD203B41FA5}">
                      <a16:colId xmlns:a16="http://schemas.microsoft.com/office/drawing/2014/main" val="1158174096"/>
                    </a:ext>
                  </a:extLst>
                </a:gridCol>
              </a:tblGrid>
              <a:tr h="40197">
                <a:tc>
                  <a:txBody>
                    <a:bodyPr/>
                    <a:lstStyle/>
                    <a:p>
                      <a:pPr algn="l" fontAlgn="t"/>
                      <a:endParaRPr lang="de-DE" sz="200" dirty="0">
                        <a:effectLst/>
                      </a:endParaRPr>
                    </a:p>
                  </a:txBody>
                  <a:tcPr marL="10049" marR="10049" marT="5025" marB="5025">
                    <a:lnL w="12700" cap="flat" cmpd="sng" algn="ctr">
                      <a:solidFill>
                        <a:srgbClr val="F04082"/>
                      </a:solidFill>
                      <a:prstDash val="solid"/>
                      <a:round/>
                      <a:headEnd type="none" w="med" len="med"/>
                      <a:tailEnd type="none" w="med" len="med"/>
                    </a:lnL>
                    <a:lnR w="12700" cap="flat" cmpd="sng" algn="ctr">
                      <a:solidFill>
                        <a:srgbClr val="7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12700" cap="flat" cmpd="sng" algn="ctr">
                      <a:solidFill>
                        <a:srgbClr val="703C82"/>
                      </a:solidFill>
                      <a:prstDash val="solid"/>
                      <a:round/>
                      <a:headEnd type="none" w="med" len="med"/>
                      <a:tailEnd type="none" w="med" len="med"/>
                    </a:lnL>
                    <a:lnR w="12700" cap="flat" cmpd="sng" algn="ctr">
                      <a:solidFill>
                        <a:srgbClr val="3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12700" cap="flat" cmpd="sng" algn="ctr">
                      <a:solidFill>
                        <a:srgbClr val="303C82"/>
                      </a:solidFill>
                      <a:prstDash val="solid"/>
                      <a:round/>
                      <a:headEnd type="none" w="med" len="med"/>
                      <a:tailEnd type="none" w="med" len="med"/>
                    </a:lnL>
                    <a:lnR w="12700" cap="flat" cmpd="sng" algn="ctr">
                      <a:solidFill>
                        <a:srgbClr val="3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723974947"/>
                  </a:ext>
                </a:extLst>
              </a:tr>
              <a:tr h="824041">
                <a:tc>
                  <a:txBody>
                    <a:bodyPr/>
                    <a:lstStyle/>
                    <a:p>
                      <a:pPr algn="l" fontAlgn="t"/>
                      <a:r>
                        <a:rPr lang="de-DE" sz="1800" dirty="0">
                          <a:effectLst/>
                        </a:rPr>
                        <a:t>3*</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bei wichtigen Serverfehlern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98854430"/>
                  </a:ext>
                </a:extLst>
              </a:tr>
            </a:tbl>
          </a:graphicData>
        </a:graphic>
      </p:graphicFrame>
    </p:spTree>
    <p:extLst>
      <p:ext uri="{BB962C8B-B14F-4D97-AF65-F5344CB8AC3E}">
        <p14:creationId xmlns:p14="http://schemas.microsoft.com/office/powerpoint/2010/main" val="363973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BE5D4-04AF-4D3E-8809-548CB1385989}"/>
              </a:ext>
            </a:extLst>
          </p:cNvPr>
          <p:cNvSpPr>
            <a:spLocks noGrp="1"/>
          </p:cNvSpPr>
          <p:nvPr>
            <p:ph type="title"/>
          </p:nvPr>
        </p:nvSpPr>
        <p:spPr/>
        <p:txBody>
          <a:bodyPr/>
          <a:lstStyle/>
          <a:p>
            <a:r>
              <a:rPr lang="de-DE" dirty="0"/>
              <a:t>Ebenen</a:t>
            </a:r>
          </a:p>
        </p:txBody>
      </p:sp>
      <p:graphicFrame>
        <p:nvGraphicFramePr>
          <p:cNvPr id="3" name="Tabelle 2">
            <a:extLst>
              <a:ext uri="{FF2B5EF4-FFF2-40B4-BE49-F238E27FC236}">
                <a16:creationId xmlns:a16="http://schemas.microsoft.com/office/drawing/2014/main" id="{9FFDA3C0-4468-43DB-A33C-FB9162B7C1FE}"/>
              </a:ext>
            </a:extLst>
          </p:cNvPr>
          <p:cNvGraphicFramePr>
            <a:graphicFrameLocks noGrp="1"/>
          </p:cNvGraphicFramePr>
          <p:nvPr/>
        </p:nvGraphicFramePr>
        <p:xfrm>
          <a:off x="838200" y="1825625"/>
          <a:ext cx="10768446" cy="4034870"/>
        </p:xfrm>
        <a:graphic>
          <a:graphicData uri="http://schemas.openxmlformats.org/drawingml/2006/table">
            <a:tbl>
              <a:tblPr/>
              <a:tblGrid>
                <a:gridCol w="564573">
                  <a:extLst>
                    <a:ext uri="{9D8B030D-6E8A-4147-A177-3AD203B41FA5}">
                      <a16:colId xmlns:a16="http://schemas.microsoft.com/office/drawing/2014/main" val="1504728491"/>
                    </a:ext>
                  </a:extLst>
                </a:gridCol>
                <a:gridCol w="2036618">
                  <a:extLst>
                    <a:ext uri="{9D8B030D-6E8A-4147-A177-3AD203B41FA5}">
                      <a16:colId xmlns:a16="http://schemas.microsoft.com/office/drawing/2014/main" val="3871756189"/>
                    </a:ext>
                  </a:extLst>
                </a:gridCol>
                <a:gridCol w="8167255">
                  <a:extLst>
                    <a:ext uri="{9D8B030D-6E8A-4147-A177-3AD203B41FA5}">
                      <a16:colId xmlns:a16="http://schemas.microsoft.com/office/drawing/2014/main" val="2564038238"/>
                    </a:ext>
                  </a:extLst>
                </a:gridCol>
              </a:tblGrid>
              <a:tr h="1035076">
                <a:tc>
                  <a:txBody>
                    <a:bodyPr/>
                    <a:lstStyle/>
                    <a:p>
                      <a:pPr algn="l" fontAlgn="t"/>
                      <a:r>
                        <a:rPr lang="de-DE" sz="1800" dirty="0">
                          <a:effectLst/>
                        </a:rPr>
                        <a:t>4</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auf mittelschweren Serverfehlern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Ressourcenfehler zurück.</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49491918"/>
                  </a:ext>
                </a:extLst>
              </a:tr>
              <a:tr h="184340">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0129503"/>
                  </a:ext>
                </a:extLst>
              </a:tr>
            </a:tbl>
          </a:graphicData>
        </a:graphic>
      </p:graphicFrame>
    </p:spTree>
    <p:extLst>
      <p:ext uri="{BB962C8B-B14F-4D97-AF65-F5344CB8AC3E}">
        <p14:creationId xmlns:p14="http://schemas.microsoft.com/office/powerpoint/2010/main" val="249266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D6F342-07FD-4602-9E76-FEAAA303558C}"/>
              </a:ext>
            </a:extLst>
          </p:cNvPr>
          <p:cNvSpPr>
            <a:spLocks noGrp="1"/>
          </p:cNvSpPr>
          <p:nvPr>
            <p:ph type="title"/>
          </p:nvPr>
        </p:nvSpPr>
        <p:spPr/>
        <p:txBody>
          <a:bodyPr/>
          <a:lstStyle/>
          <a:p>
            <a:r>
              <a:rPr lang="de-DE" dirty="0"/>
              <a:t>Ebenen</a:t>
            </a:r>
          </a:p>
        </p:txBody>
      </p:sp>
      <p:graphicFrame>
        <p:nvGraphicFramePr>
          <p:cNvPr id="3" name="Tabelle 2">
            <a:extLst>
              <a:ext uri="{FF2B5EF4-FFF2-40B4-BE49-F238E27FC236}">
                <a16:creationId xmlns:a16="http://schemas.microsoft.com/office/drawing/2014/main" id="{816C7491-BE82-46B3-A159-6EB01C14DAF7}"/>
              </a:ext>
            </a:extLst>
          </p:cNvPr>
          <p:cNvGraphicFramePr>
            <a:graphicFrameLocks noGrp="1"/>
          </p:cNvGraphicFramePr>
          <p:nvPr/>
        </p:nvGraphicFramePr>
        <p:xfrm>
          <a:off x="838200" y="1743883"/>
          <a:ext cx="10515600" cy="4697702"/>
        </p:xfrm>
        <a:graphic>
          <a:graphicData uri="http://schemas.openxmlformats.org/drawingml/2006/table">
            <a:tbl>
              <a:tblPr/>
              <a:tblGrid>
                <a:gridCol w="772391">
                  <a:extLst>
                    <a:ext uri="{9D8B030D-6E8A-4147-A177-3AD203B41FA5}">
                      <a16:colId xmlns:a16="http://schemas.microsoft.com/office/drawing/2014/main" val="2128375992"/>
                    </a:ext>
                  </a:extLst>
                </a:gridCol>
                <a:gridCol w="2192482">
                  <a:extLst>
                    <a:ext uri="{9D8B030D-6E8A-4147-A177-3AD203B41FA5}">
                      <a16:colId xmlns:a16="http://schemas.microsoft.com/office/drawing/2014/main" val="3570282895"/>
                    </a:ext>
                  </a:extLst>
                </a:gridCol>
                <a:gridCol w="7550727">
                  <a:extLst>
                    <a:ext uri="{9D8B030D-6E8A-4147-A177-3AD203B41FA5}">
                      <a16:colId xmlns:a16="http://schemas.microsoft.com/office/drawing/2014/main" val="3052373546"/>
                    </a:ext>
                  </a:extLst>
                </a:gridCol>
              </a:tblGrid>
              <a:tr h="4351338">
                <a:tc>
                  <a:txBody>
                    <a:bodyPr/>
                    <a:lstStyle/>
                    <a:p>
                      <a:pPr algn="l" fontAlgn="t"/>
                      <a:r>
                        <a:rPr lang="de-DE" sz="1800">
                          <a:effectLst/>
                        </a:rPr>
                        <a:t>5</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bei qualifizierten Fehlerbedingungen</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Ressourcenfehler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Fehler bei der Abfrageverarbeitung zurück.</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69209917"/>
                  </a:ext>
                </a:extLst>
              </a:tr>
            </a:tbl>
          </a:graphicData>
        </a:graphic>
      </p:graphicFrame>
    </p:spTree>
    <p:extLst>
      <p:ext uri="{BB962C8B-B14F-4D97-AF65-F5344CB8AC3E}">
        <p14:creationId xmlns:p14="http://schemas.microsoft.com/office/powerpoint/2010/main" val="260803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370" y="648929"/>
            <a:ext cx="10515600" cy="939823"/>
          </a:xfrm>
        </p:spPr>
        <p:txBody>
          <a:bodyPr/>
          <a:lstStyle/>
          <a:p>
            <a:r>
              <a:rPr lang="en-GB" dirty="0"/>
              <a:t>Flexible Failover Policies</a:t>
            </a:r>
          </a:p>
        </p:txBody>
      </p:sp>
      <p:sp>
        <p:nvSpPr>
          <p:cNvPr id="4" name="Text Placeholder 3"/>
          <p:cNvSpPr>
            <a:spLocks noGrp="1"/>
          </p:cNvSpPr>
          <p:nvPr>
            <p:ph type="body" idx="1"/>
          </p:nvPr>
        </p:nvSpPr>
        <p:spPr>
          <a:xfrm>
            <a:off x="563370" y="1704697"/>
            <a:ext cx="9270104" cy="5092890"/>
          </a:xfrm>
        </p:spPr>
        <p:txBody>
          <a:bodyPr>
            <a:normAutofit/>
          </a:bodyPr>
          <a:lstStyle/>
          <a:p>
            <a:r>
              <a:rPr lang="en-US" dirty="0"/>
              <a:t>Health check time-out </a:t>
            </a:r>
            <a:r>
              <a:rPr lang="en-US" dirty="0" err="1"/>
              <a:t>Schwellenwert</a:t>
            </a:r>
            <a:endParaRPr lang="en-US" dirty="0"/>
          </a:p>
          <a:p>
            <a:r>
              <a:rPr lang="en-US" dirty="0" err="1"/>
              <a:t>sp_server_diagnostics</a:t>
            </a:r>
            <a:r>
              <a:rPr lang="en-US" dirty="0"/>
              <a:t> stored procedure performs health checks</a:t>
            </a:r>
          </a:p>
          <a:p>
            <a:r>
              <a:rPr lang="en-US" dirty="0"/>
              <a:t>Automatic Failover condition levels</a:t>
            </a:r>
          </a:p>
          <a:p>
            <a:pPr lvl="1"/>
            <a:r>
              <a:rPr lang="en-US" dirty="0"/>
              <a:t>Level one – On server failure</a:t>
            </a:r>
          </a:p>
          <a:p>
            <a:pPr lvl="1"/>
            <a:r>
              <a:rPr lang="en-US" dirty="0"/>
              <a:t>Level two – On server unresponsive</a:t>
            </a:r>
          </a:p>
          <a:p>
            <a:pPr lvl="1"/>
            <a:r>
              <a:rPr lang="en-US" dirty="0"/>
              <a:t>Level three – On critical server error</a:t>
            </a:r>
          </a:p>
          <a:p>
            <a:pPr lvl="1"/>
            <a:r>
              <a:rPr lang="en-US" dirty="0"/>
              <a:t>Level four – On moderate server error</a:t>
            </a:r>
          </a:p>
          <a:p>
            <a:pPr lvl="1"/>
            <a:r>
              <a:rPr lang="en-US" dirty="0"/>
              <a:t>Level five – On any qualified failure conditions</a:t>
            </a:r>
          </a:p>
        </p:txBody>
      </p:sp>
    </p:spTree>
    <p:extLst>
      <p:ext uri="{BB962C8B-B14F-4D97-AF65-F5344CB8AC3E}">
        <p14:creationId xmlns:p14="http://schemas.microsoft.com/office/powerpoint/2010/main" val="375605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Policies</a:t>
            </a:r>
            <a:endParaRPr lang="de-DE" dirty="0"/>
          </a:p>
        </p:txBody>
      </p:sp>
      <p:sp>
        <p:nvSpPr>
          <p:cNvPr id="4" name="Rectangle 1"/>
          <p:cNvSpPr>
            <a:spLocks noGrp="1" noChangeArrowheads="1"/>
          </p:cNvSpPr>
          <p:nvPr>
            <p:ph type="body" idx="1"/>
          </p:nvPr>
        </p:nvSpPr>
        <p:spPr bwMode="auto">
          <a:xfrm>
            <a:off x="933180" y="1690688"/>
            <a:ext cx="932242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ALTER AVAILABILITY GROUP AG1 SET (FAILURE_CONDITION_LEVEL = 1);</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9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9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rgbClr val="000000"/>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50045" y="2413963"/>
            <a:ext cx="102919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ALTER AVAILABILITY GROUP AG1 SET (HEALTH_CHECK_TIMEOUT = 60000);</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Default</a:t>
            </a:r>
            <a:r>
              <a:rPr kumimoji="0" lang="de-DE" altLang="de-DE" sz="2000" b="0" i="0" u="none" strike="noStrike" cap="none" normalizeH="0" dirty="0">
                <a:ln>
                  <a:noFill/>
                </a:ln>
                <a:solidFill>
                  <a:srgbClr val="000000"/>
                </a:solidFill>
                <a:effectLst/>
                <a:latin typeface="Consolas" panose="020B0609020204030204" pitchFamily="49" charset="0"/>
              </a:rPr>
              <a:t> 30 </a:t>
            </a:r>
            <a:r>
              <a:rPr kumimoji="0" lang="de-DE" altLang="de-DE" sz="2000" b="0" i="0" u="none" strike="noStrike" cap="none" normalizeH="0" dirty="0" err="1">
                <a:ln>
                  <a:noFill/>
                </a:ln>
                <a:solidFill>
                  <a:srgbClr val="000000"/>
                </a:solidFill>
                <a:effectLst/>
                <a:latin typeface="Consolas" panose="020B0609020204030204" pitchFamily="49" charset="0"/>
              </a:rPr>
              <a:t>seconds</a:t>
            </a:r>
            <a:r>
              <a:rPr kumimoji="0" lang="de-DE" altLang="de-DE" sz="2000" b="0" i="0" u="none" strike="noStrike" cap="none" normalizeH="0" baseline="0" dirty="0">
                <a:ln>
                  <a:noFill/>
                </a:ln>
                <a:solidFill>
                  <a:srgbClr val="000000"/>
                </a:solidFill>
                <a:effectLst/>
                <a:latin typeface="Consolas" panose="020B0609020204030204" pitchFamily="49" charset="0"/>
              </a:rPr>
              <a:t> </a:t>
            </a:r>
            <a:endParaRPr kumimoji="0" lang="de-DE" altLang="de-DE"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35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D8D9A-F038-46B9-83C5-B38EC3F2073F}"/>
              </a:ext>
            </a:extLst>
          </p:cNvPr>
          <p:cNvSpPr>
            <a:spLocks noGrp="1"/>
          </p:cNvSpPr>
          <p:nvPr>
            <p:ph type="title"/>
          </p:nvPr>
        </p:nvSpPr>
        <p:spPr/>
        <p:txBody>
          <a:bodyPr/>
          <a:lstStyle/>
          <a:p>
            <a:r>
              <a:rPr lang="de-DE" dirty="0" err="1"/>
              <a:t>toDos</a:t>
            </a:r>
            <a:endParaRPr lang="de-DE" dirty="0"/>
          </a:p>
        </p:txBody>
      </p:sp>
      <p:sp>
        <p:nvSpPr>
          <p:cNvPr id="3" name="Textplatzhalter 2">
            <a:extLst>
              <a:ext uri="{FF2B5EF4-FFF2-40B4-BE49-F238E27FC236}">
                <a16:creationId xmlns:a16="http://schemas.microsoft.com/office/drawing/2014/main" id="{FEBC261D-945A-43AD-B7EF-AF767854747B}"/>
              </a:ext>
            </a:extLst>
          </p:cNvPr>
          <p:cNvSpPr>
            <a:spLocks noGrp="1"/>
          </p:cNvSpPr>
          <p:nvPr>
            <p:ph type="body" idx="1"/>
          </p:nvPr>
        </p:nvSpPr>
        <p:spPr/>
        <p:txBody>
          <a:bodyPr/>
          <a:lstStyle/>
          <a:p>
            <a:r>
              <a:rPr lang="de-DE" dirty="0"/>
              <a:t>Alle HA Modelle, die auf </a:t>
            </a:r>
            <a:r>
              <a:rPr lang="de-DE" dirty="0" err="1"/>
              <a:t>Redundaz</a:t>
            </a:r>
            <a:r>
              <a:rPr lang="de-DE" dirty="0"/>
              <a:t> der Daten aufbauen, übertragen keine Inhalte der Systemdatenbanken</a:t>
            </a:r>
          </a:p>
          <a:p>
            <a:pPr lvl="1"/>
            <a:r>
              <a:rPr lang="de-DE" dirty="0" err="1"/>
              <a:t>Msdb</a:t>
            </a:r>
            <a:r>
              <a:rPr lang="de-DE" dirty="0"/>
              <a:t> (Jobs, </a:t>
            </a:r>
            <a:r>
              <a:rPr lang="de-DE" dirty="0" err="1"/>
              <a:t>Zeotpläne</a:t>
            </a:r>
            <a:r>
              <a:rPr lang="de-DE" dirty="0"/>
              <a:t>, Wartungsaufträge, Alerts, Emailsystem)</a:t>
            </a:r>
          </a:p>
          <a:p>
            <a:pPr lvl="1"/>
            <a:r>
              <a:rPr lang="de-DE" dirty="0"/>
              <a:t>Master (Logins)</a:t>
            </a:r>
          </a:p>
          <a:p>
            <a:r>
              <a:rPr lang="de-DE" dirty="0"/>
              <a:t>Im Falle eines Clusters gibt es keine Datenredundanz!</a:t>
            </a:r>
          </a:p>
          <a:p>
            <a:endParaRPr lang="de-DE" dirty="0"/>
          </a:p>
          <a:p>
            <a:r>
              <a:rPr lang="de-DE" dirty="0"/>
              <a:t>Logins und Jobs müssen manuell übertragen werden</a:t>
            </a:r>
          </a:p>
          <a:p>
            <a:pPr lvl="1"/>
            <a:r>
              <a:rPr lang="de-DE" dirty="0" err="1"/>
              <a:t>Zb</a:t>
            </a:r>
            <a:r>
              <a:rPr lang="de-DE"/>
              <a:t>. Sp</a:t>
            </a:r>
            <a:r>
              <a:rPr lang="de-DE" dirty="0" err="1"/>
              <a:t>_help_revlogin</a:t>
            </a:r>
            <a:r>
              <a:rPr lang="de-DE" dirty="0"/>
              <a:t>, </a:t>
            </a:r>
            <a:r>
              <a:rPr lang="de-DE" dirty="0" err="1"/>
              <a:t>sp_change_users_login</a:t>
            </a:r>
            <a:endParaRPr lang="de-DE" dirty="0"/>
          </a:p>
          <a:p>
            <a:pPr lvl="1"/>
            <a:endParaRPr lang="de-DE" dirty="0"/>
          </a:p>
          <a:p>
            <a:endParaRPr lang="de-DE" dirty="0"/>
          </a:p>
        </p:txBody>
      </p:sp>
    </p:spTree>
    <p:extLst>
      <p:ext uri="{BB962C8B-B14F-4D97-AF65-F5344CB8AC3E}">
        <p14:creationId xmlns:p14="http://schemas.microsoft.com/office/powerpoint/2010/main" val="40099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47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EE4FB-E26F-40CF-BB63-B4B725AD5941}"/>
              </a:ext>
            </a:extLst>
          </p:cNvPr>
          <p:cNvSpPr>
            <a:spLocks noGrp="1"/>
          </p:cNvSpPr>
          <p:nvPr>
            <p:ph type="title"/>
          </p:nvPr>
        </p:nvSpPr>
        <p:spPr/>
        <p:txBody>
          <a:bodyPr/>
          <a:lstStyle/>
          <a:p>
            <a:r>
              <a:rPr lang="de-DE" dirty="0" err="1"/>
              <a:t>Failoverrichtlinien</a:t>
            </a:r>
            <a:endParaRPr lang="de-DE" dirty="0"/>
          </a:p>
        </p:txBody>
      </p:sp>
      <p:sp>
        <p:nvSpPr>
          <p:cNvPr id="3" name="Textfeld 2">
            <a:extLst>
              <a:ext uri="{FF2B5EF4-FFF2-40B4-BE49-F238E27FC236}">
                <a16:creationId xmlns:a16="http://schemas.microsoft.com/office/drawing/2014/main" id="{CFA54968-C6F2-4054-B87D-30BEAE5A13ED}"/>
              </a:ext>
            </a:extLst>
          </p:cNvPr>
          <p:cNvSpPr txBox="1"/>
          <p:nvPr/>
        </p:nvSpPr>
        <p:spPr>
          <a:xfrm>
            <a:off x="848591" y="1690687"/>
            <a:ext cx="10515600" cy="2739211"/>
          </a:xfrm>
          <a:prstGeom prst="rect">
            <a:avLst/>
          </a:prstGeom>
          <a:noFill/>
        </p:spPr>
        <p:txBody>
          <a:bodyPr wrap="square" rtlCol="0">
            <a:spAutoFit/>
          </a:bodyPr>
          <a:lstStyle/>
          <a:p>
            <a:pPr marL="285750" indent="-285750">
              <a:buFont typeface="Arial" panose="020B0604020202020204" pitchFamily="34" charset="0"/>
              <a:buChar char="•"/>
            </a:pPr>
            <a:r>
              <a:rPr lang="de-DE" sz="3200" dirty="0"/>
              <a:t>Zwei Mechanismen</a:t>
            </a:r>
          </a:p>
          <a:p>
            <a:pPr marL="742950" lvl="1" indent="-285750">
              <a:buFont typeface="Arial" panose="020B0604020202020204" pitchFamily="34" charset="0"/>
              <a:buChar char="•"/>
            </a:pPr>
            <a:r>
              <a:rPr lang="de-DE" sz="2800" dirty="0"/>
              <a:t>WSFC</a:t>
            </a:r>
          </a:p>
          <a:p>
            <a:pPr marL="1200150" lvl="2" indent="-285750">
              <a:buFont typeface="Arial" panose="020B0604020202020204" pitchFamily="34" charset="0"/>
              <a:buChar char="•"/>
            </a:pPr>
            <a:r>
              <a:rPr lang="de-DE" sz="2800" dirty="0"/>
              <a:t>Bestimmung des eindeutigen Zieles</a:t>
            </a:r>
          </a:p>
          <a:p>
            <a:pPr marL="1200150" lvl="2" indent="-285750">
              <a:buFont typeface="Arial" panose="020B0604020202020204" pitchFamily="34" charset="0"/>
              <a:buChar char="•"/>
            </a:pPr>
            <a:r>
              <a:rPr lang="de-DE" sz="2800" dirty="0"/>
              <a:t>Abhängig von Quorum</a:t>
            </a:r>
          </a:p>
          <a:p>
            <a:pPr marL="742950" lvl="1" indent="-285750">
              <a:buFont typeface="Arial" panose="020B0604020202020204" pitchFamily="34" charset="0"/>
              <a:buChar char="•"/>
            </a:pPr>
            <a:r>
              <a:rPr lang="de-DE" sz="2800" dirty="0"/>
              <a:t>SQL Server</a:t>
            </a:r>
          </a:p>
          <a:p>
            <a:pPr marL="1200150" lvl="2" indent="-285750">
              <a:buFont typeface="Arial" panose="020B0604020202020204" pitchFamily="34" charset="0"/>
              <a:buChar char="•"/>
            </a:pPr>
            <a:r>
              <a:rPr lang="de-DE" sz="2800" dirty="0"/>
              <a:t>Komponenten Diagnosen</a:t>
            </a:r>
          </a:p>
        </p:txBody>
      </p:sp>
    </p:spTree>
    <p:extLst>
      <p:ext uri="{BB962C8B-B14F-4D97-AF65-F5344CB8AC3E}">
        <p14:creationId xmlns:p14="http://schemas.microsoft.com/office/powerpoint/2010/main" val="7345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D4E10-6A17-422B-B330-25F97D832AB7}"/>
              </a:ext>
            </a:extLst>
          </p:cNvPr>
          <p:cNvSpPr>
            <a:spLocks noGrp="1"/>
          </p:cNvSpPr>
          <p:nvPr>
            <p:ph type="title"/>
          </p:nvPr>
        </p:nvSpPr>
        <p:spPr/>
        <p:txBody>
          <a:bodyPr/>
          <a:lstStyle/>
          <a:p>
            <a:r>
              <a:rPr lang="de-DE" dirty="0"/>
              <a:t>Reaktionsfähigkeit des SQL Server</a:t>
            </a:r>
          </a:p>
        </p:txBody>
      </p:sp>
      <p:sp>
        <p:nvSpPr>
          <p:cNvPr id="3" name="Textfeld 2">
            <a:extLst>
              <a:ext uri="{FF2B5EF4-FFF2-40B4-BE49-F238E27FC236}">
                <a16:creationId xmlns:a16="http://schemas.microsoft.com/office/drawing/2014/main" id="{8648FCA6-AC4F-4920-AFF1-DEA6AB788C4D}"/>
              </a:ext>
            </a:extLst>
          </p:cNvPr>
          <p:cNvSpPr txBox="1"/>
          <p:nvPr/>
        </p:nvSpPr>
        <p:spPr>
          <a:xfrm>
            <a:off x="848591" y="1690687"/>
            <a:ext cx="10515600" cy="3170099"/>
          </a:xfrm>
          <a:prstGeom prst="rect">
            <a:avLst/>
          </a:prstGeom>
          <a:noFill/>
        </p:spPr>
        <p:txBody>
          <a:bodyPr wrap="square" rtlCol="0">
            <a:spAutoFit/>
          </a:bodyPr>
          <a:lstStyle/>
          <a:p>
            <a:pPr marL="285750" indent="-285750">
              <a:buFont typeface="Arial" panose="020B0604020202020204" pitchFamily="34" charset="0"/>
              <a:buChar char="•"/>
            </a:pPr>
            <a:r>
              <a:rPr lang="de-DE" sz="3200" dirty="0"/>
              <a:t>Ressourcen DLL</a:t>
            </a:r>
          </a:p>
          <a:p>
            <a:pPr marL="742950" lvl="1" indent="-285750">
              <a:buFont typeface="Arial" panose="020B0604020202020204" pitchFamily="34" charset="0"/>
              <a:buChar char="•"/>
            </a:pPr>
            <a:r>
              <a:rPr lang="de-DE" sz="2800" dirty="0"/>
              <a:t>Timeoutprüfung</a:t>
            </a:r>
          </a:p>
          <a:p>
            <a:pPr marL="1200150" lvl="2" indent="-285750">
              <a:buFont typeface="Arial" panose="020B0604020202020204" pitchFamily="34" charset="0"/>
              <a:buChar char="•"/>
            </a:pPr>
            <a:r>
              <a:rPr lang="de-DE" sz="2800" dirty="0"/>
              <a:t>Antwortzeit von </a:t>
            </a:r>
            <a:r>
              <a:rPr lang="de-DE" sz="2800" dirty="0" err="1"/>
              <a:t>sp_server_diagnostic</a:t>
            </a:r>
            <a:endParaRPr lang="de-DE" sz="2800" dirty="0"/>
          </a:p>
          <a:p>
            <a:pPr marL="1200150" lvl="2" indent="-285750">
              <a:buFont typeface="Arial" panose="020B0604020202020204" pitchFamily="34" charset="0"/>
              <a:buChar char="•"/>
            </a:pPr>
            <a:r>
              <a:rPr lang="de-DE" sz="2800" dirty="0"/>
              <a:t>Kann definiert werden</a:t>
            </a:r>
          </a:p>
          <a:p>
            <a:pPr marL="1200150" lvl="2" indent="-285750">
              <a:buFont typeface="Arial" panose="020B0604020202020204" pitchFamily="34" charset="0"/>
              <a:buChar char="•"/>
            </a:pPr>
            <a:r>
              <a:rPr lang="de-DE" sz="2800" dirty="0"/>
              <a:t>Intervall = 1/3 des </a:t>
            </a:r>
            <a:r>
              <a:rPr lang="de-DE" sz="2800" dirty="0" err="1"/>
              <a:t>Healtchecktimeout</a:t>
            </a:r>
            <a:endParaRPr lang="de-DE" sz="2800" dirty="0"/>
          </a:p>
          <a:p>
            <a:pPr marL="1200150" lvl="2" indent="-285750">
              <a:buFont typeface="Arial" panose="020B0604020202020204" pitchFamily="34" charset="0"/>
              <a:buChar char="•"/>
            </a:pPr>
            <a:r>
              <a:rPr lang="de-DE" sz="2800" dirty="0"/>
              <a:t>Standard 30000 </a:t>
            </a:r>
            <a:r>
              <a:rPr lang="de-DE" sz="2800" dirty="0" err="1"/>
              <a:t>ms</a:t>
            </a:r>
            <a:r>
              <a:rPr lang="de-DE" sz="2800" dirty="0"/>
              <a:t> (min: 15000ms)</a:t>
            </a:r>
          </a:p>
          <a:p>
            <a:pPr marL="742950" lvl="1" indent="-285750">
              <a:buFont typeface="Arial" panose="020B0604020202020204" pitchFamily="34" charset="0"/>
              <a:buChar char="•"/>
            </a:pPr>
            <a:r>
              <a:rPr lang="de-DE" sz="2800" dirty="0" err="1"/>
              <a:t>Regelmäßge</a:t>
            </a:r>
            <a:r>
              <a:rPr lang="de-DE" sz="2800" dirty="0"/>
              <a:t> Messung</a:t>
            </a:r>
          </a:p>
        </p:txBody>
      </p:sp>
      <p:sp>
        <p:nvSpPr>
          <p:cNvPr id="6" name="Textfeld 5">
            <a:extLst>
              <a:ext uri="{FF2B5EF4-FFF2-40B4-BE49-F238E27FC236}">
                <a16:creationId xmlns:a16="http://schemas.microsoft.com/office/drawing/2014/main" id="{328241A5-4264-497F-9A4F-41B226E24474}"/>
              </a:ext>
            </a:extLst>
          </p:cNvPr>
          <p:cNvSpPr txBox="1"/>
          <p:nvPr/>
        </p:nvSpPr>
        <p:spPr>
          <a:xfrm>
            <a:off x="1280679" y="5167313"/>
            <a:ext cx="10253229" cy="646331"/>
          </a:xfrm>
          <a:prstGeom prst="rect">
            <a:avLst/>
          </a:prstGeom>
          <a:solidFill>
            <a:schemeClr val="bg1">
              <a:lumMod val="85000"/>
            </a:schemeClr>
          </a:solidFill>
        </p:spPr>
        <p:txBody>
          <a:bodyPr wrap="square">
            <a:spAutoFit/>
          </a:bodyPr>
          <a:lstStyle/>
          <a:p>
            <a:r>
              <a:rPr lang="de-DE" dirty="0"/>
              <a:t>ALTER SERVER CONFIGURATION   </a:t>
            </a:r>
          </a:p>
          <a:p>
            <a:r>
              <a:rPr lang="de-DE" dirty="0"/>
              <a:t>SET FAILOVER CLUSTER PROPERTY </a:t>
            </a:r>
            <a:r>
              <a:rPr lang="de-DE" dirty="0" err="1"/>
              <a:t>HealthCheckTimeout</a:t>
            </a:r>
            <a:r>
              <a:rPr lang="de-DE" dirty="0"/>
              <a:t> = 15000;</a:t>
            </a:r>
          </a:p>
        </p:txBody>
      </p:sp>
    </p:spTree>
    <p:extLst>
      <p:ext uri="{BB962C8B-B14F-4D97-AF65-F5344CB8AC3E}">
        <p14:creationId xmlns:p14="http://schemas.microsoft.com/office/powerpoint/2010/main" val="112695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D4E10-6A17-422B-B330-25F97D832AB7}"/>
              </a:ext>
            </a:extLst>
          </p:cNvPr>
          <p:cNvSpPr>
            <a:spLocks noGrp="1"/>
          </p:cNvSpPr>
          <p:nvPr>
            <p:ph type="title"/>
          </p:nvPr>
        </p:nvSpPr>
        <p:spPr/>
        <p:txBody>
          <a:bodyPr/>
          <a:lstStyle/>
          <a:p>
            <a:r>
              <a:rPr lang="de-DE" dirty="0"/>
              <a:t>Komponentendiagnose</a:t>
            </a:r>
          </a:p>
        </p:txBody>
      </p:sp>
      <p:sp>
        <p:nvSpPr>
          <p:cNvPr id="3" name="Textfeld 2">
            <a:extLst>
              <a:ext uri="{FF2B5EF4-FFF2-40B4-BE49-F238E27FC236}">
                <a16:creationId xmlns:a16="http://schemas.microsoft.com/office/drawing/2014/main" id="{8648FCA6-AC4F-4920-AFF1-DEA6AB788C4D}"/>
              </a:ext>
            </a:extLst>
          </p:cNvPr>
          <p:cNvSpPr txBox="1"/>
          <p:nvPr/>
        </p:nvSpPr>
        <p:spPr>
          <a:xfrm>
            <a:off x="848591" y="1690687"/>
            <a:ext cx="10515600" cy="2554545"/>
          </a:xfrm>
          <a:prstGeom prst="rect">
            <a:avLst/>
          </a:prstGeom>
          <a:noFill/>
        </p:spPr>
        <p:txBody>
          <a:bodyPr wrap="square" rtlCol="0">
            <a:spAutoFit/>
          </a:bodyPr>
          <a:lstStyle/>
          <a:p>
            <a:pPr marL="285750" indent="-285750">
              <a:buFont typeface="Arial" panose="020B0604020202020204" pitchFamily="34" charset="0"/>
              <a:buChar char="•"/>
            </a:pPr>
            <a:r>
              <a:rPr lang="de-DE" sz="3200" dirty="0"/>
              <a:t>System</a:t>
            </a:r>
          </a:p>
          <a:p>
            <a:pPr marL="285750" indent="-285750">
              <a:buFont typeface="Arial" panose="020B0604020202020204" pitchFamily="34" charset="0"/>
              <a:buChar char="•"/>
            </a:pPr>
            <a:r>
              <a:rPr lang="de-DE" sz="3200" dirty="0" err="1"/>
              <a:t>Resource</a:t>
            </a:r>
            <a:endParaRPr lang="de-DE" sz="3200" dirty="0"/>
          </a:p>
          <a:p>
            <a:pPr marL="285750" indent="-285750">
              <a:buFont typeface="Arial" panose="020B0604020202020204" pitchFamily="34" charset="0"/>
              <a:buChar char="•"/>
            </a:pPr>
            <a:r>
              <a:rPr lang="de-DE" sz="3200" dirty="0" err="1"/>
              <a:t>Query_process</a:t>
            </a:r>
            <a:endParaRPr lang="de-DE" sz="3200" dirty="0"/>
          </a:p>
          <a:p>
            <a:pPr marL="285750" indent="-285750">
              <a:buFont typeface="Arial" panose="020B0604020202020204" pitchFamily="34" charset="0"/>
              <a:buChar char="•"/>
            </a:pPr>
            <a:r>
              <a:rPr lang="de-DE" sz="3200" dirty="0" err="1"/>
              <a:t>Io_subystem</a:t>
            </a:r>
            <a:endParaRPr lang="de-DE" sz="3200" dirty="0"/>
          </a:p>
          <a:p>
            <a:pPr marL="285750" indent="-285750">
              <a:buFont typeface="Arial" panose="020B0604020202020204" pitchFamily="34" charset="0"/>
              <a:buChar char="•"/>
            </a:pPr>
            <a:r>
              <a:rPr lang="de-DE" sz="3200" dirty="0" err="1"/>
              <a:t>events</a:t>
            </a:r>
            <a:endParaRPr lang="de-DE" sz="2800" dirty="0"/>
          </a:p>
        </p:txBody>
      </p:sp>
    </p:spTree>
    <p:extLst>
      <p:ext uri="{BB962C8B-B14F-4D97-AF65-F5344CB8AC3E}">
        <p14:creationId xmlns:p14="http://schemas.microsoft.com/office/powerpoint/2010/main" val="32219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5" name="Tabelle 4">
            <a:extLst>
              <a:ext uri="{FF2B5EF4-FFF2-40B4-BE49-F238E27FC236}">
                <a16:creationId xmlns:a16="http://schemas.microsoft.com/office/drawing/2014/main" id="{835B5888-D2C7-4F11-8D39-04218E0229FF}"/>
              </a:ext>
            </a:extLst>
          </p:cNvPr>
          <p:cNvGraphicFramePr>
            <a:graphicFrameLocks noGrp="1"/>
          </p:cNvGraphicFramePr>
          <p:nvPr>
            <p:extLst>
              <p:ext uri="{D42A27DB-BD31-4B8C-83A1-F6EECF244321}">
                <p14:modId xmlns:p14="http://schemas.microsoft.com/office/powerpoint/2010/main" val="3385047185"/>
              </p:ext>
            </p:extLst>
          </p:nvPr>
        </p:nvGraphicFramePr>
        <p:xfrm>
          <a:off x="958645" y="1806677"/>
          <a:ext cx="10670457" cy="3342834"/>
        </p:xfrm>
        <a:graphic>
          <a:graphicData uri="http://schemas.openxmlformats.org/drawingml/2006/table">
            <a:tbl>
              <a:tblPr/>
              <a:tblGrid>
                <a:gridCol w="580916">
                  <a:extLst>
                    <a:ext uri="{9D8B030D-6E8A-4147-A177-3AD203B41FA5}">
                      <a16:colId xmlns:a16="http://schemas.microsoft.com/office/drawing/2014/main" val="249116615"/>
                    </a:ext>
                  </a:extLst>
                </a:gridCol>
                <a:gridCol w="3933901">
                  <a:extLst>
                    <a:ext uri="{9D8B030D-6E8A-4147-A177-3AD203B41FA5}">
                      <a16:colId xmlns:a16="http://schemas.microsoft.com/office/drawing/2014/main" val="3576801746"/>
                    </a:ext>
                  </a:extLst>
                </a:gridCol>
                <a:gridCol w="6155640">
                  <a:extLst>
                    <a:ext uri="{9D8B030D-6E8A-4147-A177-3AD203B41FA5}">
                      <a16:colId xmlns:a16="http://schemas.microsoft.com/office/drawing/2014/main" val="4072012228"/>
                    </a:ext>
                  </a:extLst>
                </a:gridCol>
              </a:tblGrid>
              <a:tr h="423128">
                <a:tc>
                  <a:txBody>
                    <a:bodyPr/>
                    <a:lstStyle/>
                    <a:p>
                      <a:pPr algn="l" fontAlgn="auto"/>
                      <a:r>
                        <a:rPr lang="de-DE" sz="1600" b="1" i="0">
                          <a:solidFill>
                            <a:srgbClr val="FFFFFF"/>
                          </a:solidFill>
                          <a:effectLst/>
                          <a:latin typeface="+mn-lt"/>
                        </a:rPr>
                        <a:t>​</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600" b="1" i="0" dirty="0">
                        <a:solidFill>
                          <a:srgbClr val="FFFFFF"/>
                        </a:solidFill>
                        <a:effectLst/>
                        <a:latin typeface="+mn-lt"/>
                      </a:endParaRP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600" b="1" i="0">
                          <a:solidFill>
                            <a:srgbClr val="FFFFFF"/>
                          </a:solidFill>
                          <a:effectLst/>
                          <a:latin typeface="+mn-lt"/>
                        </a:rPr>
                        <a:t>Beschreibung​</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1482184">
                <a:tc>
                  <a:txBody>
                    <a:bodyPr/>
                    <a:lstStyle/>
                    <a:p>
                      <a:pPr algn="l" fontAlgn="base"/>
                      <a:r>
                        <a:rPr lang="de-DE" sz="1600" b="0" i="0" dirty="0">
                          <a:solidFill>
                            <a:srgbClr val="000000"/>
                          </a:solidFill>
                          <a:effectLst/>
                          <a:latin typeface="+mn-lt"/>
                        </a:rPr>
                        <a:t>0​</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Kein automatischer Failover oder Neustart</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Gibt an, dass bei einer Fehlerbedingung nicht automatisch ein Failover oder Neustart ausgelöst wird. Diese Ebene ist nur für die Systemwartung vorgesehen.</a:t>
                      </a:r>
                      <a:br>
                        <a:rPr lang="de-DE" sz="1600" dirty="0">
                          <a:effectLst/>
                        </a:rPr>
                      </a:br>
                      <a:endParaRPr lang="de-DE" sz="1600" dirty="0">
                        <a:effectLst/>
                      </a:endParaRP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1437522">
                <a:tc>
                  <a:txBody>
                    <a:bodyPr/>
                    <a:lstStyle/>
                    <a:p>
                      <a:pPr algn="l" fontAlgn="base"/>
                      <a:r>
                        <a:rPr lang="de-DE" sz="1600" b="0" i="0" dirty="0">
                          <a:solidFill>
                            <a:srgbClr val="000000"/>
                          </a:solidFill>
                          <a:effectLst/>
                          <a:latin typeface="+mn-lt"/>
                        </a:rPr>
                        <a:t>1​</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t"/>
                      <a:r>
                        <a:rPr lang="de-DE" sz="1600">
                          <a:effectLst/>
                        </a:rPr>
                        <a:t>Failover oder Neustart bei Serverausfall</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t"/>
                      <a:r>
                        <a:rPr lang="de-DE" sz="1600" dirty="0">
                          <a:effectLst/>
                        </a:rPr>
                        <a:t>Gibt an, dass ein Neustart oder ein Failover des Server ausgelöst wird, wenn die folgende Bedingung zutrifft:</a:t>
                      </a:r>
                      <a:br>
                        <a:rPr lang="de-DE" sz="1600" dirty="0">
                          <a:effectLst/>
                        </a:rPr>
                      </a:br>
                      <a:br>
                        <a:rPr lang="de-DE" sz="1600" dirty="0">
                          <a:effectLst/>
                        </a:rPr>
                      </a:br>
                      <a:r>
                        <a:rPr lang="de-DE" sz="1600" dirty="0">
                          <a:effectLst/>
                        </a:rPr>
                        <a:t>SQL Server-Dienst ist ausgefallen.</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bl>
          </a:graphicData>
        </a:graphic>
      </p:graphicFrame>
    </p:spTree>
    <p:extLst>
      <p:ext uri="{BB962C8B-B14F-4D97-AF65-F5344CB8AC3E}">
        <p14:creationId xmlns:p14="http://schemas.microsoft.com/office/powerpoint/2010/main" val="159413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5" name="Tabelle 4">
            <a:extLst>
              <a:ext uri="{FF2B5EF4-FFF2-40B4-BE49-F238E27FC236}">
                <a16:creationId xmlns:a16="http://schemas.microsoft.com/office/drawing/2014/main" id="{835B5888-D2C7-4F11-8D39-04218E0229FF}"/>
              </a:ext>
            </a:extLst>
          </p:cNvPr>
          <p:cNvGraphicFramePr>
            <a:graphicFrameLocks noGrp="1"/>
          </p:cNvGraphicFramePr>
          <p:nvPr>
            <p:extLst>
              <p:ext uri="{D42A27DB-BD31-4B8C-83A1-F6EECF244321}">
                <p14:modId xmlns:p14="http://schemas.microsoft.com/office/powerpoint/2010/main" val="2280640480"/>
              </p:ext>
            </p:extLst>
          </p:nvPr>
        </p:nvGraphicFramePr>
        <p:xfrm>
          <a:off x="978307" y="1621506"/>
          <a:ext cx="10643421" cy="4143036"/>
        </p:xfrm>
        <a:graphic>
          <a:graphicData uri="http://schemas.openxmlformats.org/drawingml/2006/table">
            <a:tbl>
              <a:tblPr/>
              <a:tblGrid>
                <a:gridCol w="579444">
                  <a:extLst>
                    <a:ext uri="{9D8B030D-6E8A-4147-A177-3AD203B41FA5}">
                      <a16:colId xmlns:a16="http://schemas.microsoft.com/office/drawing/2014/main" val="249116615"/>
                    </a:ext>
                  </a:extLst>
                </a:gridCol>
                <a:gridCol w="3923933">
                  <a:extLst>
                    <a:ext uri="{9D8B030D-6E8A-4147-A177-3AD203B41FA5}">
                      <a16:colId xmlns:a16="http://schemas.microsoft.com/office/drawing/2014/main" val="3576801746"/>
                    </a:ext>
                  </a:extLst>
                </a:gridCol>
                <a:gridCol w="6140044">
                  <a:extLst>
                    <a:ext uri="{9D8B030D-6E8A-4147-A177-3AD203B41FA5}">
                      <a16:colId xmlns:a16="http://schemas.microsoft.com/office/drawing/2014/main" val="4072012228"/>
                    </a:ext>
                  </a:extLst>
                </a:gridCol>
              </a:tblGrid>
              <a:tr h="370660">
                <a:tc>
                  <a:txBody>
                    <a:bodyPr/>
                    <a:lstStyle/>
                    <a:p>
                      <a:pPr algn="l" fontAlgn="auto"/>
                      <a:r>
                        <a:rPr lang="de-DE" sz="1800" b="1" i="0">
                          <a:solidFill>
                            <a:srgbClr val="FFFFFF"/>
                          </a:solidFill>
                          <a:effectLst/>
                          <a:latin typeface="+mn-lt"/>
                        </a:rPr>
                        <a:t>​</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800" b="1" i="0" dirty="0">
                        <a:solidFill>
                          <a:srgbClr val="FFFFFF"/>
                        </a:solidFill>
                        <a:effectLst/>
                        <a:latin typeface="+mn-lt"/>
                      </a:endParaRP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800" b="1" i="0" dirty="0">
                          <a:solidFill>
                            <a:srgbClr val="FFFFFF"/>
                          </a:solidFill>
                          <a:effectLst/>
                          <a:latin typeface="+mn-lt"/>
                        </a:rPr>
                        <a:t>Beschreibung​</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3772376">
                <a:tc>
                  <a:txBody>
                    <a:bodyPr/>
                    <a:lstStyle/>
                    <a:p>
                      <a:pPr algn="l" fontAlgn="base"/>
                      <a:r>
                        <a:rPr lang="de-DE" sz="1600" b="0" i="0" dirty="0">
                          <a:solidFill>
                            <a:srgbClr val="000000"/>
                          </a:solidFill>
                          <a:effectLst/>
                          <a:latin typeface="+mn-lt"/>
                        </a:rPr>
                        <a:t>3*</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Failover oder Neustart bei wichtigen Serverfehlern</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1600" dirty="0">
                          <a:effectLst/>
                        </a:rPr>
                        <a:t>Gibt an, dass ein Neustart oder ein Failover des Server ausgelöst wird, wenn eine der folgenden Bedingungen zutrifft:</a:t>
                      </a:r>
                      <a:br>
                        <a:rPr lang="de-DE" sz="1600" dirty="0">
                          <a:effectLst/>
                        </a:rPr>
                      </a:br>
                      <a:br>
                        <a:rPr lang="de-DE" sz="1600" dirty="0">
                          <a:effectLst/>
                        </a:rPr>
                      </a:br>
                      <a:r>
                        <a:rPr lang="de-DE" sz="1600" dirty="0">
                          <a:effectLst/>
                        </a:rPr>
                        <a:t>SQL Server-Dienst ist ausgefallen.</a:t>
                      </a:r>
                      <a:br>
                        <a:rPr lang="de-DE" sz="1600" dirty="0">
                          <a:effectLst/>
                        </a:rPr>
                      </a:br>
                      <a:br>
                        <a:rPr lang="de-DE" sz="1600" dirty="0">
                          <a:effectLst/>
                        </a:rPr>
                      </a:br>
                      <a:r>
                        <a:rPr lang="de-DE" sz="1600" dirty="0">
                          <a:effectLst/>
                        </a:rPr>
                        <a:t>SQL Server-Instanz reagiert nicht (die Ressourcen-DLL kann von </a:t>
                      </a:r>
                      <a:r>
                        <a:rPr lang="de-DE" sz="1600" dirty="0" err="1">
                          <a:effectLst/>
                        </a:rPr>
                        <a:t>sp_server_diagnostics</a:t>
                      </a:r>
                      <a:r>
                        <a:rPr lang="de-DE" sz="1600" dirty="0">
                          <a:effectLst/>
                        </a:rPr>
                        <a:t> keine Daten innerhalb der durch die </a:t>
                      </a:r>
                      <a:r>
                        <a:rPr lang="de-DE" sz="1600" dirty="0" err="1">
                          <a:effectLst/>
                        </a:rPr>
                        <a:t>HealthCheckTimeout</a:t>
                      </a:r>
                      <a:r>
                        <a:rPr lang="de-DE" sz="1600" dirty="0">
                          <a:effectLst/>
                        </a:rPr>
                        <a:t>-Einstellungen vorgegebenen Zeit empfangen).</a:t>
                      </a:r>
                      <a:br>
                        <a:rPr lang="de-DE" sz="1600" dirty="0">
                          <a:effectLst/>
                        </a:rPr>
                      </a:br>
                      <a:br>
                        <a:rPr lang="de-DE" sz="1600" dirty="0">
                          <a:effectLst/>
                        </a:rPr>
                      </a:br>
                      <a:r>
                        <a:rPr lang="de-DE" sz="1600" dirty="0">
                          <a:effectLst/>
                        </a:rPr>
                        <a:t>Die gespeicherte Systemprozedur </a:t>
                      </a:r>
                      <a:r>
                        <a:rPr lang="de-DE" sz="1600" dirty="0" err="1">
                          <a:effectLst/>
                        </a:rPr>
                        <a:t>sp_server_diagnostics</a:t>
                      </a:r>
                      <a:r>
                        <a:rPr lang="de-DE" sz="1600" dirty="0">
                          <a:effectLst/>
                        </a:rPr>
                        <a:t> gibt einen Systemfehler zurück.</a:t>
                      </a:r>
                    </a:p>
                    <a:p>
                      <a:pPr algn="l" fontAlgn="t"/>
                      <a:endParaRPr lang="de-DE" sz="1600" dirty="0">
                        <a:effectLst/>
                      </a:endParaRP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bl>
          </a:graphicData>
        </a:graphic>
      </p:graphicFrame>
    </p:spTree>
    <p:extLst>
      <p:ext uri="{BB962C8B-B14F-4D97-AF65-F5344CB8AC3E}">
        <p14:creationId xmlns:p14="http://schemas.microsoft.com/office/powerpoint/2010/main" val="21315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5" name="Tabelle 4">
            <a:extLst>
              <a:ext uri="{FF2B5EF4-FFF2-40B4-BE49-F238E27FC236}">
                <a16:creationId xmlns:a16="http://schemas.microsoft.com/office/drawing/2014/main" id="{835B5888-D2C7-4F11-8D39-04218E0229FF}"/>
              </a:ext>
            </a:extLst>
          </p:cNvPr>
          <p:cNvGraphicFramePr>
            <a:graphicFrameLocks noGrp="1"/>
          </p:cNvGraphicFramePr>
          <p:nvPr>
            <p:extLst>
              <p:ext uri="{D42A27DB-BD31-4B8C-83A1-F6EECF244321}">
                <p14:modId xmlns:p14="http://schemas.microsoft.com/office/powerpoint/2010/main" val="1796966051"/>
              </p:ext>
            </p:extLst>
          </p:nvPr>
        </p:nvGraphicFramePr>
        <p:xfrm>
          <a:off x="978307" y="1468725"/>
          <a:ext cx="10702416" cy="4644481"/>
        </p:xfrm>
        <a:graphic>
          <a:graphicData uri="http://schemas.openxmlformats.org/drawingml/2006/table">
            <a:tbl>
              <a:tblPr/>
              <a:tblGrid>
                <a:gridCol w="582656">
                  <a:extLst>
                    <a:ext uri="{9D8B030D-6E8A-4147-A177-3AD203B41FA5}">
                      <a16:colId xmlns:a16="http://schemas.microsoft.com/office/drawing/2014/main" val="249116615"/>
                    </a:ext>
                  </a:extLst>
                </a:gridCol>
                <a:gridCol w="3945683">
                  <a:extLst>
                    <a:ext uri="{9D8B030D-6E8A-4147-A177-3AD203B41FA5}">
                      <a16:colId xmlns:a16="http://schemas.microsoft.com/office/drawing/2014/main" val="3576801746"/>
                    </a:ext>
                  </a:extLst>
                </a:gridCol>
                <a:gridCol w="6174077">
                  <a:extLst>
                    <a:ext uri="{9D8B030D-6E8A-4147-A177-3AD203B41FA5}">
                      <a16:colId xmlns:a16="http://schemas.microsoft.com/office/drawing/2014/main" val="4072012228"/>
                    </a:ext>
                  </a:extLst>
                </a:gridCol>
              </a:tblGrid>
              <a:tr h="388431">
                <a:tc>
                  <a:txBody>
                    <a:bodyPr/>
                    <a:lstStyle/>
                    <a:p>
                      <a:pPr algn="l" fontAlgn="auto"/>
                      <a:r>
                        <a:rPr lang="de-DE" sz="1600" b="1" i="0">
                          <a:solidFill>
                            <a:srgbClr val="FFFFFF"/>
                          </a:solidFill>
                          <a:effectLst/>
                          <a:latin typeface="+mn-lt"/>
                        </a:rPr>
                        <a:t>​</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600" b="1" i="0" dirty="0">
                        <a:solidFill>
                          <a:srgbClr val="FFFFFF"/>
                        </a:solidFill>
                        <a:effectLst/>
                        <a:latin typeface="+mn-lt"/>
                      </a:endParaRP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600" b="1" i="0">
                          <a:solidFill>
                            <a:srgbClr val="FFFFFF"/>
                          </a:solidFill>
                          <a:effectLst/>
                          <a:latin typeface="+mn-lt"/>
                        </a:rPr>
                        <a:t>Beschreibung​</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256050">
                <a:tc>
                  <a:txBody>
                    <a:bodyPr/>
                    <a:lstStyle/>
                    <a:p>
                      <a:pPr algn="l" fontAlgn="t"/>
                      <a:r>
                        <a:rPr lang="de-DE" sz="1600" dirty="0">
                          <a:effectLst/>
                        </a:rPr>
                        <a:t>4</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Failover oder Neustart auf mittelschweren Serverfehlern</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Gibt an, dass ein Neustart oder ein Failover des Server ausgelöst wird, wenn eine der folgenden Bedingungen zutrifft:</a:t>
                      </a:r>
                      <a:br>
                        <a:rPr lang="de-DE" sz="1600" dirty="0">
                          <a:effectLst/>
                        </a:rPr>
                      </a:br>
                      <a:br>
                        <a:rPr lang="de-DE" sz="1600" dirty="0">
                          <a:effectLst/>
                        </a:rPr>
                      </a:br>
                      <a:r>
                        <a:rPr lang="de-DE" sz="1600" dirty="0">
                          <a:effectLst/>
                        </a:rPr>
                        <a:t>SQL Server-Dienst ist ausgefallen.</a:t>
                      </a:r>
                      <a:br>
                        <a:rPr lang="de-DE" sz="1600" dirty="0">
                          <a:effectLst/>
                        </a:rPr>
                      </a:br>
                      <a:br>
                        <a:rPr lang="de-DE" sz="1600" dirty="0">
                          <a:effectLst/>
                        </a:rPr>
                      </a:br>
                      <a:r>
                        <a:rPr lang="de-DE" sz="1600" dirty="0">
                          <a:effectLst/>
                        </a:rPr>
                        <a:t>SQL Server-Instanz reagiert nicht (die Ressourcen-DLL kann von </a:t>
                      </a:r>
                      <a:r>
                        <a:rPr lang="de-DE" sz="1600" dirty="0" err="1">
                          <a:effectLst/>
                        </a:rPr>
                        <a:t>sp_server_diagnostics</a:t>
                      </a:r>
                      <a:r>
                        <a:rPr lang="de-DE" sz="1600" dirty="0">
                          <a:effectLst/>
                        </a:rPr>
                        <a:t> keine Daten innerhalb der durch die </a:t>
                      </a:r>
                      <a:r>
                        <a:rPr lang="de-DE" sz="1600" dirty="0" err="1">
                          <a:effectLst/>
                        </a:rPr>
                        <a:t>HealthCheckTimeout</a:t>
                      </a:r>
                      <a:r>
                        <a:rPr lang="de-DE" sz="1600" dirty="0">
                          <a:effectLst/>
                        </a:rPr>
                        <a:t>-Einstellungen vorgegebenen Zeit empfangen).</a:t>
                      </a:r>
                      <a:br>
                        <a:rPr lang="de-DE" sz="1600" dirty="0">
                          <a:effectLst/>
                        </a:rPr>
                      </a:br>
                      <a:br>
                        <a:rPr lang="de-DE" sz="1600" dirty="0">
                          <a:effectLst/>
                        </a:rPr>
                      </a:br>
                      <a:r>
                        <a:rPr lang="de-DE" sz="1600" dirty="0">
                          <a:effectLst/>
                        </a:rPr>
                        <a:t>Die gespeicherte Systemprozedur </a:t>
                      </a:r>
                      <a:r>
                        <a:rPr lang="de-DE" sz="1600" dirty="0" err="1">
                          <a:effectLst/>
                        </a:rPr>
                        <a:t>sp_server_diagnostics</a:t>
                      </a:r>
                      <a:r>
                        <a:rPr lang="de-DE" sz="1600" dirty="0">
                          <a:effectLst/>
                        </a:rPr>
                        <a:t> gibt einen Systemfehler zurück.</a:t>
                      </a:r>
                      <a:br>
                        <a:rPr lang="de-DE" sz="1600" dirty="0">
                          <a:effectLst/>
                        </a:rPr>
                      </a:br>
                      <a:br>
                        <a:rPr lang="de-DE" sz="1600" dirty="0">
                          <a:effectLst/>
                        </a:rPr>
                      </a:br>
                      <a:r>
                        <a:rPr lang="de-DE" sz="1600" dirty="0">
                          <a:effectLst/>
                        </a:rPr>
                        <a:t>Die gespeicherte Systemprozedur </a:t>
                      </a:r>
                      <a:r>
                        <a:rPr lang="de-DE" sz="1600" dirty="0" err="1">
                          <a:effectLst/>
                        </a:rPr>
                        <a:t>sp_server_diagnostics</a:t>
                      </a:r>
                      <a:r>
                        <a:rPr lang="de-DE" sz="1600" dirty="0">
                          <a:effectLst/>
                        </a:rPr>
                        <a:t> gibt einen Ressourcenfehler zurück.</a:t>
                      </a:r>
                    </a:p>
                  </a:txBody>
                  <a:tcPr marL="108000" marR="108000" marT="5025" marB="5025">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bl>
          </a:graphicData>
        </a:graphic>
      </p:graphicFrame>
    </p:spTree>
    <p:extLst>
      <p:ext uri="{BB962C8B-B14F-4D97-AF65-F5344CB8AC3E}">
        <p14:creationId xmlns:p14="http://schemas.microsoft.com/office/powerpoint/2010/main" val="259878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5" name="Tabelle 4">
            <a:extLst>
              <a:ext uri="{FF2B5EF4-FFF2-40B4-BE49-F238E27FC236}">
                <a16:creationId xmlns:a16="http://schemas.microsoft.com/office/drawing/2014/main" id="{835B5888-D2C7-4F11-8D39-04218E0229FF}"/>
              </a:ext>
            </a:extLst>
          </p:cNvPr>
          <p:cNvGraphicFramePr>
            <a:graphicFrameLocks noGrp="1"/>
          </p:cNvGraphicFramePr>
          <p:nvPr>
            <p:extLst>
              <p:ext uri="{D42A27DB-BD31-4B8C-83A1-F6EECF244321}">
                <p14:modId xmlns:p14="http://schemas.microsoft.com/office/powerpoint/2010/main" val="2487795173"/>
              </p:ext>
            </p:extLst>
          </p:nvPr>
        </p:nvGraphicFramePr>
        <p:xfrm>
          <a:off x="978307" y="1468725"/>
          <a:ext cx="10702416" cy="4644481"/>
        </p:xfrm>
        <a:graphic>
          <a:graphicData uri="http://schemas.openxmlformats.org/drawingml/2006/table">
            <a:tbl>
              <a:tblPr/>
              <a:tblGrid>
                <a:gridCol w="582656">
                  <a:extLst>
                    <a:ext uri="{9D8B030D-6E8A-4147-A177-3AD203B41FA5}">
                      <a16:colId xmlns:a16="http://schemas.microsoft.com/office/drawing/2014/main" val="249116615"/>
                    </a:ext>
                  </a:extLst>
                </a:gridCol>
                <a:gridCol w="3945683">
                  <a:extLst>
                    <a:ext uri="{9D8B030D-6E8A-4147-A177-3AD203B41FA5}">
                      <a16:colId xmlns:a16="http://schemas.microsoft.com/office/drawing/2014/main" val="3576801746"/>
                    </a:ext>
                  </a:extLst>
                </a:gridCol>
                <a:gridCol w="6174077">
                  <a:extLst>
                    <a:ext uri="{9D8B030D-6E8A-4147-A177-3AD203B41FA5}">
                      <a16:colId xmlns:a16="http://schemas.microsoft.com/office/drawing/2014/main" val="4072012228"/>
                    </a:ext>
                  </a:extLst>
                </a:gridCol>
              </a:tblGrid>
              <a:tr h="388431">
                <a:tc>
                  <a:txBody>
                    <a:bodyPr/>
                    <a:lstStyle/>
                    <a:p>
                      <a:pPr algn="l" fontAlgn="auto"/>
                      <a:r>
                        <a:rPr lang="de-DE" sz="1600" b="1" i="0">
                          <a:solidFill>
                            <a:srgbClr val="FFFFFF"/>
                          </a:solidFill>
                          <a:effectLst/>
                          <a:latin typeface="+mn-lt"/>
                        </a:rPr>
                        <a:t>​</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600" b="1" i="0" dirty="0">
                        <a:solidFill>
                          <a:srgbClr val="FFFFFF"/>
                        </a:solidFill>
                        <a:effectLst/>
                        <a:latin typeface="+mn-lt"/>
                      </a:endParaRP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600" b="1" i="0">
                          <a:solidFill>
                            <a:srgbClr val="FFFFFF"/>
                          </a:solidFill>
                          <a:effectLst/>
                          <a:latin typeface="+mn-lt"/>
                        </a:rPr>
                        <a:t>Beschreibung​</a:t>
                      </a:r>
                    </a:p>
                  </a:txBody>
                  <a:tcPr marL="108000" marR="108000"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256050">
                <a:tc>
                  <a:txBody>
                    <a:bodyPr/>
                    <a:lstStyle/>
                    <a:p>
                      <a:pPr algn="l" fontAlgn="t"/>
                      <a:r>
                        <a:rPr lang="de-DE" sz="1600">
                          <a:effectLst/>
                        </a:rPr>
                        <a:t>5</a:t>
                      </a:r>
                    </a:p>
                  </a:txBody>
                  <a:tcPr marL="108000" marR="108000" marT="17131" marB="17131">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Failover oder Neustart bei qualifizierten Fehlerbedingungen</a:t>
                      </a:r>
                    </a:p>
                  </a:txBody>
                  <a:tcPr marL="108000" marR="108000" marT="17131" marB="17131">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t"/>
                      <a:r>
                        <a:rPr lang="de-DE" sz="1600" dirty="0">
                          <a:effectLst/>
                        </a:rPr>
                        <a:t>Gibt an, dass ein Neustart oder ein Failover des Server ausgelöst wird, wenn eine der folgenden Bedingungen zutrifft:</a:t>
                      </a:r>
                      <a:br>
                        <a:rPr lang="de-DE" sz="1600" dirty="0">
                          <a:effectLst/>
                        </a:rPr>
                      </a:br>
                      <a:br>
                        <a:rPr lang="de-DE" sz="1600" dirty="0">
                          <a:effectLst/>
                        </a:rPr>
                      </a:br>
                      <a:r>
                        <a:rPr lang="de-DE" sz="1600" dirty="0">
                          <a:effectLst/>
                        </a:rPr>
                        <a:t>SQL Server-Dienst ist ausgefallen.</a:t>
                      </a:r>
                      <a:br>
                        <a:rPr lang="de-DE" sz="1600" dirty="0">
                          <a:effectLst/>
                        </a:rPr>
                      </a:br>
                      <a:br>
                        <a:rPr lang="de-DE" sz="1600" dirty="0">
                          <a:effectLst/>
                        </a:rPr>
                      </a:br>
                      <a:r>
                        <a:rPr lang="de-DE" sz="1600" dirty="0">
                          <a:effectLst/>
                        </a:rPr>
                        <a:t>SQL Server-Instanz reagiert nicht (die Ressourcen-DLL kann von </a:t>
                      </a:r>
                      <a:r>
                        <a:rPr lang="de-DE" sz="1600" dirty="0" err="1">
                          <a:effectLst/>
                        </a:rPr>
                        <a:t>sp_server_diagnostics</a:t>
                      </a:r>
                      <a:r>
                        <a:rPr lang="de-DE" sz="1600" dirty="0">
                          <a:effectLst/>
                        </a:rPr>
                        <a:t> keine Daten innerhalb der durch die </a:t>
                      </a:r>
                      <a:r>
                        <a:rPr lang="de-DE" sz="1600" dirty="0" err="1">
                          <a:effectLst/>
                        </a:rPr>
                        <a:t>HealthCheckTimeout</a:t>
                      </a:r>
                      <a:r>
                        <a:rPr lang="de-DE" sz="1600" dirty="0">
                          <a:effectLst/>
                        </a:rPr>
                        <a:t>-Einstellungen vorgegebenen Zeit empfangen).</a:t>
                      </a:r>
                      <a:br>
                        <a:rPr lang="de-DE" sz="1600" dirty="0">
                          <a:effectLst/>
                        </a:rPr>
                      </a:br>
                      <a:br>
                        <a:rPr lang="de-DE" sz="1600" dirty="0">
                          <a:effectLst/>
                        </a:rPr>
                      </a:br>
                      <a:r>
                        <a:rPr lang="de-DE" sz="1600" dirty="0">
                          <a:effectLst/>
                        </a:rPr>
                        <a:t>Die gespeicherte Systemprozedur </a:t>
                      </a:r>
                      <a:r>
                        <a:rPr lang="de-DE" sz="1600" dirty="0" err="1">
                          <a:effectLst/>
                        </a:rPr>
                        <a:t>sp_server_diagnostics</a:t>
                      </a:r>
                      <a:r>
                        <a:rPr lang="de-DE" sz="1600" dirty="0">
                          <a:effectLst/>
                        </a:rPr>
                        <a:t> gibt einen Systemfehler zurück.</a:t>
                      </a:r>
                      <a:br>
                        <a:rPr lang="de-DE" sz="1600" dirty="0">
                          <a:effectLst/>
                        </a:rPr>
                      </a:br>
                      <a:br>
                        <a:rPr lang="de-DE" sz="1600" dirty="0">
                          <a:effectLst/>
                        </a:rPr>
                      </a:br>
                      <a:r>
                        <a:rPr lang="de-DE" sz="1600" dirty="0">
                          <a:effectLst/>
                        </a:rPr>
                        <a:t>Die gespeicherte Systemprozedur </a:t>
                      </a:r>
                      <a:r>
                        <a:rPr lang="de-DE" sz="1600" dirty="0" err="1">
                          <a:effectLst/>
                        </a:rPr>
                        <a:t>sp_server_diagnostics</a:t>
                      </a:r>
                      <a:r>
                        <a:rPr lang="de-DE" sz="1600" dirty="0">
                          <a:effectLst/>
                        </a:rPr>
                        <a:t> gibt einen Ressourcenfehler zurück.</a:t>
                      </a:r>
                      <a:br>
                        <a:rPr lang="de-DE" sz="1600" dirty="0">
                          <a:effectLst/>
                        </a:rPr>
                      </a:br>
                      <a:br>
                        <a:rPr lang="de-DE" sz="1600" dirty="0">
                          <a:effectLst/>
                        </a:rPr>
                      </a:br>
                      <a:r>
                        <a:rPr lang="de-DE" sz="1600" dirty="0">
                          <a:effectLst/>
                        </a:rPr>
                        <a:t>Die gespeicherte Systemprozedur </a:t>
                      </a:r>
                      <a:r>
                        <a:rPr lang="de-DE" sz="1600" dirty="0" err="1">
                          <a:effectLst/>
                        </a:rPr>
                        <a:t>sp_server_diagnostics</a:t>
                      </a:r>
                      <a:r>
                        <a:rPr lang="de-DE" sz="1600" dirty="0">
                          <a:effectLst/>
                        </a:rPr>
                        <a:t> gibt einen Fehler bei der Abfrageverarbeitung zurück.</a:t>
                      </a:r>
                    </a:p>
                  </a:txBody>
                  <a:tcPr marL="108000" marR="108000" marT="17131" marB="17131">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bl>
          </a:graphicData>
        </a:graphic>
      </p:graphicFrame>
    </p:spTree>
    <p:extLst>
      <p:ext uri="{BB962C8B-B14F-4D97-AF65-F5344CB8AC3E}">
        <p14:creationId xmlns:p14="http://schemas.microsoft.com/office/powerpoint/2010/main" val="2924954819"/>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F6EDFB0-612F-493F-A8ED-2373FD45C076}"/>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968</Words>
  <Application>Microsoft Office PowerPoint</Application>
  <PresentationFormat>Breitbild</PresentationFormat>
  <Paragraphs>113</Paragraphs>
  <Slides>16</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Consolas</vt:lpstr>
      <vt:lpstr>Design1</vt:lpstr>
      <vt:lpstr>SQL Server Hochverfügbarkeitslösungen Modul 7 - toDos</vt:lpstr>
      <vt:lpstr>Überblick</vt:lpstr>
      <vt:lpstr>Failoverrichtlinien</vt:lpstr>
      <vt:lpstr>Reaktionsfähigkeit des SQL Server</vt:lpstr>
      <vt:lpstr>Komponentendiagnose</vt:lpstr>
      <vt:lpstr>Ebenen</vt:lpstr>
      <vt:lpstr>Ebenen</vt:lpstr>
      <vt:lpstr>Ebenen</vt:lpstr>
      <vt:lpstr>Ebenen</vt:lpstr>
      <vt:lpstr>Ebenen</vt:lpstr>
      <vt:lpstr>Ebenen</vt:lpstr>
      <vt:lpstr>Ebenen</vt:lpstr>
      <vt:lpstr>Ebenen</vt:lpstr>
      <vt:lpstr>Flexible Failover Policies</vt:lpstr>
      <vt:lpstr>Policies</vt:lpstr>
      <vt:lpstr>toDos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Andreas Rauch</cp:lastModifiedBy>
  <cp:revision>3</cp:revision>
  <dcterms:created xsi:type="dcterms:W3CDTF">2021-08-31T09:50:45Z</dcterms:created>
  <dcterms:modified xsi:type="dcterms:W3CDTF">2022-03-23T13:13:26Z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