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1327" y="1391665"/>
            <a:ext cx="3723640" cy="433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61" y="761"/>
            <a:ext cx="9144000" cy="996950"/>
          </a:xfrm>
          <a:custGeom>
            <a:avLst/>
            <a:gdLst/>
            <a:ahLst/>
            <a:cxnLst/>
            <a:rect l="l" t="t" r="r" b="b"/>
            <a:pathLst>
              <a:path w="9144000" h="996950">
                <a:moveTo>
                  <a:pt x="0" y="996695"/>
                </a:moveTo>
                <a:lnTo>
                  <a:pt x="9144000" y="996695"/>
                </a:lnTo>
                <a:lnTo>
                  <a:pt x="9144000" y="0"/>
                </a:lnTo>
                <a:lnTo>
                  <a:pt x="0" y="0"/>
                </a:lnTo>
                <a:lnTo>
                  <a:pt x="0" y="99669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1" y="761"/>
            <a:ext cx="9144000" cy="996950"/>
          </a:xfrm>
          <a:custGeom>
            <a:avLst/>
            <a:gdLst/>
            <a:ahLst/>
            <a:cxnLst/>
            <a:rect l="l" t="t" r="r" b="b"/>
            <a:pathLst>
              <a:path w="9144000" h="996950">
                <a:moveTo>
                  <a:pt x="0" y="996695"/>
                </a:moveTo>
                <a:lnTo>
                  <a:pt x="9144000" y="996695"/>
                </a:lnTo>
                <a:lnTo>
                  <a:pt x="9144000" y="0"/>
                </a:lnTo>
                <a:lnTo>
                  <a:pt x="0" y="0"/>
                </a:lnTo>
                <a:lnTo>
                  <a:pt x="0" y="996695"/>
                </a:lnTo>
                <a:close/>
              </a:path>
            </a:pathLst>
          </a:custGeom>
          <a:ln w="2590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1" y="886205"/>
            <a:ext cx="1115695" cy="111760"/>
          </a:xfrm>
          <a:custGeom>
            <a:avLst/>
            <a:gdLst/>
            <a:ahLst/>
            <a:cxnLst/>
            <a:rect l="l" t="t" r="r" b="b"/>
            <a:pathLst>
              <a:path w="1115695" h="111759">
                <a:moveTo>
                  <a:pt x="0" y="111251"/>
                </a:moveTo>
                <a:lnTo>
                  <a:pt x="1115568" y="111251"/>
                </a:lnTo>
                <a:lnTo>
                  <a:pt x="1115568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61" y="886205"/>
            <a:ext cx="1115695" cy="111760"/>
          </a:xfrm>
          <a:custGeom>
            <a:avLst/>
            <a:gdLst/>
            <a:ahLst/>
            <a:cxnLst/>
            <a:rect l="l" t="t" r="r" b="b"/>
            <a:pathLst>
              <a:path w="1115695" h="111759">
                <a:moveTo>
                  <a:pt x="0" y="111251"/>
                </a:moveTo>
                <a:lnTo>
                  <a:pt x="1115568" y="111251"/>
                </a:lnTo>
                <a:lnTo>
                  <a:pt x="1115568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87958" y="886205"/>
            <a:ext cx="7957184" cy="111760"/>
          </a:xfrm>
          <a:custGeom>
            <a:avLst/>
            <a:gdLst/>
            <a:ahLst/>
            <a:cxnLst/>
            <a:rect l="l" t="t" r="r" b="b"/>
            <a:pathLst>
              <a:path w="7957184" h="111759">
                <a:moveTo>
                  <a:pt x="0" y="111251"/>
                </a:moveTo>
                <a:lnTo>
                  <a:pt x="7956804" y="111251"/>
                </a:lnTo>
                <a:lnTo>
                  <a:pt x="7956804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87958" y="886205"/>
            <a:ext cx="7957184" cy="111760"/>
          </a:xfrm>
          <a:custGeom>
            <a:avLst/>
            <a:gdLst/>
            <a:ahLst/>
            <a:cxnLst/>
            <a:rect l="l" t="t" r="r" b="b"/>
            <a:pathLst>
              <a:path w="7957184" h="111759">
                <a:moveTo>
                  <a:pt x="0" y="111251"/>
                </a:moveTo>
                <a:lnTo>
                  <a:pt x="7956804" y="111251"/>
                </a:lnTo>
                <a:lnTo>
                  <a:pt x="7956804" y="0"/>
                </a:lnTo>
                <a:lnTo>
                  <a:pt x="0" y="0"/>
                </a:lnTo>
                <a:lnTo>
                  <a:pt x="0" y="111251"/>
                </a:lnTo>
                <a:close/>
              </a:path>
            </a:pathLst>
          </a:custGeom>
          <a:ln w="25908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164323" y="249936"/>
            <a:ext cx="1764792" cy="4968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5051" y="6237732"/>
            <a:ext cx="2377440" cy="576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303" y="199390"/>
            <a:ext cx="8051393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279" y="1289558"/>
            <a:ext cx="8219440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hyperlink" Target="http://intranet.ppedv.de/default.aspx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/_vti_bin/ExcelRest.aspx/ExcelBib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xtranet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intranet/IT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://intra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mailto:BastianK@ppedv.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241" y="2291079"/>
            <a:ext cx="5287010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2715895" algn="l"/>
              </a:tabLst>
            </a:pPr>
            <a:r>
              <a:rPr sz="4400" spc="-20" dirty="0"/>
              <a:t>SharePoint	</a:t>
            </a:r>
            <a:r>
              <a:rPr sz="4400" dirty="0"/>
              <a:t>2013</a:t>
            </a:r>
            <a:endParaRPr sz="4400"/>
          </a:p>
          <a:p>
            <a:pPr algn="ctr">
              <a:lnSpc>
                <a:spcPct val="100000"/>
              </a:lnSpc>
            </a:pPr>
            <a:r>
              <a:rPr sz="4400" spc="-10" dirty="0"/>
              <a:t>Einstieg </a:t>
            </a:r>
            <a:r>
              <a:rPr sz="4400" spc="-15" dirty="0"/>
              <a:t>Administration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77946" y="4242434"/>
            <a:ext cx="23888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200" spc="-5" dirty="0" err="1">
                <a:solidFill>
                  <a:srgbClr val="888888"/>
                </a:solidFill>
                <a:latin typeface="Calibri"/>
                <a:cs typeface="Calibri"/>
              </a:rPr>
              <a:t>ppedv</a:t>
            </a:r>
            <a:r>
              <a:rPr sz="3200" spc="-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35" dirty="0">
                <a:solidFill>
                  <a:srgbClr val="888888"/>
                </a:solidFill>
                <a:latin typeface="Calibri"/>
                <a:cs typeface="Calibri"/>
              </a:rPr>
              <a:t>AG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289558"/>
            <a:ext cx="412115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/>
              <a:t>Setup </a:t>
            </a:r>
            <a:r>
              <a:rPr sz="3200" spc="-15" dirty="0"/>
              <a:t>SharePoint</a:t>
            </a:r>
            <a:r>
              <a:rPr sz="3200" spc="-50" dirty="0"/>
              <a:t> </a:t>
            </a:r>
            <a:r>
              <a:rPr sz="3200" spc="-5" dirty="0"/>
              <a:t>2013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956303" y="1130808"/>
            <a:ext cx="5036820" cy="5568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Sharepoint</a:t>
            </a:r>
            <a:r>
              <a:rPr spc="-35" dirty="0"/>
              <a:t> </a:t>
            </a:r>
            <a:r>
              <a:rPr spc="-20" dirty="0"/>
              <a:t>Vorbereitung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5434965" cy="220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Einige </a:t>
            </a:r>
            <a:r>
              <a:rPr sz="3200" spc="-15" dirty="0">
                <a:latin typeface="Calibri"/>
                <a:cs typeface="Calibri"/>
              </a:rPr>
              <a:t>Hotfixes </a:t>
            </a:r>
            <a:r>
              <a:rPr sz="3200" spc="-5" dirty="0">
                <a:latin typeface="Calibri"/>
                <a:cs typeface="Calibri"/>
              </a:rPr>
              <a:t>für Server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2012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Calibri"/>
                <a:cs typeface="Calibri"/>
              </a:rPr>
              <a:t>Windows </a:t>
            </a:r>
            <a:r>
              <a:rPr sz="2800" spc="-10" dirty="0">
                <a:latin typeface="Calibri"/>
                <a:cs typeface="Calibri"/>
              </a:rPr>
              <a:t>Updates </a:t>
            </a:r>
            <a:r>
              <a:rPr sz="2800" spc="-20" dirty="0">
                <a:latin typeface="Calibri"/>
                <a:cs typeface="Calibri"/>
              </a:rPr>
              <a:t>laufen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lassen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Konten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SQL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Sharepoint</a:t>
            </a:r>
            <a:r>
              <a:rPr spc="-35" dirty="0"/>
              <a:t> </a:t>
            </a:r>
            <a:r>
              <a:rPr spc="-20" dirty="0"/>
              <a:t>Vorbereitung</a:t>
            </a:r>
          </a:p>
        </p:txBody>
      </p:sp>
      <p:sp>
        <p:nvSpPr>
          <p:cNvPr id="3" name="object 3"/>
          <p:cNvSpPr/>
          <p:nvPr/>
        </p:nvSpPr>
        <p:spPr>
          <a:xfrm>
            <a:off x="1356360" y="1267967"/>
            <a:ext cx="6431279" cy="4858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Sharepoint</a:t>
            </a:r>
            <a:r>
              <a:rPr spc="-35" dirty="0"/>
              <a:t> </a:t>
            </a:r>
            <a:r>
              <a:rPr spc="-20" dirty="0"/>
              <a:t>Vorbereitung</a:t>
            </a:r>
          </a:p>
        </p:txBody>
      </p:sp>
      <p:sp>
        <p:nvSpPr>
          <p:cNvPr id="3" name="object 3"/>
          <p:cNvSpPr/>
          <p:nvPr/>
        </p:nvSpPr>
        <p:spPr>
          <a:xfrm>
            <a:off x="1549908" y="1267967"/>
            <a:ext cx="6044184" cy="4858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Sharepoint</a:t>
            </a:r>
            <a:r>
              <a:rPr spc="-35" dirty="0"/>
              <a:t> </a:t>
            </a:r>
            <a:r>
              <a:rPr spc="-20" dirty="0"/>
              <a:t>Vorbereitung</a:t>
            </a:r>
          </a:p>
        </p:txBody>
      </p:sp>
      <p:sp>
        <p:nvSpPr>
          <p:cNvPr id="3" name="object 3"/>
          <p:cNvSpPr/>
          <p:nvPr/>
        </p:nvSpPr>
        <p:spPr>
          <a:xfrm>
            <a:off x="1350263" y="1267967"/>
            <a:ext cx="6443472" cy="4858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Sharepoint</a:t>
            </a:r>
            <a:r>
              <a:rPr spc="5" dirty="0"/>
              <a:t> </a:t>
            </a:r>
            <a:r>
              <a:rPr spc="-15" dirty="0"/>
              <a:t>Installation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09344" y="1272540"/>
            <a:ext cx="5925311" cy="4849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Sharepoint</a:t>
            </a:r>
            <a:r>
              <a:rPr spc="5" dirty="0"/>
              <a:t> </a:t>
            </a:r>
            <a:r>
              <a:rPr spc="-15" dirty="0"/>
              <a:t>Installation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09344" y="1267967"/>
            <a:ext cx="5925311" cy="4858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Sharepoint</a:t>
            </a:r>
            <a:r>
              <a:rPr spc="5" dirty="0"/>
              <a:t> </a:t>
            </a:r>
            <a:r>
              <a:rPr spc="-15" dirty="0"/>
              <a:t>Installation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620011" y="1272540"/>
            <a:ext cx="5905499" cy="4849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HTTP, </a:t>
            </a:r>
            <a:r>
              <a:rPr spc="-5" dirty="0"/>
              <a:t>IIS </a:t>
            </a:r>
            <a:r>
              <a:rPr spc="-10" dirty="0"/>
              <a:t>und</a:t>
            </a:r>
            <a:r>
              <a:rPr spc="65" dirty="0"/>
              <a:t> </a:t>
            </a:r>
            <a:r>
              <a:rPr spc="-60" dirty="0"/>
              <a:t>ASP.NET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0790"/>
            <a:ext cx="7829550" cy="4478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HTTP-Request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z.B. </a:t>
            </a:r>
            <a:r>
              <a:rPr sz="2800" spc="-15" dirty="0">
                <a:latin typeface="Calibri"/>
                <a:cs typeface="Calibri"/>
              </a:rPr>
              <a:t>gestellt vom Browser durch </a:t>
            </a:r>
            <a:r>
              <a:rPr sz="2800" spc="-10" dirty="0">
                <a:latin typeface="Calibri"/>
                <a:cs typeface="Calibri"/>
              </a:rPr>
              <a:t>Eingabe </a:t>
            </a:r>
            <a:r>
              <a:rPr sz="2800" spc="-15" dirty="0">
                <a:latin typeface="Calibri"/>
                <a:cs typeface="Calibri"/>
              </a:rPr>
              <a:t>von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URL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IIS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Annahme </a:t>
            </a:r>
            <a:r>
              <a:rPr sz="2800" spc="-10" dirty="0">
                <a:latin typeface="Calibri"/>
                <a:cs typeface="Calibri"/>
              </a:rPr>
              <a:t>und Beantwortung </a:t>
            </a:r>
            <a:r>
              <a:rPr sz="2800" spc="-15" dirty="0">
                <a:latin typeface="Calibri"/>
                <a:cs typeface="Calibri"/>
              </a:rPr>
              <a:t>von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HTTP-Anfragen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Verwaltung </a:t>
            </a:r>
            <a:r>
              <a:rPr sz="2800" spc="-15" dirty="0">
                <a:latin typeface="Calibri"/>
                <a:cs typeface="Calibri"/>
              </a:rPr>
              <a:t>von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Anwendungspools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5" dirty="0">
                <a:latin typeface="Calibri"/>
                <a:cs typeface="Calibri"/>
              </a:rPr>
              <a:t>ASP.NET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Compiler </a:t>
            </a:r>
            <a:r>
              <a:rPr sz="2800" spc="-5" dirty="0">
                <a:latin typeface="Calibri"/>
                <a:cs typeface="Calibri"/>
              </a:rPr>
              <a:t>für </a:t>
            </a:r>
            <a:r>
              <a:rPr sz="2800" spc="-10" dirty="0">
                <a:latin typeface="Calibri"/>
                <a:cs typeface="Calibri"/>
              </a:rPr>
              <a:t>dyn. </a:t>
            </a:r>
            <a:r>
              <a:rPr sz="2800" spc="-20" dirty="0">
                <a:latin typeface="Calibri"/>
                <a:cs typeface="Calibri"/>
              </a:rPr>
              <a:t>Browsercontent </a:t>
            </a:r>
            <a:r>
              <a:rPr sz="2800" spc="-5" dirty="0">
                <a:latin typeface="Calibri"/>
                <a:cs typeface="Calibri"/>
              </a:rPr>
              <a:t>(HTML,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WCF)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Im </a:t>
            </a:r>
            <a:r>
              <a:rPr sz="2800" spc="-25" dirty="0">
                <a:latin typeface="Calibri"/>
                <a:cs typeface="Calibri"/>
              </a:rPr>
              <a:t>Prozess </a:t>
            </a:r>
            <a:r>
              <a:rPr sz="2800" spc="-10" dirty="0">
                <a:latin typeface="Calibri"/>
                <a:cs typeface="Calibri"/>
              </a:rPr>
              <a:t>des Anwendungspools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(w3wp.exe)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HTTP-Response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Internetinformationsdienste</a:t>
            </a:r>
            <a:r>
              <a:rPr spc="-5" dirty="0"/>
              <a:t> (IIS)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8152130" cy="425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Anwendungspool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Konfiguration </a:t>
            </a:r>
            <a:r>
              <a:rPr sz="2800" spc="-5" dirty="0">
                <a:latin typeface="Calibri"/>
                <a:cs typeface="Calibri"/>
              </a:rPr>
              <a:t>eines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Prozesses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SharePoint-Web </a:t>
            </a:r>
            <a:r>
              <a:rPr sz="2800" spc="-5" dirty="0">
                <a:latin typeface="Calibri"/>
                <a:cs typeface="Calibri"/>
              </a:rPr>
              <a:t>läuft </a:t>
            </a:r>
            <a:r>
              <a:rPr sz="2800" spc="-10" dirty="0">
                <a:latin typeface="Calibri"/>
                <a:cs typeface="Calibri"/>
              </a:rPr>
              <a:t>mit </a:t>
            </a:r>
            <a:r>
              <a:rPr sz="2800" spc="-5" dirty="0">
                <a:latin typeface="Calibri"/>
                <a:cs typeface="Calibri"/>
              </a:rPr>
              <a:t>diesem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Windows-Prozess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Sites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Bindung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IP-Adresse/Port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Bereitstellung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SSL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Konfliktpotential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Mehrere </a:t>
            </a:r>
            <a:r>
              <a:rPr sz="2800" spc="-10" dirty="0">
                <a:latin typeface="Calibri"/>
                <a:cs typeface="Calibri"/>
              </a:rPr>
              <a:t>Site-Definitionen </a:t>
            </a:r>
            <a:r>
              <a:rPr sz="2800" spc="-5" dirty="0">
                <a:latin typeface="Calibri"/>
                <a:cs typeface="Calibri"/>
              </a:rPr>
              <a:t>gleiche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IP/Port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0" dirty="0"/>
              <a:t>V</a:t>
            </a:r>
            <a:r>
              <a:rPr spc="-10" dirty="0"/>
              <a:t>o</a:t>
            </a:r>
            <a:r>
              <a:rPr spc="-70" dirty="0"/>
              <a:t>r</a:t>
            </a:r>
            <a:r>
              <a:rPr spc="-5" dirty="0"/>
              <a:t>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8278"/>
            <a:ext cx="7393940" cy="448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Kursablauf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Zeiten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ts val="311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Pausen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9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30" dirty="0">
                <a:latin typeface="Calibri"/>
                <a:cs typeface="Calibri"/>
              </a:rPr>
              <a:t>Parken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Räumlichkeiten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Rauchen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5" dirty="0">
                <a:latin typeface="Calibri"/>
                <a:cs typeface="Calibri"/>
              </a:rPr>
              <a:t>Telefon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20" dirty="0">
                <a:latin typeface="Calibri"/>
                <a:cs typeface="Calibri"/>
              </a:rPr>
              <a:t>Kursunterlagen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Slides </a:t>
            </a:r>
            <a:r>
              <a:rPr sz="3000" spc="-15" dirty="0">
                <a:latin typeface="Calibri"/>
                <a:cs typeface="Calibri"/>
              </a:rPr>
              <a:t>später </a:t>
            </a:r>
            <a:r>
              <a:rPr sz="3000" spc="-10" dirty="0">
                <a:latin typeface="Calibri"/>
                <a:cs typeface="Calibri"/>
              </a:rPr>
              <a:t>online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verfügbar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Bei </a:t>
            </a:r>
            <a:r>
              <a:rPr sz="3000" spc="-10" dirty="0">
                <a:latin typeface="Calibri"/>
                <a:cs typeface="Calibri"/>
              </a:rPr>
              <a:t>Unklarheiten </a:t>
            </a:r>
            <a:r>
              <a:rPr sz="3000" spc="-5" dirty="0">
                <a:latin typeface="Calibri"/>
                <a:cs typeface="Calibri"/>
              </a:rPr>
              <a:t>o.ä. möglichst </a:t>
            </a:r>
            <a:r>
              <a:rPr sz="3000" spc="-15" dirty="0">
                <a:latin typeface="Calibri"/>
                <a:cs typeface="Calibri"/>
              </a:rPr>
              <a:t>sofort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fragen!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Zusammenspiel der</a:t>
            </a:r>
            <a:r>
              <a:rPr spc="10" dirty="0"/>
              <a:t> </a:t>
            </a:r>
            <a:r>
              <a:rPr spc="-15" dirty="0"/>
              <a:t>Komponenten</a:t>
            </a:r>
          </a:p>
        </p:txBody>
      </p:sp>
      <p:sp>
        <p:nvSpPr>
          <p:cNvPr id="3" name="object 3"/>
          <p:cNvSpPr/>
          <p:nvPr/>
        </p:nvSpPr>
        <p:spPr>
          <a:xfrm>
            <a:off x="1109472" y="1059180"/>
            <a:ext cx="1016508" cy="1016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2842" y="2117725"/>
            <a:ext cx="8382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DNS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8803" y="1059180"/>
            <a:ext cx="900684" cy="900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31309" y="2117725"/>
            <a:ext cx="24345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  <a:hlinkClick r:id="rId4"/>
              </a:rPr>
              <a:t>http://intranet.ppedv.de/default.aspx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7371" y="2900170"/>
            <a:ext cx="3657600" cy="38663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09916" y="3904488"/>
            <a:ext cx="1161287" cy="144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6069" y="5321046"/>
            <a:ext cx="1942464" cy="1204595"/>
          </a:xfrm>
          <a:custGeom>
            <a:avLst/>
            <a:gdLst/>
            <a:ahLst/>
            <a:cxnLst/>
            <a:rect l="l" t="t" r="r" b="b"/>
            <a:pathLst>
              <a:path w="1942465" h="1204595">
                <a:moveTo>
                  <a:pt x="114300" y="1090040"/>
                </a:moveTo>
                <a:lnTo>
                  <a:pt x="0" y="1147190"/>
                </a:lnTo>
                <a:lnTo>
                  <a:pt x="114300" y="1204340"/>
                </a:lnTo>
                <a:lnTo>
                  <a:pt x="114300" y="1166240"/>
                </a:lnTo>
                <a:lnTo>
                  <a:pt x="95250" y="1166240"/>
                </a:lnTo>
                <a:lnTo>
                  <a:pt x="95250" y="1128140"/>
                </a:lnTo>
                <a:lnTo>
                  <a:pt x="114300" y="1128140"/>
                </a:lnTo>
                <a:lnTo>
                  <a:pt x="114300" y="1090040"/>
                </a:lnTo>
                <a:close/>
              </a:path>
              <a:path w="1942465" h="1204595">
                <a:moveTo>
                  <a:pt x="114300" y="1128140"/>
                </a:moveTo>
                <a:lnTo>
                  <a:pt x="95250" y="1128140"/>
                </a:lnTo>
                <a:lnTo>
                  <a:pt x="95250" y="1166240"/>
                </a:lnTo>
                <a:lnTo>
                  <a:pt x="114300" y="1166240"/>
                </a:lnTo>
                <a:lnTo>
                  <a:pt x="114300" y="1128140"/>
                </a:lnTo>
                <a:close/>
              </a:path>
              <a:path w="1942465" h="1204595">
                <a:moveTo>
                  <a:pt x="1904110" y="1128140"/>
                </a:moveTo>
                <a:lnTo>
                  <a:pt x="114300" y="1128140"/>
                </a:lnTo>
                <a:lnTo>
                  <a:pt x="114300" y="1166240"/>
                </a:lnTo>
                <a:lnTo>
                  <a:pt x="1923160" y="1166240"/>
                </a:lnTo>
                <a:lnTo>
                  <a:pt x="1930584" y="1164743"/>
                </a:lnTo>
                <a:lnTo>
                  <a:pt x="1936638" y="1160659"/>
                </a:lnTo>
                <a:lnTo>
                  <a:pt x="1940716" y="1154603"/>
                </a:lnTo>
                <a:lnTo>
                  <a:pt x="1942210" y="1147190"/>
                </a:lnTo>
                <a:lnTo>
                  <a:pt x="1904110" y="1147190"/>
                </a:lnTo>
                <a:lnTo>
                  <a:pt x="1904110" y="1128140"/>
                </a:lnTo>
                <a:close/>
              </a:path>
              <a:path w="1942465" h="1204595">
                <a:moveTo>
                  <a:pt x="1942210" y="0"/>
                </a:moveTo>
                <a:lnTo>
                  <a:pt x="1904110" y="0"/>
                </a:lnTo>
                <a:lnTo>
                  <a:pt x="1904110" y="1147190"/>
                </a:lnTo>
                <a:lnTo>
                  <a:pt x="1923160" y="1128140"/>
                </a:lnTo>
                <a:lnTo>
                  <a:pt x="1942210" y="1128140"/>
                </a:lnTo>
                <a:lnTo>
                  <a:pt x="1942210" y="0"/>
                </a:lnTo>
                <a:close/>
              </a:path>
              <a:path w="1942465" h="1204595">
                <a:moveTo>
                  <a:pt x="1942210" y="1128140"/>
                </a:moveTo>
                <a:lnTo>
                  <a:pt x="1923160" y="1128140"/>
                </a:lnTo>
                <a:lnTo>
                  <a:pt x="1904110" y="1147190"/>
                </a:lnTo>
                <a:lnTo>
                  <a:pt x="1942210" y="1147190"/>
                </a:lnTo>
                <a:lnTo>
                  <a:pt x="1942210" y="11281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56069" y="5353050"/>
            <a:ext cx="1692275" cy="878205"/>
          </a:xfrm>
          <a:custGeom>
            <a:avLst/>
            <a:gdLst/>
            <a:ahLst/>
            <a:cxnLst/>
            <a:rect l="l" t="t" r="r" b="b"/>
            <a:pathLst>
              <a:path w="1692275" h="878204">
                <a:moveTo>
                  <a:pt x="1616075" y="840105"/>
                </a:moveTo>
                <a:lnTo>
                  <a:pt x="0" y="840105"/>
                </a:lnTo>
                <a:lnTo>
                  <a:pt x="0" y="878205"/>
                </a:lnTo>
                <a:lnTo>
                  <a:pt x="1635125" y="878205"/>
                </a:lnTo>
                <a:lnTo>
                  <a:pt x="1642548" y="876708"/>
                </a:lnTo>
                <a:lnTo>
                  <a:pt x="1648602" y="872628"/>
                </a:lnTo>
                <a:lnTo>
                  <a:pt x="1652680" y="866573"/>
                </a:lnTo>
                <a:lnTo>
                  <a:pt x="1654175" y="859155"/>
                </a:lnTo>
                <a:lnTo>
                  <a:pt x="1616075" y="859155"/>
                </a:lnTo>
                <a:lnTo>
                  <a:pt x="1616075" y="840105"/>
                </a:lnTo>
                <a:close/>
              </a:path>
              <a:path w="1692275" h="878204">
                <a:moveTo>
                  <a:pt x="1654175" y="95250"/>
                </a:moveTo>
                <a:lnTo>
                  <a:pt x="1616075" y="95250"/>
                </a:lnTo>
                <a:lnTo>
                  <a:pt x="1616075" y="859155"/>
                </a:lnTo>
                <a:lnTo>
                  <a:pt x="1635125" y="840105"/>
                </a:lnTo>
                <a:lnTo>
                  <a:pt x="1654175" y="840105"/>
                </a:lnTo>
                <a:lnTo>
                  <a:pt x="1654175" y="95250"/>
                </a:lnTo>
                <a:close/>
              </a:path>
              <a:path w="1692275" h="878204">
                <a:moveTo>
                  <a:pt x="1654175" y="840105"/>
                </a:moveTo>
                <a:lnTo>
                  <a:pt x="1635125" y="840105"/>
                </a:lnTo>
                <a:lnTo>
                  <a:pt x="1616075" y="859155"/>
                </a:lnTo>
                <a:lnTo>
                  <a:pt x="1654175" y="859155"/>
                </a:lnTo>
                <a:lnTo>
                  <a:pt x="1654175" y="840105"/>
                </a:lnTo>
                <a:close/>
              </a:path>
              <a:path w="1692275" h="878204">
                <a:moveTo>
                  <a:pt x="1635125" y="0"/>
                </a:moveTo>
                <a:lnTo>
                  <a:pt x="1577975" y="114300"/>
                </a:lnTo>
                <a:lnTo>
                  <a:pt x="1616075" y="114300"/>
                </a:lnTo>
                <a:lnTo>
                  <a:pt x="1616075" y="95250"/>
                </a:lnTo>
                <a:lnTo>
                  <a:pt x="1682750" y="95250"/>
                </a:lnTo>
                <a:lnTo>
                  <a:pt x="1635125" y="0"/>
                </a:lnTo>
                <a:close/>
              </a:path>
              <a:path w="1692275" h="878204">
                <a:moveTo>
                  <a:pt x="1682750" y="95250"/>
                </a:moveTo>
                <a:lnTo>
                  <a:pt x="1654175" y="95250"/>
                </a:lnTo>
                <a:lnTo>
                  <a:pt x="1654175" y="114300"/>
                </a:lnTo>
                <a:lnTo>
                  <a:pt x="1692275" y="114300"/>
                </a:lnTo>
                <a:lnTo>
                  <a:pt x="1682750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6742" y="1205483"/>
            <a:ext cx="2162810" cy="114300"/>
          </a:xfrm>
          <a:custGeom>
            <a:avLst/>
            <a:gdLst/>
            <a:ahLst/>
            <a:cxnLst/>
            <a:rect l="l" t="t" r="r" b="b"/>
            <a:pathLst>
              <a:path w="216281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16281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162810" h="114300">
                <a:moveTo>
                  <a:pt x="216268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2162683" y="76200"/>
                </a:lnTo>
                <a:lnTo>
                  <a:pt x="2162683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98242" y="1048258"/>
            <a:ext cx="131318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intranet.ppedv.de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26742" y="1781555"/>
            <a:ext cx="2162810" cy="114300"/>
          </a:xfrm>
          <a:custGeom>
            <a:avLst/>
            <a:gdLst/>
            <a:ahLst/>
            <a:cxnLst/>
            <a:rect l="l" t="t" r="r" b="b"/>
            <a:pathLst>
              <a:path w="2162810" h="114300">
                <a:moveTo>
                  <a:pt x="2048383" y="0"/>
                </a:moveTo>
                <a:lnTo>
                  <a:pt x="2048383" y="114300"/>
                </a:lnTo>
                <a:lnTo>
                  <a:pt x="2124583" y="76200"/>
                </a:lnTo>
                <a:lnTo>
                  <a:pt x="2067433" y="76200"/>
                </a:lnTo>
                <a:lnTo>
                  <a:pt x="2067433" y="38100"/>
                </a:lnTo>
                <a:lnTo>
                  <a:pt x="2124583" y="38100"/>
                </a:lnTo>
                <a:lnTo>
                  <a:pt x="2048383" y="0"/>
                </a:lnTo>
                <a:close/>
              </a:path>
              <a:path w="2162810" h="114300">
                <a:moveTo>
                  <a:pt x="20483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048383" y="76200"/>
                </a:lnTo>
                <a:lnTo>
                  <a:pt x="2048383" y="38100"/>
                </a:lnTo>
                <a:close/>
              </a:path>
              <a:path w="2162810" h="114300">
                <a:moveTo>
                  <a:pt x="2124583" y="38100"/>
                </a:moveTo>
                <a:lnTo>
                  <a:pt x="2067433" y="38100"/>
                </a:lnTo>
                <a:lnTo>
                  <a:pt x="2067433" y="76200"/>
                </a:lnTo>
                <a:lnTo>
                  <a:pt x="2124583" y="76200"/>
                </a:lnTo>
                <a:lnTo>
                  <a:pt x="2162683" y="57150"/>
                </a:lnTo>
                <a:lnTo>
                  <a:pt x="2124583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11907" y="1609344"/>
            <a:ext cx="10001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192.168.200.5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32147" y="2353817"/>
            <a:ext cx="114300" cy="546735"/>
          </a:xfrm>
          <a:custGeom>
            <a:avLst/>
            <a:gdLst/>
            <a:ahLst/>
            <a:cxnLst/>
            <a:rect l="l" t="t" r="r" b="b"/>
            <a:pathLst>
              <a:path w="114300" h="546735">
                <a:moveTo>
                  <a:pt x="38100" y="432308"/>
                </a:moveTo>
                <a:lnTo>
                  <a:pt x="0" y="432308"/>
                </a:lnTo>
                <a:lnTo>
                  <a:pt x="57150" y="546608"/>
                </a:lnTo>
                <a:lnTo>
                  <a:pt x="104775" y="451358"/>
                </a:lnTo>
                <a:lnTo>
                  <a:pt x="38100" y="451358"/>
                </a:lnTo>
                <a:lnTo>
                  <a:pt x="38100" y="432308"/>
                </a:lnTo>
                <a:close/>
              </a:path>
              <a:path w="114300" h="546735">
                <a:moveTo>
                  <a:pt x="76200" y="0"/>
                </a:moveTo>
                <a:lnTo>
                  <a:pt x="38100" y="0"/>
                </a:lnTo>
                <a:lnTo>
                  <a:pt x="38100" y="451358"/>
                </a:lnTo>
                <a:lnTo>
                  <a:pt x="76200" y="451358"/>
                </a:lnTo>
                <a:lnTo>
                  <a:pt x="76200" y="0"/>
                </a:lnTo>
                <a:close/>
              </a:path>
              <a:path w="114300" h="546735">
                <a:moveTo>
                  <a:pt x="114300" y="432308"/>
                </a:moveTo>
                <a:lnTo>
                  <a:pt x="76200" y="432308"/>
                </a:lnTo>
                <a:lnTo>
                  <a:pt x="76200" y="451358"/>
                </a:lnTo>
                <a:lnTo>
                  <a:pt x="104775" y="451358"/>
                </a:lnTo>
                <a:lnTo>
                  <a:pt x="114300" y="4323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50360" y="2495041"/>
            <a:ext cx="5937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52415" y="4833365"/>
            <a:ext cx="114300" cy="368300"/>
          </a:xfrm>
          <a:custGeom>
            <a:avLst/>
            <a:gdLst/>
            <a:ahLst/>
            <a:cxnLst/>
            <a:rect l="l" t="t" r="r" b="b"/>
            <a:pathLst>
              <a:path w="114300" h="368300">
                <a:moveTo>
                  <a:pt x="38100" y="253618"/>
                </a:moveTo>
                <a:lnTo>
                  <a:pt x="0" y="253618"/>
                </a:lnTo>
                <a:lnTo>
                  <a:pt x="57150" y="367918"/>
                </a:lnTo>
                <a:lnTo>
                  <a:pt x="104775" y="272668"/>
                </a:lnTo>
                <a:lnTo>
                  <a:pt x="38100" y="272668"/>
                </a:lnTo>
                <a:lnTo>
                  <a:pt x="38100" y="253618"/>
                </a:lnTo>
                <a:close/>
              </a:path>
              <a:path w="114300" h="368300">
                <a:moveTo>
                  <a:pt x="76200" y="0"/>
                </a:moveTo>
                <a:lnTo>
                  <a:pt x="38100" y="0"/>
                </a:lnTo>
                <a:lnTo>
                  <a:pt x="38100" y="272668"/>
                </a:lnTo>
                <a:lnTo>
                  <a:pt x="76200" y="272668"/>
                </a:lnTo>
                <a:lnTo>
                  <a:pt x="76200" y="0"/>
                </a:lnTo>
                <a:close/>
              </a:path>
              <a:path w="114300" h="368300">
                <a:moveTo>
                  <a:pt x="114300" y="253618"/>
                </a:moveTo>
                <a:lnTo>
                  <a:pt x="76200" y="253618"/>
                </a:lnTo>
                <a:lnTo>
                  <a:pt x="76200" y="272668"/>
                </a:lnTo>
                <a:lnTo>
                  <a:pt x="104775" y="272668"/>
                </a:lnTo>
                <a:lnTo>
                  <a:pt x="114300" y="2536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52415" y="3789426"/>
            <a:ext cx="114300" cy="414020"/>
          </a:xfrm>
          <a:custGeom>
            <a:avLst/>
            <a:gdLst/>
            <a:ahLst/>
            <a:cxnLst/>
            <a:rect l="l" t="t" r="r" b="b"/>
            <a:pathLst>
              <a:path w="114300" h="414020">
                <a:moveTo>
                  <a:pt x="38100" y="299719"/>
                </a:moveTo>
                <a:lnTo>
                  <a:pt x="0" y="299719"/>
                </a:lnTo>
                <a:lnTo>
                  <a:pt x="57150" y="414019"/>
                </a:lnTo>
                <a:lnTo>
                  <a:pt x="104775" y="318769"/>
                </a:lnTo>
                <a:lnTo>
                  <a:pt x="38100" y="318769"/>
                </a:lnTo>
                <a:lnTo>
                  <a:pt x="38100" y="299719"/>
                </a:lnTo>
                <a:close/>
              </a:path>
              <a:path w="114300" h="414020">
                <a:moveTo>
                  <a:pt x="76200" y="0"/>
                </a:moveTo>
                <a:lnTo>
                  <a:pt x="38100" y="0"/>
                </a:lnTo>
                <a:lnTo>
                  <a:pt x="38100" y="318769"/>
                </a:lnTo>
                <a:lnTo>
                  <a:pt x="76200" y="318769"/>
                </a:lnTo>
                <a:lnTo>
                  <a:pt x="76200" y="0"/>
                </a:lnTo>
                <a:close/>
              </a:path>
              <a:path w="114300" h="414020">
                <a:moveTo>
                  <a:pt x="114300" y="299719"/>
                </a:moveTo>
                <a:lnTo>
                  <a:pt x="76200" y="299719"/>
                </a:lnTo>
                <a:lnTo>
                  <a:pt x="76200" y="318769"/>
                </a:lnTo>
                <a:lnTo>
                  <a:pt x="104775" y="318769"/>
                </a:lnTo>
                <a:lnTo>
                  <a:pt x="114300" y="2997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24421" y="4379976"/>
            <a:ext cx="1285875" cy="114300"/>
          </a:xfrm>
          <a:custGeom>
            <a:avLst/>
            <a:gdLst/>
            <a:ahLst/>
            <a:cxnLst/>
            <a:rect l="l" t="t" r="r" b="b"/>
            <a:pathLst>
              <a:path w="1285875" h="114300">
                <a:moveTo>
                  <a:pt x="1171448" y="0"/>
                </a:moveTo>
                <a:lnTo>
                  <a:pt x="1171448" y="114300"/>
                </a:lnTo>
                <a:lnTo>
                  <a:pt x="1247648" y="76200"/>
                </a:lnTo>
                <a:lnTo>
                  <a:pt x="1190498" y="76200"/>
                </a:lnTo>
                <a:lnTo>
                  <a:pt x="1190498" y="38100"/>
                </a:lnTo>
                <a:lnTo>
                  <a:pt x="1247648" y="38100"/>
                </a:lnTo>
                <a:lnTo>
                  <a:pt x="1171448" y="0"/>
                </a:lnTo>
                <a:close/>
              </a:path>
              <a:path w="1285875" h="114300">
                <a:moveTo>
                  <a:pt x="117144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1171448" y="76200"/>
                </a:lnTo>
                <a:lnTo>
                  <a:pt x="1171448" y="38100"/>
                </a:lnTo>
                <a:close/>
              </a:path>
              <a:path w="1285875" h="114300">
                <a:moveTo>
                  <a:pt x="1247648" y="38100"/>
                </a:moveTo>
                <a:lnTo>
                  <a:pt x="1190498" y="38100"/>
                </a:lnTo>
                <a:lnTo>
                  <a:pt x="1190498" y="76200"/>
                </a:lnTo>
                <a:lnTo>
                  <a:pt x="1247648" y="76200"/>
                </a:lnTo>
                <a:lnTo>
                  <a:pt x="1285748" y="57150"/>
                </a:lnTo>
                <a:lnTo>
                  <a:pt x="1247648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2605" y="4146803"/>
            <a:ext cx="1337310" cy="114300"/>
          </a:xfrm>
          <a:custGeom>
            <a:avLst/>
            <a:gdLst/>
            <a:ahLst/>
            <a:cxnLst/>
            <a:rect l="l" t="t" r="r" b="b"/>
            <a:pathLst>
              <a:path w="133730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337309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337309" h="114300">
                <a:moveTo>
                  <a:pt x="133731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337310" y="76200"/>
                </a:lnTo>
                <a:lnTo>
                  <a:pt x="133731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2605" y="5263896"/>
            <a:ext cx="1337310" cy="114300"/>
          </a:xfrm>
          <a:custGeom>
            <a:avLst/>
            <a:gdLst/>
            <a:ahLst/>
            <a:cxnLst/>
            <a:rect l="l" t="t" r="r" b="b"/>
            <a:pathLst>
              <a:path w="1337309" h="114300">
                <a:moveTo>
                  <a:pt x="1223010" y="0"/>
                </a:moveTo>
                <a:lnTo>
                  <a:pt x="1223010" y="114299"/>
                </a:lnTo>
                <a:lnTo>
                  <a:pt x="1299210" y="76199"/>
                </a:lnTo>
                <a:lnTo>
                  <a:pt x="1242060" y="76199"/>
                </a:lnTo>
                <a:lnTo>
                  <a:pt x="1242060" y="38099"/>
                </a:lnTo>
                <a:lnTo>
                  <a:pt x="1299210" y="38099"/>
                </a:lnTo>
                <a:lnTo>
                  <a:pt x="1223010" y="0"/>
                </a:lnTo>
                <a:close/>
              </a:path>
              <a:path w="1337309" h="114300">
                <a:moveTo>
                  <a:pt x="122301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1223010" y="76199"/>
                </a:lnTo>
                <a:lnTo>
                  <a:pt x="1223010" y="38099"/>
                </a:lnTo>
                <a:close/>
              </a:path>
              <a:path w="1337309" h="114300">
                <a:moveTo>
                  <a:pt x="1299210" y="38099"/>
                </a:moveTo>
                <a:lnTo>
                  <a:pt x="1242060" y="38099"/>
                </a:lnTo>
                <a:lnTo>
                  <a:pt x="1242060" y="76199"/>
                </a:lnTo>
                <a:lnTo>
                  <a:pt x="1299210" y="76199"/>
                </a:lnTo>
                <a:lnTo>
                  <a:pt x="1337310" y="57149"/>
                </a:lnTo>
                <a:lnTo>
                  <a:pt x="1299210" y="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93941" y="4998720"/>
            <a:ext cx="1245235" cy="114300"/>
          </a:xfrm>
          <a:custGeom>
            <a:avLst/>
            <a:gdLst/>
            <a:ahLst/>
            <a:cxnLst/>
            <a:rect l="l" t="t" r="r" b="b"/>
            <a:pathLst>
              <a:path w="1245234" h="114300">
                <a:moveTo>
                  <a:pt x="114300" y="0"/>
                </a:moveTo>
                <a:lnTo>
                  <a:pt x="0" y="57149"/>
                </a:lnTo>
                <a:lnTo>
                  <a:pt x="114300" y="114299"/>
                </a:lnTo>
                <a:lnTo>
                  <a:pt x="114300" y="76199"/>
                </a:lnTo>
                <a:lnTo>
                  <a:pt x="95250" y="76199"/>
                </a:lnTo>
                <a:lnTo>
                  <a:pt x="95250" y="38099"/>
                </a:lnTo>
                <a:lnTo>
                  <a:pt x="114300" y="38099"/>
                </a:lnTo>
                <a:lnTo>
                  <a:pt x="114300" y="0"/>
                </a:lnTo>
                <a:close/>
              </a:path>
              <a:path w="1245234" h="114300">
                <a:moveTo>
                  <a:pt x="114300" y="38099"/>
                </a:moveTo>
                <a:lnTo>
                  <a:pt x="95250" y="38099"/>
                </a:lnTo>
                <a:lnTo>
                  <a:pt x="95250" y="76199"/>
                </a:lnTo>
                <a:lnTo>
                  <a:pt x="114300" y="76199"/>
                </a:lnTo>
                <a:lnTo>
                  <a:pt x="114300" y="38099"/>
                </a:lnTo>
                <a:close/>
              </a:path>
              <a:path w="1245234" h="114300">
                <a:moveTo>
                  <a:pt x="1244854" y="38099"/>
                </a:moveTo>
                <a:lnTo>
                  <a:pt x="114300" y="38099"/>
                </a:lnTo>
                <a:lnTo>
                  <a:pt x="114300" y="76199"/>
                </a:lnTo>
                <a:lnTo>
                  <a:pt x="1244854" y="76199"/>
                </a:lnTo>
                <a:lnTo>
                  <a:pt x="1244854" y="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5791" y="4796790"/>
            <a:ext cx="114300" cy="368300"/>
          </a:xfrm>
          <a:custGeom>
            <a:avLst/>
            <a:gdLst/>
            <a:ahLst/>
            <a:cxnLst/>
            <a:rect l="l" t="t" r="r" b="b"/>
            <a:pathLst>
              <a:path w="114300" h="368300">
                <a:moveTo>
                  <a:pt x="76200" y="95250"/>
                </a:moveTo>
                <a:lnTo>
                  <a:pt x="38100" y="95250"/>
                </a:lnTo>
                <a:lnTo>
                  <a:pt x="38100" y="367919"/>
                </a:lnTo>
                <a:lnTo>
                  <a:pt x="76200" y="367919"/>
                </a:lnTo>
                <a:lnTo>
                  <a:pt x="76200" y="95250"/>
                </a:lnTo>
                <a:close/>
              </a:path>
              <a:path w="114300" h="36830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6830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6934" y="4020311"/>
            <a:ext cx="450215" cy="114300"/>
          </a:xfrm>
          <a:custGeom>
            <a:avLst/>
            <a:gdLst/>
            <a:ahLst/>
            <a:cxnLst/>
            <a:rect l="l" t="t" r="r" b="b"/>
            <a:pathLst>
              <a:path w="450214" h="114300">
                <a:moveTo>
                  <a:pt x="335661" y="0"/>
                </a:moveTo>
                <a:lnTo>
                  <a:pt x="335661" y="114300"/>
                </a:lnTo>
                <a:lnTo>
                  <a:pt x="411861" y="76200"/>
                </a:lnTo>
                <a:lnTo>
                  <a:pt x="354711" y="76200"/>
                </a:lnTo>
                <a:lnTo>
                  <a:pt x="354711" y="38100"/>
                </a:lnTo>
                <a:lnTo>
                  <a:pt x="411861" y="38100"/>
                </a:lnTo>
                <a:lnTo>
                  <a:pt x="335661" y="0"/>
                </a:lnTo>
                <a:close/>
              </a:path>
              <a:path w="450214" h="114300">
                <a:moveTo>
                  <a:pt x="33566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35661" y="76200"/>
                </a:lnTo>
                <a:lnTo>
                  <a:pt x="335661" y="38100"/>
                </a:lnTo>
                <a:close/>
              </a:path>
              <a:path w="450214" h="114300">
                <a:moveTo>
                  <a:pt x="411861" y="38100"/>
                </a:moveTo>
                <a:lnTo>
                  <a:pt x="354711" y="38100"/>
                </a:lnTo>
                <a:lnTo>
                  <a:pt x="354711" y="76200"/>
                </a:lnTo>
                <a:lnTo>
                  <a:pt x="411861" y="76200"/>
                </a:lnTo>
                <a:lnTo>
                  <a:pt x="449961" y="57150"/>
                </a:lnTo>
                <a:lnTo>
                  <a:pt x="411861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82741" y="3980688"/>
            <a:ext cx="44069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H</a:t>
            </a:r>
            <a:r>
              <a:rPr sz="1200" spc="5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ML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47588" y="3573017"/>
            <a:ext cx="114300" cy="332105"/>
          </a:xfrm>
          <a:custGeom>
            <a:avLst/>
            <a:gdLst/>
            <a:ahLst/>
            <a:cxnLst/>
            <a:rect l="l" t="t" r="r" b="b"/>
            <a:pathLst>
              <a:path w="114300" h="332104">
                <a:moveTo>
                  <a:pt x="76200" y="95250"/>
                </a:moveTo>
                <a:lnTo>
                  <a:pt x="38100" y="95250"/>
                </a:lnTo>
                <a:lnTo>
                  <a:pt x="38100" y="331978"/>
                </a:lnTo>
                <a:lnTo>
                  <a:pt x="76200" y="331978"/>
                </a:lnTo>
                <a:lnTo>
                  <a:pt x="76200" y="95250"/>
                </a:lnTo>
                <a:close/>
              </a:path>
              <a:path w="114300" h="33210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3210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47588" y="2353817"/>
            <a:ext cx="114300" cy="546735"/>
          </a:xfrm>
          <a:custGeom>
            <a:avLst/>
            <a:gdLst/>
            <a:ahLst/>
            <a:cxnLst/>
            <a:rect l="l" t="t" r="r" b="b"/>
            <a:pathLst>
              <a:path w="114300" h="546735">
                <a:moveTo>
                  <a:pt x="76200" y="95250"/>
                </a:moveTo>
                <a:lnTo>
                  <a:pt x="38100" y="95250"/>
                </a:lnTo>
                <a:lnTo>
                  <a:pt x="38100" y="546608"/>
                </a:lnTo>
                <a:lnTo>
                  <a:pt x="76200" y="546608"/>
                </a:lnTo>
                <a:lnTo>
                  <a:pt x="76200" y="95250"/>
                </a:lnTo>
                <a:close/>
              </a:path>
              <a:path w="114300" h="54673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4673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37834" y="2495041"/>
            <a:ext cx="71374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Res</a:t>
            </a:r>
            <a:r>
              <a:rPr sz="120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onse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Webanwendung</a:t>
            </a:r>
            <a:r>
              <a:rPr spc="10" dirty="0"/>
              <a:t> </a:t>
            </a:r>
            <a:r>
              <a:rPr spc="-15" dirty="0"/>
              <a:t>verwalten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4441825" cy="403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Berechtigungsrichtlinie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Benutzerrichtlinie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Benutzerberechtigungen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Gesperrte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Dateitypen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Webpartsicherheit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Authentifizierung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Ressourcensteuerung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60" dirty="0"/>
              <a:t> </a:t>
            </a:r>
            <a:r>
              <a:rPr spc="-15" dirty="0"/>
              <a:t>Navigation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89558"/>
            <a:ext cx="7499984" cy="3374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0" dirty="0">
                <a:latin typeface="Calibri"/>
                <a:cs typeface="Calibri"/>
              </a:rPr>
              <a:t>Website </a:t>
            </a:r>
            <a:r>
              <a:rPr sz="3200" spc="-5" dirty="0">
                <a:latin typeface="Calibri"/>
                <a:cs typeface="Calibri"/>
              </a:rPr>
              <a:t>anlegen: </a:t>
            </a:r>
            <a:r>
              <a:rPr sz="3200" dirty="0">
                <a:latin typeface="Calibri"/>
                <a:cs typeface="Calibri"/>
              </a:rPr>
              <a:t>IT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Websitesammlungsfeature: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20" dirty="0">
                <a:latin typeface="Calibri"/>
                <a:cs typeface="Calibri"/>
              </a:rPr>
              <a:t>SharePoint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Server-Veröffentlichungsinfrastruktur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0" dirty="0">
                <a:latin typeface="Calibri"/>
                <a:cs typeface="Calibri"/>
              </a:rPr>
              <a:t>Website </a:t>
            </a:r>
            <a:r>
              <a:rPr sz="3200" spc="-5" dirty="0">
                <a:latin typeface="Calibri"/>
                <a:cs typeface="Calibri"/>
              </a:rPr>
              <a:t>anlegen: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Unterwebsite </a:t>
            </a:r>
            <a:r>
              <a:rPr sz="3200" spc="-75" dirty="0">
                <a:latin typeface="Calibri"/>
                <a:cs typeface="Calibri"/>
              </a:rPr>
              <a:t>IT: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Public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Navigation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einrichten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Bib</a:t>
            </a:r>
            <a:r>
              <a:rPr spc="-20" dirty="0"/>
              <a:t>l</a:t>
            </a:r>
            <a:r>
              <a:rPr spc="-5" dirty="0"/>
              <a:t>iot</a:t>
            </a:r>
            <a:r>
              <a:rPr spc="-20" dirty="0"/>
              <a:t>h</a:t>
            </a:r>
            <a:r>
              <a:rPr spc="-5" dirty="0"/>
              <a:t>ek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262125"/>
          <a:ext cx="8229600" cy="2966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Netzlaufwerk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Bibliothek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Gem.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Zugriff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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Backup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Backup </a:t>
                      </a:r>
                      <a:r>
                        <a:rPr sz="1800" spc="-5" dirty="0">
                          <a:latin typeface="Wingdings"/>
                          <a:cs typeface="Wingdings"/>
                        </a:rPr>
                        <a:t>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Restore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Wingdings"/>
                          <a:cs typeface="Wingdings"/>
                        </a:rPr>
                        <a:t>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Schnell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unkompliziert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</a:t>
                      </a:r>
                      <a:endParaRPr sz="18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Strukturen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Vollindex,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Metadaten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Schattenkopien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Versionierung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Kein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Papierkorb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Papierkorb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Workflows,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Ansichten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60" dirty="0"/>
              <a:t> </a:t>
            </a:r>
            <a:r>
              <a:rPr spc="-5" dirty="0"/>
              <a:t>Bibliothek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89558"/>
            <a:ext cx="6722745" cy="286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Neue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Dokumentenbibliothek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Spalten: </a:t>
            </a:r>
            <a:r>
              <a:rPr sz="3200" spc="-45" dirty="0">
                <a:latin typeface="Calibri"/>
                <a:cs typeface="Calibri"/>
              </a:rPr>
              <a:t>Server, </a:t>
            </a:r>
            <a:r>
              <a:rPr sz="3200" spc="-20" dirty="0">
                <a:latin typeface="Calibri"/>
                <a:cs typeface="Calibri"/>
              </a:rPr>
              <a:t>Kosten,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Brutto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Beispieldokumente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Ansicht </a:t>
            </a:r>
            <a:r>
              <a:rPr sz="3200" dirty="0">
                <a:latin typeface="Calibri"/>
                <a:cs typeface="Calibri"/>
              </a:rPr>
              <a:t>„Meine </a:t>
            </a:r>
            <a:r>
              <a:rPr sz="3200" spc="-5" dirty="0">
                <a:latin typeface="Calibri"/>
                <a:cs typeface="Calibri"/>
              </a:rPr>
              <a:t>aktuellen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Dokumente“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Ansicht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„Gesamtkosten“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Demo: </a:t>
            </a:r>
            <a:r>
              <a:rPr spc="-30" dirty="0"/>
              <a:t>Verwaltete</a:t>
            </a:r>
            <a:r>
              <a:rPr spc="-25" dirty="0"/>
              <a:t> </a:t>
            </a:r>
            <a:r>
              <a:rPr spc="-15" dirty="0"/>
              <a:t>Pfade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89558"/>
            <a:ext cx="7033259" cy="1691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Neuer </a:t>
            </a:r>
            <a:r>
              <a:rPr sz="3200" spc="-10" dirty="0">
                <a:latin typeface="Calibri"/>
                <a:cs typeface="Calibri"/>
              </a:rPr>
              <a:t>Platzhalter: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Projekte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Neue ausdrückliche Inklusion: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cebit2015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Anlegen neuer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Websitesammlung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21323" y="4358640"/>
            <a:ext cx="2692907" cy="1979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50" dirty="0"/>
              <a:t> </a:t>
            </a:r>
            <a:r>
              <a:rPr spc="-25" dirty="0"/>
              <a:t>InfoPath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89558"/>
            <a:ext cx="7776845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Neue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Formularbibliothek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Formular </a:t>
            </a:r>
            <a:r>
              <a:rPr sz="3200" spc="-5" dirty="0">
                <a:latin typeface="Calibri"/>
                <a:cs typeface="Calibri"/>
              </a:rPr>
              <a:t>nach </a:t>
            </a:r>
            <a:r>
              <a:rPr sz="3200" spc="-35" dirty="0">
                <a:latin typeface="Calibri"/>
                <a:cs typeface="Calibri"/>
              </a:rPr>
              <a:t>Vorgabe </a:t>
            </a:r>
            <a:r>
              <a:rPr sz="3200" spc="-20" dirty="0">
                <a:latin typeface="Calibri"/>
                <a:cs typeface="Calibri"/>
              </a:rPr>
              <a:t>erstellen,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anpassen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Liste </a:t>
            </a:r>
            <a:r>
              <a:rPr sz="3200" dirty="0">
                <a:latin typeface="Calibri"/>
                <a:cs typeface="Calibri"/>
              </a:rPr>
              <a:t>mit </a:t>
            </a:r>
            <a:r>
              <a:rPr sz="3200" spc="-10" dirty="0">
                <a:latin typeface="Calibri"/>
                <a:cs typeface="Calibri"/>
              </a:rPr>
              <a:t>Abteilungen </a:t>
            </a:r>
            <a:r>
              <a:rPr sz="3200" dirty="0">
                <a:latin typeface="Calibri"/>
                <a:cs typeface="Calibri"/>
              </a:rPr>
              <a:t>im </a:t>
            </a:r>
            <a:r>
              <a:rPr sz="3200" spc="-15" dirty="0">
                <a:latin typeface="Calibri"/>
                <a:cs typeface="Calibri"/>
              </a:rPr>
              <a:t>SharePoint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erstellen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Logik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implementieren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Veröffentlichen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5" dirty="0">
                <a:latin typeface="Calibri"/>
                <a:cs typeface="Calibri"/>
              </a:rPr>
              <a:t>Testen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Wiederholung </a:t>
            </a:r>
            <a:r>
              <a:rPr spc="-5" dirty="0"/>
              <a:t>1.</a:t>
            </a:r>
            <a:r>
              <a:rPr spc="10" dirty="0"/>
              <a:t> </a:t>
            </a:r>
            <a:r>
              <a:rPr spc="-75" dirty="0"/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7392670" cy="403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Reihenfolge </a:t>
            </a:r>
            <a:r>
              <a:rPr sz="3200" spc="-5" dirty="0">
                <a:latin typeface="Calibri"/>
                <a:cs typeface="Calibri"/>
              </a:rPr>
              <a:t>des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Aufbaus?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Konto </a:t>
            </a:r>
            <a:r>
              <a:rPr sz="3200" spc="-5" dirty="0">
                <a:latin typeface="Calibri"/>
                <a:cs typeface="Calibri"/>
              </a:rPr>
              <a:t>für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Installation?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0" dirty="0">
                <a:latin typeface="Calibri"/>
                <a:cs typeface="Calibri"/>
              </a:rPr>
              <a:t>Verwaltetes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Konto?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5" dirty="0">
                <a:latin typeface="Calibri"/>
                <a:cs typeface="Calibri"/>
              </a:rPr>
              <a:t>Was </a:t>
            </a:r>
            <a:r>
              <a:rPr sz="3200" spc="-5" dirty="0">
                <a:latin typeface="Calibri"/>
                <a:cs typeface="Calibri"/>
              </a:rPr>
              <a:t>landet </a:t>
            </a:r>
            <a:r>
              <a:rPr sz="3200" dirty="0">
                <a:latin typeface="Calibri"/>
                <a:cs typeface="Calibri"/>
              </a:rPr>
              <a:t>im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Papierkorb?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Feature </a:t>
            </a:r>
            <a:r>
              <a:rPr sz="3200" spc="-10" dirty="0">
                <a:latin typeface="Calibri"/>
                <a:cs typeface="Calibri"/>
              </a:rPr>
              <a:t>zur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Navigation?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0" dirty="0">
                <a:latin typeface="Calibri"/>
                <a:cs typeface="Calibri"/>
              </a:rPr>
              <a:t>Verwaltete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Pfade?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Unterschied </a:t>
            </a:r>
            <a:r>
              <a:rPr sz="3200" spc="-25" dirty="0">
                <a:latin typeface="Calibri"/>
                <a:cs typeface="Calibri"/>
              </a:rPr>
              <a:t>InfoPath </a:t>
            </a:r>
            <a:r>
              <a:rPr sz="3200" spc="-5" dirty="0">
                <a:latin typeface="Calibri"/>
                <a:cs typeface="Calibri"/>
              </a:rPr>
              <a:t>und Access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Services?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</a:t>
            </a:r>
            <a:r>
              <a:rPr spc="-15" dirty="0"/>
              <a:t>Excel</a:t>
            </a:r>
            <a:r>
              <a:rPr spc="-45" dirty="0"/>
              <a:t> </a:t>
            </a:r>
            <a:r>
              <a:rPr spc="-5" dirty="0"/>
              <a:t>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89558"/>
            <a:ext cx="5465445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Neue </a:t>
            </a:r>
            <a:r>
              <a:rPr sz="3200" spc="-25" dirty="0">
                <a:latin typeface="Calibri"/>
                <a:cs typeface="Calibri"/>
              </a:rPr>
              <a:t>Website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„Excel“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Layout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bearbeiten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Bibliothek </a:t>
            </a:r>
            <a:r>
              <a:rPr sz="3200" spc="-5" dirty="0">
                <a:latin typeface="Calibri"/>
                <a:cs typeface="Calibri"/>
              </a:rPr>
              <a:t>anlegen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„ExcelBib“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Neues </a:t>
            </a:r>
            <a:r>
              <a:rPr sz="3200" spc="-10" dirty="0">
                <a:latin typeface="Calibri"/>
                <a:cs typeface="Calibri"/>
              </a:rPr>
              <a:t>Dokument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„Gehalt“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Beispieldaten </a:t>
            </a:r>
            <a:r>
              <a:rPr sz="3200" dirty="0">
                <a:latin typeface="Calibri"/>
                <a:cs typeface="Calibri"/>
              </a:rPr>
              <a:t>mit </a:t>
            </a:r>
            <a:r>
              <a:rPr sz="3200" spc="-10" dirty="0">
                <a:latin typeface="Calibri"/>
                <a:cs typeface="Calibri"/>
              </a:rPr>
              <a:t>Diagrammen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Daten </a:t>
            </a:r>
            <a:r>
              <a:rPr sz="3200" dirty="0">
                <a:latin typeface="Calibri"/>
                <a:cs typeface="Calibri"/>
              </a:rPr>
              <a:t>als </a:t>
            </a:r>
            <a:r>
              <a:rPr sz="3200" spc="-40" dirty="0">
                <a:latin typeface="Calibri"/>
                <a:cs typeface="Calibri"/>
              </a:rPr>
              <a:t>Tabelle</a:t>
            </a:r>
            <a:r>
              <a:rPr sz="3200" spc="-15" dirty="0">
                <a:latin typeface="Calibri"/>
                <a:cs typeface="Calibri"/>
              </a:rPr>
              <a:t> formatieren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</a:t>
            </a:r>
            <a:r>
              <a:rPr spc="-15" dirty="0"/>
              <a:t>Excel</a:t>
            </a:r>
            <a:r>
              <a:rPr spc="-45" dirty="0"/>
              <a:t> </a:t>
            </a:r>
            <a:r>
              <a:rPr spc="-5" dirty="0"/>
              <a:t>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89558"/>
            <a:ext cx="6666865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Webpart </a:t>
            </a:r>
            <a:r>
              <a:rPr sz="3200" spc="-5" dirty="0">
                <a:latin typeface="Calibri"/>
                <a:cs typeface="Calibri"/>
              </a:rPr>
              <a:t>einfügen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„Excelbib“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Webpart </a:t>
            </a:r>
            <a:r>
              <a:rPr sz="3200" spc="-10" dirty="0">
                <a:latin typeface="Calibri"/>
                <a:cs typeface="Calibri"/>
              </a:rPr>
              <a:t>einfügen „Excel </a:t>
            </a:r>
            <a:r>
              <a:rPr sz="3200" spc="-40" dirty="0">
                <a:latin typeface="Calibri"/>
                <a:cs typeface="Calibri"/>
              </a:rPr>
              <a:t>Web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Access“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0" dirty="0">
                <a:latin typeface="Calibri"/>
                <a:cs typeface="Calibri"/>
              </a:rPr>
              <a:t>Verwaltetes Konto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svcoffice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Excel </a:t>
            </a:r>
            <a:r>
              <a:rPr sz="3200" dirty="0">
                <a:latin typeface="Calibri"/>
                <a:cs typeface="Calibri"/>
              </a:rPr>
              <a:t>Services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installieren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Excel </a:t>
            </a:r>
            <a:r>
              <a:rPr sz="3200" dirty="0">
                <a:latin typeface="Calibri"/>
                <a:cs typeface="Calibri"/>
              </a:rPr>
              <a:t>Services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starten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Db_owner </a:t>
            </a:r>
            <a:r>
              <a:rPr sz="3200" spc="-20" dirty="0">
                <a:latin typeface="Calibri"/>
                <a:cs typeface="Calibri"/>
              </a:rPr>
              <a:t>Rechte </a:t>
            </a:r>
            <a:r>
              <a:rPr sz="3200" dirty="0">
                <a:latin typeface="Calibri"/>
                <a:cs typeface="Calibri"/>
              </a:rPr>
              <a:t>auf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Content_DB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1496" y="1196339"/>
            <a:ext cx="3672840" cy="421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Vorstellungsrunde </a:t>
            </a:r>
            <a:r>
              <a:rPr spc="-5" dirty="0"/>
              <a:t>/ </a:t>
            </a:r>
            <a:r>
              <a:rPr spc="-10" dirty="0"/>
              <a:t>Die ppedv</a:t>
            </a:r>
            <a:r>
              <a:rPr spc="75" dirty="0"/>
              <a:t> </a:t>
            </a:r>
            <a:r>
              <a:rPr spc="-15" dirty="0"/>
              <a:t>AG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40790"/>
            <a:ext cx="4966335" cy="4024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Firmensitz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Burghausen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365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Büros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verschiedenen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Städten: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Ca. </a:t>
            </a:r>
            <a:r>
              <a:rPr sz="3200" dirty="0">
                <a:latin typeface="Calibri"/>
                <a:cs typeface="Calibri"/>
              </a:rPr>
              <a:t>50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Mitarbeiter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ts val="365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Schulungen für </a:t>
            </a:r>
            <a:r>
              <a:rPr sz="3200" spc="-10" dirty="0">
                <a:latin typeface="Calibri"/>
                <a:cs typeface="Calibri"/>
              </a:rPr>
              <a:t>nahezu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alle</a:t>
            </a:r>
            <a:endParaRPr sz="3200" dirty="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Microsoft-Technologien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Konferenzen, </a:t>
            </a:r>
            <a:r>
              <a:rPr sz="3200" spc="-10" dirty="0">
                <a:latin typeface="Calibri"/>
                <a:cs typeface="Calibri"/>
              </a:rPr>
              <a:t>Camps, </a:t>
            </a:r>
            <a:r>
              <a:rPr sz="3200" spc="-30" dirty="0">
                <a:latin typeface="Calibri"/>
                <a:cs typeface="Calibri"/>
              </a:rPr>
              <a:t>Verlag  </a:t>
            </a:r>
            <a:r>
              <a:rPr sz="3200" spc="-5" dirty="0">
                <a:latin typeface="Calibri"/>
                <a:cs typeface="Calibri"/>
              </a:rPr>
              <a:t>(VisualStudioOne 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-5" dirty="0">
                <a:latin typeface="Calibri"/>
                <a:cs typeface="Calibri"/>
              </a:rPr>
              <a:t> VSOne)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35" dirty="0"/>
              <a:t> </a:t>
            </a:r>
            <a:r>
              <a:rPr spc="-15" dirty="0"/>
              <a:t>Kreditrechner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1441958"/>
            <a:ext cx="6478905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Neues </a:t>
            </a:r>
            <a:r>
              <a:rPr sz="3200" spc="-10" dirty="0">
                <a:latin typeface="Calibri"/>
                <a:cs typeface="Calibri"/>
              </a:rPr>
              <a:t>Dokument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„KreditRechner“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Daten </a:t>
            </a:r>
            <a:r>
              <a:rPr sz="3200" dirty="0">
                <a:latin typeface="Calibri"/>
                <a:cs typeface="Calibri"/>
              </a:rPr>
              <a:t>mit </a:t>
            </a:r>
            <a:r>
              <a:rPr sz="3200" spc="-5" dirty="0">
                <a:latin typeface="Calibri"/>
                <a:cs typeface="Calibri"/>
              </a:rPr>
              <a:t>Funktion </a:t>
            </a:r>
            <a:r>
              <a:rPr sz="3200" dirty="0">
                <a:latin typeface="Calibri"/>
                <a:cs typeface="Calibri"/>
              </a:rPr>
              <a:t>RMZ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verknüpfen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Namen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definieren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Browseransichtsoptionen,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Parameter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Speichern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ExcelBib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5" dirty="0">
                <a:latin typeface="Calibri"/>
                <a:cs typeface="Calibri"/>
              </a:rPr>
              <a:t>Testen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45" dirty="0"/>
              <a:t> </a:t>
            </a:r>
            <a:r>
              <a:rPr spc="-20" dirty="0"/>
              <a:t>Webpart-Verbindung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74773"/>
            <a:ext cx="4700905" cy="227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Excel-Webparts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verbinden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Neuer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Exel-Webpart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Benanntes </a:t>
            </a:r>
            <a:r>
              <a:rPr sz="3200" spc="-5" dirty="0">
                <a:latin typeface="Calibri"/>
                <a:cs typeface="Calibri"/>
              </a:rPr>
              <a:t>Element: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Kreis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5" dirty="0">
                <a:latin typeface="Calibri"/>
                <a:cs typeface="Calibri"/>
              </a:rPr>
              <a:t>Testen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65" dirty="0"/>
              <a:t> </a:t>
            </a:r>
            <a:r>
              <a:rPr spc="-5" dirty="0"/>
              <a:t>REST-Service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74773"/>
            <a:ext cx="7745730" cy="263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REST-Service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testen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  <a:hlinkClick r:id="rId3"/>
              </a:rPr>
              <a:t>http://intranet/_vti_bin/ExcelRest.aspx/ExcelBib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/gehalt.xlsx/model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Bild </a:t>
            </a:r>
            <a:r>
              <a:rPr sz="3200" dirty="0">
                <a:latin typeface="Calibri"/>
                <a:cs typeface="Calibri"/>
              </a:rPr>
              <a:t>auf </a:t>
            </a:r>
            <a:r>
              <a:rPr sz="3200" spc="-10" dirty="0">
                <a:latin typeface="Calibri"/>
                <a:cs typeface="Calibri"/>
              </a:rPr>
              <a:t>Startseite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einfügen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40" dirty="0">
                <a:latin typeface="Calibri"/>
                <a:cs typeface="Calibri"/>
              </a:rPr>
              <a:t>Tabelle </a:t>
            </a:r>
            <a:r>
              <a:rPr sz="3200" dirty="0">
                <a:latin typeface="Calibri"/>
                <a:cs typeface="Calibri"/>
              </a:rPr>
              <a:t>als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anzeigen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40" dirty="0"/>
              <a:t> </a:t>
            </a:r>
            <a:r>
              <a:rPr spc="-25" dirty="0"/>
              <a:t>Workflow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89558"/>
            <a:ext cx="5520690" cy="322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Arten: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1.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Vorlagen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2. </a:t>
            </a:r>
            <a:r>
              <a:rPr sz="2800" spc="-20" dirty="0">
                <a:latin typeface="Calibri"/>
                <a:cs typeface="Calibri"/>
              </a:rPr>
              <a:t>SharePoint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Designer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3. </a:t>
            </a:r>
            <a:r>
              <a:rPr sz="2800" spc="-10" dirty="0">
                <a:latin typeface="Calibri"/>
                <a:cs typeface="Calibri"/>
              </a:rPr>
              <a:t>Visual Studio </a:t>
            </a:r>
            <a:r>
              <a:rPr sz="2800" spc="-5" dirty="0">
                <a:latin typeface="Calibri"/>
                <a:cs typeface="Calibri"/>
              </a:rPr>
              <a:t>/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Nintex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Aktivieren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Genehmigungsworkflow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testen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</a:t>
            </a:r>
            <a:r>
              <a:rPr spc="-20" dirty="0"/>
              <a:t>SharePoint</a:t>
            </a:r>
            <a:r>
              <a:rPr spc="-25" dirty="0"/>
              <a:t> </a:t>
            </a:r>
            <a:r>
              <a:rPr spc="-5" dirty="0"/>
              <a:t>Designer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89558"/>
            <a:ext cx="5829300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SharePoint </a:t>
            </a:r>
            <a:r>
              <a:rPr sz="3200" dirty="0">
                <a:latin typeface="Calibri"/>
                <a:cs typeface="Calibri"/>
              </a:rPr>
              <a:t>Designer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öffnen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mit </a:t>
            </a:r>
            <a:r>
              <a:rPr sz="32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http://intranet/</a:t>
            </a:r>
            <a:r>
              <a:rPr sz="3200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3200" spc="-5" dirty="0">
                <a:latin typeface="Calibri"/>
                <a:cs typeface="Calibri"/>
              </a:rPr>
              <a:t>verbinden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Neuer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Listenworkflow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Bedingung: </a:t>
            </a:r>
            <a:r>
              <a:rPr sz="3200" spc="-25" dirty="0">
                <a:latin typeface="Calibri"/>
                <a:cs typeface="Calibri"/>
              </a:rPr>
              <a:t>Wenn, </a:t>
            </a:r>
            <a:r>
              <a:rPr sz="3200" spc="-5" dirty="0">
                <a:latin typeface="Calibri"/>
                <a:cs typeface="Calibri"/>
              </a:rPr>
              <a:t>Aktion: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E-Mail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Veröffentlichen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5" dirty="0">
                <a:latin typeface="Calibri"/>
                <a:cs typeface="Calibri"/>
              </a:rPr>
              <a:t>Testen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30" dirty="0"/>
              <a:t> </a:t>
            </a:r>
            <a:r>
              <a:rPr spc="-20" dirty="0"/>
              <a:t>Websitespalten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831" y="1412747"/>
            <a:ext cx="1746250" cy="42113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5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algn="r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3533" y="1321561"/>
            <a:ext cx="6705600" cy="2374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3200" spc="-5" dirty="0">
                <a:latin typeface="Calibri"/>
                <a:cs typeface="Calibri"/>
              </a:rPr>
              <a:t>Nachschlagespalte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Handbuch  </a:t>
            </a:r>
            <a:r>
              <a:rPr sz="3200" spc="-20" dirty="0">
                <a:latin typeface="Calibri"/>
                <a:cs typeface="Calibri"/>
              </a:rPr>
              <a:t>Webseitespalte </a:t>
            </a:r>
            <a:r>
              <a:rPr sz="3200" spc="-5" dirty="0">
                <a:latin typeface="Calibri"/>
                <a:cs typeface="Calibri"/>
              </a:rPr>
              <a:t>anlegen, </a:t>
            </a:r>
            <a:r>
              <a:rPr sz="3200" spc="-25" dirty="0">
                <a:latin typeface="Calibri"/>
                <a:cs typeface="Calibri"/>
              </a:rPr>
              <a:t>testen  </a:t>
            </a:r>
            <a:r>
              <a:rPr sz="3200" spc="-30" dirty="0">
                <a:latin typeface="Calibri"/>
                <a:cs typeface="Calibri"/>
              </a:rPr>
              <a:t>Verwaltete </a:t>
            </a:r>
            <a:r>
              <a:rPr sz="3200" spc="-15" dirty="0">
                <a:latin typeface="Calibri"/>
                <a:cs typeface="Calibri"/>
              </a:rPr>
              <a:t>Metadaten </a:t>
            </a:r>
            <a:r>
              <a:rPr sz="3200" spc="-5" dirty="0">
                <a:latin typeface="Calibri"/>
                <a:cs typeface="Calibri"/>
              </a:rPr>
              <a:t>Struktur </a:t>
            </a:r>
            <a:r>
              <a:rPr sz="3200" spc="-15" dirty="0">
                <a:latin typeface="Calibri"/>
                <a:cs typeface="Calibri"/>
              </a:rPr>
              <a:t>erstellen  </a:t>
            </a:r>
            <a:r>
              <a:rPr sz="3200" dirty="0">
                <a:latin typeface="Calibri"/>
                <a:cs typeface="Calibri"/>
              </a:rPr>
              <a:t>Neue </a:t>
            </a:r>
            <a:r>
              <a:rPr sz="3200" spc="-10" dirty="0">
                <a:latin typeface="Calibri"/>
                <a:cs typeface="Calibri"/>
              </a:rPr>
              <a:t>Spalte, </a:t>
            </a:r>
            <a:r>
              <a:rPr sz="3200" spc="-20" dirty="0">
                <a:latin typeface="Calibri"/>
                <a:cs typeface="Calibri"/>
              </a:rPr>
              <a:t>verwaltete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Metadaten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9831" y="1412747"/>
            <a:ext cx="1618488" cy="4210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99390"/>
            <a:ext cx="62674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BDC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84497" y="3131057"/>
            <a:ext cx="1979930" cy="646430"/>
          </a:xfrm>
          <a:custGeom>
            <a:avLst/>
            <a:gdLst/>
            <a:ahLst/>
            <a:cxnLst/>
            <a:rect l="l" t="t" r="r" b="b"/>
            <a:pathLst>
              <a:path w="1979929" h="646429">
                <a:moveTo>
                  <a:pt x="0" y="646176"/>
                </a:moveTo>
                <a:lnTo>
                  <a:pt x="1979676" y="646176"/>
                </a:lnTo>
                <a:lnTo>
                  <a:pt x="1979676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4131" y="2853689"/>
          <a:ext cx="5670550" cy="1226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9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21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36449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	- - - -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000000"/>
                      </a:solidFill>
                      <a:prstDash val="solid"/>
                    </a:lnL>
                    <a:lnR w="25908">
                      <a:solidFill>
                        <a:srgbClr val="000000"/>
                      </a:solidFill>
                      <a:prstDash val="solid"/>
                    </a:lnR>
                    <a:lnT w="25908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000000"/>
                      </a:solidFill>
                      <a:prstDash val="solid"/>
                    </a:lnL>
                    <a:lnR w="2590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u="heavy" dirty="0">
                          <a:latin typeface="Calibri"/>
                          <a:cs typeface="Calibri"/>
                        </a:rPr>
                        <a:t>BDC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000000"/>
                      </a:solidFill>
                      <a:prstDash val="solid"/>
                    </a:lnL>
                    <a:lnR w="25908">
                      <a:solidFill>
                        <a:srgbClr val="000000"/>
                      </a:solidFill>
                      <a:prstDash val="solid"/>
                    </a:lnR>
                    <a:lnT w="25908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78105">
                        <a:lnSpc>
                          <a:spcPts val="1889"/>
                        </a:lnSpc>
                        <a:tabLst>
                          <a:tab pos="36449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	- - - -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tabLst>
                          <a:tab pos="36449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	- - - -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000000"/>
                      </a:solidFill>
                      <a:prstDash val="solid"/>
                    </a:lnL>
                    <a:lnR w="2590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000000"/>
                      </a:solidFill>
                      <a:prstDash val="solid"/>
                    </a:lnL>
                    <a:lnR w="2590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889"/>
                        </a:lnSpc>
                      </a:pPr>
                      <a:r>
                        <a:rPr sz="1800" spc="-80" dirty="0">
                          <a:latin typeface="Calibri"/>
                          <a:cs typeface="Calibri"/>
                        </a:rPr>
                        <a:t>Wo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Wie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000000"/>
                      </a:solidFill>
                      <a:prstDash val="solid"/>
                    </a:lnL>
                    <a:lnR w="2590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910"/>
                        </a:lnSpc>
                      </a:pPr>
                      <a:r>
                        <a:rPr sz="1800" u="heavy" spc="-10" dirty="0">
                          <a:latin typeface="Calibri"/>
                          <a:cs typeface="Calibri"/>
                        </a:rPr>
                        <a:t>Secure</a:t>
                      </a:r>
                      <a:r>
                        <a:rPr sz="1800" u="heavy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heavy" spc="-15" dirty="0">
                          <a:latin typeface="Calibri"/>
                          <a:cs typeface="Calibri"/>
                        </a:rPr>
                        <a:t>Store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Zielanwendungs-ID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94">
                <a:tc>
                  <a:txBody>
                    <a:bodyPr/>
                    <a:lstStyle/>
                    <a:p>
                      <a:pPr marL="78105">
                        <a:lnSpc>
                          <a:spcPts val="1710"/>
                        </a:lnSpc>
                        <a:tabLst>
                          <a:tab pos="36449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	- - - -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000000"/>
                      </a:solidFill>
                      <a:prstDash val="solid"/>
                    </a:lnL>
                    <a:lnR w="25908">
                      <a:solidFill>
                        <a:srgbClr val="000000"/>
                      </a:solidFill>
                      <a:prstDash val="solid"/>
                    </a:lnR>
                    <a:lnB w="259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000000"/>
                      </a:solidFill>
                      <a:prstDash val="solid"/>
                    </a:lnL>
                    <a:lnR w="25908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Was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000000"/>
                      </a:solidFill>
                      <a:prstDash val="solid"/>
                    </a:lnL>
                    <a:lnR w="25908">
                      <a:solidFill>
                        <a:srgbClr val="000000"/>
                      </a:solidFill>
                      <a:prstDash val="solid"/>
                    </a:lnR>
                    <a:lnB w="2590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5908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955535" y="2929127"/>
            <a:ext cx="1016507" cy="1016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1891" y="3366515"/>
            <a:ext cx="981710" cy="173990"/>
          </a:xfrm>
          <a:custGeom>
            <a:avLst/>
            <a:gdLst/>
            <a:ahLst/>
            <a:cxnLst/>
            <a:rect l="l" t="t" r="r" b="b"/>
            <a:pathLst>
              <a:path w="981710" h="173989">
                <a:moveTo>
                  <a:pt x="807466" y="0"/>
                </a:moveTo>
                <a:lnTo>
                  <a:pt x="807466" y="173736"/>
                </a:lnTo>
                <a:lnTo>
                  <a:pt x="923290" y="115824"/>
                </a:lnTo>
                <a:lnTo>
                  <a:pt x="836422" y="115824"/>
                </a:lnTo>
                <a:lnTo>
                  <a:pt x="836422" y="57912"/>
                </a:lnTo>
                <a:lnTo>
                  <a:pt x="923289" y="57912"/>
                </a:lnTo>
                <a:lnTo>
                  <a:pt x="807466" y="0"/>
                </a:lnTo>
                <a:close/>
              </a:path>
              <a:path w="981710" h="173989">
                <a:moveTo>
                  <a:pt x="807466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807466" y="115824"/>
                </a:lnTo>
                <a:lnTo>
                  <a:pt x="807466" y="57912"/>
                </a:lnTo>
                <a:close/>
              </a:path>
              <a:path w="981710" h="173989">
                <a:moveTo>
                  <a:pt x="923289" y="57912"/>
                </a:moveTo>
                <a:lnTo>
                  <a:pt x="836422" y="57912"/>
                </a:lnTo>
                <a:lnTo>
                  <a:pt x="836422" y="115824"/>
                </a:lnTo>
                <a:lnTo>
                  <a:pt x="923290" y="115824"/>
                </a:lnTo>
                <a:lnTo>
                  <a:pt x="981202" y="86868"/>
                </a:lnTo>
                <a:lnTo>
                  <a:pt x="923289" y="5791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3992" y="3366515"/>
            <a:ext cx="998855" cy="173990"/>
          </a:xfrm>
          <a:custGeom>
            <a:avLst/>
            <a:gdLst/>
            <a:ahLst/>
            <a:cxnLst/>
            <a:rect l="l" t="t" r="r" b="b"/>
            <a:pathLst>
              <a:path w="998854" h="173989">
                <a:moveTo>
                  <a:pt x="824992" y="0"/>
                </a:moveTo>
                <a:lnTo>
                  <a:pt x="824992" y="173736"/>
                </a:lnTo>
                <a:lnTo>
                  <a:pt x="940816" y="115824"/>
                </a:lnTo>
                <a:lnTo>
                  <a:pt x="853947" y="115824"/>
                </a:lnTo>
                <a:lnTo>
                  <a:pt x="853947" y="57912"/>
                </a:lnTo>
                <a:lnTo>
                  <a:pt x="940815" y="57912"/>
                </a:lnTo>
                <a:lnTo>
                  <a:pt x="824992" y="0"/>
                </a:lnTo>
                <a:close/>
              </a:path>
              <a:path w="998854" h="173989">
                <a:moveTo>
                  <a:pt x="824992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824992" y="115824"/>
                </a:lnTo>
                <a:lnTo>
                  <a:pt x="824992" y="57912"/>
                </a:lnTo>
                <a:close/>
              </a:path>
              <a:path w="998854" h="173989">
                <a:moveTo>
                  <a:pt x="940815" y="57912"/>
                </a:moveTo>
                <a:lnTo>
                  <a:pt x="853947" y="57912"/>
                </a:lnTo>
                <a:lnTo>
                  <a:pt x="853947" y="115824"/>
                </a:lnTo>
                <a:lnTo>
                  <a:pt x="940816" y="115824"/>
                </a:lnTo>
                <a:lnTo>
                  <a:pt x="998728" y="86868"/>
                </a:lnTo>
                <a:lnTo>
                  <a:pt x="940815" y="5791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2903" y="3352546"/>
            <a:ext cx="993140" cy="173990"/>
          </a:xfrm>
          <a:custGeom>
            <a:avLst/>
            <a:gdLst/>
            <a:ahLst/>
            <a:cxnLst/>
            <a:rect l="l" t="t" r="r" b="b"/>
            <a:pathLst>
              <a:path w="993140" h="173989">
                <a:moveTo>
                  <a:pt x="937848" y="57530"/>
                </a:moveTo>
                <a:lnTo>
                  <a:pt x="847978" y="57530"/>
                </a:lnTo>
                <a:lnTo>
                  <a:pt x="848868" y="115315"/>
                </a:lnTo>
                <a:lnTo>
                  <a:pt x="819953" y="115788"/>
                </a:lnTo>
                <a:lnTo>
                  <a:pt x="820927" y="173736"/>
                </a:lnTo>
                <a:lnTo>
                  <a:pt x="993140" y="84074"/>
                </a:lnTo>
                <a:lnTo>
                  <a:pt x="937848" y="57530"/>
                </a:lnTo>
                <a:close/>
              </a:path>
              <a:path w="993140" h="173989">
                <a:moveTo>
                  <a:pt x="818982" y="58000"/>
                </a:moveTo>
                <a:lnTo>
                  <a:pt x="0" y="71246"/>
                </a:lnTo>
                <a:lnTo>
                  <a:pt x="1016" y="129158"/>
                </a:lnTo>
                <a:lnTo>
                  <a:pt x="819953" y="115788"/>
                </a:lnTo>
                <a:lnTo>
                  <a:pt x="818982" y="58000"/>
                </a:lnTo>
                <a:close/>
              </a:path>
              <a:path w="993140" h="173989">
                <a:moveTo>
                  <a:pt x="847978" y="57530"/>
                </a:moveTo>
                <a:lnTo>
                  <a:pt x="818982" y="58000"/>
                </a:lnTo>
                <a:lnTo>
                  <a:pt x="819953" y="115788"/>
                </a:lnTo>
                <a:lnTo>
                  <a:pt x="848868" y="115315"/>
                </a:lnTo>
                <a:lnTo>
                  <a:pt x="847978" y="57530"/>
                </a:lnTo>
                <a:close/>
              </a:path>
              <a:path w="993140" h="173989">
                <a:moveTo>
                  <a:pt x="818006" y="0"/>
                </a:moveTo>
                <a:lnTo>
                  <a:pt x="818982" y="58000"/>
                </a:lnTo>
                <a:lnTo>
                  <a:pt x="847978" y="57530"/>
                </a:lnTo>
                <a:lnTo>
                  <a:pt x="937848" y="57530"/>
                </a:lnTo>
                <a:lnTo>
                  <a:pt x="81800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</a:t>
            </a:r>
            <a:r>
              <a:rPr spc="-10" dirty="0"/>
              <a:t>Externer</a:t>
            </a:r>
            <a:r>
              <a:rPr spc="-5" dirty="0"/>
              <a:t> </a:t>
            </a:r>
            <a:r>
              <a:rPr spc="-10" dirty="0"/>
              <a:t>Inhaltstyp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89558"/>
            <a:ext cx="7150100" cy="3740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Northwind-DB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einfügen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SQL-User </a:t>
            </a:r>
            <a:r>
              <a:rPr sz="3200" spc="-5" dirty="0">
                <a:latin typeface="Calibri"/>
                <a:cs typeface="Calibri"/>
              </a:rPr>
              <a:t>„productuser“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hinzufügen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Rechte </a:t>
            </a:r>
            <a:r>
              <a:rPr sz="2800" spc="-5" dirty="0">
                <a:latin typeface="Calibri"/>
                <a:cs typeface="Calibri"/>
              </a:rPr>
              <a:t>auf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Northwind-DB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Neue </a:t>
            </a:r>
            <a:r>
              <a:rPr sz="3200" spc="-10" dirty="0">
                <a:latin typeface="Calibri"/>
                <a:cs typeface="Calibri"/>
              </a:rPr>
              <a:t>Zielanwendung </a:t>
            </a:r>
            <a:r>
              <a:rPr sz="3200" dirty="0">
                <a:latin typeface="Calibri"/>
                <a:cs typeface="Calibri"/>
              </a:rPr>
              <a:t>im </a:t>
            </a:r>
            <a:r>
              <a:rPr sz="3200" spc="-10" dirty="0">
                <a:latin typeface="Calibri"/>
                <a:cs typeface="Calibri"/>
              </a:rPr>
              <a:t>Secure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Store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SQLPU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Anmeldeinformationen: </a:t>
            </a:r>
            <a:r>
              <a:rPr sz="2800" spc="-40" dirty="0">
                <a:latin typeface="Calibri"/>
                <a:cs typeface="Calibri"/>
              </a:rPr>
              <a:t>Benutzer,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Kennwort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Anmeldeinformationen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festlegen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</a:t>
            </a:r>
            <a:r>
              <a:rPr spc="-10" dirty="0"/>
              <a:t>Externer</a:t>
            </a:r>
            <a:r>
              <a:rPr spc="-5" dirty="0"/>
              <a:t> </a:t>
            </a:r>
            <a:r>
              <a:rPr spc="-10" dirty="0"/>
              <a:t>Inhaltstyp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89558"/>
            <a:ext cx="7837170" cy="4545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SharePoint </a:t>
            </a:r>
            <a:r>
              <a:rPr sz="3200" dirty="0">
                <a:latin typeface="Calibri"/>
                <a:cs typeface="Calibri"/>
              </a:rPr>
              <a:t>Designer </a:t>
            </a:r>
            <a:r>
              <a:rPr sz="3200" spc="-5" dirty="0">
                <a:latin typeface="Calibri"/>
                <a:cs typeface="Calibri"/>
              </a:rPr>
              <a:t>neuer </a:t>
            </a:r>
            <a:r>
              <a:rPr sz="3200" spc="-10" dirty="0">
                <a:latin typeface="Calibri"/>
                <a:cs typeface="Calibri"/>
              </a:rPr>
              <a:t>ext.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Inhaltstyp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Calibri"/>
                <a:cs typeface="Calibri"/>
              </a:rPr>
              <a:t>ZielanwendundsID=SQLPU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Productuser db_owner-rechte </a:t>
            </a:r>
            <a:r>
              <a:rPr sz="3200" dirty="0">
                <a:latin typeface="Calibri"/>
                <a:cs typeface="Calibri"/>
              </a:rPr>
              <a:t>auf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Northwind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Formulare </a:t>
            </a:r>
            <a:r>
              <a:rPr sz="3200" spc="-5" dirty="0">
                <a:latin typeface="Calibri"/>
                <a:cs typeface="Calibri"/>
              </a:rPr>
              <a:t>für </a:t>
            </a:r>
            <a:r>
              <a:rPr sz="3200" spc="-10" dirty="0">
                <a:latin typeface="Calibri"/>
                <a:cs typeface="Calibri"/>
              </a:rPr>
              <a:t>Update, </a:t>
            </a:r>
            <a:r>
              <a:rPr sz="3200" dirty="0">
                <a:latin typeface="Calibri"/>
                <a:cs typeface="Calibri"/>
              </a:rPr>
              <a:t>Insert, </a:t>
            </a:r>
            <a:r>
              <a:rPr sz="3200" spc="-10" dirty="0">
                <a:latin typeface="Calibri"/>
                <a:cs typeface="Calibri"/>
              </a:rPr>
              <a:t>Delete,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Select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Listen </a:t>
            </a:r>
            <a:r>
              <a:rPr sz="3200" spc="-5" dirty="0">
                <a:latin typeface="Calibri"/>
                <a:cs typeface="Calibri"/>
              </a:rPr>
              <a:t>und </a:t>
            </a:r>
            <a:r>
              <a:rPr sz="3200" spc="-15" dirty="0">
                <a:latin typeface="Calibri"/>
                <a:cs typeface="Calibri"/>
              </a:rPr>
              <a:t>Formulare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erstellen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BDC </a:t>
            </a:r>
            <a:r>
              <a:rPr sz="3200" spc="-10" dirty="0">
                <a:latin typeface="Calibri"/>
                <a:cs typeface="Calibri"/>
              </a:rPr>
              <a:t>Berechtigungen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vergeben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ExelBib </a:t>
            </a:r>
            <a:r>
              <a:rPr sz="3200" spc="-10" dirty="0">
                <a:latin typeface="Calibri"/>
                <a:cs typeface="Calibri"/>
              </a:rPr>
              <a:t>„ProductID“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hinzufügen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Aktionen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testen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30" dirty="0"/>
              <a:t> </a:t>
            </a:r>
            <a:r>
              <a:rPr spc="-10" dirty="0"/>
              <a:t>Inhaltstypen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94175" y="1608582"/>
            <a:ext cx="933450" cy="136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(text)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(text)  (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tu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)  (€)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175" y="3331209"/>
            <a:ext cx="633095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t)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t)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8828" y="4001770"/>
            <a:ext cx="933450" cy="361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tu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226058"/>
            <a:ext cx="3370579" cy="4525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5" dirty="0">
                <a:latin typeface="Calibri"/>
                <a:cs typeface="Calibri"/>
              </a:rPr>
              <a:t>Projektdoku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(Word):</a:t>
            </a:r>
            <a:endParaRPr sz="25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ProjektLeiter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ProjektTitel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25" dirty="0">
                <a:latin typeface="Calibri"/>
                <a:cs typeface="Calibri"/>
              </a:rPr>
              <a:t>ProjektTermin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ts val="263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ProjektBudget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99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5" dirty="0">
                <a:latin typeface="Calibri"/>
                <a:cs typeface="Calibri"/>
              </a:rPr>
              <a:t>Ressourcenliste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(Excel):</a:t>
            </a:r>
            <a:endParaRPr sz="25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ProjektRessource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ProjektTitel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ts val="263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ProjektStatus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99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500" spc="-15" dirty="0">
                <a:latin typeface="Calibri"/>
                <a:cs typeface="Calibri"/>
              </a:rPr>
              <a:t>Projektakte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(Mappe):</a:t>
            </a:r>
            <a:endParaRPr sz="25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Calibri"/>
                <a:cs typeface="Calibri"/>
              </a:rPr>
              <a:t>%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abgeschlossen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5" dirty="0">
                <a:latin typeface="Calibri"/>
                <a:cs typeface="Calibri"/>
              </a:rPr>
              <a:t>Projekttitel</a:t>
            </a:r>
            <a:endParaRPr sz="2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Calibri"/>
                <a:cs typeface="Calibri"/>
              </a:rPr>
              <a:t>Projektleiter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8183" y="4718430"/>
            <a:ext cx="633095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t)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t)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Calibri"/>
                <a:cs typeface="Calibri"/>
              </a:rPr>
              <a:t>(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t)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Grundlagen zu </a:t>
            </a:r>
            <a:r>
              <a:rPr spc="-20" dirty="0"/>
              <a:t>SharePoint</a:t>
            </a:r>
            <a:r>
              <a:rPr spc="3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1590"/>
            <a:ext cx="7923530" cy="1481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SharePoint ist </a:t>
            </a:r>
            <a:r>
              <a:rPr sz="2800" spc="-5" dirty="0">
                <a:latin typeface="Calibri"/>
                <a:cs typeface="Calibri"/>
              </a:rPr>
              <a:t>ein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Server-Produkt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Es </a:t>
            </a:r>
            <a:r>
              <a:rPr sz="2800" spc="-15" dirty="0">
                <a:latin typeface="Calibri"/>
                <a:cs typeface="Calibri"/>
              </a:rPr>
              <a:t>wird nicht </a:t>
            </a:r>
            <a:r>
              <a:rPr sz="2800" spc="-10" dirty="0">
                <a:latin typeface="Calibri"/>
                <a:cs typeface="Calibri"/>
              </a:rPr>
              <a:t>client- </a:t>
            </a:r>
            <a:r>
              <a:rPr sz="2800" spc="-5" dirty="0">
                <a:latin typeface="Calibri"/>
                <a:cs typeface="Calibri"/>
              </a:rPr>
              <a:t>sondern </a:t>
            </a:r>
            <a:r>
              <a:rPr sz="2800" spc="-10" dirty="0">
                <a:latin typeface="Calibri"/>
                <a:cs typeface="Calibri"/>
              </a:rPr>
              <a:t>serverseitig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installiert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Client-Rechner </a:t>
            </a:r>
            <a:r>
              <a:rPr sz="2800" spc="-20" dirty="0">
                <a:latin typeface="Calibri"/>
                <a:cs typeface="Calibri"/>
              </a:rPr>
              <a:t>greifen </a:t>
            </a:r>
            <a:r>
              <a:rPr sz="2800" spc="-10" dirty="0">
                <a:latin typeface="Calibri"/>
                <a:cs typeface="Calibri"/>
              </a:rPr>
              <a:t>über </a:t>
            </a:r>
            <a:r>
              <a:rPr sz="2800" spc="-5" dirty="0">
                <a:latin typeface="Calibri"/>
                <a:cs typeface="Calibri"/>
              </a:rPr>
              <a:t>einen </a:t>
            </a:r>
            <a:r>
              <a:rPr sz="2800" spc="-15" dirty="0">
                <a:latin typeface="Calibri"/>
                <a:cs typeface="Calibri"/>
              </a:rPr>
              <a:t>Browser darauf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zu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2311" y="3747515"/>
            <a:ext cx="3122676" cy="2378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91328" y="5157215"/>
            <a:ext cx="2857500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30" dirty="0"/>
              <a:t> </a:t>
            </a:r>
            <a:r>
              <a:rPr spc="-10" dirty="0"/>
              <a:t>Inhaltstypen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89558"/>
            <a:ext cx="7802880" cy="472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Neue </a:t>
            </a:r>
            <a:r>
              <a:rPr sz="3200" spc="-20" dirty="0">
                <a:latin typeface="Calibri"/>
                <a:cs typeface="Calibri"/>
              </a:rPr>
              <a:t>Websitespalten </a:t>
            </a:r>
            <a:r>
              <a:rPr sz="3200" spc="-5" dirty="0">
                <a:latin typeface="Calibri"/>
                <a:cs typeface="Calibri"/>
              </a:rPr>
              <a:t>anlegen (neue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Gruppe)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ProjektTitel, </a:t>
            </a:r>
            <a:r>
              <a:rPr sz="2800" spc="-40" dirty="0">
                <a:latin typeface="Calibri"/>
                <a:cs typeface="Calibri"/>
              </a:rPr>
              <a:t>-Leiter, -Termin, </a:t>
            </a:r>
            <a:r>
              <a:rPr sz="2800" spc="-10" dirty="0">
                <a:latin typeface="Calibri"/>
                <a:cs typeface="Calibri"/>
              </a:rPr>
              <a:t>-Budget,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Ressource,</a:t>
            </a:r>
            <a:endParaRPr sz="2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Status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Neue Inhaltstypen anlegen (neue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Gruppe)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Projektdoku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(Word)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Projektressourcen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(Excel)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Projektbibliothek</a:t>
            </a:r>
            <a:r>
              <a:rPr sz="3200" spc="-5" dirty="0">
                <a:latin typeface="Calibri"/>
                <a:cs typeface="Calibri"/>
              </a:rPr>
              <a:t> anlegen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Bibliothekseinstellungen</a:t>
            </a:r>
            <a:endParaRPr sz="3200">
              <a:latin typeface="Calibri"/>
              <a:cs typeface="Calibri"/>
            </a:endParaRPr>
          </a:p>
          <a:p>
            <a:pPr marR="3287395" algn="ctr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Inhaltstypen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aktivieren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30" dirty="0"/>
              <a:t> </a:t>
            </a:r>
            <a:r>
              <a:rPr spc="-10" dirty="0"/>
              <a:t>Inhaltstypen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89558"/>
            <a:ext cx="7250430" cy="3886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Neuer </a:t>
            </a:r>
            <a:r>
              <a:rPr sz="3200" spc="-5" dirty="0">
                <a:latin typeface="Calibri"/>
                <a:cs typeface="Calibri"/>
              </a:rPr>
              <a:t>Inhaltstyp anlegen: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Projektakte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% </a:t>
            </a:r>
            <a:r>
              <a:rPr sz="2800" spc="-10" dirty="0">
                <a:latin typeface="Calibri"/>
                <a:cs typeface="Calibri"/>
              </a:rPr>
              <a:t>abgeschlossen, </a:t>
            </a:r>
            <a:r>
              <a:rPr sz="2800" spc="-30" dirty="0">
                <a:latin typeface="Calibri"/>
                <a:cs typeface="Calibri"/>
              </a:rPr>
              <a:t>ProjektLeiter,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-Titel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Einstellungen </a:t>
            </a:r>
            <a:r>
              <a:rPr sz="3200" spc="-5" dirty="0">
                <a:latin typeface="Calibri"/>
                <a:cs typeface="Calibri"/>
              </a:rPr>
              <a:t>für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Dokumentenmappe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Standards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hinzufügen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Einstellungen </a:t>
            </a:r>
            <a:r>
              <a:rPr sz="3200" spc="-10" dirty="0">
                <a:latin typeface="Calibri"/>
                <a:cs typeface="Calibri"/>
              </a:rPr>
              <a:t>ProjektBib, </a:t>
            </a:r>
            <a:r>
              <a:rPr sz="3200" spc="-20" dirty="0">
                <a:latin typeface="Calibri"/>
                <a:cs typeface="Calibri"/>
              </a:rPr>
              <a:t>Akte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hinzufügen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ProjektBib </a:t>
            </a:r>
            <a:r>
              <a:rPr sz="3200" dirty="0">
                <a:latin typeface="Calibri"/>
                <a:cs typeface="Calibri"/>
              </a:rPr>
              <a:t>als </a:t>
            </a:r>
            <a:r>
              <a:rPr sz="3200" spc="-20" dirty="0">
                <a:latin typeface="Calibri"/>
                <a:cs typeface="Calibri"/>
              </a:rPr>
              <a:t>Vorlage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Speichern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 IT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Einfügen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Wiederholung </a:t>
            </a:r>
            <a:r>
              <a:rPr spc="-5" dirty="0"/>
              <a:t>2.</a:t>
            </a:r>
            <a:r>
              <a:rPr spc="10" dirty="0"/>
              <a:t> </a:t>
            </a:r>
            <a:r>
              <a:rPr spc="-75" dirty="0"/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7480934" cy="374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Wie ging </a:t>
            </a:r>
            <a:r>
              <a:rPr sz="3200" spc="-5" dirty="0">
                <a:latin typeface="Calibri"/>
                <a:cs typeface="Calibri"/>
              </a:rPr>
              <a:t>das </a:t>
            </a:r>
            <a:r>
              <a:rPr sz="3200" spc="-15" dirty="0">
                <a:latin typeface="Calibri"/>
                <a:cs typeface="Calibri"/>
              </a:rPr>
              <a:t>Anzeigen </a:t>
            </a:r>
            <a:r>
              <a:rPr sz="3200" spc="-5" dirty="0">
                <a:latin typeface="Calibri"/>
                <a:cs typeface="Calibri"/>
              </a:rPr>
              <a:t>von </a:t>
            </a:r>
            <a:r>
              <a:rPr sz="3200" spc="-15" dirty="0">
                <a:latin typeface="Calibri"/>
                <a:cs typeface="Calibri"/>
              </a:rPr>
              <a:t>Excel-Daten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live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irgendwo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anders?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Wie </a:t>
            </a:r>
            <a:r>
              <a:rPr sz="3200" spc="-35" dirty="0">
                <a:latin typeface="Calibri"/>
                <a:cs typeface="Calibri"/>
              </a:rPr>
              <a:t>konnte </a:t>
            </a:r>
            <a:r>
              <a:rPr sz="3200" dirty="0">
                <a:latin typeface="Calibri"/>
                <a:cs typeface="Calibri"/>
              </a:rPr>
              <a:t>man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Webpart-Verbindungen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konfigurieren?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Standardworkflows </a:t>
            </a:r>
            <a:r>
              <a:rPr sz="3200" spc="-15" dirty="0">
                <a:latin typeface="Calibri"/>
                <a:cs typeface="Calibri"/>
              </a:rPr>
              <a:t>werden </a:t>
            </a:r>
            <a:r>
              <a:rPr sz="3200" spc="-10" dirty="0">
                <a:latin typeface="Calibri"/>
                <a:cs typeface="Calibri"/>
              </a:rPr>
              <a:t>nicht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angezeigt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Welche </a:t>
            </a:r>
            <a:r>
              <a:rPr sz="3200" spc="-15" dirty="0">
                <a:latin typeface="Calibri"/>
                <a:cs typeface="Calibri"/>
              </a:rPr>
              <a:t>Möglichkeiten </a:t>
            </a:r>
            <a:r>
              <a:rPr sz="3200" spc="-5" dirty="0">
                <a:latin typeface="Calibri"/>
                <a:cs typeface="Calibri"/>
              </a:rPr>
              <a:t>für </a:t>
            </a:r>
            <a:r>
              <a:rPr sz="3200" spc="-20" dirty="0">
                <a:latin typeface="Calibri"/>
                <a:cs typeface="Calibri"/>
              </a:rPr>
              <a:t>Liste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Abteilungen?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Wiederholung </a:t>
            </a:r>
            <a:r>
              <a:rPr spc="-5" dirty="0"/>
              <a:t>2.</a:t>
            </a:r>
            <a:r>
              <a:rPr spc="10" dirty="0"/>
              <a:t> </a:t>
            </a:r>
            <a:r>
              <a:rPr spc="-75" dirty="0"/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7752080" cy="3935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Welche </a:t>
            </a:r>
            <a:r>
              <a:rPr sz="3200" spc="-15" dirty="0">
                <a:latin typeface="Calibri"/>
                <a:cs typeface="Calibri"/>
              </a:rPr>
              <a:t>Informationen </a:t>
            </a:r>
            <a:r>
              <a:rPr sz="3200" spc="-10" dirty="0">
                <a:latin typeface="Calibri"/>
                <a:cs typeface="Calibri"/>
              </a:rPr>
              <a:t>hat </a:t>
            </a:r>
            <a:r>
              <a:rPr sz="3200" spc="-5" dirty="0">
                <a:latin typeface="Calibri"/>
                <a:cs typeface="Calibri"/>
              </a:rPr>
              <a:t>der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BDC?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0" dirty="0">
                <a:latin typeface="Calibri"/>
                <a:cs typeface="Calibri"/>
              </a:rPr>
              <a:t>Wenn </a:t>
            </a:r>
            <a:r>
              <a:rPr sz="3200" spc="-5" dirty="0">
                <a:latin typeface="Calibri"/>
                <a:cs typeface="Calibri"/>
              </a:rPr>
              <a:t>Fehlermeldung </a:t>
            </a:r>
            <a:r>
              <a:rPr sz="3200" spc="-10" dirty="0">
                <a:latin typeface="Calibri"/>
                <a:cs typeface="Calibri"/>
              </a:rPr>
              <a:t>„Keine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Verbindung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möglich“?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Workflows </a:t>
            </a:r>
            <a:r>
              <a:rPr sz="3200" dirty="0">
                <a:latin typeface="Calibri"/>
                <a:cs typeface="Calibri"/>
              </a:rPr>
              <a:t>auf </a:t>
            </a:r>
            <a:r>
              <a:rPr sz="3200" spc="-10" dirty="0">
                <a:latin typeface="Calibri"/>
                <a:cs typeface="Calibri"/>
              </a:rPr>
              <a:t>externe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Daten?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5" dirty="0">
                <a:latin typeface="Calibri"/>
                <a:cs typeface="Calibri"/>
              </a:rPr>
              <a:t>Was </a:t>
            </a:r>
            <a:r>
              <a:rPr sz="3200" spc="-5" dirty="0">
                <a:latin typeface="Calibri"/>
                <a:cs typeface="Calibri"/>
              </a:rPr>
              <a:t>sind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Inhaltstypen?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5" dirty="0">
                <a:latin typeface="Calibri"/>
                <a:cs typeface="Calibri"/>
              </a:rPr>
              <a:t>Was </a:t>
            </a:r>
            <a:r>
              <a:rPr sz="3200" spc="-15" dirty="0">
                <a:latin typeface="Calibri"/>
                <a:cs typeface="Calibri"/>
              </a:rPr>
              <a:t>ist </a:t>
            </a:r>
            <a:r>
              <a:rPr sz="3200" spc="-5" dirty="0">
                <a:latin typeface="Calibri"/>
                <a:cs typeface="Calibri"/>
              </a:rPr>
              <a:t>eine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Mappe?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Projektbibliothek </a:t>
            </a:r>
            <a:r>
              <a:rPr sz="3200" spc="-5" dirty="0">
                <a:latin typeface="Calibri"/>
                <a:cs typeface="Calibri"/>
              </a:rPr>
              <a:t>für </a:t>
            </a:r>
            <a:r>
              <a:rPr sz="3200" dirty="0">
                <a:latin typeface="Calibri"/>
                <a:cs typeface="Calibri"/>
              </a:rPr>
              <a:t>alle </a:t>
            </a:r>
            <a:r>
              <a:rPr sz="3200" spc="-5" dirty="0">
                <a:latin typeface="Calibri"/>
                <a:cs typeface="Calibri"/>
              </a:rPr>
              <a:t>verfügbar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machen?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</a:t>
            </a:r>
            <a:r>
              <a:rPr spc="-15" dirty="0"/>
              <a:t>Alternative</a:t>
            </a:r>
            <a:r>
              <a:rPr dirty="0"/>
              <a:t> </a:t>
            </a:r>
            <a:r>
              <a:rPr spc="-15" dirty="0"/>
              <a:t>Zugriffsordnung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7762875" cy="3813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Alternative Zugriffsordnung: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u="heavy" spc="-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http://extranet/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der ZA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konfigurieren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Systemeinstellungen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der </a:t>
            </a:r>
            <a:r>
              <a:rPr sz="3200" spc="-10" dirty="0">
                <a:latin typeface="Calibri"/>
                <a:cs typeface="Calibri"/>
              </a:rPr>
              <a:t>DNS-Konsole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konfigurieren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Neuer Alias auf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hv-SP13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Im </a:t>
            </a:r>
            <a:r>
              <a:rPr sz="3200" spc="-5" dirty="0">
                <a:latin typeface="Calibri"/>
                <a:cs typeface="Calibri"/>
              </a:rPr>
              <a:t>IIS-Manager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konfigurieren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Neue Bindung der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Intranet-Site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Access Services</a:t>
            </a:r>
            <a:r>
              <a:rPr spc="-15" dirty="0"/>
              <a:t> </a:t>
            </a:r>
            <a:r>
              <a:rPr spc="-5" dirty="0"/>
              <a:t>2010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262125"/>
          <a:ext cx="8248650" cy="260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SharePoint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Tabellen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Liste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Formulare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Webforms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Berichte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[SSRS]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Abfragen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Ansichten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Makros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Workflows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.ndb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Website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Access</a:t>
            </a:r>
            <a:r>
              <a:rPr spc="-50" dirty="0"/>
              <a:t> </a:t>
            </a:r>
            <a:r>
              <a:rPr spc="-20" dirty="0"/>
              <a:t>Vorraussetzungen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7839075" cy="344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SQL-Server 2012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15" dirty="0">
                <a:latin typeface="Calibri"/>
                <a:cs typeface="Calibri"/>
              </a:rPr>
              <a:t>Eigenständige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Datenbank</a:t>
            </a:r>
            <a:endParaRPr sz="3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0" dirty="0">
                <a:latin typeface="Calibri"/>
                <a:cs typeface="Calibri"/>
              </a:rPr>
              <a:t>Secure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Store</a:t>
            </a:r>
            <a:endParaRPr sz="3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15" dirty="0">
                <a:latin typeface="Calibri"/>
                <a:cs typeface="Calibri"/>
              </a:rPr>
              <a:t>App-Verwaltungsdienst</a:t>
            </a:r>
            <a:endParaRPr sz="3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DNS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*.appdom</a:t>
            </a:r>
            <a:endParaRPr sz="3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Calibri"/>
                <a:cs typeface="Calibri"/>
              </a:rPr>
              <a:t>Subscription-Setting-Service</a:t>
            </a:r>
            <a:endParaRPr sz="3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Calibri"/>
                <a:cs typeface="Calibri"/>
              </a:rPr>
              <a:t>Access </a:t>
            </a:r>
            <a:r>
              <a:rPr sz="3200" spc="-5" dirty="0">
                <a:latin typeface="Calibri"/>
                <a:cs typeface="Calibri"/>
              </a:rPr>
              <a:t>2013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Dienstanwendung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Access Services</a:t>
            </a:r>
            <a:r>
              <a:rPr spc="40" dirty="0"/>
              <a:t> </a:t>
            </a:r>
            <a:r>
              <a:rPr spc="-15" dirty="0"/>
              <a:t>Installieren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8278"/>
            <a:ext cx="5897880" cy="4817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Eigenständige </a:t>
            </a:r>
            <a:r>
              <a:rPr sz="3000" spc="-10" dirty="0">
                <a:latin typeface="Calibri"/>
                <a:cs typeface="Calibri"/>
              </a:rPr>
              <a:t>Datenbank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aktivieren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Powershell-skript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ausführen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Domäne: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appdom.schulung.local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ts val="311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Account: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schulung\svcza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9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Neuer </a:t>
            </a:r>
            <a:r>
              <a:rPr sz="3000" spc="-15" dirty="0">
                <a:latin typeface="Calibri"/>
                <a:cs typeface="Calibri"/>
              </a:rPr>
              <a:t>A-Eintrag </a:t>
            </a:r>
            <a:r>
              <a:rPr sz="3000" dirty="0">
                <a:latin typeface="Calibri"/>
                <a:cs typeface="Calibri"/>
              </a:rPr>
              <a:t>im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DNS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Neue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Bindung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Access </a:t>
            </a:r>
            <a:r>
              <a:rPr sz="3000" spc="-5" dirty="0">
                <a:latin typeface="Calibri"/>
                <a:cs typeface="Calibri"/>
              </a:rPr>
              <a:t>Services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anlegen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ts val="3115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Pool: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SettingServiceAppPool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9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Dienst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starten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Benutzerprofil </a:t>
            </a:r>
            <a:r>
              <a:rPr sz="3000" spc="-5" dirty="0">
                <a:latin typeface="Calibri"/>
                <a:cs typeface="Calibri"/>
              </a:rPr>
              <a:t>laden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aktivieren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IIS auf </a:t>
            </a:r>
            <a:r>
              <a:rPr sz="2600" spc="-20" dirty="0">
                <a:latin typeface="Calibri"/>
                <a:cs typeface="Calibri"/>
              </a:rPr>
              <a:t>Pool </a:t>
            </a:r>
            <a:r>
              <a:rPr sz="2600" spc="5" dirty="0">
                <a:latin typeface="Wingdings"/>
                <a:cs typeface="Wingdings"/>
              </a:rPr>
              <a:t>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Calibri"/>
                <a:cs typeface="Calibri"/>
              </a:rPr>
              <a:t>erw.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Einstellungen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Acces Services</a:t>
            </a:r>
            <a:r>
              <a:rPr spc="40" dirty="0"/>
              <a:t> </a:t>
            </a:r>
            <a:r>
              <a:rPr spc="-5" dirty="0"/>
              <a:t>2013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289558"/>
            <a:ext cx="4974590" cy="1691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Bestellung </a:t>
            </a:r>
            <a:r>
              <a:rPr sz="3200" spc="-5" dirty="0">
                <a:latin typeface="Calibri"/>
                <a:cs typeface="Calibri"/>
              </a:rPr>
              <a:t>suchen,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erstellen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Online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testen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Neue </a:t>
            </a:r>
            <a:r>
              <a:rPr sz="3200" spc="-40" dirty="0">
                <a:latin typeface="Calibri"/>
                <a:cs typeface="Calibri"/>
              </a:rPr>
              <a:t>Tabelle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anlegen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1412747"/>
            <a:ext cx="3616452" cy="4390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</a:t>
            </a:r>
            <a:r>
              <a:rPr spc="-30" dirty="0"/>
              <a:t>Verwaltete</a:t>
            </a:r>
            <a:r>
              <a:rPr spc="30" dirty="0"/>
              <a:t> </a:t>
            </a:r>
            <a:r>
              <a:rPr spc="-20" dirty="0"/>
              <a:t>Navigation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70121" y="1550161"/>
            <a:ext cx="4373880" cy="2715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Webseiteeinstellungen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Verwaltete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Navigation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Websitefeature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Sharepoint </a:t>
            </a:r>
            <a:r>
              <a:rPr sz="2800" spc="-5" dirty="0">
                <a:latin typeface="Calibri"/>
                <a:cs typeface="Calibri"/>
              </a:rPr>
              <a:t>Server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Veröff.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Navigation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erstellen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Grundlagen zu </a:t>
            </a:r>
            <a:r>
              <a:rPr spc="-20" dirty="0"/>
              <a:t>SharePoint</a:t>
            </a:r>
            <a:r>
              <a:rPr spc="3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8278"/>
            <a:ext cx="7936865" cy="4512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24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Sammelbegriff </a:t>
            </a:r>
            <a:r>
              <a:rPr sz="3000" spc="-15" dirty="0">
                <a:latin typeface="Calibri"/>
                <a:cs typeface="Calibri"/>
              </a:rPr>
              <a:t>mehrerer </a:t>
            </a:r>
            <a:r>
              <a:rPr sz="3000" spc="-10" dirty="0">
                <a:latin typeface="Calibri"/>
                <a:cs typeface="Calibri"/>
              </a:rPr>
              <a:t>Microsoft </a:t>
            </a:r>
            <a:r>
              <a:rPr sz="3000" spc="-15" dirty="0">
                <a:latin typeface="Calibri"/>
                <a:cs typeface="Calibri"/>
              </a:rPr>
              <a:t>Produkte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und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sz="3000" spc="-30" dirty="0">
                <a:latin typeface="Calibri"/>
                <a:cs typeface="Calibri"/>
              </a:rPr>
              <a:t>Technologien</a:t>
            </a:r>
            <a:endParaRPr sz="3000">
              <a:latin typeface="Calibri"/>
              <a:cs typeface="Calibri"/>
            </a:endParaRPr>
          </a:p>
          <a:p>
            <a:pPr marL="355600" marR="989330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Im </a:t>
            </a:r>
            <a:r>
              <a:rPr sz="3000" spc="-15" dirty="0">
                <a:latin typeface="Calibri"/>
                <a:cs typeface="Calibri"/>
              </a:rPr>
              <a:t>Kern: </a:t>
            </a:r>
            <a:r>
              <a:rPr sz="3000" spc="-25" dirty="0">
                <a:latin typeface="Calibri"/>
                <a:cs typeface="Calibri"/>
              </a:rPr>
              <a:t>Webportal </a:t>
            </a:r>
            <a:r>
              <a:rPr sz="3000" spc="-5" dirty="0">
                <a:latin typeface="Calibri"/>
                <a:cs typeface="Calibri"/>
              </a:rPr>
              <a:t>für </a:t>
            </a:r>
            <a:r>
              <a:rPr sz="3000" spc="-15" dirty="0">
                <a:latin typeface="Calibri"/>
                <a:cs typeface="Calibri"/>
              </a:rPr>
              <a:t>computergestützte  </a:t>
            </a:r>
            <a:r>
              <a:rPr sz="3000" spc="-5" dirty="0">
                <a:latin typeface="Calibri"/>
                <a:cs typeface="Calibri"/>
              </a:rPr>
              <a:t>Zusammenarbeit im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Unternehmen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5" dirty="0">
                <a:latin typeface="Calibri"/>
                <a:cs typeface="Calibri"/>
              </a:rPr>
              <a:t>Möglichkeiten: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Intranet, </a:t>
            </a:r>
            <a:r>
              <a:rPr sz="2600" spc="-5" dirty="0">
                <a:latin typeface="Calibri"/>
                <a:cs typeface="Calibri"/>
              </a:rPr>
              <a:t>Extranet,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Firmenhomepage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Datenablage </a:t>
            </a:r>
            <a:r>
              <a:rPr sz="2600" spc="-5" dirty="0">
                <a:latin typeface="Calibri"/>
                <a:cs typeface="Calibri"/>
              </a:rPr>
              <a:t>und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Dokumentverwaltung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Zusammenarbeit </a:t>
            </a:r>
            <a:r>
              <a:rPr sz="2600" dirty="0">
                <a:latin typeface="Calibri"/>
                <a:cs typeface="Calibri"/>
              </a:rPr>
              <a:t>/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Office-Integration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Unternehmenssuche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Auswertung </a:t>
            </a:r>
            <a:r>
              <a:rPr sz="2600" spc="-10" dirty="0">
                <a:latin typeface="Calibri"/>
                <a:cs typeface="Calibri"/>
              </a:rPr>
              <a:t>von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Geschäftsdaten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Prozessautomatisierung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0552" y="5300471"/>
            <a:ext cx="285750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</a:t>
            </a:r>
            <a:r>
              <a:rPr spc="-10" dirty="0"/>
              <a:t>Monitoring</a:t>
            </a:r>
            <a:r>
              <a:rPr spc="30" dirty="0"/>
              <a:t> </a:t>
            </a:r>
            <a:r>
              <a:rPr spc="-15" dirty="0"/>
              <a:t>Dokument-ID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7110730" cy="330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Dokument-ID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aktivieren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Auftrag </a:t>
            </a:r>
            <a:r>
              <a:rPr sz="3200" spc="-5" dirty="0">
                <a:latin typeface="Calibri"/>
                <a:cs typeface="Calibri"/>
              </a:rPr>
              <a:t>zum </a:t>
            </a:r>
            <a:r>
              <a:rPr sz="3200" spc="-10" dirty="0">
                <a:latin typeface="Calibri"/>
                <a:cs typeface="Calibri"/>
              </a:rPr>
              <a:t>Aktivieren </a:t>
            </a:r>
            <a:r>
              <a:rPr sz="3200" spc="-5" dirty="0">
                <a:latin typeface="Calibri"/>
                <a:cs typeface="Calibri"/>
              </a:rPr>
              <a:t>der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Dokument-ID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Jetzt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ausführen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Auftrag </a:t>
            </a:r>
            <a:r>
              <a:rPr sz="3200" spc="-5" dirty="0">
                <a:latin typeface="Calibri"/>
                <a:cs typeface="Calibri"/>
              </a:rPr>
              <a:t>zum Zuweisen der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Dokument-ID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Jetzt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ausführen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überprüfen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</a:t>
            </a:r>
            <a:r>
              <a:rPr spc="-10" dirty="0"/>
              <a:t>Monitoring</a:t>
            </a:r>
            <a:r>
              <a:rPr spc="-5" dirty="0"/>
              <a:t> </a:t>
            </a:r>
            <a:r>
              <a:rPr spc="-10" dirty="0"/>
              <a:t>Logs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7228205" cy="416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Excel-Services </a:t>
            </a:r>
            <a:r>
              <a:rPr sz="3200" spc="-10" dirty="0">
                <a:latin typeface="Calibri"/>
                <a:cs typeface="Calibri"/>
              </a:rPr>
              <a:t>ausführlich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dokumentieren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SharePointLogViewer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testen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C:/programme/common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files/microsoft</a:t>
            </a:r>
            <a:endParaRPr sz="2800">
              <a:latin typeface="Calibri"/>
              <a:cs typeface="Calibri"/>
            </a:endParaRPr>
          </a:p>
          <a:p>
            <a:pPr marR="166370" algn="ctr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shared/web </a:t>
            </a:r>
            <a:r>
              <a:rPr sz="2800" spc="-5" dirty="0">
                <a:latin typeface="Calibri"/>
                <a:cs typeface="Calibri"/>
              </a:rPr>
              <a:t>server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extensions/15/logs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Filtern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Protokollierungseinstellungen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Tage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10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</a:t>
            </a:r>
            <a:r>
              <a:rPr spc="-10" dirty="0"/>
              <a:t>Monitoring 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74773"/>
            <a:ext cx="7957184" cy="271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Diagnoseanbieter: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Ablaufverfolgungsprotokoll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Aktivieren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Wss_logging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Sicht: </a:t>
            </a:r>
            <a:r>
              <a:rPr sz="2800" spc="-45" dirty="0">
                <a:latin typeface="Calibri"/>
                <a:cs typeface="Calibri"/>
              </a:rPr>
              <a:t>USLTracelog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testen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Integrationsregeln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angucken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60" dirty="0"/>
              <a:t> </a:t>
            </a:r>
            <a:r>
              <a:rPr spc="-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7531734" cy="4399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Benutzer </a:t>
            </a:r>
            <a:r>
              <a:rPr sz="3200" spc="-5" dirty="0">
                <a:latin typeface="Calibri"/>
                <a:cs typeface="Calibri"/>
              </a:rPr>
              <a:t>zum Domänen-Admin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machen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Neuer </a:t>
            </a:r>
            <a:r>
              <a:rPr sz="2800" spc="-15" dirty="0">
                <a:latin typeface="Calibri"/>
                <a:cs typeface="Calibri"/>
              </a:rPr>
              <a:t>Browser ausführen </a:t>
            </a:r>
            <a:r>
              <a:rPr sz="2800" spc="-5" dirty="0">
                <a:latin typeface="Calibri"/>
                <a:cs typeface="Calibri"/>
              </a:rPr>
              <a:t>als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Benutzer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Jeder in </a:t>
            </a:r>
            <a:r>
              <a:rPr sz="3200" spc="-5" dirty="0">
                <a:latin typeface="Calibri"/>
                <a:cs typeface="Calibri"/>
              </a:rPr>
              <a:t>Gruppe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Besucher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Anlegen </a:t>
            </a:r>
            <a:r>
              <a:rPr sz="3200" spc="-10" dirty="0">
                <a:latin typeface="Calibri"/>
                <a:cs typeface="Calibri"/>
              </a:rPr>
              <a:t>von </a:t>
            </a:r>
            <a:r>
              <a:rPr sz="3200" spc="-15" dirty="0">
                <a:latin typeface="Calibri"/>
                <a:cs typeface="Calibri"/>
              </a:rPr>
              <a:t>Berechtigungsstufe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Poweruser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Gruppe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anlegen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Recht </a:t>
            </a:r>
            <a:r>
              <a:rPr sz="2800" spc="-15" dirty="0">
                <a:latin typeface="Calibri"/>
                <a:cs typeface="Calibri"/>
              </a:rPr>
              <a:t>PowerUser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vergeben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IT-Site einige </a:t>
            </a:r>
            <a:r>
              <a:rPr sz="2800" spc="-5" dirty="0">
                <a:latin typeface="Calibri"/>
                <a:cs typeface="Calibri"/>
              </a:rPr>
              <a:t>Gruppen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löschen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65" dirty="0">
                <a:latin typeface="Calibri"/>
                <a:cs typeface="Calibri"/>
              </a:rPr>
              <a:t>Testen </a:t>
            </a:r>
            <a:r>
              <a:rPr sz="3200" dirty="0">
                <a:latin typeface="Calibri"/>
                <a:cs typeface="Calibri"/>
              </a:rPr>
              <a:t>mit </a:t>
            </a:r>
            <a:r>
              <a:rPr sz="3200" spc="-5" dirty="0">
                <a:latin typeface="Calibri"/>
                <a:cs typeface="Calibri"/>
              </a:rPr>
              <a:t>anderem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Browser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6376" y="4578096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55" dirty="0"/>
              <a:t> </a:t>
            </a:r>
            <a:r>
              <a:rPr spc="-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6857365" cy="3837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Bibliothek </a:t>
            </a:r>
            <a:r>
              <a:rPr sz="3200" dirty="0">
                <a:latin typeface="Calibri"/>
                <a:cs typeface="Calibri"/>
              </a:rPr>
              <a:t>in IT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Ebenfalls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Berechtigungsvererbung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deaktivieren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Ein </a:t>
            </a:r>
            <a:r>
              <a:rPr sz="3200" spc="-10" dirty="0">
                <a:latin typeface="Calibri"/>
                <a:cs typeface="Calibri"/>
              </a:rPr>
              <a:t>Dokument </a:t>
            </a:r>
            <a:r>
              <a:rPr sz="3200" spc="-5" dirty="0">
                <a:latin typeface="Calibri"/>
                <a:cs typeface="Calibri"/>
              </a:rPr>
              <a:t>„freigeben </a:t>
            </a:r>
            <a:r>
              <a:rPr sz="3200" spc="5" dirty="0">
                <a:latin typeface="Calibri"/>
                <a:cs typeface="Calibri"/>
              </a:rPr>
              <a:t>für“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Benutzer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Feature </a:t>
            </a:r>
            <a:r>
              <a:rPr sz="3200" spc="-5" dirty="0">
                <a:latin typeface="Calibri"/>
                <a:cs typeface="Calibri"/>
              </a:rPr>
              <a:t>„Sperrmodus“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deaktivieren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Vererbung </a:t>
            </a:r>
            <a:r>
              <a:rPr sz="3200" spc="-10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IT wieder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aktivieren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Externem </a:t>
            </a:r>
            <a:r>
              <a:rPr sz="3200" spc="-20" dirty="0">
                <a:latin typeface="Calibri"/>
                <a:cs typeface="Calibri"/>
              </a:rPr>
              <a:t>Berater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überall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5" dirty="0">
                <a:latin typeface="Calibri"/>
                <a:cs typeface="Calibri"/>
              </a:rPr>
              <a:t>Lesen-Rechte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geben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Wiederholung </a:t>
            </a:r>
            <a:r>
              <a:rPr spc="-5" dirty="0"/>
              <a:t>3.</a:t>
            </a:r>
            <a:r>
              <a:rPr spc="10" dirty="0"/>
              <a:t> </a:t>
            </a:r>
            <a:r>
              <a:rPr spc="-75" dirty="0"/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7751445" cy="227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5" dirty="0">
                <a:latin typeface="Calibri"/>
                <a:cs typeface="Calibri"/>
              </a:rPr>
              <a:t>Was </a:t>
            </a:r>
            <a:r>
              <a:rPr sz="3200" spc="-5" dirty="0">
                <a:latin typeface="Calibri"/>
                <a:cs typeface="Calibri"/>
              </a:rPr>
              <a:t>sind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Inhaltstypen?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35" dirty="0">
                <a:latin typeface="Calibri"/>
                <a:cs typeface="Calibri"/>
              </a:rPr>
              <a:t>Was </a:t>
            </a:r>
            <a:r>
              <a:rPr sz="3200" spc="-15" dirty="0">
                <a:latin typeface="Calibri"/>
                <a:cs typeface="Calibri"/>
              </a:rPr>
              <a:t>ist </a:t>
            </a:r>
            <a:r>
              <a:rPr sz="3200" spc="-5" dirty="0">
                <a:latin typeface="Calibri"/>
                <a:cs typeface="Calibri"/>
              </a:rPr>
              <a:t>eine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Mappe?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libri"/>
                <a:cs typeface="Calibri"/>
              </a:rPr>
              <a:t>Projektbibliothek </a:t>
            </a:r>
            <a:r>
              <a:rPr sz="3200" spc="-5" dirty="0">
                <a:latin typeface="Calibri"/>
                <a:cs typeface="Calibri"/>
              </a:rPr>
              <a:t>für </a:t>
            </a:r>
            <a:r>
              <a:rPr sz="3200" dirty="0">
                <a:latin typeface="Calibri"/>
                <a:cs typeface="Calibri"/>
              </a:rPr>
              <a:t>alle </a:t>
            </a:r>
            <a:r>
              <a:rPr sz="3200" spc="-5" dirty="0">
                <a:latin typeface="Calibri"/>
                <a:cs typeface="Calibri"/>
              </a:rPr>
              <a:t>verfügbar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machen?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Viele oder häufig </a:t>
            </a:r>
            <a:r>
              <a:rPr sz="3200" dirty="0">
                <a:latin typeface="Calibri"/>
                <a:cs typeface="Calibri"/>
              </a:rPr>
              <a:t>SP-Server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aufsetzen?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Wiederholung </a:t>
            </a:r>
            <a:r>
              <a:rPr spc="-5" dirty="0"/>
              <a:t>3.</a:t>
            </a:r>
            <a:r>
              <a:rPr spc="10" dirty="0"/>
              <a:t> </a:t>
            </a:r>
            <a:r>
              <a:rPr spc="-75" dirty="0"/>
              <a:t>Tag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9259" indent="-342900">
              <a:lnSpc>
                <a:spcPct val="100000"/>
              </a:lnSpc>
              <a:buFont typeface="Arial"/>
              <a:buChar char="•"/>
              <a:tabLst>
                <a:tab pos="429259" algn="l"/>
                <a:tab pos="429895" algn="l"/>
              </a:tabLst>
            </a:pPr>
            <a:r>
              <a:rPr spc="-20" dirty="0"/>
              <a:t>Warum </a:t>
            </a:r>
            <a:r>
              <a:rPr spc="-10" dirty="0"/>
              <a:t>Dienstanwendungen </a:t>
            </a:r>
            <a:r>
              <a:rPr dirty="0"/>
              <a:t>alle</a:t>
            </a:r>
            <a:r>
              <a:rPr spc="-20" dirty="0"/>
              <a:t> </a:t>
            </a:r>
            <a:r>
              <a:rPr spc="-5" dirty="0"/>
              <a:t>doppelt?</a:t>
            </a:r>
          </a:p>
          <a:p>
            <a:pPr marL="429259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29259" algn="l"/>
                <a:tab pos="429895" algn="l"/>
              </a:tabLst>
            </a:pPr>
            <a:r>
              <a:rPr spc="-65" dirty="0"/>
              <a:t>Wo </a:t>
            </a:r>
            <a:r>
              <a:rPr spc="-20" dirty="0"/>
              <a:t>protokolliert</a:t>
            </a:r>
            <a:r>
              <a:rPr spc="35" dirty="0"/>
              <a:t> </a:t>
            </a:r>
            <a:r>
              <a:rPr spc="-15" dirty="0"/>
              <a:t>SharePoint?</a:t>
            </a:r>
          </a:p>
          <a:p>
            <a:pPr marL="429259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29259" algn="l"/>
                <a:tab pos="429895" algn="l"/>
              </a:tabLst>
            </a:pPr>
            <a:r>
              <a:rPr spc="-10" dirty="0"/>
              <a:t>Correlations-ID?</a:t>
            </a:r>
          </a:p>
          <a:p>
            <a:pPr marL="429259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429259" algn="l"/>
                <a:tab pos="429895" algn="l"/>
              </a:tabLst>
            </a:pPr>
            <a:r>
              <a:rPr spc="-5" dirty="0"/>
              <a:t>Diagnoseanbieter:</a:t>
            </a:r>
            <a:r>
              <a:rPr spc="-10" dirty="0"/>
              <a:t> </a:t>
            </a:r>
            <a:r>
              <a:rPr spc="-15" dirty="0"/>
              <a:t>Ablaufverfolgungsprotokoll?</a:t>
            </a:r>
          </a:p>
          <a:p>
            <a:pPr marL="429259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29259" algn="l"/>
                <a:tab pos="429895" algn="l"/>
              </a:tabLst>
            </a:pPr>
            <a:r>
              <a:rPr spc="-10" dirty="0"/>
              <a:t>Integritätsanalyse?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Wiederholung </a:t>
            </a:r>
            <a:r>
              <a:rPr spc="-5" dirty="0"/>
              <a:t>3.</a:t>
            </a:r>
            <a:r>
              <a:rPr spc="10" dirty="0"/>
              <a:t> </a:t>
            </a:r>
            <a:r>
              <a:rPr spc="-75" dirty="0"/>
              <a:t>Tag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7279640" cy="217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Self-Service </a:t>
            </a:r>
            <a:r>
              <a:rPr sz="3200" spc="-15" dirty="0">
                <a:latin typeface="Calibri"/>
                <a:cs typeface="Calibri"/>
              </a:rPr>
              <a:t>Site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Creation?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Nutzer </a:t>
            </a:r>
            <a:r>
              <a:rPr sz="3200" spc="-5" dirty="0">
                <a:latin typeface="Calibri"/>
                <a:cs typeface="Calibri"/>
              </a:rPr>
              <a:t>soll Bibliothek sehen </a:t>
            </a:r>
            <a:r>
              <a:rPr sz="3200" spc="-20" dirty="0">
                <a:latin typeface="Calibri"/>
                <a:cs typeface="Calibri"/>
              </a:rPr>
              <a:t>können,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auch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wenn nur </a:t>
            </a:r>
            <a:r>
              <a:rPr sz="3200" spc="-15" dirty="0">
                <a:latin typeface="Calibri"/>
                <a:cs typeface="Calibri"/>
              </a:rPr>
              <a:t>Dokument</a:t>
            </a:r>
            <a:r>
              <a:rPr sz="3200" spc="-10" dirty="0">
                <a:latin typeface="Calibri"/>
                <a:cs typeface="Calibri"/>
              </a:rPr>
              <a:t> freigegeben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Externer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Berater?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50" dirty="0"/>
              <a:t> </a:t>
            </a:r>
            <a:r>
              <a:rPr spc="-10" dirty="0"/>
              <a:t>Backup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7565390" cy="405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Sichern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10" dirty="0">
                <a:latin typeface="Calibri"/>
                <a:cs typeface="Calibri"/>
              </a:rPr>
              <a:t>stsadm </a:t>
            </a:r>
            <a:r>
              <a:rPr sz="2800" spc="-5" dirty="0">
                <a:latin typeface="Calibri"/>
                <a:cs typeface="Calibri"/>
              </a:rPr>
              <a:t>-o </a:t>
            </a:r>
            <a:r>
              <a:rPr sz="2800" spc="-15" dirty="0">
                <a:latin typeface="Calibri"/>
                <a:cs typeface="Calibri"/>
              </a:rPr>
              <a:t>export </a:t>
            </a:r>
            <a:r>
              <a:rPr sz="2800" spc="-10" dirty="0">
                <a:latin typeface="Calibri"/>
                <a:cs typeface="Calibri"/>
              </a:rPr>
              <a:t>-url </a:t>
            </a:r>
            <a:r>
              <a:rPr sz="2800" u="heavy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http://intranet/IT</a:t>
            </a:r>
            <a:r>
              <a:rPr sz="2800" u="heavy" spc="18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800" spc="-10" dirty="0">
                <a:latin typeface="Calibri"/>
                <a:cs typeface="Calibri"/>
              </a:rPr>
              <a:t>-filename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C:\Backup\IntraIT.dat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ITMuell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wiederherstellen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10" dirty="0">
                <a:latin typeface="Calibri"/>
                <a:cs typeface="Calibri"/>
              </a:rPr>
              <a:t>stsadm </a:t>
            </a:r>
            <a:r>
              <a:rPr sz="2800" spc="-5" dirty="0">
                <a:latin typeface="Calibri"/>
                <a:cs typeface="Calibri"/>
              </a:rPr>
              <a:t>-o import </a:t>
            </a:r>
            <a:r>
              <a:rPr sz="2800" spc="-10" dirty="0">
                <a:latin typeface="Calibri"/>
                <a:cs typeface="Calibri"/>
              </a:rPr>
              <a:t>-url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u="heavy" spc="-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http://intranet/ITmuell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-filename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C:\Backup\IntraIT.dat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Bibliothek </a:t>
            </a:r>
            <a:r>
              <a:rPr sz="3200" dirty="0">
                <a:latin typeface="Calibri"/>
                <a:cs typeface="Calibri"/>
              </a:rPr>
              <a:t>und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Public-Seite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„wiederherstellen“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50" dirty="0"/>
              <a:t> </a:t>
            </a:r>
            <a:r>
              <a:rPr spc="-10" dirty="0"/>
              <a:t>Backup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7757159" cy="3862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Intranet_Content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sichern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Als </a:t>
            </a:r>
            <a:r>
              <a:rPr sz="3200" spc="-15" dirty="0">
                <a:latin typeface="Calibri"/>
                <a:cs typeface="Calibri"/>
              </a:rPr>
              <a:t>Intranet_Content_alt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wiederherstellen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Protokollfragment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deaktivieren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ZA: </a:t>
            </a:r>
            <a:r>
              <a:rPr sz="3200" spc="-10" dirty="0">
                <a:latin typeface="Calibri"/>
                <a:cs typeface="Calibri"/>
              </a:rPr>
              <a:t>Daten </a:t>
            </a:r>
            <a:r>
              <a:rPr sz="3200" dirty="0">
                <a:latin typeface="Calibri"/>
                <a:cs typeface="Calibri"/>
              </a:rPr>
              <a:t>aus einer </a:t>
            </a:r>
            <a:r>
              <a:rPr sz="3200" spc="-10" dirty="0">
                <a:latin typeface="Calibri"/>
                <a:cs typeface="Calibri"/>
              </a:rPr>
              <a:t>nicht </a:t>
            </a:r>
            <a:r>
              <a:rPr sz="3200" dirty="0">
                <a:latin typeface="Calibri"/>
                <a:cs typeface="Calibri"/>
              </a:rPr>
              <a:t>…</a:t>
            </a:r>
            <a:r>
              <a:rPr sz="3200" spc="-10" dirty="0">
                <a:latin typeface="Calibri"/>
                <a:cs typeface="Calibri"/>
              </a:rPr>
              <a:t> wiederherstellen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Nach </a:t>
            </a:r>
            <a:r>
              <a:rPr sz="3200" spc="-10" dirty="0">
                <a:latin typeface="Calibri"/>
                <a:cs typeface="Calibri"/>
              </a:rPr>
              <a:t>C:\Backup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exportieren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Import mit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Import-SPWeb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nach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  <a:hlinkClick r:id="rId2"/>
              </a:rPr>
              <a:t>http://intranet/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Grundlagen zu </a:t>
            </a:r>
            <a:r>
              <a:rPr spc="-20" dirty="0"/>
              <a:t>SharePoint</a:t>
            </a:r>
            <a:r>
              <a:rPr spc="3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8917"/>
            <a:ext cx="593979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Infrastruktur </a:t>
            </a:r>
            <a:r>
              <a:rPr sz="2800" spc="-5" dirty="0">
                <a:latin typeface="Calibri"/>
                <a:cs typeface="Calibri"/>
              </a:rPr>
              <a:t>/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Systemvoraussetzungen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870830"/>
            <a:ext cx="7579359" cy="86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Hardware </a:t>
            </a:r>
            <a:r>
              <a:rPr sz="2800" spc="-10" dirty="0">
                <a:latin typeface="Calibri"/>
                <a:cs typeface="Calibri"/>
              </a:rPr>
              <a:t>(Minimum,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Singlefarm-Szenario):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8 GB RAM, </a:t>
            </a:r>
            <a:r>
              <a:rPr sz="2400" spc="-5" dirty="0">
                <a:latin typeface="Calibri"/>
                <a:cs typeface="Calibri"/>
              </a:rPr>
              <a:t>64bit </a:t>
            </a:r>
            <a:r>
              <a:rPr sz="2400" spc="-15" dirty="0">
                <a:latin typeface="Calibri"/>
                <a:cs typeface="Calibri"/>
              </a:rPr>
              <a:t>4-core-CPU, </a:t>
            </a:r>
            <a:r>
              <a:rPr sz="2400" spc="-5" dirty="0">
                <a:latin typeface="Calibri"/>
                <a:cs typeface="Calibri"/>
              </a:rPr>
              <a:t>80GB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Festplattenspeicher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3241" y="1751202"/>
          <a:ext cx="6984822" cy="2895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SharePoint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Server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2013 Standard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/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Enterprise</a:t>
                      </a:r>
                      <a:r>
                        <a:rPr sz="1600" b="1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Edition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erweiterte Enterprise Funktionalitäten</a:t>
                      </a:r>
                      <a:r>
                        <a:rPr sz="16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(Dienstanwendungen)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085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SharePoint Foundation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2013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Grundfunktionalitäten;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kostenfrei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085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.NET 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Framework</a:t>
                      </a:r>
                      <a:r>
                        <a:rPr sz="16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4.5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Zugrundeliegende</a:t>
                      </a:r>
                      <a:r>
                        <a:rPr sz="16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Entwicklungsumgebung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085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IIS</a:t>
                      </a:r>
                      <a:r>
                        <a:rPr sz="16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7.5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Anwendungsserver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085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Windows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Server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2008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R2 SP1 o.</a:t>
                      </a:r>
                      <a:r>
                        <a:rPr sz="1600" b="1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höher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Serverbetriebssystem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085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SQL Server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2008R2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SP1 o.</a:t>
                      </a:r>
                      <a:r>
                        <a:rPr sz="16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höher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Datenbankserver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085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Suche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8278"/>
            <a:ext cx="8008620" cy="461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Inhaltsquellen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ts val="281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SP </a:t>
            </a:r>
            <a:r>
              <a:rPr sz="2600" spc="-20" dirty="0">
                <a:latin typeface="Calibri"/>
                <a:cs typeface="Calibri"/>
              </a:rPr>
              <a:t>Website, </a:t>
            </a:r>
            <a:r>
              <a:rPr sz="2600" spc="-55" dirty="0">
                <a:latin typeface="Calibri"/>
                <a:cs typeface="Calibri"/>
              </a:rPr>
              <a:t>www, </a:t>
            </a:r>
            <a:r>
              <a:rPr sz="2600" spc="-10" dirty="0">
                <a:latin typeface="Calibri"/>
                <a:cs typeface="Calibri"/>
              </a:rPr>
              <a:t>Freigaben, Exchange </a:t>
            </a:r>
            <a:r>
              <a:rPr sz="2600" dirty="0">
                <a:latin typeface="Calibri"/>
                <a:cs typeface="Calibri"/>
              </a:rPr>
              <a:t>Public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Folders,</a:t>
            </a:r>
            <a:endParaRPr sz="2600">
              <a:latin typeface="Calibri"/>
              <a:cs typeface="Calibri"/>
            </a:endParaRPr>
          </a:p>
          <a:p>
            <a:pPr marL="756285">
              <a:lnSpc>
                <a:spcPts val="2800"/>
              </a:lnSpc>
            </a:pPr>
            <a:r>
              <a:rPr sz="2600" dirty="0">
                <a:latin typeface="Calibri"/>
                <a:cs typeface="Calibri"/>
              </a:rPr>
              <a:t>BDC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9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20" dirty="0">
                <a:latin typeface="Calibri"/>
                <a:cs typeface="Calibri"/>
              </a:rPr>
              <a:t>Durchforstungsprotokolle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20" dirty="0">
                <a:latin typeface="Calibri"/>
                <a:cs typeface="Calibri"/>
              </a:rPr>
              <a:t>Durchforstungsregeln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UNC mit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Mit </a:t>
            </a:r>
            <a:r>
              <a:rPr sz="2600" spc="-5" dirty="0">
                <a:latin typeface="Calibri"/>
                <a:cs typeface="Calibri"/>
              </a:rPr>
              <a:t>anderem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Konto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ts val="3115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Inhalte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ausschließen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9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10" dirty="0">
                <a:latin typeface="Calibri"/>
                <a:cs typeface="Calibri"/>
              </a:rPr>
              <a:t>Dateityp</a:t>
            </a:r>
            <a:endParaRPr sz="3000">
              <a:latin typeface="Calibri"/>
              <a:cs typeface="Calibri"/>
            </a:endParaRPr>
          </a:p>
          <a:p>
            <a:pPr marL="756285" lvl="1" indent="-286385">
              <a:lnSpc>
                <a:spcPts val="311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iFilter </a:t>
            </a:r>
            <a:r>
              <a:rPr sz="2600" dirty="0">
                <a:latin typeface="Calibri"/>
                <a:cs typeface="Calibri"/>
              </a:rPr>
              <a:t>+ </a:t>
            </a:r>
            <a:r>
              <a:rPr sz="2600" spc="-10" dirty="0">
                <a:latin typeface="Calibri"/>
                <a:cs typeface="Calibri"/>
              </a:rPr>
              <a:t>Dateien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(tiff)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9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000" spc="-5" dirty="0">
                <a:latin typeface="Calibri"/>
                <a:cs typeface="Calibri"/>
              </a:rPr>
              <a:t>Suchschema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10" dirty="0"/>
              <a:t> </a:t>
            </a:r>
            <a:r>
              <a:rPr spc="-25" dirty="0"/>
              <a:t>Erstkonfiguration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5474970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Neue </a:t>
            </a:r>
            <a:r>
              <a:rPr sz="3200" spc="-5" dirty="0">
                <a:latin typeface="Calibri"/>
                <a:cs typeface="Calibri"/>
              </a:rPr>
              <a:t>Inhaltsquellen</a:t>
            </a:r>
            <a:r>
              <a:rPr sz="3200" spc="-10" dirty="0">
                <a:latin typeface="Calibri"/>
                <a:cs typeface="Calibri"/>
              </a:rPr>
              <a:t> definieren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Websites,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DemoDokumente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Suche manuell </a:t>
            </a:r>
            <a:r>
              <a:rPr sz="3200" spc="-20" dirty="0">
                <a:latin typeface="Calibri"/>
                <a:cs typeface="Calibri"/>
              </a:rPr>
              <a:t>starten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Durchforstungsprotokoll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URL-Ansicht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Neue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Durchforstungsregel</a:t>
            </a:r>
            <a:endParaRPr sz="3200">
              <a:latin typeface="Calibri"/>
              <a:cs typeface="Calibri"/>
            </a:endParaRPr>
          </a:p>
          <a:p>
            <a:pPr marL="756285" marR="1901189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Dokumente </a:t>
            </a:r>
            <a:r>
              <a:rPr sz="2800" spc="-10" dirty="0">
                <a:latin typeface="Calibri"/>
                <a:cs typeface="Calibri"/>
              </a:rPr>
              <a:t>mit  </a:t>
            </a:r>
            <a:r>
              <a:rPr sz="2800" spc="-25" dirty="0">
                <a:latin typeface="Calibri"/>
                <a:cs typeface="Calibri"/>
              </a:rPr>
              <a:t>Administratorkonto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</a:t>
            </a:r>
            <a:r>
              <a:rPr spc="-10" dirty="0"/>
              <a:t>Suchseite und</a:t>
            </a:r>
            <a:r>
              <a:rPr spc="35" dirty="0"/>
              <a:t> </a:t>
            </a:r>
            <a:r>
              <a:rPr spc="-15" dirty="0"/>
              <a:t>Regeln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74773"/>
            <a:ext cx="7256780" cy="264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Neue </a:t>
            </a:r>
            <a:r>
              <a:rPr sz="3200" spc="-25" dirty="0">
                <a:latin typeface="Calibri"/>
                <a:cs typeface="Calibri"/>
              </a:rPr>
              <a:t>Website:</a:t>
            </a:r>
            <a:r>
              <a:rPr sz="3200" spc="-10" dirty="0">
                <a:latin typeface="Calibri"/>
                <a:cs typeface="Calibri"/>
              </a:rPr>
              <a:t> UnternehmensSuchCenter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Calibri"/>
                <a:cs typeface="Calibri"/>
              </a:rPr>
              <a:t>Durchforstungsregel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Komplexe </a:t>
            </a:r>
            <a:r>
              <a:rPr sz="2800" spc="-5" dirty="0">
                <a:latin typeface="Calibri"/>
                <a:cs typeface="Calibri"/>
              </a:rPr>
              <a:t>URL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hinzufügen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URL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ausschließen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testen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 </a:t>
            </a:r>
            <a:r>
              <a:rPr spc="-30" dirty="0"/>
              <a:t>Verwaltete</a:t>
            </a:r>
            <a:r>
              <a:rPr spc="5" dirty="0"/>
              <a:t> </a:t>
            </a:r>
            <a:r>
              <a:rPr spc="-10" dirty="0"/>
              <a:t>Eigenschaften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74773"/>
            <a:ext cx="7346315" cy="3204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Suchschema: Neue </a:t>
            </a:r>
            <a:r>
              <a:rPr sz="3200" spc="-20" dirty="0">
                <a:latin typeface="Calibri"/>
                <a:cs typeface="Calibri"/>
              </a:rPr>
              <a:t>verwaltete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Eigenschaft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Abteilung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Zuordnung </a:t>
            </a:r>
            <a:r>
              <a:rPr sz="2800" spc="-5" dirty="0">
                <a:latin typeface="Calibri"/>
                <a:cs typeface="Calibri"/>
              </a:rPr>
              <a:t>aller </a:t>
            </a:r>
            <a:r>
              <a:rPr sz="2800" spc="-10" dirty="0">
                <a:latin typeface="Calibri"/>
                <a:cs typeface="Calibri"/>
              </a:rPr>
              <a:t>passender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Metadaten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5" dirty="0">
                <a:latin typeface="Calibri"/>
                <a:cs typeface="Calibri"/>
              </a:rPr>
              <a:t>Vollständige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Durchforstung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Einschränkungs-Webpart</a:t>
            </a:r>
            <a:endParaRPr sz="3200">
              <a:latin typeface="Calibri"/>
              <a:cs typeface="Calibri"/>
            </a:endParaRPr>
          </a:p>
          <a:p>
            <a:pPr marR="4817110" algn="ctr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bearbeiten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Übung:</a:t>
            </a:r>
            <a:r>
              <a:rPr spc="-50" dirty="0"/>
              <a:t> </a:t>
            </a:r>
            <a:r>
              <a:rPr spc="-10" dirty="0"/>
              <a:t>MySites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8946"/>
            <a:ext cx="7155815" cy="4657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Neue</a:t>
            </a:r>
            <a:r>
              <a:rPr sz="2700" spc="-114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Webanwendung</a:t>
            </a:r>
            <a:endParaRPr sz="2700">
              <a:latin typeface="Calibri"/>
              <a:cs typeface="Calibri"/>
            </a:endParaRPr>
          </a:p>
          <a:p>
            <a:pPr marL="469900">
              <a:lnSpc>
                <a:spcPts val="2875"/>
              </a:lnSpc>
              <a:spcBef>
                <a:spcPts val="10"/>
              </a:spcBef>
            </a:pPr>
            <a:r>
              <a:rPr sz="2400" spc="-5" dirty="0">
                <a:latin typeface="Arial"/>
                <a:cs typeface="Arial"/>
              </a:rPr>
              <a:t>–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10" dirty="0">
                <a:latin typeface="Calibri"/>
                <a:cs typeface="Calibri"/>
              </a:rPr>
              <a:t>hv-sp13:33333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Calibri"/>
                <a:cs typeface="Calibri"/>
              </a:rPr>
              <a:t>Neue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Websitesammlung</a:t>
            </a:r>
            <a:endParaRPr sz="2700">
              <a:latin typeface="Calibri"/>
              <a:cs typeface="Calibri"/>
            </a:endParaRPr>
          </a:p>
          <a:p>
            <a:pPr marL="756285" lvl="1" indent="-286385">
              <a:lnSpc>
                <a:spcPts val="2875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Websitehost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25" dirty="0">
                <a:latin typeface="Calibri"/>
                <a:cs typeface="Calibri"/>
              </a:rPr>
              <a:t>Verwalteter </a:t>
            </a:r>
            <a:r>
              <a:rPr sz="2700" spc="-10" dirty="0">
                <a:latin typeface="Calibri"/>
                <a:cs typeface="Calibri"/>
              </a:rPr>
              <a:t>Pfad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„/mysite“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0" dirty="0">
                <a:latin typeface="Calibri"/>
                <a:cs typeface="Calibri"/>
              </a:rPr>
              <a:t>Self-Site Creation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aktivieren</a:t>
            </a:r>
            <a:endParaRPr sz="2700">
              <a:latin typeface="Calibri"/>
              <a:cs typeface="Calibri"/>
            </a:endParaRPr>
          </a:p>
          <a:p>
            <a:pPr marL="756285" lvl="1" indent="-286385">
              <a:lnSpc>
                <a:spcPts val="2875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Benutzer </a:t>
            </a:r>
            <a:r>
              <a:rPr sz="2400" spc="-15" dirty="0">
                <a:latin typeface="Calibri"/>
                <a:cs typeface="Calibri"/>
              </a:rPr>
              <a:t>auffordern </a:t>
            </a:r>
            <a:r>
              <a:rPr sz="2400" spc="-10" dirty="0">
                <a:latin typeface="Calibri"/>
                <a:cs typeface="Calibri"/>
              </a:rPr>
              <a:t>unter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„/mysite“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0" dirty="0">
                <a:latin typeface="Calibri"/>
                <a:cs typeface="Calibri"/>
              </a:rPr>
              <a:t>Benutzerprofildienst </a:t>
            </a:r>
            <a:r>
              <a:rPr sz="2700" dirty="0">
                <a:latin typeface="Calibri"/>
                <a:cs typeface="Calibri"/>
              </a:rPr>
              <a:t>„Meine </a:t>
            </a:r>
            <a:r>
              <a:rPr sz="2700" spc="-25" dirty="0">
                <a:latin typeface="Calibri"/>
                <a:cs typeface="Calibri"/>
              </a:rPr>
              <a:t>Website“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einrichten</a:t>
            </a:r>
            <a:endParaRPr sz="27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Mein </a:t>
            </a:r>
            <a:r>
              <a:rPr sz="2400" spc="-15" dirty="0">
                <a:latin typeface="Calibri"/>
                <a:cs typeface="Calibri"/>
              </a:rPr>
              <a:t>Websitehost: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hv-sp13:33333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ts val="2875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Speicherort: </a:t>
            </a:r>
            <a:r>
              <a:rPr sz="2400" spc="-15" dirty="0">
                <a:latin typeface="Calibri"/>
                <a:cs typeface="Calibri"/>
              </a:rPr>
              <a:t>„/mysite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91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00" spc="-10" dirty="0">
                <a:latin typeface="Calibri"/>
                <a:cs typeface="Calibri"/>
              </a:rPr>
              <a:t>Benutzerprofildienst-Anwendung</a:t>
            </a:r>
            <a:r>
              <a:rPr sz="2700" spc="-1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–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2915"/>
              </a:lnSpc>
            </a:pPr>
            <a:r>
              <a:rPr sz="2700" spc="-15" dirty="0">
                <a:latin typeface="Calibri"/>
                <a:cs typeface="Calibri"/>
              </a:rPr>
              <a:t>Aktivitätsfeedauftrag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aktvieren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22847" y="4358640"/>
            <a:ext cx="2663952" cy="1979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Fragen </a:t>
            </a:r>
            <a:r>
              <a:rPr spc="-10" dirty="0"/>
              <a:t>und </a:t>
            </a:r>
            <a:r>
              <a:rPr spc="-20" dirty="0"/>
              <a:t>offene</a:t>
            </a:r>
            <a:r>
              <a:rPr spc="-10" dirty="0"/>
              <a:t> </a:t>
            </a:r>
            <a:r>
              <a:rPr spc="-15" dirty="0"/>
              <a:t>Punkte</a:t>
            </a:r>
          </a:p>
        </p:txBody>
      </p:sp>
      <p:sp>
        <p:nvSpPr>
          <p:cNvPr id="3" name="object 3"/>
          <p:cNvSpPr/>
          <p:nvPr/>
        </p:nvSpPr>
        <p:spPr>
          <a:xfrm>
            <a:off x="3730853" y="2056002"/>
            <a:ext cx="1849755" cy="3545204"/>
          </a:xfrm>
          <a:custGeom>
            <a:avLst/>
            <a:gdLst/>
            <a:ahLst/>
            <a:cxnLst/>
            <a:rect l="l" t="t" r="r" b="b"/>
            <a:pathLst>
              <a:path w="1849754" h="3545204">
                <a:moveTo>
                  <a:pt x="1653293" y="353441"/>
                </a:moveTo>
                <a:lnTo>
                  <a:pt x="742594" y="353441"/>
                </a:lnTo>
                <a:lnTo>
                  <a:pt x="797725" y="354786"/>
                </a:lnTo>
                <a:lnTo>
                  <a:pt x="850347" y="358826"/>
                </a:lnTo>
                <a:lnTo>
                  <a:pt x="900471" y="365569"/>
                </a:lnTo>
                <a:lnTo>
                  <a:pt x="948108" y="375021"/>
                </a:lnTo>
                <a:lnTo>
                  <a:pt x="993269" y="387190"/>
                </a:lnTo>
                <a:lnTo>
                  <a:pt x="1035964" y="402082"/>
                </a:lnTo>
                <a:lnTo>
                  <a:pt x="1083955" y="423112"/>
                </a:lnTo>
                <a:lnTo>
                  <a:pt x="1128562" y="447336"/>
                </a:lnTo>
                <a:lnTo>
                  <a:pt x="1169787" y="474749"/>
                </a:lnTo>
                <a:lnTo>
                  <a:pt x="1207628" y="505344"/>
                </a:lnTo>
                <a:lnTo>
                  <a:pt x="1242085" y="539114"/>
                </a:lnTo>
                <a:lnTo>
                  <a:pt x="1273220" y="575798"/>
                </a:lnTo>
                <a:lnTo>
                  <a:pt x="1301086" y="615140"/>
                </a:lnTo>
                <a:lnTo>
                  <a:pt x="1325680" y="657145"/>
                </a:lnTo>
                <a:lnTo>
                  <a:pt x="1346993" y="701821"/>
                </a:lnTo>
                <a:lnTo>
                  <a:pt x="1365021" y="749173"/>
                </a:lnTo>
                <a:lnTo>
                  <a:pt x="1379773" y="798777"/>
                </a:lnTo>
                <a:lnTo>
                  <a:pt x="1391256" y="850350"/>
                </a:lnTo>
                <a:lnTo>
                  <a:pt x="1399467" y="903880"/>
                </a:lnTo>
                <a:lnTo>
                  <a:pt x="1404397" y="959354"/>
                </a:lnTo>
                <a:lnTo>
                  <a:pt x="1406042" y="1016762"/>
                </a:lnTo>
                <a:lnTo>
                  <a:pt x="1404703" y="1067570"/>
                </a:lnTo>
                <a:lnTo>
                  <a:pt x="1400694" y="1117573"/>
                </a:lnTo>
                <a:lnTo>
                  <a:pt x="1394027" y="1166760"/>
                </a:lnTo>
                <a:lnTo>
                  <a:pt x="1384714" y="1215117"/>
                </a:lnTo>
                <a:lnTo>
                  <a:pt x="1372768" y="1262634"/>
                </a:lnTo>
                <a:lnTo>
                  <a:pt x="1357848" y="1308567"/>
                </a:lnTo>
                <a:lnTo>
                  <a:pt x="1339758" y="1352031"/>
                </a:lnTo>
                <a:lnTo>
                  <a:pt x="1318499" y="1393027"/>
                </a:lnTo>
                <a:lnTo>
                  <a:pt x="1294069" y="1431554"/>
                </a:lnTo>
                <a:lnTo>
                  <a:pt x="1266469" y="1467612"/>
                </a:lnTo>
                <a:lnTo>
                  <a:pt x="1235438" y="1501049"/>
                </a:lnTo>
                <a:lnTo>
                  <a:pt x="1200852" y="1531719"/>
                </a:lnTo>
                <a:lnTo>
                  <a:pt x="1162694" y="1559628"/>
                </a:lnTo>
                <a:lnTo>
                  <a:pt x="1120946" y="1584781"/>
                </a:lnTo>
                <a:lnTo>
                  <a:pt x="1075588" y="1607185"/>
                </a:lnTo>
                <a:lnTo>
                  <a:pt x="1034981" y="1623241"/>
                </a:lnTo>
                <a:lnTo>
                  <a:pt x="991651" y="1636362"/>
                </a:lnTo>
                <a:lnTo>
                  <a:pt x="945604" y="1646555"/>
                </a:lnTo>
                <a:lnTo>
                  <a:pt x="896847" y="1653826"/>
                </a:lnTo>
                <a:lnTo>
                  <a:pt x="845389" y="1658184"/>
                </a:lnTo>
                <a:lnTo>
                  <a:pt x="791235" y="1659636"/>
                </a:lnTo>
                <a:lnTo>
                  <a:pt x="734974" y="1659636"/>
                </a:lnTo>
                <a:lnTo>
                  <a:pt x="712565" y="1660205"/>
                </a:lnTo>
                <a:lnTo>
                  <a:pt x="671556" y="1664725"/>
                </a:lnTo>
                <a:lnTo>
                  <a:pt x="620341" y="1681432"/>
                </a:lnTo>
                <a:lnTo>
                  <a:pt x="583320" y="1714906"/>
                </a:lnTo>
                <a:lnTo>
                  <a:pt x="559460" y="1763395"/>
                </a:lnTo>
                <a:lnTo>
                  <a:pt x="551491" y="1805971"/>
                </a:lnTo>
                <a:lnTo>
                  <a:pt x="550138" y="1831332"/>
                </a:lnTo>
                <a:lnTo>
                  <a:pt x="550570" y="1859407"/>
                </a:lnTo>
                <a:lnTo>
                  <a:pt x="565937" y="2568956"/>
                </a:lnTo>
                <a:lnTo>
                  <a:pt x="582048" y="2612080"/>
                </a:lnTo>
                <a:lnTo>
                  <a:pt x="621978" y="2633319"/>
                </a:lnTo>
                <a:lnTo>
                  <a:pt x="670966" y="2641981"/>
                </a:lnTo>
                <a:lnTo>
                  <a:pt x="713162" y="2644838"/>
                </a:lnTo>
                <a:lnTo>
                  <a:pt x="763168" y="2645791"/>
                </a:lnTo>
                <a:lnTo>
                  <a:pt x="809648" y="2644598"/>
                </a:lnTo>
                <a:lnTo>
                  <a:pt x="849258" y="2641012"/>
                </a:lnTo>
                <a:lnTo>
                  <a:pt x="907821" y="2626614"/>
                </a:lnTo>
                <a:lnTo>
                  <a:pt x="941429" y="2602595"/>
                </a:lnTo>
                <a:lnTo>
                  <a:pt x="970559" y="1951736"/>
                </a:lnTo>
                <a:lnTo>
                  <a:pt x="1026209" y="1946891"/>
                </a:lnTo>
                <a:lnTo>
                  <a:pt x="1080383" y="1939758"/>
                </a:lnTo>
                <a:lnTo>
                  <a:pt x="1133085" y="1930335"/>
                </a:lnTo>
                <a:lnTo>
                  <a:pt x="1184316" y="1918619"/>
                </a:lnTo>
                <a:lnTo>
                  <a:pt x="1234079" y="1904609"/>
                </a:lnTo>
                <a:lnTo>
                  <a:pt x="1282375" y="1888301"/>
                </a:lnTo>
                <a:lnTo>
                  <a:pt x="1329207" y="1869694"/>
                </a:lnTo>
                <a:lnTo>
                  <a:pt x="1374367" y="1848840"/>
                </a:lnTo>
                <a:lnTo>
                  <a:pt x="1417646" y="1825793"/>
                </a:lnTo>
                <a:lnTo>
                  <a:pt x="1459043" y="1800554"/>
                </a:lnTo>
                <a:lnTo>
                  <a:pt x="1498558" y="1773122"/>
                </a:lnTo>
                <a:lnTo>
                  <a:pt x="1536191" y="1743497"/>
                </a:lnTo>
                <a:lnTo>
                  <a:pt x="1571943" y="1711680"/>
                </a:lnTo>
                <a:lnTo>
                  <a:pt x="1605813" y="1677670"/>
                </a:lnTo>
                <a:lnTo>
                  <a:pt x="1637700" y="1641467"/>
                </a:lnTo>
                <a:lnTo>
                  <a:pt x="1667501" y="1603180"/>
                </a:lnTo>
                <a:lnTo>
                  <a:pt x="1695214" y="1562810"/>
                </a:lnTo>
                <a:lnTo>
                  <a:pt x="1720836" y="1520355"/>
                </a:lnTo>
                <a:lnTo>
                  <a:pt x="1744365" y="1475817"/>
                </a:lnTo>
                <a:lnTo>
                  <a:pt x="1765800" y="1429195"/>
                </a:lnTo>
                <a:lnTo>
                  <a:pt x="1785137" y="1380489"/>
                </a:lnTo>
                <a:lnTo>
                  <a:pt x="1800139" y="1336157"/>
                </a:lnTo>
                <a:lnTo>
                  <a:pt x="1813141" y="1290218"/>
                </a:lnTo>
                <a:lnTo>
                  <a:pt x="1824142" y="1242675"/>
                </a:lnTo>
                <a:lnTo>
                  <a:pt x="1833143" y="1193530"/>
                </a:lnTo>
                <a:lnTo>
                  <a:pt x="1840144" y="1142782"/>
                </a:lnTo>
                <a:lnTo>
                  <a:pt x="1845145" y="1090435"/>
                </a:lnTo>
                <a:lnTo>
                  <a:pt x="1848145" y="1036490"/>
                </a:lnTo>
                <a:lnTo>
                  <a:pt x="1849145" y="980948"/>
                </a:lnTo>
                <a:lnTo>
                  <a:pt x="1848187" y="931310"/>
                </a:lnTo>
                <a:lnTo>
                  <a:pt x="1845309" y="882316"/>
                </a:lnTo>
                <a:lnTo>
                  <a:pt x="1840512" y="833965"/>
                </a:lnTo>
                <a:lnTo>
                  <a:pt x="1833794" y="786256"/>
                </a:lnTo>
                <a:lnTo>
                  <a:pt x="1825153" y="739191"/>
                </a:lnTo>
                <a:lnTo>
                  <a:pt x="1814587" y="692769"/>
                </a:lnTo>
                <a:lnTo>
                  <a:pt x="1802096" y="646989"/>
                </a:lnTo>
                <a:lnTo>
                  <a:pt x="1787677" y="601852"/>
                </a:lnTo>
                <a:lnTo>
                  <a:pt x="1768670" y="551412"/>
                </a:lnTo>
                <a:lnTo>
                  <a:pt x="1747099" y="503178"/>
                </a:lnTo>
                <a:lnTo>
                  <a:pt x="1722739" y="456658"/>
                </a:lnTo>
                <a:lnTo>
                  <a:pt x="1695661" y="412013"/>
                </a:lnTo>
                <a:lnTo>
                  <a:pt x="1665859" y="369241"/>
                </a:lnTo>
                <a:lnTo>
                  <a:pt x="1653293" y="353441"/>
                </a:lnTo>
                <a:close/>
              </a:path>
              <a:path w="1849754" h="3545204">
                <a:moveTo>
                  <a:pt x="801522" y="0"/>
                </a:moveTo>
                <a:lnTo>
                  <a:pt x="748610" y="915"/>
                </a:lnTo>
                <a:lnTo>
                  <a:pt x="696405" y="3665"/>
                </a:lnTo>
                <a:lnTo>
                  <a:pt x="644913" y="8257"/>
                </a:lnTo>
                <a:lnTo>
                  <a:pt x="594140" y="14695"/>
                </a:lnTo>
                <a:lnTo>
                  <a:pt x="544093" y="22987"/>
                </a:lnTo>
                <a:lnTo>
                  <a:pt x="495233" y="32618"/>
                </a:lnTo>
                <a:lnTo>
                  <a:pt x="448012" y="43073"/>
                </a:lnTo>
                <a:lnTo>
                  <a:pt x="402425" y="54350"/>
                </a:lnTo>
                <a:lnTo>
                  <a:pt x="358466" y="66451"/>
                </a:lnTo>
                <a:lnTo>
                  <a:pt x="316128" y="79375"/>
                </a:lnTo>
                <a:lnTo>
                  <a:pt x="266219" y="96428"/>
                </a:lnTo>
                <a:lnTo>
                  <a:pt x="220132" y="114268"/>
                </a:lnTo>
                <a:lnTo>
                  <a:pt x="177879" y="132917"/>
                </a:lnTo>
                <a:lnTo>
                  <a:pt x="139471" y="152400"/>
                </a:lnTo>
                <a:lnTo>
                  <a:pt x="105943" y="171259"/>
                </a:lnTo>
                <a:lnTo>
                  <a:pt x="56604" y="203263"/>
                </a:lnTo>
                <a:lnTo>
                  <a:pt x="19678" y="242585"/>
                </a:lnTo>
                <a:lnTo>
                  <a:pt x="4184" y="290526"/>
                </a:lnTo>
                <a:lnTo>
                  <a:pt x="374" y="337337"/>
                </a:lnTo>
                <a:lnTo>
                  <a:pt x="0" y="375021"/>
                </a:lnTo>
                <a:lnTo>
                  <a:pt x="210" y="393195"/>
                </a:lnTo>
                <a:lnTo>
                  <a:pt x="2738" y="439955"/>
                </a:lnTo>
                <a:lnTo>
                  <a:pt x="11376" y="493013"/>
                </a:lnTo>
                <a:lnTo>
                  <a:pt x="25727" y="528645"/>
                </a:lnTo>
                <a:lnTo>
                  <a:pt x="59731" y="553831"/>
                </a:lnTo>
                <a:lnTo>
                  <a:pt x="76733" y="555751"/>
                </a:lnTo>
                <a:lnTo>
                  <a:pt x="91187" y="553825"/>
                </a:lnTo>
                <a:lnTo>
                  <a:pt x="109023" y="548052"/>
                </a:lnTo>
                <a:lnTo>
                  <a:pt x="130240" y="538446"/>
                </a:lnTo>
                <a:lnTo>
                  <a:pt x="154838" y="525018"/>
                </a:lnTo>
                <a:lnTo>
                  <a:pt x="182889" y="509184"/>
                </a:lnTo>
                <a:lnTo>
                  <a:pt x="214655" y="492363"/>
                </a:lnTo>
                <a:lnTo>
                  <a:pt x="250136" y="474565"/>
                </a:lnTo>
                <a:lnTo>
                  <a:pt x="289331" y="455802"/>
                </a:lnTo>
                <a:lnTo>
                  <a:pt x="332124" y="437040"/>
                </a:lnTo>
                <a:lnTo>
                  <a:pt x="378596" y="419052"/>
                </a:lnTo>
                <a:lnTo>
                  <a:pt x="428759" y="401849"/>
                </a:lnTo>
                <a:lnTo>
                  <a:pt x="482625" y="385445"/>
                </a:lnTo>
                <a:lnTo>
                  <a:pt x="528682" y="373923"/>
                </a:lnTo>
                <a:lnTo>
                  <a:pt x="577700" y="364962"/>
                </a:lnTo>
                <a:lnTo>
                  <a:pt x="629688" y="358561"/>
                </a:lnTo>
                <a:lnTo>
                  <a:pt x="684651" y="354721"/>
                </a:lnTo>
                <a:lnTo>
                  <a:pt x="742594" y="353441"/>
                </a:lnTo>
                <a:lnTo>
                  <a:pt x="1653293" y="353441"/>
                </a:lnTo>
                <a:lnTo>
                  <a:pt x="1633329" y="328339"/>
                </a:lnTo>
                <a:lnTo>
                  <a:pt x="1598066" y="289306"/>
                </a:lnTo>
                <a:lnTo>
                  <a:pt x="1564979" y="256879"/>
                </a:lnTo>
                <a:lnTo>
                  <a:pt x="1529726" y="226177"/>
                </a:lnTo>
                <a:lnTo>
                  <a:pt x="1492310" y="197198"/>
                </a:lnTo>
                <a:lnTo>
                  <a:pt x="1452731" y="169941"/>
                </a:lnTo>
                <a:lnTo>
                  <a:pt x="1410991" y="144405"/>
                </a:lnTo>
                <a:lnTo>
                  <a:pt x="1367091" y="120588"/>
                </a:lnTo>
                <a:lnTo>
                  <a:pt x="1321033" y="98488"/>
                </a:lnTo>
                <a:lnTo>
                  <a:pt x="1272819" y="78105"/>
                </a:lnTo>
                <a:lnTo>
                  <a:pt x="1232616" y="63265"/>
                </a:lnTo>
                <a:lnTo>
                  <a:pt x="1190874" y="49987"/>
                </a:lnTo>
                <a:lnTo>
                  <a:pt x="1147592" y="38271"/>
                </a:lnTo>
                <a:lnTo>
                  <a:pt x="1102771" y="28117"/>
                </a:lnTo>
                <a:lnTo>
                  <a:pt x="1056411" y="19526"/>
                </a:lnTo>
                <a:lnTo>
                  <a:pt x="1008512" y="12496"/>
                </a:lnTo>
                <a:lnTo>
                  <a:pt x="959073" y="7029"/>
                </a:lnTo>
                <a:lnTo>
                  <a:pt x="908096" y="3124"/>
                </a:lnTo>
                <a:lnTo>
                  <a:pt x="855579" y="781"/>
                </a:lnTo>
                <a:lnTo>
                  <a:pt x="801522" y="0"/>
                </a:lnTo>
                <a:close/>
              </a:path>
              <a:path w="1849754" h="3545204">
                <a:moveTo>
                  <a:pt x="773328" y="2960878"/>
                </a:moveTo>
                <a:lnTo>
                  <a:pt x="734280" y="2961759"/>
                </a:lnTo>
                <a:lnTo>
                  <a:pt x="667708" y="2968807"/>
                </a:lnTo>
                <a:lnTo>
                  <a:pt x="615803" y="2983142"/>
                </a:lnTo>
                <a:lnTo>
                  <a:pt x="574135" y="3006193"/>
                </a:lnTo>
                <a:lnTo>
                  <a:pt x="542202" y="3038675"/>
                </a:lnTo>
                <a:lnTo>
                  <a:pt x="520434" y="3083494"/>
                </a:lnTo>
                <a:lnTo>
                  <a:pt x="508359" y="3141194"/>
                </a:lnTo>
                <a:lnTo>
                  <a:pt x="502644" y="3212250"/>
                </a:lnTo>
                <a:lnTo>
                  <a:pt x="501929" y="3252851"/>
                </a:lnTo>
                <a:lnTo>
                  <a:pt x="502644" y="3293286"/>
                </a:lnTo>
                <a:lnTo>
                  <a:pt x="508359" y="3363061"/>
                </a:lnTo>
                <a:lnTo>
                  <a:pt x="520434" y="3418667"/>
                </a:lnTo>
                <a:lnTo>
                  <a:pt x="542202" y="3463486"/>
                </a:lnTo>
                <a:lnTo>
                  <a:pt x="574135" y="3498062"/>
                </a:lnTo>
                <a:lnTo>
                  <a:pt x="615803" y="3522394"/>
                </a:lnTo>
                <a:lnTo>
                  <a:pt x="667708" y="3536894"/>
                </a:lnTo>
                <a:lnTo>
                  <a:pt x="734280" y="3543942"/>
                </a:lnTo>
                <a:lnTo>
                  <a:pt x="773328" y="3544824"/>
                </a:lnTo>
                <a:lnTo>
                  <a:pt x="810265" y="3543942"/>
                </a:lnTo>
                <a:lnTo>
                  <a:pt x="874948" y="3536894"/>
                </a:lnTo>
                <a:lnTo>
                  <a:pt x="927598" y="3522394"/>
                </a:lnTo>
                <a:lnTo>
                  <a:pt x="969214" y="3498062"/>
                </a:lnTo>
                <a:lnTo>
                  <a:pt x="1000142" y="3463486"/>
                </a:lnTo>
                <a:lnTo>
                  <a:pt x="1021288" y="3418667"/>
                </a:lnTo>
                <a:lnTo>
                  <a:pt x="1033291" y="3363061"/>
                </a:lnTo>
                <a:lnTo>
                  <a:pt x="1039058" y="3293286"/>
                </a:lnTo>
                <a:lnTo>
                  <a:pt x="1039774" y="3252851"/>
                </a:lnTo>
                <a:lnTo>
                  <a:pt x="1039058" y="3212250"/>
                </a:lnTo>
                <a:lnTo>
                  <a:pt x="1033291" y="3141194"/>
                </a:lnTo>
                <a:lnTo>
                  <a:pt x="1021288" y="3083494"/>
                </a:lnTo>
                <a:lnTo>
                  <a:pt x="1000142" y="3038675"/>
                </a:lnTo>
                <a:lnTo>
                  <a:pt x="969214" y="3006193"/>
                </a:lnTo>
                <a:lnTo>
                  <a:pt x="927598" y="2983142"/>
                </a:lnTo>
                <a:lnTo>
                  <a:pt x="874948" y="2968807"/>
                </a:lnTo>
                <a:lnTo>
                  <a:pt x="810265" y="2961759"/>
                </a:lnTo>
                <a:lnTo>
                  <a:pt x="773328" y="2960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" dirty="0"/>
              <a:t>Erreichbarkeit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874773"/>
            <a:ext cx="3321050" cy="1106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Bastian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Knoop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u="heavy" spc="-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BastianK@ppedv.de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4801742"/>
            <a:ext cx="579247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Profil </a:t>
            </a:r>
            <a:r>
              <a:rPr sz="3200" dirty="0">
                <a:latin typeface="Calibri"/>
                <a:cs typeface="Calibri"/>
              </a:rPr>
              <a:t>auf </a:t>
            </a:r>
            <a:r>
              <a:rPr sz="3200" spc="-5" dirty="0">
                <a:latin typeface="Calibri"/>
                <a:cs typeface="Calibri"/>
              </a:rPr>
              <a:t>XING, </a:t>
            </a:r>
            <a:r>
              <a:rPr sz="3200" spc="-15" dirty="0">
                <a:latin typeface="Calibri"/>
                <a:cs typeface="Calibri"/>
              </a:rPr>
              <a:t>LinkedIn, </a:t>
            </a:r>
            <a:r>
              <a:rPr sz="3200" spc="-10" dirty="0">
                <a:latin typeface="Calibri"/>
                <a:cs typeface="Calibri"/>
              </a:rPr>
              <a:t>Facebook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613" y="3141726"/>
            <a:ext cx="4441190" cy="1511935"/>
          </a:xfrm>
          <a:custGeom>
            <a:avLst/>
            <a:gdLst/>
            <a:ahLst/>
            <a:cxnLst/>
            <a:rect l="l" t="t" r="r" b="b"/>
            <a:pathLst>
              <a:path w="4441190" h="1511935">
                <a:moveTo>
                  <a:pt x="0" y="1511808"/>
                </a:moveTo>
                <a:lnTo>
                  <a:pt x="4440936" y="1511808"/>
                </a:lnTo>
                <a:lnTo>
                  <a:pt x="4440936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solidFill>
            <a:srgbClr val="94B3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0613" y="3141726"/>
            <a:ext cx="4441190" cy="1511935"/>
          </a:xfrm>
          <a:custGeom>
            <a:avLst/>
            <a:gdLst/>
            <a:ahLst/>
            <a:cxnLst/>
            <a:rect l="l" t="t" r="r" b="b"/>
            <a:pathLst>
              <a:path w="4441190" h="1511935">
                <a:moveTo>
                  <a:pt x="0" y="1511808"/>
                </a:moveTo>
                <a:lnTo>
                  <a:pt x="4440936" y="1511808"/>
                </a:lnTo>
                <a:lnTo>
                  <a:pt x="4440936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74135" y="1627632"/>
            <a:ext cx="1016508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35858" y="2732532"/>
            <a:ext cx="909319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SQL -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1764" y="1627632"/>
            <a:ext cx="1014984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868" y="1629155"/>
            <a:ext cx="1016508" cy="101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60601" y="2732532"/>
            <a:ext cx="132651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Anwendungsserver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287" y="2732532"/>
            <a:ext cx="99885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Web-Frontend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191" y="3317747"/>
            <a:ext cx="76454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ha</a:t>
            </a:r>
            <a:r>
              <a:rPr sz="1200" dirty="0">
                <a:latin typeface="Arial"/>
                <a:cs typeface="Arial"/>
              </a:rPr>
              <a:t>reP</a:t>
            </a:r>
            <a:r>
              <a:rPr sz="1200" spc="-1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Foun</a:t>
            </a:r>
            <a:r>
              <a:rPr sz="1200" spc="5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8001" y="3317747"/>
            <a:ext cx="76454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ha</a:t>
            </a:r>
            <a:r>
              <a:rPr sz="1200" dirty="0">
                <a:latin typeface="Arial"/>
                <a:cs typeface="Arial"/>
              </a:rPr>
              <a:t>reP</a:t>
            </a:r>
            <a:r>
              <a:rPr sz="1200" spc="-1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int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Foun</a:t>
            </a:r>
            <a:r>
              <a:rPr sz="1200" spc="5" dirty="0">
                <a:latin typeface="Arial"/>
                <a:cs typeface="Arial"/>
              </a:rPr>
              <a:t>d</a:t>
            </a:r>
            <a:r>
              <a:rPr sz="1200" spc="-1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5217" y="3317747"/>
            <a:ext cx="998219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SQL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Express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430"/>
              </a:lnSpc>
            </a:pPr>
            <a:r>
              <a:rPr sz="1200" dirty="0">
                <a:latin typeface="Arial"/>
                <a:cs typeface="Arial"/>
              </a:rPr>
              <a:t>oder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Lizensiert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457" y="1187196"/>
            <a:ext cx="449262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Windows Server Lizenzen (2008 R2 Standard oder 2012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Standard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0450" y="3951732"/>
            <a:ext cx="313817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SharePoint </a:t>
            </a:r>
            <a:r>
              <a:rPr sz="1800" b="1" dirty="0">
                <a:latin typeface="Arial"/>
                <a:cs typeface="Arial"/>
              </a:rPr>
              <a:t>Foundation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Farm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4905" y="1227582"/>
            <a:ext cx="3240405" cy="1914525"/>
          </a:xfrm>
          <a:prstGeom prst="rect">
            <a:avLst/>
          </a:prstGeom>
          <a:solidFill>
            <a:srgbClr val="94B3D6"/>
          </a:solidFill>
          <a:ln w="25908">
            <a:solidFill>
              <a:srgbClr val="385D89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78105" marR="419734">
              <a:lnSpc>
                <a:spcPct val="100000"/>
              </a:lnSpc>
              <a:spcBef>
                <a:spcPts val="215"/>
              </a:spcBef>
            </a:pPr>
            <a:r>
              <a:rPr sz="1600" spc="-5" dirty="0">
                <a:latin typeface="Arial"/>
                <a:cs typeface="Arial"/>
              </a:rPr>
              <a:t>Websites, Listen, Bibliotheken  </a:t>
            </a:r>
            <a:r>
              <a:rPr sz="1600" spc="-10" dirty="0">
                <a:latin typeface="Arial"/>
                <a:cs typeface="Arial"/>
              </a:rPr>
              <a:t>Versionskontrolle</a:t>
            </a:r>
            <a:endParaRPr sz="16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Workflows</a:t>
            </a:r>
            <a:endParaRPr sz="1600">
              <a:latin typeface="Arial"/>
              <a:cs typeface="Arial"/>
            </a:endParaRPr>
          </a:p>
          <a:p>
            <a:pPr marL="78105" marR="30797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Business Connectivity Services  Apps</a:t>
            </a:r>
            <a:endParaRPr sz="1600">
              <a:latin typeface="Arial"/>
              <a:cs typeface="Arial"/>
            </a:endParaRPr>
          </a:p>
          <a:p>
            <a:pPr marL="78105" marR="156972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Enterprise Suche  Wiki +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Blog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80788" y="2097023"/>
            <a:ext cx="942975" cy="1806575"/>
          </a:xfrm>
          <a:custGeom>
            <a:avLst/>
            <a:gdLst/>
            <a:ahLst/>
            <a:cxnLst/>
            <a:rect l="l" t="t" r="r" b="b"/>
            <a:pathLst>
              <a:path w="942975" h="1806575">
                <a:moveTo>
                  <a:pt x="465074" y="1793748"/>
                </a:moveTo>
                <a:lnTo>
                  <a:pt x="0" y="1793748"/>
                </a:lnTo>
                <a:lnTo>
                  <a:pt x="0" y="1806448"/>
                </a:lnTo>
                <a:lnTo>
                  <a:pt x="474979" y="1806448"/>
                </a:lnTo>
                <a:lnTo>
                  <a:pt x="477774" y="1803653"/>
                </a:lnTo>
                <a:lnTo>
                  <a:pt x="477774" y="1800098"/>
                </a:lnTo>
                <a:lnTo>
                  <a:pt x="465074" y="1800098"/>
                </a:lnTo>
                <a:lnTo>
                  <a:pt x="465074" y="1793748"/>
                </a:lnTo>
                <a:close/>
              </a:path>
              <a:path w="942975" h="1806575">
                <a:moveTo>
                  <a:pt x="866775" y="31750"/>
                </a:moveTo>
                <a:lnTo>
                  <a:pt x="467995" y="31750"/>
                </a:lnTo>
                <a:lnTo>
                  <a:pt x="465074" y="34543"/>
                </a:lnTo>
                <a:lnTo>
                  <a:pt x="465074" y="1800098"/>
                </a:lnTo>
                <a:lnTo>
                  <a:pt x="471424" y="1793748"/>
                </a:lnTo>
                <a:lnTo>
                  <a:pt x="477774" y="1793748"/>
                </a:lnTo>
                <a:lnTo>
                  <a:pt x="477774" y="44450"/>
                </a:lnTo>
                <a:lnTo>
                  <a:pt x="471424" y="44450"/>
                </a:lnTo>
                <a:lnTo>
                  <a:pt x="477774" y="38100"/>
                </a:lnTo>
                <a:lnTo>
                  <a:pt x="866775" y="38100"/>
                </a:lnTo>
                <a:lnTo>
                  <a:pt x="866775" y="31750"/>
                </a:lnTo>
                <a:close/>
              </a:path>
              <a:path w="942975" h="1806575">
                <a:moveTo>
                  <a:pt x="477774" y="1793748"/>
                </a:moveTo>
                <a:lnTo>
                  <a:pt x="471424" y="1793748"/>
                </a:lnTo>
                <a:lnTo>
                  <a:pt x="465074" y="1800098"/>
                </a:lnTo>
                <a:lnTo>
                  <a:pt x="477774" y="1800098"/>
                </a:lnTo>
                <a:lnTo>
                  <a:pt x="477774" y="1793748"/>
                </a:lnTo>
                <a:close/>
              </a:path>
              <a:path w="942975" h="1806575">
                <a:moveTo>
                  <a:pt x="866775" y="0"/>
                </a:moveTo>
                <a:lnTo>
                  <a:pt x="866775" y="76200"/>
                </a:lnTo>
                <a:lnTo>
                  <a:pt x="930275" y="44450"/>
                </a:lnTo>
                <a:lnTo>
                  <a:pt x="879475" y="44450"/>
                </a:lnTo>
                <a:lnTo>
                  <a:pt x="879475" y="31750"/>
                </a:lnTo>
                <a:lnTo>
                  <a:pt x="930275" y="31750"/>
                </a:lnTo>
                <a:lnTo>
                  <a:pt x="866775" y="0"/>
                </a:lnTo>
                <a:close/>
              </a:path>
              <a:path w="942975" h="1806575">
                <a:moveTo>
                  <a:pt x="477774" y="38100"/>
                </a:moveTo>
                <a:lnTo>
                  <a:pt x="471424" y="44450"/>
                </a:lnTo>
                <a:lnTo>
                  <a:pt x="477774" y="44450"/>
                </a:lnTo>
                <a:lnTo>
                  <a:pt x="477774" y="38100"/>
                </a:lnTo>
                <a:close/>
              </a:path>
              <a:path w="942975" h="1806575">
                <a:moveTo>
                  <a:pt x="866775" y="38100"/>
                </a:moveTo>
                <a:lnTo>
                  <a:pt x="477774" y="38100"/>
                </a:lnTo>
                <a:lnTo>
                  <a:pt x="477774" y="44450"/>
                </a:lnTo>
                <a:lnTo>
                  <a:pt x="866775" y="44450"/>
                </a:lnTo>
                <a:lnTo>
                  <a:pt x="866775" y="38100"/>
                </a:lnTo>
                <a:close/>
              </a:path>
              <a:path w="942975" h="1806575">
                <a:moveTo>
                  <a:pt x="930275" y="31750"/>
                </a:moveTo>
                <a:lnTo>
                  <a:pt x="879475" y="31750"/>
                </a:lnTo>
                <a:lnTo>
                  <a:pt x="879475" y="44450"/>
                </a:lnTo>
                <a:lnTo>
                  <a:pt x="930275" y="44450"/>
                </a:lnTo>
                <a:lnTo>
                  <a:pt x="942975" y="38100"/>
                </a:lnTo>
                <a:lnTo>
                  <a:pt x="930275" y="317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0613" y="4789170"/>
            <a:ext cx="4441190" cy="1511935"/>
          </a:xfrm>
          <a:custGeom>
            <a:avLst/>
            <a:gdLst/>
            <a:ahLst/>
            <a:cxnLst/>
            <a:rect l="l" t="t" r="r" b="b"/>
            <a:pathLst>
              <a:path w="4441190" h="1511935">
                <a:moveTo>
                  <a:pt x="0" y="1511807"/>
                </a:moveTo>
                <a:lnTo>
                  <a:pt x="4440936" y="1511807"/>
                </a:lnTo>
                <a:lnTo>
                  <a:pt x="4440936" y="0"/>
                </a:lnTo>
                <a:lnTo>
                  <a:pt x="0" y="0"/>
                </a:lnTo>
                <a:lnTo>
                  <a:pt x="0" y="1511807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0613" y="4789170"/>
            <a:ext cx="4441190" cy="1511935"/>
          </a:xfrm>
          <a:custGeom>
            <a:avLst/>
            <a:gdLst/>
            <a:ahLst/>
            <a:cxnLst/>
            <a:rect l="l" t="t" r="r" b="b"/>
            <a:pathLst>
              <a:path w="4441190" h="1511935">
                <a:moveTo>
                  <a:pt x="0" y="1511807"/>
                </a:moveTo>
                <a:lnTo>
                  <a:pt x="4440936" y="1511807"/>
                </a:lnTo>
                <a:lnTo>
                  <a:pt x="4440936" y="0"/>
                </a:lnTo>
                <a:lnTo>
                  <a:pt x="0" y="0"/>
                </a:lnTo>
                <a:lnTo>
                  <a:pt x="0" y="1511807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3224" y="4965192"/>
            <a:ext cx="836294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3937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SharePoint 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er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z</a:t>
            </a:r>
            <a:r>
              <a:rPr sz="1200" spc="-5" dirty="0">
                <a:latin typeface="Arial"/>
                <a:cs typeface="Arial"/>
              </a:rPr>
              <a:t>en</a:t>
            </a:r>
            <a:r>
              <a:rPr sz="1200" dirty="0">
                <a:latin typeface="Arial"/>
                <a:cs typeface="Arial"/>
              </a:rPr>
              <a:t>z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1933" y="4965192"/>
            <a:ext cx="836294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3937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SharePoint 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er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z</a:t>
            </a:r>
            <a:r>
              <a:rPr sz="1200" spc="-5" dirty="0">
                <a:latin typeface="Arial"/>
                <a:cs typeface="Arial"/>
              </a:rPr>
              <a:t>en</a:t>
            </a:r>
            <a:r>
              <a:rPr sz="1200" dirty="0">
                <a:latin typeface="Arial"/>
                <a:cs typeface="Arial"/>
              </a:rPr>
              <a:t>z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7767" y="4965192"/>
            <a:ext cx="836294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127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SQL </a:t>
            </a:r>
            <a:r>
              <a:rPr sz="1200" spc="-5" dirty="0">
                <a:latin typeface="Arial"/>
                <a:cs typeface="Arial"/>
              </a:rPr>
              <a:t>Server  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r</a:t>
            </a:r>
            <a:r>
              <a:rPr sz="1200" spc="-20" dirty="0"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er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z</a:t>
            </a:r>
            <a:r>
              <a:rPr sz="1200" spc="-5" dirty="0">
                <a:latin typeface="Arial"/>
                <a:cs typeface="Arial"/>
              </a:rPr>
              <a:t>en</a:t>
            </a:r>
            <a:r>
              <a:rPr sz="1200" dirty="0">
                <a:latin typeface="Arial"/>
                <a:cs typeface="Arial"/>
              </a:rPr>
              <a:t>z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5110" y="5599176"/>
            <a:ext cx="182753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0"/>
              </a:lnSpc>
            </a:pPr>
            <a:r>
              <a:rPr sz="1800" b="1" spc="-5" dirty="0">
                <a:latin typeface="Arial"/>
                <a:cs typeface="Arial"/>
              </a:rPr>
              <a:t>SharePoint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Farm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24905" y="3265170"/>
            <a:ext cx="3240405" cy="1569720"/>
          </a:xfrm>
          <a:prstGeom prst="rect">
            <a:avLst/>
          </a:prstGeom>
          <a:solidFill>
            <a:srgbClr val="B8CDE4"/>
          </a:solidFill>
          <a:ln w="25908">
            <a:solidFill>
              <a:srgbClr val="385D89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78105" marR="947419">
              <a:lnSpc>
                <a:spcPct val="100000"/>
              </a:lnSpc>
              <a:spcBef>
                <a:spcPts val="215"/>
              </a:spcBef>
            </a:pPr>
            <a:r>
              <a:rPr sz="1600" spc="-10" dirty="0">
                <a:latin typeface="Arial"/>
                <a:cs typeface="Arial"/>
              </a:rPr>
              <a:t>Veröffentlichung  </a:t>
            </a:r>
            <a:r>
              <a:rPr sz="1600" spc="-5" dirty="0">
                <a:latin typeface="Arial"/>
                <a:cs typeface="Arial"/>
              </a:rPr>
              <a:t>Communitiys und Social  Network</a:t>
            </a:r>
            <a:endParaRPr sz="16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MySites</a:t>
            </a:r>
            <a:endParaRPr sz="16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Verwaltete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Metadaten</a:t>
            </a:r>
            <a:endParaRPr sz="16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Viele </a:t>
            </a:r>
            <a:r>
              <a:rPr sz="1600" spc="-5" dirty="0">
                <a:latin typeface="Arial"/>
                <a:cs typeface="Arial"/>
              </a:rPr>
              <a:t>Webparts und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Funktionen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24905" y="4949190"/>
            <a:ext cx="3240405" cy="1358265"/>
          </a:xfrm>
          <a:prstGeom prst="rect">
            <a:avLst/>
          </a:prstGeom>
          <a:solidFill>
            <a:srgbClr val="DCE6F1"/>
          </a:solidFill>
          <a:ln w="25907">
            <a:solidFill>
              <a:srgbClr val="385D89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78105" marR="695325">
              <a:lnSpc>
                <a:spcPct val="100000"/>
              </a:lnSpc>
              <a:spcBef>
                <a:spcPts val="225"/>
              </a:spcBef>
            </a:pPr>
            <a:r>
              <a:rPr sz="1600" spc="-5" dirty="0">
                <a:latin typeface="Arial"/>
                <a:cs typeface="Arial"/>
              </a:rPr>
              <a:t>Fast Enterprise Search  Business Intelligence  </a:t>
            </a:r>
            <a:r>
              <a:rPr sz="1600" spc="-10" dirty="0">
                <a:latin typeface="Arial"/>
                <a:cs typeface="Arial"/>
              </a:rPr>
              <a:t>Office </a:t>
            </a:r>
            <a:r>
              <a:rPr sz="1600" spc="-5" dirty="0">
                <a:latin typeface="Arial"/>
                <a:cs typeface="Arial"/>
              </a:rPr>
              <a:t>Dienstanwendungen  InfoPath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Forms-Services</a:t>
            </a:r>
            <a:endParaRPr sz="16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Viele </a:t>
            </a:r>
            <a:r>
              <a:rPr sz="1600" spc="-5" dirty="0">
                <a:latin typeface="Arial"/>
                <a:cs typeface="Arial"/>
              </a:rPr>
              <a:t>Webparts und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Funktionen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80788" y="4011167"/>
            <a:ext cx="942975" cy="1539875"/>
          </a:xfrm>
          <a:custGeom>
            <a:avLst/>
            <a:gdLst/>
            <a:ahLst/>
            <a:cxnLst/>
            <a:rect l="l" t="t" r="r" b="b"/>
            <a:pathLst>
              <a:path w="942975" h="1539875">
                <a:moveTo>
                  <a:pt x="465074" y="1526920"/>
                </a:moveTo>
                <a:lnTo>
                  <a:pt x="0" y="1526920"/>
                </a:lnTo>
                <a:lnTo>
                  <a:pt x="0" y="1539620"/>
                </a:lnTo>
                <a:lnTo>
                  <a:pt x="474979" y="1539620"/>
                </a:lnTo>
                <a:lnTo>
                  <a:pt x="477774" y="1536826"/>
                </a:lnTo>
                <a:lnTo>
                  <a:pt x="477774" y="1533270"/>
                </a:lnTo>
                <a:lnTo>
                  <a:pt x="465074" y="1533270"/>
                </a:lnTo>
                <a:lnTo>
                  <a:pt x="465074" y="1526920"/>
                </a:lnTo>
                <a:close/>
              </a:path>
              <a:path w="942975" h="1539875">
                <a:moveTo>
                  <a:pt x="866775" y="31749"/>
                </a:moveTo>
                <a:lnTo>
                  <a:pt x="467995" y="31749"/>
                </a:lnTo>
                <a:lnTo>
                  <a:pt x="465074" y="34543"/>
                </a:lnTo>
                <a:lnTo>
                  <a:pt x="465074" y="1533270"/>
                </a:lnTo>
                <a:lnTo>
                  <a:pt x="471424" y="1526920"/>
                </a:lnTo>
                <a:lnTo>
                  <a:pt x="477774" y="1526920"/>
                </a:lnTo>
                <a:lnTo>
                  <a:pt x="477774" y="44449"/>
                </a:lnTo>
                <a:lnTo>
                  <a:pt x="471424" y="44449"/>
                </a:lnTo>
                <a:lnTo>
                  <a:pt x="477774" y="38099"/>
                </a:lnTo>
                <a:lnTo>
                  <a:pt x="866775" y="38099"/>
                </a:lnTo>
                <a:lnTo>
                  <a:pt x="866775" y="31749"/>
                </a:lnTo>
                <a:close/>
              </a:path>
              <a:path w="942975" h="1539875">
                <a:moveTo>
                  <a:pt x="477774" y="1526920"/>
                </a:moveTo>
                <a:lnTo>
                  <a:pt x="471424" y="1526920"/>
                </a:lnTo>
                <a:lnTo>
                  <a:pt x="465074" y="1533270"/>
                </a:lnTo>
                <a:lnTo>
                  <a:pt x="477774" y="1533270"/>
                </a:lnTo>
                <a:lnTo>
                  <a:pt x="477774" y="1526920"/>
                </a:lnTo>
                <a:close/>
              </a:path>
              <a:path w="942975" h="1539875">
                <a:moveTo>
                  <a:pt x="866775" y="0"/>
                </a:moveTo>
                <a:lnTo>
                  <a:pt x="866775" y="76199"/>
                </a:lnTo>
                <a:lnTo>
                  <a:pt x="930275" y="44449"/>
                </a:lnTo>
                <a:lnTo>
                  <a:pt x="879475" y="44449"/>
                </a:lnTo>
                <a:lnTo>
                  <a:pt x="879475" y="31749"/>
                </a:lnTo>
                <a:lnTo>
                  <a:pt x="930275" y="31749"/>
                </a:lnTo>
                <a:lnTo>
                  <a:pt x="866775" y="0"/>
                </a:lnTo>
                <a:close/>
              </a:path>
              <a:path w="942975" h="1539875">
                <a:moveTo>
                  <a:pt x="477774" y="38099"/>
                </a:moveTo>
                <a:lnTo>
                  <a:pt x="471424" y="44449"/>
                </a:lnTo>
                <a:lnTo>
                  <a:pt x="477774" y="44449"/>
                </a:lnTo>
                <a:lnTo>
                  <a:pt x="477774" y="38099"/>
                </a:lnTo>
                <a:close/>
              </a:path>
              <a:path w="942975" h="1539875">
                <a:moveTo>
                  <a:pt x="866775" y="38099"/>
                </a:moveTo>
                <a:lnTo>
                  <a:pt x="477774" y="38099"/>
                </a:lnTo>
                <a:lnTo>
                  <a:pt x="477774" y="44449"/>
                </a:lnTo>
                <a:lnTo>
                  <a:pt x="866775" y="44449"/>
                </a:lnTo>
                <a:lnTo>
                  <a:pt x="866775" y="38099"/>
                </a:lnTo>
                <a:close/>
              </a:path>
              <a:path w="942975" h="1539875">
                <a:moveTo>
                  <a:pt x="930275" y="31749"/>
                </a:moveTo>
                <a:lnTo>
                  <a:pt x="879475" y="31749"/>
                </a:lnTo>
                <a:lnTo>
                  <a:pt x="879475" y="44449"/>
                </a:lnTo>
                <a:lnTo>
                  <a:pt x="930275" y="44449"/>
                </a:lnTo>
                <a:lnTo>
                  <a:pt x="942975" y="38099"/>
                </a:lnTo>
                <a:lnTo>
                  <a:pt x="930275" y="3174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80788" y="5537961"/>
            <a:ext cx="942975" cy="111125"/>
          </a:xfrm>
          <a:custGeom>
            <a:avLst/>
            <a:gdLst/>
            <a:ahLst/>
            <a:cxnLst/>
            <a:rect l="l" t="t" r="r" b="b"/>
            <a:pathLst>
              <a:path w="942975" h="111125">
                <a:moveTo>
                  <a:pt x="866775" y="34543"/>
                </a:moveTo>
                <a:lnTo>
                  <a:pt x="866775" y="110705"/>
                </a:lnTo>
                <a:lnTo>
                  <a:pt x="930275" y="78955"/>
                </a:lnTo>
                <a:lnTo>
                  <a:pt x="879475" y="78955"/>
                </a:lnTo>
                <a:lnTo>
                  <a:pt x="879475" y="66255"/>
                </a:lnTo>
                <a:lnTo>
                  <a:pt x="930262" y="66255"/>
                </a:lnTo>
                <a:lnTo>
                  <a:pt x="866775" y="34543"/>
                </a:lnTo>
                <a:close/>
              </a:path>
              <a:path w="942975" h="111125">
                <a:moveTo>
                  <a:pt x="465074" y="6350"/>
                </a:moveTo>
                <a:lnTo>
                  <a:pt x="465074" y="76111"/>
                </a:lnTo>
                <a:lnTo>
                  <a:pt x="467995" y="78955"/>
                </a:lnTo>
                <a:lnTo>
                  <a:pt x="866775" y="78955"/>
                </a:lnTo>
                <a:lnTo>
                  <a:pt x="866775" y="72605"/>
                </a:lnTo>
                <a:lnTo>
                  <a:pt x="477774" y="72605"/>
                </a:lnTo>
                <a:lnTo>
                  <a:pt x="471424" y="66255"/>
                </a:lnTo>
                <a:lnTo>
                  <a:pt x="477774" y="66255"/>
                </a:lnTo>
                <a:lnTo>
                  <a:pt x="477774" y="12700"/>
                </a:lnTo>
                <a:lnTo>
                  <a:pt x="471424" y="12700"/>
                </a:lnTo>
                <a:lnTo>
                  <a:pt x="465074" y="6350"/>
                </a:lnTo>
                <a:close/>
              </a:path>
              <a:path w="942975" h="111125">
                <a:moveTo>
                  <a:pt x="930262" y="66255"/>
                </a:moveTo>
                <a:lnTo>
                  <a:pt x="879475" y="66255"/>
                </a:lnTo>
                <a:lnTo>
                  <a:pt x="879475" y="78955"/>
                </a:lnTo>
                <a:lnTo>
                  <a:pt x="930275" y="78955"/>
                </a:lnTo>
                <a:lnTo>
                  <a:pt x="942975" y="72605"/>
                </a:lnTo>
                <a:lnTo>
                  <a:pt x="930262" y="66255"/>
                </a:lnTo>
                <a:close/>
              </a:path>
              <a:path w="942975" h="111125">
                <a:moveTo>
                  <a:pt x="477774" y="66255"/>
                </a:moveTo>
                <a:lnTo>
                  <a:pt x="471424" y="66255"/>
                </a:lnTo>
                <a:lnTo>
                  <a:pt x="477774" y="72605"/>
                </a:lnTo>
                <a:lnTo>
                  <a:pt x="477774" y="66255"/>
                </a:lnTo>
                <a:close/>
              </a:path>
              <a:path w="942975" h="111125">
                <a:moveTo>
                  <a:pt x="866775" y="66255"/>
                </a:moveTo>
                <a:lnTo>
                  <a:pt x="477774" y="66255"/>
                </a:lnTo>
                <a:lnTo>
                  <a:pt x="477774" y="72605"/>
                </a:lnTo>
                <a:lnTo>
                  <a:pt x="866775" y="72605"/>
                </a:lnTo>
                <a:lnTo>
                  <a:pt x="866775" y="66255"/>
                </a:lnTo>
                <a:close/>
              </a:path>
              <a:path w="942975" h="111125">
                <a:moveTo>
                  <a:pt x="474979" y="0"/>
                </a:moveTo>
                <a:lnTo>
                  <a:pt x="0" y="0"/>
                </a:lnTo>
                <a:lnTo>
                  <a:pt x="0" y="12700"/>
                </a:lnTo>
                <a:lnTo>
                  <a:pt x="465074" y="12700"/>
                </a:lnTo>
                <a:lnTo>
                  <a:pt x="465074" y="6350"/>
                </a:lnTo>
                <a:lnTo>
                  <a:pt x="477774" y="6350"/>
                </a:lnTo>
                <a:lnTo>
                  <a:pt x="477774" y="2793"/>
                </a:lnTo>
                <a:lnTo>
                  <a:pt x="474979" y="0"/>
                </a:lnTo>
                <a:close/>
              </a:path>
              <a:path w="942975" h="111125">
                <a:moveTo>
                  <a:pt x="477774" y="6350"/>
                </a:moveTo>
                <a:lnTo>
                  <a:pt x="465074" y="6350"/>
                </a:lnTo>
                <a:lnTo>
                  <a:pt x="471424" y="12700"/>
                </a:lnTo>
                <a:lnTo>
                  <a:pt x="477774" y="12700"/>
                </a:lnTo>
                <a:lnTo>
                  <a:pt x="477774" y="635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Grundlagen zu </a:t>
            </a:r>
            <a:r>
              <a:rPr spc="-20" dirty="0"/>
              <a:t>SharePoint</a:t>
            </a:r>
            <a:r>
              <a:rPr spc="4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9558"/>
            <a:ext cx="156210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Au</a:t>
            </a:r>
            <a:r>
              <a:rPr sz="3200" spc="-2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bau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3851" y="2141219"/>
            <a:ext cx="5228844" cy="3374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36420" y="5826252"/>
            <a:ext cx="619125" cy="338455"/>
          </a:xfrm>
          <a:prstGeom prst="rect">
            <a:avLst/>
          </a:prstGeom>
          <a:ln w="9143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85"/>
              </a:spcBef>
            </a:pPr>
            <a:r>
              <a:rPr sz="1600" b="1" spc="-5" dirty="0">
                <a:latin typeface="Times New Roman"/>
                <a:cs typeface="Times New Roman"/>
              </a:rPr>
              <a:t>Liste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65704" y="5826252"/>
            <a:ext cx="619125" cy="338455"/>
          </a:xfrm>
          <a:prstGeom prst="rect">
            <a:avLst/>
          </a:prstGeom>
          <a:ln w="9143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85"/>
              </a:spcBef>
            </a:pPr>
            <a:r>
              <a:rPr sz="1600" b="1" spc="-5" dirty="0">
                <a:latin typeface="Times New Roman"/>
                <a:cs typeface="Times New Roman"/>
              </a:rPr>
              <a:t>Liste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5467" y="5826252"/>
            <a:ext cx="619125" cy="33845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85"/>
              </a:spcBef>
            </a:pPr>
            <a:r>
              <a:rPr sz="1600" b="1" spc="-5" dirty="0">
                <a:latin typeface="Times New Roman"/>
                <a:cs typeface="Times New Roman"/>
              </a:rPr>
              <a:t>Liste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17291" y="5501640"/>
            <a:ext cx="103505" cy="285115"/>
          </a:xfrm>
          <a:custGeom>
            <a:avLst/>
            <a:gdLst/>
            <a:ahLst/>
            <a:cxnLst/>
            <a:rect l="l" t="t" r="r" b="b"/>
            <a:pathLst>
              <a:path w="103504" h="285114">
                <a:moveTo>
                  <a:pt x="7111" y="188912"/>
                </a:moveTo>
                <a:lnTo>
                  <a:pt x="1015" y="192443"/>
                </a:lnTo>
                <a:lnTo>
                  <a:pt x="0" y="196342"/>
                </a:lnTo>
                <a:lnTo>
                  <a:pt x="1777" y="199364"/>
                </a:lnTo>
                <a:lnTo>
                  <a:pt x="51688" y="284962"/>
                </a:lnTo>
                <a:lnTo>
                  <a:pt x="59034" y="272364"/>
                </a:lnTo>
                <a:lnTo>
                  <a:pt x="45338" y="272364"/>
                </a:lnTo>
                <a:lnTo>
                  <a:pt x="45338" y="248922"/>
                </a:lnTo>
                <a:lnTo>
                  <a:pt x="10921" y="189941"/>
                </a:lnTo>
                <a:lnTo>
                  <a:pt x="7111" y="188912"/>
                </a:lnTo>
                <a:close/>
              </a:path>
              <a:path w="103504" h="285114">
                <a:moveTo>
                  <a:pt x="45339" y="248922"/>
                </a:moveTo>
                <a:lnTo>
                  <a:pt x="45338" y="272364"/>
                </a:lnTo>
                <a:lnTo>
                  <a:pt x="58038" y="272364"/>
                </a:lnTo>
                <a:lnTo>
                  <a:pt x="58038" y="269163"/>
                </a:lnTo>
                <a:lnTo>
                  <a:pt x="46228" y="269163"/>
                </a:lnTo>
                <a:lnTo>
                  <a:pt x="51688" y="259805"/>
                </a:lnTo>
                <a:lnTo>
                  <a:pt x="45339" y="248922"/>
                </a:lnTo>
                <a:close/>
              </a:path>
              <a:path w="103504" h="285114">
                <a:moveTo>
                  <a:pt x="96266" y="188912"/>
                </a:moveTo>
                <a:lnTo>
                  <a:pt x="92456" y="189941"/>
                </a:lnTo>
                <a:lnTo>
                  <a:pt x="58038" y="248922"/>
                </a:lnTo>
                <a:lnTo>
                  <a:pt x="58038" y="272364"/>
                </a:lnTo>
                <a:lnTo>
                  <a:pt x="59034" y="272364"/>
                </a:lnTo>
                <a:lnTo>
                  <a:pt x="103378" y="196329"/>
                </a:lnTo>
                <a:lnTo>
                  <a:pt x="102361" y="192443"/>
                </a:lnTo>
                <a:lnTo>
                  <a:pt x="96266" y="188912"/>
                </a:lnTo>
                <a:close/>
              </a:path>
              <a:path w="103504" h="285114">
                <a:moveTo>
                  <a:pt x="51688" y="259805"/>
                </a:moveTo>
                <a:lnTo>
                  <a:pt x="46228" y="269163"/>
                </a:lnTo>
                <a:lnTo>
                  <a:pt x="57149" y="269163"/>
                </a:lnTo>
                <a:lnTo>
                  <a:pt x="51688" y="259805"/>
                </a:lnTo>
                <a:close/>
              </a:path>
              <a:path w="103504" h="285114">
                <a:moveTo>
                  <a:pt x="58038" y="248922"/>
                </a:moveTo>
                <a:lnTo>
                  <a:pt x="51688" y="259805"/>
                </a:lnTo>
                <a:lnTo>
                  <a:pt x="57149" y="269163"/>
                </a:lnTo>
                <a:lnTo>
                  <a:pt x="58038" y="269163"/>
                </a:lnTo>
                <a:lnTo>
                  <a:pt x="58038" y="248922"/>
                </a:lnTo>
                <a:close/>
              </a:path>
              <a:path w="103504" h="285114">
                <a:moveTo>
                  <a:pt x="58038" y="0"/>
                </a:moveTo>
                <a:lnTo>
                  <a:pt x="45338" y="0"/>
                </a:lnTo>
                <a:lnTo>
                  <a:pt x="45339" y="248922"/>
                </a:lnTo>
                <a:lnTo>
                  <a:pt x="51688" y="259805"/>
                </a:lnTo>
                <a:lnTo>
                  <a:pt x="58038" y="248922"/>
                </a:lnTo>
                <a:lnTo>
                  <a:pt x="580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1910" y="5622925"/>
            <a:ext cx="2387600" cy="164465"/>
          </a:xfrm>
          <a:custGeom>
            <a:avLst/>
            <a:gdLst/>
            <a:ahLst/>
            <a:cxnLst/>
            <a:rect l="l" t="t" r="r" b="b"/>
            <a:pathLst>
              <a:path w="2387600" h="164464">
                <a:moveTo>
                  <a:pt x="2290826" y="67881"/>
                </a:moveTo>
                <a:lnTo>
                  <a:pt x="2284729" y="71412"/>
                </a:lnTo>
                <a:lnTo>
                  <a:pt x="2283714" y="75311"/>
                </a:lnTo>
                <a:lnTo>
                  <a:pt x="2285491" y="78333"/>
                </a:lnTo>
                <a:lnTo>
                  <a:pt x="2335403" y="163944"/>
                </a:lnTo>
                <a:lnTo>
                  <a:pt x="2342773" y="151333"/>
                </a:lnTo>
                <a:lnTo>
                  <a:pt x="2329053" y="151333"/>
                </a:lnTo>
                <a:lnTo>
                  <a:pt x="2329053" y="127674"/>
                </a:lnTo>
                <a:lnTo>
                  <a:pt x="2294763" y="68910"/>
                </a:lnTo>
                <a:lnTo>
                  <a:pt x="2290826" y="67881"/>
                </a:lnTo>
                <a:close/>
              </a:path>
              <a:path w="2387600" h="164464">
                <a:moveTo>
                  <a:pt x="7112" y="67678"/>
                </a:moveTo>
                <a:lnTo>
                  <a:pt x="1015" y="71208"/>
                </a:lnTo>
                <a:lnTo>
                  <a:pt x="0" y="75095"/>
                </a:lnTo>
                <a:lnTo>
                  <a:pt x="51688" y="163728"/>
                </a:lnTo>
                <a:lnTo>
                  <a:pt x="59036" y="151130"/>
                </a:lnTo>
                <a:lnTo>
                  <a:pt x="45338" y="151130"/>
                </a:lnTo>
                <a:lnTo>
                  <a:pt x="45330" y="127674"/>
                </a:lnTo>
                <a:lnTo>
                  <a:pt x="10921" y="68706"/>
                </a:lnTo>
                <a:lnTo>
                  <a:pt x="7112" y="67678"/>
                </a:lnTo>
                <a:close/>
              </a:path>
              <a:path w="2387600" h="164464">
                <a:moveTo>
                  <a:pt x="2329053" y="127674"/>
                </a:moveTo>
                <a:lnTo>
                  <a:pt x="2329053" y="151333"/>
                </a:lnTo>
                <a:lnTo>
                  <a:pt x="2341753" y="151333"/>
                </a:lnTo>
                <a:lnTo>
                  <a:pt x="2341753" y="148132"/>
                </a:lnTo>
                <a:lnTo>
                  <a:pt x="2329941" y="148132"/>
                </a:lnTo>
                <a:lnTo>
                  <a:pt x="2335466" y="138665"/>
                </a:lnTo>
                <a:lnTo>
                  <a:pt x="2329053" y="127674"/>
                </a:lnTo>
                <a:close/>
              </a:path>
              <a:path w="2387600" h="164464">
                <a:moveTo>
                  <a:pt x="2380106" y="67881"/>
                </a:moveTo>
                <a:lnTo>
                  <a:pt x="2376169" y="68910"/>
                </a:lnTo>
                <a:lnTo>
                  <a:pt x="2341879" y="127674"/>
                </a:lnTo>
                <a:lnTo>
                  <a:pt x="2341753" y="151333"/>
                </a:lnTo>
                <a:lnTo>
                  <a:pt x="2342773" y="151333"/>
                </a:lnTo>
                <a:lnTo>
                  <a:pt x="2385551" y="78130"/>
                </a:lnTo>
                <a:lnTo>
                  <a:pt x="2387091" y="75311"/>
                </a:lnTo>
                <a:lnTo>
                  <a:pt x="2386076" y="71412"/>
                </a:lnTo>
                <a:lnTo>
                  <a:pt x="2383154" y="69646"/>
                </a:lnTo>
                <a:lnTo>
                  <a:pt x="2380106" y="67881"/>
                </a:lnTo>
                <a:close/>
              </a:path>
              <a:path w="2387600" h="164464">
                <a:moveTo>
                  <a:pt x="45338" y="127688"/>
                </a:moveTo>
                <a:lnTo>
                  <a:pt x="45338" y="151130"/>
                </a:lnTo>
                <a:lnTo>
                  <a:pt x="58038" y="151130"/>
                </a:lnTo>
                <a:lnTo>
                  <a:pt x="58038" y="147929"/>
                </a:lnTo>
                <a:lnTo>
                  <a:pt x="46227" y="147929"/>
                </a:lnTo>
                <a:lnTo>
                  <a:pt x="51688" y="138570"/>
                </a:lnTo>
                <a:lnTo>
                  <a:pt x="45338" y="127688"/>
                </a:lnTo>
                <a:close/>
              </a:path>
              <a:path w="2387600" h="164464">
                <a:moveTo>
                  <a:pt x="96265" y="67678"/>
                </a:moveTo>
                <a:lnTo>
                  <a:pt x="92456" y="68706"/>
                </a:lnTo>
                <a:lnTo>
                  <a:pt x="58047" y="127674"/>
                </a:lnTo>
                <a:lnTo>
                  <a:pt x="58038" y="151130"/>
                </a:lnTo>
                <a:lnTo>
                  <a:pt x="59036" y="151130"/>
                </a:lnTo>
                <a:lnTo>
                  <a:pt x="103377" y="75095"/>
                </a:lnTo>
                <a:lnTo>
                  <a:pt x="102362" y="71208"/>
                </a:lnTo>
                <a:lnTo>
                  <a:pt x="96265" y="67678"/>
                </a:lnTo>
                <a:close/>
              </a:path>
              <a:path w="2387600" h="164464">
                <a:moveTo>
                  <a:pt x="2335466" y="138665"/>
                </a:moveTo>
                <a:lnTo>
                  <a:pt x="2329941" y="148132"/>
                </a:lnTo>
                <a:lnTo>
                  <a:pt x="2340991" y="148132"/>
                </a:lnTo>
                <a:lnTo>
                  <a:pt x="2335466" y="138665"/>
                </a:lnTo>
                <a:close/>
              </a:path>
              <a:path w="2387600" h="164464">
                <a:moveTo>
                  <a:pt x="2341753" y="127891"/>
                </a:moveTo>
                <a:lnTo>
                  <a:pt x="2335466" y="138665"/>
                </a:lnTo>
                <a:lnTo>
                  <a:pt x="2340991" y="148132"/>
                </a:lnTo>
                <a:lnTo>
                  <a:pt x="2341753" y="148132"/>
                </a:lnTo>
                <a:lnTo>
                  <a:pt x="2341753" y="127891"/>
                </a:lnTo>
                <a:close/>
              </a:path>
              <a:path w="2387600" h="164464">
                <a:moveTo>
                  <a:pt x="51688" y="138570"/>
                </a:moveTo>
                <a:lnTo>
                  <a:pt x="46227" y="147929"/>
                </a:lnTo>
                <a:lnTo>
                  <a:pt x="57150" y="147929"/>
                </a:lnTo>
                <a:lnTo>
                  <a:pt x="51688" y="138570"/>
                </a:lnTo>
                <a:close/>
              </a:path>
              <a:path w="2387600" h="164464">
                <a:moveTo>
                  <a:pt x="58038" y="127688"/>
                </a:moveTo>
                <a:lnTo>
                  <a:pt x="51688" y="138570"/>
                </a:lnTo>
                <a:lnTo>
                  <a:pt x="57150" y="147929"/>
                </a:lnTo>
                <a:lnTo>
                  <a:pt x="58038" y="147929"/>
                </a:lnTo>
                <a:lnTo>
                  <a:pt x="58038" y="127688"/>
                </a:lnTo>
                <a:close/>
              </a:path>
              <a:path w="2387600" h="164464">
                <a:moveTo>
                  <a:pt x="2329053" y="6350"/>
                </a:moveTo>
                <a:lnTo>
                  <a:pt x="2329179" y="127891"/>
                </a:lnTo>
                <a:lnTo>
                  <a:pt x="2335466" y="138665"/>
                </a:lnTo>
                <a:lnTo>
                  <a:pt x="2341753" y="127891"/>
                </a:lnTo>
                <a:lnTo>
                  <a:pt x="2341753" y="12700"/>
                </a:lnTo>
                <a:lnTo>
                  <a:pt x="2335403" y="12700"/>
                </a:lnTo>
                <a:lnTo>
                  <a:pt x="2329053" y="6350"/>
                </a:lnTo>
                <a:close/>
              </a:path>
              <a:path w="2387600" h="164464">
                <a:moveTo>
                  <a:pt x="2338959" y="0"/>
                </a:moveTo>
                <a:lnTo>
                  <a:pt x="48132" y="0"/>
                </a:lnTo>
                <a:lnTo>
                  <a:pt x="45338" y="2844"/>
                </a:lnTo>
                <a:lnTo>
                  <a:pt x="45457" y="127891"/>
                </a:lnTo>
                <a:lnTo>
                  <a:pt x="51688" y="138570"/>
                </a:lnTo>
                <a:lnTo>
                  <a:pt x="57920" y="127891"/>
                </a:lnTo>
                <a:lnTo>
                  <a:pt x="58038" y="12700"/>
                </a:lnTo>
                <a:lnTo>
                  <a:pt x="51688" y="12700"/>
                </a:lnTo>
                <a:lnTo>
                  <a:pt x="58038" y="6350"/>
                </a:lnTo>
                <a:lnTo>
                  <a:pt x="2341753" y="6350"/>
                </a:lnTo>
                <a:lnTo>
                  <a:pt x="2341753" y="2844"/>
                </a:lnTo>
                <a:lnTo>
                  <a:pt x="2338959" y="0"/>
                </a:lnTo>
                <a:close/>
              </a:path>
              <a:path w="2387600" h="164464">
                <a:moveTo>
                  <a:pt x="58038" y="6350"/>
                </a:moveTo>
                <a:lnTo>
                  <a:pt x="51688" y="12700"/>
                </a:lnTo>
                <a:lnTo>
                  <a:pt x="58038" y="12700"/>
                </a:lnTo>
                <a:lnTo>
                  <a:pt x="58038" y="6350"/>
                </a:lnTo>
                <a:close/>
              </a:path>
              <a:path w="2387600" h="164464">
                <a:moveTo>
                  <a:pt x="2329053" y="6350"/>
                </a:moveTo>
                <a:lnTo>
                  <a:pt x="58038" y="6350"/>
                </a:lnTo>
                <a:lnTo>
                  <a:pt x="58038" y="12700"/>
                </a:lnTo>
                <a:lnTo>
                  <a:pt x="2329053" y="12700"/>
                </a:lnTo>
                <a:lnTo>
                  <a:pt x="2329053" y="6350"/>
                </a:lnTo>
                <a:close/>
              </a:path>
              <a:path w="2387600" h="164464">
                <a:moveTo>
                  <a:pt x="2341753" y="6350"/>
                </a:moveTo>
                <a:lnTo>
                  <a:pt x="2329053" y="6350"/>
                </a:lnTo>
                <a:lnTo>
                  <a:pt x="2335403" y="12700"/>
                </a:lnTo>
                <a:lnTo>
                  <a:pt x="2341753" y="12700"/>
                </a:lnTo>
                <a:lnTo>
                  <a:pt x="2341753" y="6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05984" y="5820155"/>
            <a:ext cx="619125" cy="33845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80"/>
              </a:spcBef>
            </a:pPr>
            <a:r>
              <a:rPr sz="1600" b="1" spc="-5" dirty="0">
                <a:latin typeface="Times New Roman"/>
                <a:cs typeface="Times New Roman"/>
              </a:rPr>
              <a:t>Liste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6500" y="5820155"/>
            <a:ext cx="619125" cy="338455"/>
          </a:xfrm>
          <a:prstGeom prst="rect">
            <a:avLst/>
          </a:prstGeom>
          <a:ln w="9143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80"/>
              </a:spcBef>
            </a:pPr>
            <a:r>
              <a:rPr sz="1600" b="1" spc="-5" dirty="0">
                <a:latin typeface="Times New Roman"/>
                <a:cs typeface="Times New Roman"/>
              </a:rPr>
              <a:t>Liste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88990" y="5494020"/>
            <a:ext cx="103505" cy="285115"/>
          </a:xfrm>
          <a:custGeom>
            <a:avLst/>
            <a:gdLst/>
            <a:ahLst/>
            <a:cxnLst/>
            <a:rect l="l" t="t" r="r" b="b"/>
            <a:pathLst>
              <a:path w="103504" h="285114">
                <a:moveTo>
                  <a:pt x="7112" y="188912"/>
                </a:moveTo>
                <a:lnTo>
                  <a:pt x="1016" y="192443"/>
                </a:lnTo>
                <a:lnTo>
                  <a:pt x="0" y="196341"/>
                </a:lnTo>
                <a:lnTo>
                  <a:pt x="1778" y="199364"/>
                </a:lnTo>
                <a:lnTo>
                  <a:pt x="51688" y="284962"/>
                </a:lnTo>
                <a:lnTo>
                  <a:pt x="59034" y="272364"/>
                </a:lnTo>
                <a:lnTo>
                  <a:pt x="45338" y="272364"/>
                </a:lnTo>
                <a:lnTo>
                  <a:pt x="45338" y="248922"/>
                </a:lnTo>
                <a:lnTo>
                  <a:pt x="10922" y="189941"/>
                </a:lnTo>
                <a:lnTo>
                  <a:pt x="7112" y="188912"/>
                </a:lnTo>
                <a:close/>
              </a:path>
              <a:path w="103504" h="285114">
                <a:moveTo>
                  <a:pt x="45339" y="248922"/>
                </a:moveTo>
                <a:lnTo>
                  <a:pt x="45338" y="272364"/>
                </a:lnTo>
                <a:lnTo>
                  <a:pt x="58038" y="272364"/>
                </a:lnTo>
                <a:lnTo>
                  <a:pt x="58038" y="269163"/>
                </a:lnTo>
                <a:lnTo>
                  <a:pt x="46228" y="269163"/>
                </a:lnTo>
                <a:lnTo>
                  <a:pt x="51688" y="259805"/>
                </a:lnTo>
                <a:lnTo>
                  <a:pt x="45339" y="248922"/>
                </a:lnTo>
                <a:close/>
              </a:path>
              <a:path w="103504" h="285114">
                <a:moveTo>
                  <a:pt x="96266" y="188912"/>
                </a:moveTo>
                <a:lnTo>
                  <a:pt x="92456" y="189941"/>
                </a:lnTo>
                <a:lnTo>
                  <a:pt x="58038" y="248922"/>
                </a:lnTo>
                <a:lnTo>
                  <a:pt x="58038" y="272364"/>
                </a:lnTo>
                <a:lnTo>
                  <a:pt x="59034" y="272364"/>
                </a:lnTo>
                <a:lnTo>
                  <a:pt x="103378" y="196329"/>
                </a:lnTo>
                <a:lnTo>
                  <a:pt x="102362" y="192443"/>
                </a:lnTo>
                <a:lnTo>
                  <a:pt x="96266" y="188912"/>
                </a:lnTo>
                <a:close/>
              </a:path>
              <a:path w="103504" h="285114">
                <a:moveTo>
                  <a:pt x="51688" y="259805"/>
                </a:moveTo>
                <a:lnTo>
                  <a:pt x="46228" y="269163"/>
                </a:lnTo>
                <a:lnTo>
                  <a:pt x="57150" y="269163"/>
                </a:lnTo>
                <a:lnTo>
                  <a:pt x="51688" y="259805"/>
                </a:lnTo>
                <a:close/>
              </a:path>
              <a:path w="103504" h="285114">
                <a:moveTo>
                  <a:pt x="58038" y="248922"/>
                </a:moveTo>
                <a:lnTo>
                  <a:pt x="51688" y="259805"/>
                </a:lnTo>
                <a:lnTo>
                  <a:pt x="57150" y="269163"/>
                </a:lnTo>
                <a:lnTo>
                  <a:pt x="58038" y="269163"/>
                </a:lnTo>
                <a:lnTo>
                  <a:pt x="58038" y="248922"/>
                </a:lnTo>
                <a:close/>
              </a:path>
              <a:path w="103504" h="285114">
                <a:moveTo>
                  <a:pt x="58038" y="0"/>
                </a:moveTo>
                <a:lnTo>
                  <a:pt x="45338" y="0"/>
                </a:lnTo>
                <a:lnTo>
                  <a:pt x="45339" y="248922"/>
                </a:lnTo>
                <a:lnTo>
                  <a:pt x="51688" y="259805"/>
                </a:lnTo>
                <a:lnTo>
                  <a:pt x="58038" y="248922"/>
                </a:lnTo>
                <a:lnTo>
                  <a:pt x="580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04558" y="5497067"/>
            <a:ext cx="103505" cy="285115"/>
          </a:xfrm>
          <a:custGeom>
            <a:avLst/>
            <a:gdLst/>
            <a:ahLst/>
            <a:cxnLst/>
            <a:rect l="l" t="t" r="r" b="b"/>
            <a:pathLst>
              <a:path w="103504" h="285114">
                <a:moveTo>
                  <a:pt x="7112" y="188912"/>
                </a:moveTo>
                <a:lnTo>
                  <a:pt x="1016" y="192443"/>
                </a:lnTo>
                <a:lnTo>
                  <a:pt x="0" y="196329"/>
                </a:lnTo>
                <a:lnTo>
                  <a:pt x="51689" y="284962"/>
                </a:lnTo>
                <a:lnTo>
                  <a:pt x="59034" y="272364"/>
                </a:lnTo>
                <a:lnTo>
                  <a:pt x="45339" y="272364"/>
                </a:lnTo>
                <a:lnTo>
                  <a:pt x="45339" y="248922"/>
                </a:lnTo>
                <a:lnTo>
                  <a:pt x="10922" y="189941"/>
                </a:lnTo>
                <a:lnTo>
                  <a:pt x="7112" y="188912"/>
                </a:lnTo>
                <a:close/>
              </a:path>
              <a:path w="103504" h="285114">
                <a:moveTo>
                  <a:pt x="45339" y="248922"/>
                </a:moveTo>
                <a:lnTo>
                  <a:pt x="45339" y="272364"/>
                </a:lnTo>
                <a:lnTo>
                  <a:pt x="58039" y="272364"/>
                </a:lnTo>
                <a:lnTo>
                  <a:pt x="58039" y="269163"/>
                </a:lnTo>
                <a:lnTo>
                  <a:pt x="46227" y="269163"/>
                </a:lnTo>
                <a:lnTo>
                  <a:pt x="51689" y="259805"/>
                </a:lnTo>
                <a:lnTo>
                  <a:pt x="45339" y="248922"/>
                </a:lnTo>
                <a:close/>
              </a:path>
              <a:path w="103504" h="285114">
                <a:moveTo>
                  <a:pt x="96266" y="188912"/>
                </a:moveTo>
                <a:lnTo>
                  <a:pt x="92456" y="189941"/>
                </a:lnTo>
                <a:lnTo>
                  <a:pt x="58039" y="248922"/>
                </a:lnTo>
                <a:lnTo>
                  <a:pt x="58039" y="272364"/>
                </a:lnTo>
                <a:lnTo>
                  <a:pt x="59034" y="272364"/>
                </a:lnTo>
                <a:lnTo>
                  <a:pt x="103377" y="196329"/>
                </a:lnTo>
                <a:lnTo>
                  <a:pt x="102362" y="192443"/>
                </a:lnTo>
                <a:lnTo>
                  <a:pt x="96266" y="188912"/>
                </a:lnTo>
                <a:close/>
              </a:path>
              <a:path w="103504" h="285114">
                <a:moveTo>
                  <a:pt x="51689" y="259805"/>
                </a:moveTo>
                <a:lnTo>
                  <a:pt x="46227" y="269163"/>
                </a:lnTo>
                <a:lnTo>
                  <a:pt x="57150" y="269163"/>
                </a:lnTo>
                <a:lnTo>
                  <a:pt x="51689" y="259805"/>
                </a:lnTo>
                <a:close/>
              </a:path>
              <a:path w="103504" h="285114">
                <a:moveTo>
                  <a:pt x="58039" y="248922"/>
                </a:moveTo>
                <a:lnTo>
                  <a:pt x="51689" y="259805"/>
                </a:lnTo>
                <a:lnTo>
                  <a:pt x="57150" y="269163"/>
                </a:lnTo>
                <a:lnTo>
                  <a:pt x="58039" y="269163"/>
                </a:lnTo>
                <a:lnTo>
                  <a:pt x="58039" y="248922"/>
                </a:lnTo>
                <a:close/>
              </a:path>
              <a:path w="103504" h="285114">
                <a:moveTo>
                  <a:pt x="58039" y="0"/>
                </a:moveTo>
                <a:lnTo>
                  <a:pt x="45339" y="0"/>
                </a:lnTo>
                <a:lnTo>
                  <a:pt x="45339" y="248922"/>
                </a:lnTo>
                <a:lnTo>
                  <a:pt x="51689" y="259805"/>
                </a:lnTo>
                <a:lnTo>
                  <a:pt x="58039" y="248922"/>
                </a:lnTo>
                <a:lnTo>
                  <a:pt x="58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45329" y="1485138"/>
            <a:ext cx="675640" cy="338455"/>
          </a:xfrm>
          <a:prstGeom prst="rect">
            <a:avLst/>
          </a:prstGeom>
          <a:ln w="28956">
            <a:solidFill>
              <a:srgbClr val="FF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95"/>
              </a:spcBef>
            </a:pPr>
            <a:r>
              <a:rPr sz="1600" b="1" spc="-5" dirty="0">
                <a:latin typeface="Times New Roman"/>
                <a:cs typeface="Times New Roman"/>
              </a:rPr>
              <a:t>Farm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08346" y="1824227"/>
            <a:ext cx="103505" cy="285115"/>
          </a:xfrm>
          <a:custGeom>
            <a:avLst/>
            <a:gdLst/>
            <a:ahLst/>
            <a:cxnLst/>
            <a:rect l="l" t="t" r="r" b="b"/>
            <a:pathLst>
              <a:path w="103504" h="285114">
                <a:moveTo>
                  <a:pt x="7112" y="188975"/>
                </a:moveTo>
                <a:lnTo>
                  <a:pt x="4063" y="190626"/>
                </a:lnTo>
                <a:lnTo>
                  <a:pt x="1015" y="192405"/>
                </a:lnTo>
                <a:lnTo>
                  <a:pt x="0" y="196342"/>
                </a:lnTo>
                <a:lnTo>
                  <a:pt x="51688" y="284988"/>
                </a:lnTo>
                <a:lnTo>
                  <a:pt x="59020" y="272414"/>
                </a:lnTo>
                <a:lnTo>
                  <a:pt x="45338" y="272414"/>
                </a:lnTo>
                <a:lnTo>
                  <a:pt x="45338" y="248865"/>
                </a:lnTo>
                <a:lnTo>
                  <a:pt x="12700" y="192912"/>
                </a:lnTo>
                <a:lnTo>
                  <a:pt x="10922" y="189992"/>
                </a:lnTo>
                <a:lnTo>
                  <a:pt x="7112" y="188975"/>
                </a:lnTo>
                <a:close/>
              </a:path>
              <a:path w="103504" h="285114">
                <a:moveTo>
                  <a:pt x="45338" y="248865"/>
                </a:moveTo>
                <a:lnTo>
                  <a:pt x="45338" y="272414"/>
                </a:lnTo>
                <a:lnTo>
                  <a:pt x="58038" y="272414"/>
                </a:lnTo>
                <a:lnTo>
                  <a:pt x="58038" y="269113"/>
                </a:lnTo>
                <a:lnTo>
                  <a:pt x="46227" y="269113"/>
                </a:lnTo>
                <a:lnTo>
                  <a:pt x="51688" y="259751"/>
                </a:lnTo>
                <a:lnTo>
                  <a:pt x="45338" y="248865"/>
                </a:lnTo>
                <a:close/>
              </a:path>
              <a:path w="103504" h="285114">
                <a:moveTo>
                  <a:pt x="96265" y="188975"/>
                </a:moveTo>
                <a:lnTo>
                  <a:pt x="92455" y="189992"/>
                </a:lnTo>
                <a:lnTo>
                  <a:pt x="90677" y="192912"/>
                </a:lnTo>
                <a:lnTo>
                  <a:pt x="58038" y="248865"/>
                </a:lnTo>
                <a:lnTo>
                  <a:pt x="58038" y="272414"/>
                </a:lnTo>
                <a:lnTo>
                  <a:pt x="59020" y="272414"/>
                </a:lnTo>
                <a:lnTo>
                  <a:pt x="103377" y="196342"/>
                </a:lnTo>
                <a:lnTo>
                  <a:pt x="102362" y="192405"/>
                </a:lnTo>
                <a:lnTo>
                  <a:pt x="99313" y="190626"/>
                </a:lnTo>
                <a:lnTo>
                  <a:pt x="96265" y="188975"/>
                </a:lnTo>
                <a:close/>
              </a:path>
              <a:path w="103504" h="285114">
                <a:moveTo>
                  <a:pt x="51688" y="259751"/>
                </a:moveTo>
                <a:lnTo>
                  <a:pt x="46227" y="269113"/>
                </a:lnTo>
                <a:lnTo>
                  <a:pt x="57150" y="269113"/>
                </a:lnTo>
                <a:lnTo>
                  <a:pt x="51688" y="259751"/>
                </a:lnTo>
                <a:close/>
              </a:path>
              <a:path w="103504" h="285114">
                <a:moveTo>
                  <a:pt x="58038" y="248865"/>
                </a:moveTo>
                <a:lnTo>
                  <a:pt x="51688" y="259751"/>
                </a:lnTo>
                <a:lnTo>
                  <a:pt x="57150" y="269113"/>
                </a:lnTo>
                <a:lnTo>
                  <a:pt x="58038" y="269113"/>
                </a:lnTo>
                <a:lnTo>
                  <a:pt x="58038" y="248865"/>
                </a:lnTo>
                <a:close/>
              </a:path>
              <a:path w="103504" h="285114">
                <a:moveTo>
                  <a:pt x="58038" y="0"/>
                </a:moveTo>
                <a:lnTo>
                  <a:pt x="45338" y="0"/>
                </a:lnTo>
                <a:lnTo>
                  <a:pt x="45338" y="248865"/>
                </a:lnTo>
                <a:lnTo>
                  <a:pt x="51688" y="259751"/>
                </a:lnTo>
                <a:lnTo>
                  <a:pt x="58038" y="248865"/>
                </a:lnTo>
                <a:lnTo>
                  <a:pt x="580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Werkzeuge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0790"/>
            <a:ext cx="3683635" cy="4947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SharePoint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2013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Jeder: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Browser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Anwender: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Office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Outlook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OneDrive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Programmierer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InfoPath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Designer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SharePoint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Designer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Visual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1561</Words>
  <Application>Microsoft Office PowerPoint</Application>
  <PresentationFormat>Bildschirmpräsentation (4:3)</PresentationFormat>
  <Paragraphs>503</Paragraphs>
  <Slides>66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71" baseType="lpstr">
      <vt:lpstr>Arial</vt:lpstr>
      <vt:lpstr>Calibri</vt:lpstr>
      <vt:lpstr>Times New Roman</vt:lpstr>
      <vt:lpstr>Wingdings</vt:lpstr>
      <vt:lpstr>Office Theme</vt:lpstr>
      <vt:lpstr>SharePoint 2013 Einstieg Administration</vt:lpstr>
      <vt:lpstr>Vorab</vt:lpstr>
      <vt:lpstr>Vorstellungsrunde / Die ppedv AG</vt:lpstr>
      <vt:lpstr>Grundlagen zu SharePoint (1)</vt:lpstr>
      <vt:lpstr>Grundlagen zu SharePoint (2)</vt:lpstr>
      <vt:lpstr>Grundlagen zu SharePoint (2)</vt:lpstr>
      <vt:lpstr>PowerPoint-Präsentation</vt:lpstr>
      <vt:lpstr>Grundlagen zu SharePoint (3)</vt:lpstr>
      <vt:lpstr>Werkzeuge</vt:lpstr>
      <vt:lpstr>Setup SharePoint 2013</vt:lpstr>
      <vt:lpstr>Sharepoint Vorbereitung</vt:lpstr>
      <vt:lpstr>Sharepoint Vorbereitung</vt:lpstr>
      <vt:lpstr>Sharepoint Vorbereitung</vt:lpstr>
      <vt:lpstr>Sharepoint Vorbereitung</vt:lpstr>
      <vt:lpstr>Sharepoint Installation</vt:lpstr>
      <vt:lpstr>Sharepoint Installation</vt:lpstr>
      <vt:lpstr>Sharepoint Installation</vt:lpstr>
      <vt:lpstr>HTTP, IIS und ASP.NET</vt:lpstr>
      <vt:lpstr>Internetinformationsdienste (IIS)</vt:lpstr>
      <vt:lpstr>Zusammenspiel der Komponenten</vt:lpstr>
      <vt:lpstr>Webanwendung verwalten</vt:lpstr>
      <vt:lpstr>Übung: Navigation</vt:lpstr>
      <vt:lpstr>Bibliothek</vt:lpstr>
      <vt:lpstr>Übung: Bibliothek</vt:lpstr>
      <vt:lpstr>Demo: Verwaltete Pfade</vt:lpstr>
      <vt:lpstr>Übung: InfoPath</vt:lpstr>
      <vt:lpstr>Wiederholung 1. Tag</vt:lpstr>
      <vt:lpstr>Übung: Excel Services</vt:lpstr>
      <vt:lpstr>Übung: Excel Services</vt:lpstr>
      <vt:lpstr>Übung: Kreditrechner</vt:lpstr>
      <vt:lpstr>Übung: Webpart-Verbindung</vt:lpstr>
      <vt:lpstr>Übung: REST-Service</vt:lpstr>
      <vt:lpstr>Übung: Workflow</vt:lpstr>
      <vt:lpstr>Übung: SharePoint Designer</vt:lpstr>
      <vt:lpstr>Übung: Websitespalten</vt:lpstr>
      <vt:lpstr>PowerPoint-Präsentation</vt:lpstr>
      <vt:lpstr>Übung: Externer Inhaltstyp</vt:lpstr>
      <vt:lpstr>Übung: Externer Inhaltstyp</vt:lpstr>
      <vt:lpstr>Übung: Inhaltstypen</vt:lpstr>
      <vt:lpstr>Übung: Inhaltstypen</vt:lpstr>
      <vt:lpstr>Übung: Inhaltstypen</vt:lpstr>
      <vt:lpstr>Wiederholung 2. Tag</vt:lpstr>
      <vt:lpstr>Wiederholung 2. Tag</vt:lpstr>
      <vt:lpstr>Übung: Alternative Zugriffsordnung</vt:lpstr>
      <vt:lpstr>Access Services 2010</vt:lpstr>
      <vt:lpstr>Access Vorraussetzungen</vt:lpstr>
      <vt:lpstr>Übung: Access Services Installieren</vt:lpstr>
      <vt:lpstr>Übung: Acces Services 2013</vt:lpstr>
      <vt:lpstr>Übung: Verwaltete Navigation</vt:lpstr>
      <vt:lpstr>Übung: Monitoring Dokument-ID</vt:lpstr>
      <vt:lpstr>Übung: Monitoring Logs</vt:lpstr>
      <vt:lpstr>Übung: Monitoring SQL</vt:lpstr>
      <vt:lpstr>Übung: Security</vt:lpstr>
      <vt:lpstr>Übung: Security</vt:lpstr>
      <vt:lpstr>Wiederholung 3. Tag</vt:lpstr>
      <vt:lpstr>Wiederholung 3. Tag</vt:lpstr>
      <vt:lpstr>Wiederholung 3. Tag</vt:lpstr>
      <vt:lpstr>Übung: Backup</vt:lpstr>
      <vt:lpstr>Übung: Backup</vt:lpstr>
      <vt:lpstr>Suche</vt:lpstr>
      <vt:lpstr>Übung: Erstkonfiguration</vt:lpstr>
      <vt:lpstr>Übung: Suchseite und Regeln</vt:lpstr>
      <vt:lpstr>Übung: Verwaltete Eigenschaften</vt:lpstr>
      <vt:lpstr>Übung: MySites</vt:lpstr>
      <vt:lpstr>Fragen und offene Punkte</vt:lpstr>
      <vt:lpstr>Erreichbarkeit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Karina Kaupa</dc:creator>
  <cp:lastModifiedBy>Area 66</cp:lastModifiedBy>
  <cp:revision>6</cp:revision>
  <dcterms:created xsi:type="dcterms:W3CDTF">2016-06-14T09:42:50Z</dcterms:created>
  <dcterms:modified xsi:type="dcterms:W3CDTF">2016-06-23T13:47:21Z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2016-06-14T00:00:00Z</vt:filetime>
  </property>
</Properties>
</file>