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6" r:id="rId2"/>
    <p:sldId id="257" r:id="rId3"/>
    <p:sldId id="260" r:id="rId4"/>
    <p:sldId id="262" r:id="rId5"/>
    <p:sldId id="261" r:id="rId6"/>
    <p:sldId id="268" r:id="rId7"/>
    <p:sldId id="269"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47205" autoAdjust="0"/>
  </p:normalViewPr>
  <p:slideViewPr>
    <p:cSldViewPr snapToGrid="0">
      <p:cViewPr varScale="1">
        <p:scale>
          <a:sx n="112" d="100"/>
          <a:sy n="112" d="100"/>
        </p:scale>
        <p:origin x="54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07.06.2018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Discuss various types of errors. State examples, and ask students how they would categorize them. Ask them about any errors they have come across recently.</a:t>
            </a:r>
            <a:endParaRPr lang="en-US" altLang="de-DE" b="1" dirty="0">
              <a:latin typeface="Arial" panose="020B0604020202020204" pitchFamily="34" charset="0"/>
            </a:endParaRPr>
          </a:p>
          <a:p>
            <a:r>
              <a:rPr lang="en-US" altLang="de-DE" dirty="0">
                <a:latin typeface="Arial" panose="020B0604020202020204" pitchFamily="34" charset="0"/>
              </a:rPr>
              <a:t>There are three kinds of errors that you need to handle when you develop applications—syntax errors, runtime errors, and semantic errors.</a:t>
            </a:r>
            <a:endParaRPr lang="en-US" altLang="de-DE" b="1" dirty="0">
              <a:latin typeface="Arial" panose="020B0604020202020204" pitchFamily="34" charset="0"/>
            </a:endParaRPr>
          </a:p>
          <a:p>
            <a:r>
              <a:rPr lang="en-US" altLang="de-DE" b="1" dirty="0">
                <a:latin typeface="Arial" panose="020B0604020202020204" pitchFamily="34" charset="0"/>
              </a:rPr>
              <a:t>Syntax Errors</a:t>
            </a:r>
          </a:p>
          <a:p>
            <a:r>
              <a:rPr lang="en-US" altLang="de-DE" dirty="0">
                <a:latin typeface="Arial" panose="020B0604020202020204" pitchFamily="34" charset="0"/>
              </a:rPr>
              <a:t>The syntax of an application must be correct for a compiler to be able to compile the code, and for the application to run. Syntax refers to the application structure, and the rules associated with the structure. For example, this could be braces that surround a block of code in Microsoft Visual C#® (for example, </a:t>
            </a:r>
            <a:r>
              <a:rPr lang="en-US" altLang="de-DE" b="1" dirty="0">
                <a:latin typeface="Courier New" panose="02070309020205020404" pitchFamily="49" charset="0"/>
                <a:cs typeface="Courier New" panose="02070309020205020404" pitchFamily="49" charset="0"/>
              </a:rPr>
              <a:t>if (!</a:t>
            </a:r>
            <a:r>
              <a:rPr lang="en-US" altLang="de-DE" b="1" dirty="0" err="1">
                <a:latin typeface="Courier New" panose="02070309020205020404" pitchFamily="49" charset="0"/>
                <a:cs typeface="Courier New" panose="02070309020205020404" pitchFamily="49" charset="0"/>
              </a:rPr>
              <a:t>this.IsPostBack</a:t>
            </a:r>
            <a:r>
              <a:rPr lang="en-US" altLang="de-DE" b="1" dirty="0">
                <a:latin typeface="Courier New" panose="02070309020205020404" pitchFamily="49" charset="0"/>
                <a:cs typeface="Courier New" panose="02070309020205020404" pitchFamily="49" charset="0"/>
              </a:rPr>
              <a:t>) { Block of Code }</a:t>
            </a:r>
            <a:r>
              <a:rPr lang="en-US" altLang="de-DE" dirty="0">
                <a:latin typeface="Arial" panose="020B0604020202020204" pitchFamily="34" charset="0"/>
              </a:rPr>
              <a:t>) or the matching </a:t>
            </a:r>
            <a:r>
              <a:rPr lang="en-US" altLang="de-DE" b="1" dirty="0">
                <a:latin typeface="Arial" panose="020B0604020202020204" pitchFamily="34" charset="0"/>
              </a:rPr>
              <a:t>Begin</a:t>
            </a:r>
            <a:r>
              <a:rPr lang="en-US" altLang="de-DE" dirty="0">
                <a:latin typeface="Arial" panose="020B0604020202020204" pitchFamily="34" charset="0"/>
              </a:rPr>
              <a:t> and </a:t>
            </a:r>
            <a:r>
              <a:rPr lang="en-US" altLang="de-DE" b="1" dirty="0">
                <a:latin typeface="Arial" panose="020B0604020202020204" pitchFamily="34" charset="0"/>
              </a:rPr>
              <a:t>End</a:t>
            </a:r>
            <a:r>
              <a:rPr lang="en-US" altLang="de-DE" dirty="0">
                <a:latin typeface="Arial" panose="020B0604020202020204" pitchFamily="34" charset="0"/>
              </a:rPr>
              <a:t> statements in Microsoft Visual Basic®, (for example, </a:t>
            </a:r>
            <a:r>
              <a:rPr lang="en-US" altLang="de-DE" b="1" dirty="0">
                <a:latin typeface="Courier New" panose="02070309020205020404" pitchFamily="49" charset="0"/>
                <a:cs typeface="Courier New" panose="02070309020205020404" pitchFamily="49" charset="0"/>
              </a:rPr>
              <a:t>Sub </a:t>
            </a:r>
            <a:r>
              <a:rPr lang="en-US" altLang="de-DE" b="1" dirty="0" err="1">
                <a:latin typeface="Courier New" panose="02070309020205020404" pitchFamily="49" charset="0"/>
                <a:cs typeface="Courier New" panose="02070309020205020404" pitchFamily="49" charset="0"/>
              </a:rPr>
              <a:t>SubName</a:t>
            </a:r>
            <a:r>
              <a:rPr lang="en-US" altLang="de-DE" b="1" dirty="0">
                <a:latin typeface="Courier New" panose="02070309020205020404" pitchFamily="49" charset="0"/>
                <a:cs typeface="Courier New" panose="02070309020205020404" pitchFamily="49" charset="0"/>
              </a:rPr>
              <a:t>() ... End Sub</a:t>
            </a:r>
            <a:r>
              <a:rPr lang="en-US" altLang="de-DE" dirty="0">
                <a:latin typeface="Courier New" panose="02070309020205020404" pitchFamily="49" charset="0"/>
                <a:cs typeface="Courier New" panose="02070309020205020404" pitchFamily="49" charset="0"/>
              </a:rPr>
              <a:t>)</a:t>
            </a:r>
            <a:r>
              <a:rPr lang="en-US" altLang="de-DE" dirty="0">
                <a:latin typeface="Arial" panose="020B0604020202020204" pitchFamily="34" charset="0"/>
              </a:rPr>
              <a:t>. If you leave out one of the matching braces in Visual C#, or the </a:t>
            </a:r>
            <a:r>
              <a:rPr lang="en-US" altLang="de-DE" b="1" dirty="0">
                <a:latin typeface="Arial" panose="020B0604020202020204" pitchFamily="34" charset="0"/>
              </a:rPr>
              <a:t>End Sub </a:t>
            </a:r>
            <a:r>
              <a:rPr lang="en-US" altLang="de-DE" dirty="0">
                <a:latin typeface="Arial" panose="020B0604020202020204" pitchFamily="34" charset="0"/>
              </a:rPr>
              <a:t>statement in Visual Basic, a syntax error occurs. </a:t>
            </a:r>
          </a:p>
          <a:p>
            <a:r>
              <a:rPr lang="en-US" altLang="de-DE" dirty="0">
                <a:latin typeface="Arial" panose="020B0604020202020204" pitchFamily="34" charset="0"/>
              </a:rPr>
              <a:t>Syntax errors are part of what is referred to as </a:t>
            </a:r>
            <a:r>
              <a:rPr lang="en-US" altLang="de-DE" i="1" dirty="0">
                <a:latin typeface="Arial" panose="020B0604020202020204" pitchFamily="34" charset="0"/>
              </a:rPr>
              <a:t>compile-time errors</a:t>
            </a:r>
            <a:r>
              <a:rPr lang="en-US" altLang="de-DE" dirty="0">
                <a:latin typeface="Arial" panose="020B0604020202020204" pitchFamily="34" charset="0"/>
              </a:rPr>
              <a:t>. Visual Studio 2010 warns you of potential errors at design time. Syntax notifications—or squiggles—underline code that will not compile or that might cause an error . You can identify syntax errors and resolve them when you compile the application.</a:t>
            </a:r>
            <a:endParaRPr lang="en-US" altLang="de-DE" b="1" dirty="0">
              <a:latin typeface="Arial" panose="020B0604020202020204" pitchFamily="34" charset="0"/>
            </a:endParaRPr>
          </a:p>
          <a:p>
            <a:r>
              <a:rPr lang="en-US" altLang="de-DE" b="1" dirty="0">
                <a:latin typeface="Arial" panose="020B0604020202020204" pitchFamily="34" charset="0"/>
              </a:rPr>
              <a:t>Runtime Errors</a:t>
            </a:r>
          </a:p>
          <a:p>
            <a:r>
              <a:rPr lang="en-US" altLang="de-DE" dirty="0">
                <a:latin typeface="Arial" panose="020B0604020202020204" pitchFamily="34" charset="0"/>
              </a:rPr>
              <a:t>Runtime errors occur when the application is running. Runtime errors are also known as exceptions. For example, an application may rely on a file to be available at run-time. However, if the file is not available when the application tries to access it, an exception is thrown, unless your application can handle the exception. Briefly cover exception handling, but refer the students to the link in the Additional Reading section for more information.</a:t>
            </a:r>
            <a:endParaRPr lang="en-US" altLang="de-DE" b="1" dirty="0">
              <a:latin typeface="Arial" panose="020B0604020202020204" pitchFamily="34" charset="0"/>
            </a:endParaRPr>
          </a:p>
          <a:p>
            <a:r>
              <a:rPr lang="en-US" altLang="de-DE" b="1" dirty="0">
                <a:latin typeface="Arial" panose="020B0604020202020204" pitchFamily="34" charset="0"/>
              </a:rPr>
              <a:t>Semantic Errors</a:t>
            </a:r>
          </a:p>
          <a:p>
            <a:r>
              <a:rPr lang="en-US" altLang="de-DE" dirty="0">
                <a:latin typeface="Arial" panose="020B0604020202020204" pitchFamily="34" charset="0"/>
              </a:rPr>
              <a:t>Semantic errors are the hardest to locate and fix because your application will run successfully, and you will not see any error messages. However, your application may not perform as intended, or may perform differently from what you want it to do. For example, a user performs a calculation, and the correct result displays on the user interface. If the calculation and related operations are not stored in the data storage when the next user logs on, the second user will view the same data viewed by the first user. This means that the semantics of the application is wrong. Identifying this type of error can be very tricky and confusing, because it requires you to follow the input, output, and the flow of the application to locate the bug. </a:t>
            </a:r>
          </a:p>
        </p:txBody>
      </p:sp>
      <p:sp>
        <p:nvSpPr>
          <p:cNvPr id="2765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765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5A1639B-965C-4D21-A498-0F31CE667CD9}" type="slidenum">
              <a:rPr lang="en-US" altLang="de-DE" sz="1200">
                <a:latin typeface="Arial" panose="020B0604020202020204" pitchFamily="34" charset="0"/>
              </a:rPr>
              <a:pPr algn="r" eaLnBrk="1" hangingPunct="1"/>
              <a:t>3</a:t>
            </a:fld>
            <a:endParaRPr lang="en-US" altLang="de-DE" sz="1200">
              <a:latin typeface="Arial" panose="020B0604020202020204" pitchFamily="34" charset="0"/>
            </a:endParaRPr>
          </a:p>
        </p:txBody>
      </p:sp>
    </p:spTree>
    <p:extLst>
      <p:ext uri="{BB962C8B-B14F-4D97-AF65-F5344CB8AC3E}">
        <p14:creationId xmlns:p14="http://schemas.microsoft.com/office/powerpoint/2010/main" val="123888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A34705FF-BA4A-4BAE-AC40-F5FE18C3BED8}"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Explain what a Debug class is, and explain its methods.</a:t>
            </a:r>
          </a:p>
          <a:p>
            <a:r>
              <a:rPr lang="en-US" altLang="de-DE">
                <a:latin typeface="Arial" panose="020B0604020202020204" pitchFamily="34" charset="0"/>
              </a:rPr>
              <a:t>The listeners are explained in the next topic, so defer any discussion. </a:t>
            </a:r>
          </a:p>
          <a:p>
            <a:r>
              <a:rPr lang="en-US" altLang="de-DE">
                <a:latin typeface="Arial" panose="020B0604020202020204" pitchFamily="34" charset="0"/>
              </a:rPr>
              <a:t>For information on the methods and its overloads, refer to the Course Handbook and Additional Reading section.</a:t>
            </a:r>
          </a:p>
          <a:p>
            <a:r>
              <a:rPr lang="en-US" altLang="de-DE">
                <a:latin typeface="Arial" panose="020B0604020202020204" pitchFamily="34" charset="0"/>
              </a:rPr>
              <a:t> </a:t>
            </a:r>
          </a:p>
        </p:txBody>
      </p:sp>
      <p:sp>
        <p:nvSpPr>
          <p:cNvPr id="29701"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9702"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81302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54855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314325" y="2176463"/>
            <a:ext cx="6286500" cy="685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Explain what tracing is.</a:t>
            </a:r>
          </a:p>
          <a:p>
            <a:r>
              <a:rPr lang="en-US" altLang="de-DE">
                <a:latin typeface="Arial" panose="020B0604020202020204" pitchFamily="34" charset="0"/>
              </a:rPr>
              <a:t>Explain the functionality of tracing. </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is the purpose of using tracing functionality?</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use tracing to view diagnostic information about a single request for an ASP.NET page simply by enabling it for your page or application. Tracing also allows you to write debug statements directly in your code without having to remove them from your application when you deploy it to production servers.</a:t>
            </a:r>
          </a:p>
          <a:p>
            <a:endParaRPr lang="en-US" altLang="de-DE">
              <a:latin typeface="Arial" panose="020B0604020202020204" pitchFamily="34" charset="0"/>
            </a:endParaRPr>
          </a:p>
        </p:txBody>
      </p:sp>
      <p:sp>
        <p:nvSpPr>
          <p:cNvPr id="35844"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35845"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ADA1A15E-E85D-42EB-98FD-236B848B7AA6}"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Tree>
    <p:extLst>
      <p:ext uri="{BB962C8B-B14F-4D97-AF65-F5344CB8AC3E}">
        <p14:creationId xmlns:p14="http://schemas.microsoft.com/office/powerpoint/2010/main" val="194999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07.06.2018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07.06.2018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07.06.2018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07.06.2018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07.06.2018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07.06.2018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07.06.2018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07.06.2018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07.06.2018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07.06.2018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07.06.2018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07.06.2018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err="1">
                <a:solidFill>
                  <a:srgbClr val="11E9CF"/>
                </a:solidFill>
                <a:latin typeface="Century Gothic" panose="020B0502020202020204" pitchFamily="34" charset="0"/>
              </a:rPr>
              <a:t>Webforms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10677027" cy="1645920"/>
          </a:xfrm>
        </p:spPr>
        <p:txBody>
          <a:bodyPr anchor="b">
            <a:normAutofit fontScale="92500"/>
          </a:bodyPr>
          <a:lstStyle/>
          <a:p>
            <a:pPr algn="l"/>
            <a:r>
              <a:rPr lang="de-DE" sz="7200" dirty="0">
                <a:solidFill>
                  <a:schemeClr val="bg1">
                    <a:lumMod val="65000"/>
                  </a:schemeClr>
                </a:solidFill>
                <a:latin typeface="Century Gothic" panose="020B0502020202020204" pitchFamily="34" charset="0"/>
              </a:rPr>
              <a:t>Ajax-Enabled </a:t>
            </a:r>
            <a:r>
              <a:rPr lang="de-DE" sz="7200" dirty="0" err="1">
                <a:solidFill>
                  <a:schemeClr val="bg1">
                    <a:lumMod val="65000"/>
                  </a:schemeClr>
                </a:solidFill>
                <a:latin typeface="Century Gothic" panose="020B0502020202020204" pitchFamily="34" charset="0"/>
              </a:rPr>
              <a:t>WebForms</a:t>
            </a:r>
            <a:r>
              <a:rPr lang="de-DE" sz="7200" dirty="0">
                <a:solidFill>
                  <a:schemeClr val="bg1">
                    <a:lumMod val="65000"/>
                  </a:schemeClr>
                </a:solidFill>
                <a:latin typeface="Century Gothic" panose="020B0502020202020204" pitchFamily="34" charset="0"/>
              </a:rPr>
              <a:t> </a:t>
            </a: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a:t>First Steps with Ajax</a:t>
            </a:r>
          </a:p>
          <a:p>
            <a:pPr lvl="1"/>
            <a:r>
              <a:rPr lang="en-GB" altLang="de-DE" dirty="0"/>
              <a:t>Asynchronous JavaScript and XML</a:t>
            </a:r>
          </a:p>
          <a:p>
            <a:pPr marL="0" indent="0">
              <a:buNone/>
            </a:pPr>
            <a:r>
              <a:rPr lang="en-US" altLang="de-DE" dirty="0"/>
              <a:t>Ajax Server Controls</a:t>
            </a:r>
          </a:p>
          <a:p>
            <a:pPr lvl="1"/>
            <a:r>
              <a:rPr lang="en-US" altLang="de-DE" dirty="0"/>
              <a:t>Ajax </a:t>
            </a:r>
            <a:r>
              <a:rPr lang="en-US" altLang="de-DE" dirty="0" err="1"/>
              <a:t>ScriptManager</a:t>
            </a:r>
            <a:r>
              <a:rPr lang="en-US" altLang="de-DE" dirty="0"/>
              <a:t> Control</a:t>
            </a:r>
          </a:p>
          <a:p>
            <a:pPr lvl="1"/>
            <a:r>
              <a:rPr lang="en-US" altLang="de-DE" dirty="0" err="1"/>
              <a:t>UpdatePanel</a:t>
            </a:r>
            <a:r>
              <a:rPr lang="en-US" altLang="de-DE" dirty="0"/>
              <a:t> Control</a:t>
            </a:r>
          </a:p>
          <a:p>
            <a:pPr lvl="1"/>
            <a:r>
              <a:rPr lang="en-US" altLang="de-DE" dirty="0"/>
              <a:t>Partial-Page Updates</a:t>
            </a:r>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7"/>
          <p:cNvSpPr>
            <a:spLocks noGrp="1" noChangeArrowheads="1"/>
          </p:cNvSpPr>
          <p:nvPr>
            <p:ph type="title" idx="4294967295"/>
          </p:nvPr>
        </p:nvSpPr>
        <p:spPr/>
        <p:txBody>
          <a:bodyPr>
            <a:normAutofit fontScale="90000"/>
          </a:bodyPr>
          <a:lstStyle/>
          <a:p>
            <a:r>
              <a:rPr lang="en-US" altLang="de-DE" sz="7200" dirty="0">
                <a:solidFill>
                  <a:schemeClr val="bg1">
                    <a:lumMod val="65000"/>
                  </a:schemeClr>
                </a:solidFill>
                <a:latin typeface="Century Gothic" panose="020B0502020202020204" pitchFamily="34" charset="0"/>
                <a:ea typeface="+mn-ea"/>
                <a:cs typeface="+mn-cs"/>
              </a:rPr>
              <a:t>Asynchronous JavaScript </a:t>
            </a:r>
          </a:p>
        </p:txBody>
      </p:sp>
      <p:sp>
        <p:nvSpPr>
          <p:cNvPr id="2" name="AutoShape 4" descr="https://image.freepik.com/free-icon/question-mark_318-52837.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Rechteck 5"/>
          <p:cNvSpPr/>
          <p:nvPr/>
        </p:nvSpPr>
        <p:spPr>
          <a:xfrm>
            <a:off x="838200" y="2024884"/>
            <a:ext cx="8671453" cy="2092881"/>
          </a:xfrm>
          <a:prstGeom prst="rect">
            <a:avLst/>
          </a:prstGeom>
        </p:spPr>
        <p:txBody>
          <a:bodyPr wrap="square">
            <a:spAutoFit/>
          </a:bodyPr>
          <a:lstStyle/>
          <a:p>
            <a:r>
              <a:rPr lang="en-US" altLang="de-DE" sz="2000" b="1" dirty="0" err="1" smtClean="0"/>
              <a:t>Ziel</a:t>
            </a:r>
            <a:endParaRPr lang="en-US" altLang="de-DE" b="1" dirty="0"/>
          </a:p>
          <a:p>
            <a:r>
              <a:rPr lang="en-US" altLang="de-DE" dirty="0" err="1"/>
              <a:t>Asynchrones</a:t>
            </a:r>
            <a:r>
              <a:rPr lang="en-US" altLang="de-DE" dirty="0"/>
              <a:t> JavaScript und XML </a:t>
            </a:r>
            <a:r>
              <a:rPr lang="en-US" altLang="de-DE" dirty="0" err="1"/>
              <a:t>sind</a:t>
            </a:r>
            <a:r>
              <a:rPr lang="en-US" altLang="de-DE" dirty="0"/>
              <a:t> </a:t>
            </a:r>
            <a:r>
              <a:rPr lang="en-US" altLang="de-DE" dirty="0" err="1"/>
              <a:t>clientseitige</a:t>
            </a:r>
            <a:r>
              <a:rPr lang="en-US" altLang="de-DE" dirty="0"/>
              <a:t> </a:t>
            </a:r>
            <a:r>
              <a:rPr lang="en-US" altLang="de-DE" dirty="0" err="1" smtClean="0"/>
              <a:t>Technologien</a:t>
            </a:r>
            <a:r>
              <a:rPr lang="en-US" altLang="de-DE" dirty="0" smtClean="0"/>
              <a:t> </a:t>
            </a:r>
            <a:r>
              <a:rPr lang="en-US" altLang="de-DE" dirty="0"/>
              <a:t>die </a:t>
            </a:r>
            <a:r>
              <a:rPr lang="en-US" altLang="de-DE" dirty="0" err="1"/>
              <a:t>bessere</a:t>
            </a:r>
            <a:r>
              <a:rPr lang="en-US" altLang="de-DE" dirty="0"/>
              <a:t>, </a:t>
            </a:r>
            <a:r>
              <a:rPr lang="en-US" altLang="de-DE" dirty="0" err="1"/>
              <a:t>schnellere</a:t>
            </a:r>
            <a:r>
              <a:rPr lang="en-US" altLang="de-DE" dirty="0"/>
              <a:t> und </a:t>
            </a:r>
            <a:r>
              <a:rPr lang="en-US" altLang="de-DE" dirty="0" err="1"/>
              <a:t>interaktivere</a:t>
            </a:r>
            <a:r>
              <a:rPr lang="en-US" altLang="de-DE" dirty="0"/>
              <a:t> </a:t>
            </a:r>
            <a:r>
              <a:rPr lang="en-US" altLang="de-DE" dirty="0" err="1"/>
              <a:t>Webseiten</a:t>
            </a:r>
            <a:r>
              <a:rPr lang="en-US" altLang="de-DE" dirty="0"/>
              <a:t> </a:t>
            </a:r>
            <a:r>
              <a:rPr lang="en-US" altLang="de-DE" dirty="0" err="1"/>
              <a:t>erstellt</a:t>
            </a:r>
            <a:r>
              <a:rPr lang="en-US" altLang="de-DE" dirty="0"/>
              <a:t>.</a:t>
            </a:r>
          </a:p>
          <a:p>
            <a:r>
              <a:rPr lang="en-US" altLang="de-DE" dirty="0"/>
              <a:t/>
            </a:r>
            <a:br>
              <a:rPr lang="en-US" altLang="de-DE" dirty="0"/>
            </a:br>
            <a:r>
              <a:rPr lang="en-US" altLang="de-DE" sz="2000" dirty="0" err="1"/>
              <a:t>Ohne</a:t>
            </a:r>
            <a:r>
              <a:rPr lang="en-US" altLang="de-DE" sz="2000" dirty="0"/>
              <a:t> </a:t>
            </a:r>
            <a:r>
              <a:rPr lang="en-US" altLang="de-DE" sz="2000" dirty="0" err="1"/>
              <a:t>Serveranfrage</a:t>
            </a:r>
            <a:r>
              <a:rPr lang="en-US" altLang="de-DE" sz="2000" dirty="0"/>
              <a:t> </a:t>
            </a:r>
            <a:r>
              <a:rPr lang="en-US" altLang="de-DE" sz="2000" dirty="0" err="1"/>
              <a:t>realisierbar</a:t>
            </a:r>
            <a:endParaRPr lang="en-US" altLang="de-DE" dirty="0"/>
          </a:p>
          <a:p>
            <a:pPr marL="285750" indent="-285750">
              <a:buFont typeface="Wingdings" panose="05000000000000000000" pitchFamily="2" charset="2"/>
              <a:buChar char="ü"/>
            </a:pPr>
            <a:r>
              <a:rPr lang="en-US" altLang="de-DE" dirty="0"/>
              <a:t>Just-in-time </a:t>
            </a:r>
            <a:r>
              <a:rPr lang="en-US" altLang="de-DE" dirty="0" err="1"/>
              <a:t>Informationen</a:t>
            </a:r>
            <a:r>
              <a:rPr lang="en-US" altLang="de-DE" dirty="0"/>
              <a:t> </a:t>
            </a:r>
          </a:p>
          <a:p>
            <a:pPr marL="285750" indent="-285750">
              <a:buFont typeface="Wingdings" panose="05000000000000000000" pitchFamily="2" charset="2"/>
              <a:buChar char="ü"/>
            </a:pPr>
            <a:r>
              <a:rPr lang="en-US" altLang="de-DE" dirty="0" err="1"/>
              <a:t>dynamisches</a:t>
            </a:r>
            <a:r>
              <a:rPr lang="en-US" altLang="de-DE" dirty="0"/>
              <a:t> Interface</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2891333813"/>
              </p:ext>
            </p:extLst>
          </p:nvPr>
        </p:nvGraphicFramePr>
        <p:xfrm>
          <a:off x="838200" y="4451961"/>
          <a:ext cx="6381749" cy="2001520"/>
        </p:xfrm>
        <a:graphic>
          <a:graphicData uri="http://schemas.openxmlformats.org/drawingml/2006/table">
            <a:tbl>
              <a:tblPr firstRow="1" bandRow="1">
                <a:tableStyleId>{2D5ABB26-0587-4C30-8999-92F81FD0307C}</a:tableStyleId>
              </a:tblPr>
              <a:tblGrid>
                <a:gridCol w="6381749">
                  <a:extLst>
                    <a:ext uri="{9D8B030D-6E8A-4147-A177-3AD203B41FA5}">
                      <a16:colId xmlns:a16="http://schemas.microsoft.com/office/drawing/2014/main" val="3888198931"/>
                    </a:ext>
                  </a:extLst>
                </a:gridCol>
              </a:tblGrid>
              <a:tr h="370840">
                <a:tc>
                  <a:txBody>
                    <a:bodyPr/>
                    <a:lstStyle/>
                    <a:p>
                      <a:pPr algn="ctr"/>
                      <a:r>
                        <a:rPr lang="de-DE" sz="2800" b="0" dirty="0">
                          <a:solidFill>
                            <a:schemeClr val="tx1"/>
                          </a:solidFill>
                          <a:latin typeface="Century Gothic" panose="020B0502020202020204" pitchFamily="34" charset="0"/>
                        </a:rPr>
                        <a:t>AJAX beinhaltet</a:t>
                      </a:r>
                      <a:endParaRPr lang="de-DE" b="0" dirty="0">
                        <a:solidFill>
                          <a:schemeClr val="tx1"/>
                        </a:solidFill>
                        <a:latin typeface="Century Gothic" panose="020B0502020202020204" pitchFamily="34" charset="0"/>
                      </a:endParaRPr>
                    </a:p>
                  </a:txBody>
                  <a:tcP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49974340"/>
                  </a:ext>
                </a:extLst>
              </a:tr>
              <a:tr h="370840">
                <a:tc>
                  <a:txBody>
                    <a:bodyPr/>
                    <a:lstStyle/>
                    <a:p>
                      <a:r>
                        <a:rPr lang="de-DE" dirty="0" err="1"/>
                        <a:t>XMLHttpRequest</a:t>
                      </a:r>
                      <a:endParaRPr lang="de-DE"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1E9CF">
                        <a:alpha val="21000"/>
                      </a:srgbClr>
                    </a:solidFill>
                  </a:tcPr>
                </a:tc>
                <a:extLst>
                  <a:ext uri="{0D108BD9-81ED-4DB2-BD59-A6C34878D82A}">
                    <a16:rowId xmlns:a16="http://schemas.microsoft.com/office/drawing/2014/main" val="3175779924"/>
                  </a:ext>
                </a:extLst>
              </a:tr>
              <a:tr h="370840">
                <a:tc>
                  <a:txBody>
                    <a:bodyPr/>
                    <a:lstStyle/>
                    <a:p>
                      <a:r>
                        <a:rPr lang="en-US" altLang="de-DE" sz="1800" dirty="0"/>
                        <a:t>HTML, XHTML, und CSS</a:t>
                      </a:r>
                      <a:endParaRPr lang="de-DE"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1E9CF">
                        <a:alpha val="21000"/>
                      </a:srgbClr>
                    </a:solidFill>
                  </a:tcPr>
                </a:tc>
                <a:extLst>
                  <a:ext uri="{0D108BD9-81ED-4DB2-BD59-A6C34878D82A}">
                    <a16:rowId xmlns:a16="http://schemas.microsoft.com/office/drawing/2014/main" val="2005353937"/>
                  </a:ext>
                </a:extLst>
              </a:tr>
              <a:tr h="370840">
                <a:tc>
                  <a:txBody>
                    <a:bodyPr/>
                    <a:lstStyle/>
                    <a:p>
                      <a:r>
                        <a:rPr lang="en-US" altLang="de-DE" sz="1800" dirty="0"/>
                        <a:t>XML </a:t>
                      </a:r>
                      <a:r>
                        <a:rPr lang="en-US" altLang="de-DE" sz="1800" dirty="0" err="1"/>
                        <a:t>oder</a:t>
                      </a:r>
                      <a:r>
                        <a:rPr lang="en-US" altLang="de-DE" sz="1800" dirty="0"/>
                        <a:t> JSON</a:t>
                      </a:r>
                      <a:endParaRPr lang="de-DE"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1E9CF">
                        <a:alpha val="21000"/>
                      </a:srgbClr>
                    </a:solidFill>
                  </a:tcPr>
                </a:tc>
                <a:extLst>
                  <a:ext uri="{0D108BD9-81ED-4DB2-BD59-A6C34878D82A}">
                    <a16:rowId xmlns:a16="http://schemas.microsoft.com/office/drawing/2014/main" val="2213238202"/>
                  </a:ext>
                </a:extLst>
              </a:tr>
              <a:tr h="370840">
                <a:tc>
                  <a:txBody>
                    <a:bodyPr/>
                    <a:lstStyle/>
                    <a:p>
                      <a:r>
                        <a:rPr lang="en-US" altLang="de-DE" sz="1800" dirty="0"/>
                        <a:t>Document Object Model</a:t>
                      </a:r>
                      <a:endParaRPr lang="de-DE"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1E9CF">
                        <a:alpha val="21000"/>
                      </a:srgbClr>
                    </a:solidFill>
                  </a:tcPr>
                </a:tc>
                <a:extLst>
                  <a:ext uri="{0D108BD9-81ED-4DB2-BD59-A6C34878D82A}">
                    <a16:rowId xmlns:a16="http://schemas.microsoft.com/office/drawing/2014/main" val="2857656549"/>
                  </a:ext>
                </a:extLst>
              </a:tr>
            </a:tbl>
          </a:graphicData>
        </a:graphic>
      </p:graphicFrame>
      <p:grpSp>
        <p:nvGrpSpPr>
          <p:cNvPr id="13" name="Gruppieren 12"/>
          <p:cNvGrpSpPr/>
          <p:nvPr/>
        </p:nvGrpSpPr>
        <p:grpSpPr>
          <a:xfrm>
            <a:off x="9515475" y="2024884"/>
            <a:ext cx="1838325" cy="2694509"/>
            <a:chOff x="628073" y="2803797"/>
            <a:chExt cx="1422400" cy="2203786"/>
          </a:xfrm>
        </p:grpSpPr>
        <p:sp>
          <p:nvSpPr>
            <p:cNvPr id="14" name="Ellipse 13"/>
            <p:cNvSpPr/>
            <p:nvPr/>
          </p:nvSpPr>
          <p:spPr>
            <a:xfrm>
              <a:off x="1052947" y="2803797"/>
              <a:ext cx="554181" cy="532751"/>
            </a:xfrm>
            <a:prstGeom prst="ellipse">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5" name="Sehne 14"/>
            <p:cNvSpPr/>
            <p:nvPr/>
          </p:nvSpPr>
          <p:spPr>
            <a:xfrm rot="5400000">
              <a:off x="520441" y="3692180"/>
              <a:ext cx="1633159" cy="997648"/>
            </a:xfrm>
            <a:prstGeom prst="chord">
              <a:avLst>
                <a:gd name="adj1" fmla="val 6350610"/>
                <a:gd name="adj2" fmla="val 153114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Sehne 15"/>
            <p:cNvSpPr/>
            <p:nvPr/>
          </p:nvSpPr>
          <p:spPr>
            <a:xfrm rot="16200000">
              <a:off x="738909" y="2899073"/>
              <a:ext cx="1200727" cy="1422400"/>
            </a:xfrm>
            <a:prstGeom prst="chord">
              <a:avLst>
                <a:gd name="adj1" fmla="val 7861247"/>
                <a:gd name="adj2" fmla="val 138518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Rechteck 8"/>
          <p:cNvSpPr/>
          <p:nvPr/>
        </p:nvSpPr>
        <p:spPr>
          <a:xfrm rot="772976">
            <a:off x="10800534" y="1550723"/>
            <a:ext cx="551754" cy="1200329"/>
          </a:xfrm>
          <a:prstGeom prst="rect">
            <a:avLst/>
          </a:prstGeom>
          <a:noFill/>
        </p:spPr>
        <p:txBody>
          <a:bodyPr wrap="none" lIns="91440" tIns="45720" rIns="91440" bIns="45720">
            <a:spAutoFit/>
          </a:bodyPr>
          <a:lstStyle/>
          <a:p>
            <a:pPr algn="ctr"/>
            <a:r>
              <a:rPr lang="de-DE" sz="7200" b="0" cap="none" spc="0" dirty="0">
                <a:ln w="0"/>
                <a:effectLst>
                  <a:outerShdw blurRad="38100" dist="25400" dir="5400000" algn="ctr" rotWithShape="0">
                    <a:srgbClr val="6E747A">
                      <a:alpha val="43000"/>
                    </a:srgbClr>
                  </a:outerShdw>
                </a:effectLst>
                <a:latin typeface="Berlin Sans FB" panose="020E0602020502020306" pitchFamily="34" charset="0"/>
              </a:rPr>
              <a:t>?</a:t>
            </a:r>
          </a:p>
        </p:txBody>
      </p:sp>
    </p:spTree>
    <p:extLst>
      <p:ext uri="{BB962C8B-B14F-4D97-AF65-F5344CB8AC3E}">
        <p14:creationId xmlns:p14="http://schemas.microsoft.com/office/powerpoint/2010/main" val="1736949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p:txBody>
          <a:bodyPr>
            <a:normAutofit/>
          </a:bodyPr>
          <a:lstStyle/>
          <a:p>
            <a:r>
              <a:rPr lang="en-US" altLang="de-DE" sz="7200" dirty="0" err="1">
                <a:solidFill>
                  <a:schemeClr val="bg1">
                    <a:lumMod val="65000"/>
                  </a:schemeClr>
                </a:solidFill>
                <a:latin typeface="Century Gothic" panose="020B0502020202020204" pitchFamily="34" charset="0"/>
                <a:ea typeface="+mn-ea"/>
                <a:cs typeface="+mn-cs"/>
              </a:rPr>
              <a:t>ScriptManager</a:t>
            </a:r>
            <a:r>
              <a:rPr lang="en-US" altLang="de-DE" sz="7200" dirty="0">
                <a:solidFill>
                  <a:schemeClr val="bg1">
                    <a:lumMod val="65000"/>
                  </a:schemeClr>
                </a:solidFill>
                <a:latin typeface="Century Gothic" panose="020B0502020202020204" pitchFamily="34" charset="0"/>
                <a:ea typeface="+mn-ea"/>
                <a:cs typeface="+mn-cs"/>
              </a:rPr>
              <a:t> Control</a:t>
            </a:r>
          </a:p>
        </p:txBody>
      </p:sp>
      <p:sp>
        <p:nvSpPr>
          <p:cNvPr id="6" name="Textfeld 5"/>
          <p:cNvSpPr txBox="1"/>
          <p:nvPr/>
        </p:nvSpPr>
        <p:spPr>
          <a:xfrm>
            <a:off x="838200" y="3485466"/>
            <a:ext cx="8162925" cy="1323439"/>
          </a:xfrm>
          <a:prstGeom prst="rect">
            <a:avLst/>
          </a:prstGeom>
          <a:noFill/>
        </p:spPr>
        <p:txBody>
          <a:bodyPr wrap="square" rtlCol="0">
            <a:spAutoFit/>
          </a:bodyPr>
          <a:lstStyle/>
          <a:p>
            <a:pPr lvl="0"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asp:Scriptmanager</a:t>
            </a:r>
            <a:r>
              <a:rPr lang="de-DE" altLang="de-DE" sz="1600" dirty="0">
                <a:solidFill>
                  <a:srgbClr val="800000"/>
                </a:solidFill>
                <a:latin typeface="Consolas" panose="020B0609020204030204" pitchFamily="49" charset="0"/>
              </a:rPr>
              <a:t> </a:t>
            </a:r>
            <a:r>
              <a:rPr lang="de-DE" altLang="de-DE" sz="1600" dirty="0" err="1">
                <a:solidFill>
                  <a:srgbClr val="FF0000"/>
                </a:solidFill>
                <a:latin typeface="Consolas" panose="020B0609020204030204" pitchFamily="49" charset="0"/>
              </a:rPr>
              <a:t>runat</a:t>
            </a:r>
            <a:r>
              <a:rPr lang="de-DE" altLang="de-DE" sz="1600" dirty="0">
                <a:solidFill>
                  <a:srgbClr val="0000FF"/>
                </a:solidFill>
                <a:latin typeface="Consolas" panose="020B0609020204030204" pitchFamily="49" charset="0"/>
              </a:rPr>
              <a:t>="</a:t>
            </a:r>
            <a:r>
              <a:rPr lang="de-DE" altLang="de-DE" sz="1600" dirty="0" err="1">
                <a:solidFill>
                  <a:srgbClr val="0000FF"/>
                </a:solidFill>
                <a:latin typeface="Consolas" panose="020B0609020204030204" pitchFamily="49" charset="0"/>
              </a:rPr>
              <a:t>server</a:t>
            </a:r>
            <a:r>
              <a:rPr lang="de-DE" altLang="de-DE" sz="1600" dirty="0">
                <a:solidFill>
                  <a:srgbClr val="0000FF"/>
                </a:solidFill>
                <a:latin typeface="Consolas" panose="020B0609020204030204" pitchFamily="49" charset="0"/>
              </a:rPr>
              <a:t>"&gt;</a:t>
            </a: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a:solidFill>
                  <a:srgbClr val="800000"/>
                </a:solidFill>
                <a:latin typeface="Consolas" panose="020B0609020204030204" pitchFamily="49" charset="0"/>
              </a:rPr>
              <a:t>Services</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lvl="2"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smtClean="0">
                <a:solidFill>
                  <a:srgbClr val="800000"/>
                </a:solidFill>
                <a:latin typeface="Consolas" panose="020B0609020204030204" pitchFamily="49" charset="0"/>
              </a:rPr>
              <a:t>asp:Scriptreference</a:t>
            </a:r>
            <a:r>
              <a:rPr lang="de-DE" altLang="de-DE" sz="1600" dirty="0" smtClean="0">
                <a:solidFill>
                  <a:srgbClr val="800000"/>
                </a:solidFill>
                <a:latin typeface="Consolas" panose="020B0609020204030204" pitchFamily="49" charset="0"/>
              </a:rPr>
              <a:t> </a:t>
            </a:r>
            <a:r>
              <a:rPr lang="de-DE" altLang="de-DE" sz="1600" dirty="0">
                <a:solidFill>
                  <a:srgbClr val="FF0000"/>
                </a:solidFill>
                <a:latin typeface="Consolas" panose="020B0609020204030204" pitchFamily="49" charset="0"/>
              </a:rPr>
              <a:t>Path</a:t>
            </a:r>
            <a:r>
              <a:rPr lang="de-DE" altLang="de-DE" sz="1600" dirty="0">
                <a:solidFill>
                  <a:srgbClr val="0000FF"/>
                </a:solidFill>
                <a:latin typeface="Consolas" panose="020B0609020204030204" pitchFamily="49" charset="0"/>
              </a:rPr>
              <a:t>="~/Webservice.asmx"/&gt;</a:t>
            </a:r>
            <a:endParaRPr lang="de-DE" altLang="de-DE" sz="1600" dirty="0">
              <a:solidFill>
                <a:srgbClr val="000000"/>
              </a:solidFill>
              <a:latin typeface="Consolas" panose="020B0609020204030204" pitchFamily="49" charset="0"/>
            </a:endParaRP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a:solidFill>
                  <a:srgbClr val="800000"/>
                </a:solidFill>
                <a:latin typeface="Consolas" panose="020B0609020204030204" pitchFamily="49" charset="0"/>
              </a:rPr>
              <a:t> Services </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asp:Scriptmanager</a:t>
            </a:r>
            <a:r>
              <a:rPr lang="de-DE" altLang="de-DE" sz="1600" dirty="0">
                <a:solidFill>
                  <a:srgbClr val="0000FF"/>
                </a:solidFill>
                <a:latin typeface="Consolas" panose="020B0609020204030204" pitchFamily="49" charset="0"/>
              </a:rPr>
              <a:t>&gt;</a:t>
            </a:r>
          </a:p>
        </p:txBody>
      </p:sp>
      <p:sp>
        <p:nvSpPr>
          <p:cNvPr id="5" name="Textfeld 4"/>
          <p:cNvSpPr txBox="1"/>
          <p:nvPr/>
        </p:nvSpPr>
        <p:spPr>
          <a:xfrm>
            <a:off x="838200" y="2047875"/>
            <a:ext cx="10515600" cy="707886"/>
          </a:xfrm>
          <a:prstGeom prst="rect">
            <a:avLst/>
          </a:prstGeom>
          <a:noFill/>
        </p:spPr>
        <p:txBody>
          <a:bodyPr wrap="square" rtlCol="0">
            <a:spAutoFit/>
          </a:bodyPr>
          <a:lstStyle/>
          <a:p>
            <a:r>
              <a:rPr lang="de-DE" sz="2000" dirty="0"/>
              <a:t>Der </a:t>
            </a:r>
            <a:r>
              <a:rPr lang="de-DE" sz="2000" dirty="0" err="1"/>
              <a:t>ScriptManager</a:t>
            </a:r>
            <a:r>
              <a:rPr lang="de-DE" sz="2000" dirty="0"/>
              <a:t> verwaltet </a:t>
            </a:r>
            <a:r>
              <a:rPr lang="de-DE" sz="2000" dirty="0" err="1" smtClean="0"/>
              <a:t>Clientscripte</a:t>
            </a:r>
            <a:r>
              <a:rPr lang="de-DE" sz="2000" dirty="0" smtClean="0"/>
              <a:t> </a:t>
            </a:r>
            <a:r>
              <a:rPr lang="de-DE" sz="2000" dirty="0"/>
              <a:t>für Asp.net Seiten mit Ajax Features. Somit können Webdienste aufgerufen werden und Teilrenderings durgeführt werden</a:t>
            </a:r>
          </a:p>
        </p:txBody>
      </p:sp>
    </p:spTree>
    <p:extLst>
      <p:ext uri="{BB962C8B-B14F-4D97-AF65-F5344CB8AC3E}">
        <p14:creationId xmlns:p14="http://schemas.microsoft.com/office/powerpoint/2010/main" val="3338117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err="1">
                <a:solidFill>
                  <a:schemeClr val="bg1">
                    <a:lumMod val="65000"/>
                  </a:schemeClr>
                </a:solidFill>
                <a:latin typeface="Century Gothic" panose="020B0502020202020204" pitchFamily="34" charset="0"/>
              </a:rPr>
              <a:t>UpdatePanel</a:t>
            </a:r>
            <a:r>
              <a:rPr lang="en-US" altLang="de-DE" sz="7200" dirty="0">
                <a:solidFill>
                  <a:schemeClr val="bg1">
                    <a:lumMod val="65000"/>
                  </a:schemeClr>
                </a:solidFill>
                <a:latin typeface="Century Gothic" panose="020B0502020202020204" pitchFamily="34" charset="0"/>
              </a:rPr>
              <a:t> Control</a:t>
            </a:r>
            <a:r>
              <a:rPr lang="en-IN" altLang="de-DE" sz="7200" dirty="0">
                <a:solidFill>
                  <a:schemeClr val="bg1">
                    <a:lumMod val="65000"/>
                  </a:schemeClr>
                </a:solidFill>
                <a:latin typeface="Century Gothic" panose="020B0502020202020204" pitchFamily="34" charset="0"/>
              </a:rPr>
              <a:t> </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2" name="Rechteck 1"/>
          <p:cNvSpPr/>
          <p:nvPr/>
        </p:nvSpPr>
        <p:spPr>
          <a:xfrm>
            <a:off x="8258174" y="1813338"/>
            <a:ext cx="2543175" cy="2806615"/>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800" dirty="0">
                <a:solidFill>
                  <a:schemeClr val="tx1"/>
                </a:solidFill>
                <a:latin typeface="Century Gothic" panose="020B0502020202020204" pitchFamily="34" charset="0"/>
              </a:rPr>
              <a:t>Web Applikation</a:t>
            </a:r>
          </a:p>
        </p:txBody>
      </p:sp>
      <p:sp>
        <p:nvSpPr>
          <p:cNvPr id="3" name="Rechteck 2"/>
          <p:cNvSpPr/>
          <p:nvPr/>
        </p:nvSpPr>
        <p:spPr>
          <a:xfrm>
            <a:off x="8258174" y="2876550"/>
            <a:ext cx="2543175" cy="1106613"/>
          </a:xfrm>
          <a:prstGeom prst="rect">
            <a:avLst/>
          </a:prstGeom>
          <a:solidFill>
            <a:srgbClr val="11E9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Update Panel</a:t>
            </a:r>
          </a:p>
          <a:p>
            <a:pPr algn="ctr"/>
            <a:endParaRPr lang="de-DE" dirty="0">
              <a:solidFill>
                <a:schemeClr val="tx1"/>
              </a:solidFill>
            </a:endParaRPr>
          </a:p>
          <a:p>
            <a:pPr algn="ctr"/>
            <a:endParaRPr lang="de-DE" dirty="0">
              <a:solidFill>
                <a:schemeClr val="tx1"/>
              </a:solidFill>
            </a:endParaRPr>
          </a:p>
          <a:p>
            <a:pPr algn="ctr"/>
            <a:endParaRPr lang="de-DE" dirty="0">
              <a:solidFill>
                <a:schemeClr val="tx1"/>
              </a:solidFill>
            </a:endParaRPr>
          </a:p>
        </p:txBody>
      </p:sp>
      <p:sp>
        <p:nvSpPr>
          <p:cNvPr id="27" name="Textfeld 26"/>
          <p:cNvSpPr txBox="1"/>
          <p:nvPr/>
        </p:nvSpPr>
        <p:spPr>
          <a:xfrm>
            <a:off x="838200" y="1813338"/>
            <a:ext cx="7886700" cy="2169825"/>
          </a:xfrm>
          <a:prstGeom prst="rect">
            <a:avLst/>
          </a:prstGeom>
          <a:noFill/>
        </p:spPr>
        <p:txBody>
          <a:bodyPr wrap="square" rtlCol="0">
            <a:spAutoFit/>
          </a:bodyPr>
          <a:lstStyle/>
          <a:p>
            <a:r>
              <a:rPr lang="de-DE" sz="2000" dirty="0"/>
              <a:t>Seitenteile können ohne </a:t>
            </a:r>
            <a:r>
              <a:rPr lang="de-DE" sz="2000" dirty="0" err="1"/>
              <a:t>Postback</a:t>
            </a:r>
            <a:r>
              <a:rPr lang="de-DE" sz="2000" dirty="0"/>
              <a:t> ausgetauscht werden</a:t>
            </a:r>
          </a:p>
          <a:p>
            <a:endParaRPr lang="de-DE" sz="2000" dirty="0"/>
          </a:p>
          <a:p>
            <a:r>
              <a:rPr lang="de-DE" sz="2000" dirty="0"/>
              <a:t>Das Control beinhaltet </a:t>
            </a:r>
          </a:p>
          <a:p>
            <a:pPr marL="285750" indent="-285750">
              <a:buFont typeface="Wingdings" panose="05000000000000000000" pitchFamily="2" charset="2"/>
              <a:buChar char="ü"/>
            </a:pPr>
            <a:r>
              <a:rPr lang="de-DE" sz="2000" dirty="0"/>
              <a:t>Trigger, die das </a:t>
            </a:r>
            <a:r>
              <a:rPr lang="de-DE" sz="2000" dirty="0" err="1"/>
              <a:t>Refreshen</a:t>
            </a:r>
            <a:r>
              <a:rPr lang="de-DE" sz="2000" dirty="0"/>
              <a:t> auslösen</a:t>
            </a:r>
          </a:p>
          <a:p>
            <a:pPr marL="285750" indent="-285750">
              <a:buFont typeface="Wingdings" panose="05000000000000000000" pitchFamily="2" charset="2"/>
              <a:buChar char="ü"/>
            </a:pPr>
            <a:r>
              <a:rPr lang="de-DE" sz="2000" dirty="0" err="1"/>
              <a:t>ContentTemplate</a:t>
            </a:r>
            <a:r>
              <a:rPr lang="de-DE" sz="2000" dirty="0"/>
              <a:t>, dass aktualisiert wird</a:t>
            </a:r>
          </a:p>
          <a:p>
            <a:pPr>
              <a:spcBef>
                <a:spcPts val="1800"/>
              </a:spcBef>
            </a:pPr>
            <a:r>
              <a:rPr lang="de-DE" sz="2000" dirty="0" err="1"/>
              <a:t>UpdatePanel</a:t>
            </a:r>
            <a:r>
              <a:rPr lang="de-DE" sz="2000" dirty="0"/>
              <a:t> benötigt einen Skriptmanager</a:t>
            </a:r>
          </a:p>
        </p:txBody>
      </p:sp>
      <p:sp>
        <p:nvSpPr>
          <p:cNvPr id="31" name="Textfeld 30"/>
          <p:cNvSpPr txBox="1"/>
          <p:nvPr/>
        </p:nvSpPr>
        <p:spPr>
          <a:xfrm>
            <a:off x="838200" y="4619953"/>
            <a:ext cx="8162925" cy="1569660"/>
          </a:xfrm>
          <a:prstGeom prst="rect">
            <a:avLst/>
          </a:prstGeom>
          <a:noFill/>
        </p:spPr>
        <p:txBody>
          <a:bodyPr wrap="square" rtlCol="0">
            <a:spAutoFit/>
          </a:bodyPr>
          <a:lstStyle/>
          <a:p>
            <a:pPr lvl="0"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asp:UpdatePanel</a:t>
            </a:r>
            <a:r>
              <a:rPr lang="de-DE" altLang="de-DE" sz="1600" dirty="0">
                <a:solidFill>
                  <a:srgbClr val="800000"/>
                </a:solidFill>
                <a:latin typeface="Consolas" panose="020B0609020204030204" pitchFamily="49" charset="0"/>
              </a:rPr>
              <a:t> </a:t>
            </a:r>
            <a:r>
              <a:rPr lang="de-DE" altLang="de-DE" sz="1600" dirty="0" err="1">
                <a:solidFill>
                  <a:srgbClr val="FF0000"/>
                </a:solidFill>
                <a:latin typeface="Consolas" panose="020B0609020204030204" pitchFamily="49" charset="0"/>
              </a:rPr>
              <a:t>runat</a:t>
            </a:r>
            <a:r>
              <a:rPr lang="de-DE" altLang="de-DE" sz="1600" dirty="0">
                <a:solidFill>
                  <a:srgbClr val="0000FF"/>
                </a:solidFill>
                <a:latin typeface="Consolas" panose="020B0609020204030204" pitchFamily="49" charset="0"/>
              </a:rPr>
              <a:t>="</a:t>
            </a:r>
            <a:r>
              <a:rPr lang="de-DE" altLang="de-DE" sz="1600" dirty="0" err="1">
                <a:solidFill>
                  <a:srgbClr val="0000FF"/>
                </a:solidFill>
                <a:latin typeface="Consolas" panose="020B0609020204030204" pitchFamily="49" charset="0"/>
              </a:rPr>
              <a:t>server</a:t>
            </a:r>
            <a:r>
              <a:rPr lang="de-DE" altLang="de-DE" sz="1600" dirty="0">
                <a:solidFill>
                  <a:srgbClr val="0000FF"/>
                </a:solidFill>
                <a:latin typeface="Consolas" panose="020B0609020204030204" pitchFamily="49" charset="0"/>
              </a:rPr>
              <a:t>"</a:t>
            </a:r>
            <a:r>
              <a:rPr lang="de-DE" altLang="de-DE" sz="1600" dirty="0">
                <a:solidFill>
                  <a:srgbClr val="FF0000"/>
                </a:solidFill>
                <a:latin typeface="Consolas" panose="020B0609020204030204" pitchFamily="49" charset="0"/>
              </a:rPr>
              <a:t> </a:t>
            </a:r>
            <a:r>
              <a:rPr lang="de-DE" altLang="de-DE" sz="1600" dirty="0" err="1">
                <a:solidFill>
                  <a:srgbClr val="FF0000"/>
                </a:solidFill>
                <a:latin typeface="Consolas" panose="020B0609020204030204" pitchFamily="49" charset="0"/>
              </a:rPr>
              <a:t>updatemode</a:t>
            </a:r>
            <a:r>
              <a:rPr lang="de-DE" altLang="de-DE" sz="1600" dirty="0">
                <a:solidFill>
                  <a:srgbClr val="0000FF"/>
                </a:solidFill>
                <a:latin typeface="Consolas" panose="020B0609020204030204" pitchFamily="49" charset="0"/>
              </a:rPr>
              <a:t>="</a:t>
            </a:r>
            <a:r>
              <a:rPr lang="de-DE" altLang="de-DE" sz="1600" dirty="0" err="1">
                <a:solidFill>
                  <a:srgbClr val="0000FF"/>
                </a:solidFill>
                <a:latin typeface="Consolas" panose="020B0609020204030204" pitchFamily="49" charset="0"/>
              </a:rPr>
              <a:t>Conditional</a:t>
            </a:r>
            <a:r>
              <a:rPr lang="de-DE" altLang="de-DE" sz="1600" dirty="0">
                <a:solidFill>
                  <a:srgbClr val="0000FF"/>
                </a:solidFill>
                <a:latin typeface="Consolas" panose="020B0609020204030204" pitchFamily="49" charset="0"/>
              </a:rPr>
              <a:t>"&gt;</a:t>
            </a: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a:solidFill>
                  <a:srgbClr val="800000"/>
                </a:solidFill>
                <a:latin typeface="Consolas" panose="020B0609020204030204" pitchFamily="49" charset="0"/>
              </a:rPr>
              <a:t>Triggers</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lvl="2"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asp:AsyncPostBackTrigger</a:t>
            </a:r>
            <a:r>
              <a:rPr lang="de-DE" altLang="de-DE" sz="1600" dirty="0">
                <a:solidFill>
                  <a:srgbClr val="800000"/>
                </a:solidFill>
                <a:latin typeface="Consolas" panose="020B0609020204030204" pitchFamily="49" charset="0"/>
              </a:rPr>
              <a:t> </a:t>
            </a:r>
            <a:r>
              <a:rPr lang="de-DE" altLang="de-DE" sz="1600" dirty="0" err="1">
                <a:solidFill>
                  <a:srgbClr val="FF0000"/>
                </a:solidFill>
                <a:latin typeface="Consolas" panose="020B0609020204030204" pitchFamily="49" charset="0"/>
              </a:rPr>
              <a:t>controlid</a:t>
            </a:r>
            <a:r>
              <a:rPr lang="de-DE" altLang="de-DE" sz="1600" dirty="0">
                <a:solidFill>
                  <a:srgbClr val="0000FF"/>
                </a:solidFill>
                <a:latin typeface="Consolas" panose="020B0609020204030204" pitchFamily="49" charset="0"/>
              </a:rPr>
              <a:t>=""</a:t>
            </a:r>
            <a:r>
              <a:rPr lang="de-DE" altLang="de-DE" sz="1600" dirty="0">
                <a:solidFill>
                  <a:srgbClr val="FF0000"/>
                </a:solidFill>
                <a:latin typeface="Consolas" panose="020B0609020204030204" pitchFamily="49" charset="0"/>
              </a:rPr>
              <a:t> </a:t>
            </a:r>
            <a:r>
              <a:rPr lang="de-DE" altLang="de-DE" sz="1600" dirty="0" err="1">
                <a:solidFill>
                  <a:srgbClr val="FF0000"/>
                </a:solidFill>
                <a:latin typeface="Consolas" panose="020B0609020204030204" pitchFamily="49" charset="0"/>
              </a:rPr>
              <a:t>eventname</a:t>
            </a:r>
            <a:r>
              <a:rPr lang="de-DE" altLang="de-DE" sz="1600" dirty="0">
                <a:solidFill>
                  <a:srgbClr val="0000FF"/>
                </a:solidFill>
                <a:latin typeface="Consolas" panose="020B0609020204030204" pitchFamily="49" charset="0"/>
              </a:rPr>
              <a:t>="Click"</a:t>
            </a:r>
            <a:r>
              <a:rPr lang="de-DE" altLang="de-DE" sz="1600" dirty="0">
                <a:solidFill>
                  <a:srgbClr val="FF0000"/>
                </a:solidFill>
                <a:latin typeface="Consolas" panose="020B0609020204030204" pitchFamily="49" charset="0"/>
              </a:rPr>
              <a:t> </a:t>
            </a:r>
            <a:r>
              <a:rPr lang="de-DE" altLang="de-DE" sz="1600" dirty="0">
                <a:solidFill>
                  <a:srgbClr val="0000FF"/>
                </a:solidFill>
                <a:latin typeface="Consolas" panose="020B0609020204030204" pitchFamily="49" charset="0"/>
              </a:rPr>
              <a:t>/&gt;</a:t>
            </a:r>
            <a:endParaRPr lang="de-DE" altLang="de-DE" sz="1600" dirty="0">
              <a:solidFill>
                <a:srgbClr val="000000"/>
              </a:solidFill>
              <a:latin typeface="Consolas" panose="020B0609020204030204" pitchFamily="49" charset="0"/>
            </a:endParaRP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a:solidFill>
                  <a:srgbClr val="800000"/>
                </a:solidFill>
                <a:latin typeface="Consolas" panose="020B0609020204030204" pitchFamily="49" charset="0"/>
              </a:rPr>
              <a:t>Triggers</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ContentTemplate</a:t>
            </a:r>
            <a:r>
              <a:rPr lang="de-DE" altLang="de-DE" sz="1600" dirty="0">
                <a:solidFill>
                  <a:srgbClr val="0000FF"/>
                </a:solidFill>
                <a:latin typeface="Consolas" panose="020B0609020204030204" pitchFamily="49" charset="0"/>
              </a:rPr>
              <a:t>&gt;	&lt;/</a:t>
            </a:r>
            <a:r>
              <a:rPr lang="de-DE" altLang="de-DE" sz="1600" dirty="0" err="1">
                <a:solidFill>
                  <a:srgbClr val="800000"/>
                </a:solidFill>
                <a:latin typeface="Consolas" panose="020B0609020204030204" pitchFamily="49" charset="0"/>
              </a:rPr>
              <a:t>ContentTemplate</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lvl="0"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asp:UpdatePanel</a:t>
            </a:r>
            <a:r>
              <a:rPr lang="de-DE" altLang="de-DE" sz="1600" dirty="0">
                <a:solidFill>
                  <a:srgbClr val="0000FF"/>
                </a:solidFill>
                <a:latin typeface="Consolas" panose="020B0609020204030204" pitchFamily="49" charset="0"/>
              </a:rPr>
              <a:t>&gt;</a:t>
            </a:r>
          </a:p>
        </p:txBody>
      </p:sp>
      <p:pic>
        <p:nvPicPr>
          <p:cNvPr id="9220" name="Grafik 9219"/>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0070" y1="34983" x2="30070" y2="34983"/>
                        <a14:foregroundMark x1="51399" y1="26403" x2="51399" y2="26403"/>
                        <a14:foregroundMark x1="70280" y1="31023" x2="70280" y2="31023"/>
                        <a14:foregroundMark x1="70629" y1="73597" x2="70629" y2="73597"/>
                        <a14:foregroundMark x1="47902" y1="82178" x2="47902" y2="82178"/>
                        <a14:foregroundMark x1="27273" y1="73267" x2="27273" y2="73267"/>
                        <a14:foregroundMark x1="19231" y1="52805" x2="19231" y2="52805"/>
                      </a14:backgroundRemoval>
                    </a14:imgEffect>
                  </a14:imgLayer>
                </a14:imgProps>
              </a:ext>
            </a:extLst>
          </a:blip>
          <a:stretch>
            <a:fillRect/>
          </a:stretch>
        </p:blipFill>
        <p:spPr>
          <a:xfrm>
            <a:off x="9157100" y="3117124"/>
            <a:ext cx="745321" cy="789623"/>
          </a:xfrm>
          <a:prstGeom prst="rect">
            <a:avLst/>
          </a:prstGeom>
        </p:spPr>
      </p:pic>
    </p:spTree>
    <p:extLst>
      <p:ext uri="{BB962C8B-B14F-4D97-AF65-F5344CB8AC3E}">
        <p14:creationId xmlns:p14="http://schemas.microsoft.com/office/powerpoint/2010/main" val="836775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normAutofit/>
          </a:bodyPr>
          <a:lstStyle/>
          <a:p>
            <a:r>
              <a:rPr lang="en-US" altLang="de-DE" sz="7200" dirty="0">
                <a:solidFill>
                  <a:schemeClr val="bg1">
                    <a:lumMod val="65000"/>
                  </a:schemeClr>
                </a:solidFill>
                <a:latin typeface="Century Gothic" panose="020B0502020202020204" pitchFamily="34" charset="0"/>
              </a:rPr>
              <a:t>Partial-Page Updates</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4" name="Textfeld 3"/>
          <p:cNvSpPr txBox="1"/>
          <p:nvPr/>
        </p:nvSpPr>
        <p:spPr>
          <a:xfrm>
            <a:off x="838200" y="2028825"/>
            <a:ext cx="10515600" cy="707886"/>
          </a:xfrm>
          <a:prstGeom prst="rect">
            <a:avLst/>
          </a:prstGeom>
          <a:noFill/>
        </p:spPr>
        <p:txBody>
          <a:bodyPr wrap="square" rtlCol="0">
            <a:spAutoFit/>
          </a:bodyPr>
          <a:lstStyle/>
          <a:p>
            <a:r>
              <a:rPr lang="de-DE" sz="2000" dirty="0"/>
              <a:t>Die </a:t>
            </a:r>
            <a:r>
              <a:rPr lang="de-DE" sz="2000" dirty="0" err="1"/>
              <a:t>PageRequestManager</a:t>
            </a:r>
            <a:r>
              <a:rPr lang="de-DE" sz="2000" dirty="0"/>
              <a:t> Klasse verwaltet </a:t>
            </a:r>
            <a:r>
              <a:rPr lang="de-DE" sz="2000" dirty="0" err="1"/>
              <a:t>Teilseitenaktualiesierung</a:t>
            </a:r>
            <a:r>
              <a:rPr lang="de-DE" sz="2000" dirty="0"/>
              <a:t> und beinhaltet einige Events um die das Teilrendering für die Seite anzupassen </a:t>
            </a:r>
          </a:p>
        </p:txBody>
      </p:sp>
      <p:graphicFrame>
        <p:nvGraphicFramePr>
          <p:cNvPr id="6" name="Tabelle 5"/>
          <p:cNvGraphicFramePr>
            <a:graphicFrameLocks noGrp="1"/>
          </p:cNvGraphicFramePr>
          <p:nvPr>
            <p:extLst>
              <p:ext uri="{D42A27DB-BD31-4B8C-83A1-F6EECF244321}">
                <p14:modId xmlns:p14="http://schemas.microsoft.com/office/powerpoint/2010/main" val="2588162139"/>
              </p:ext>
            </p:extLst>
          </p:nvPr>
        </p:nvGraphicFramePr>
        <p:xfrm>
          <a:off x="838200" y="3074848"/>
          <a:ext cx="2847975" cy="2250440"/>
        </p:xfrm>
        <a:graphic>
          <a:graphicData uri="http://schemas.openxmlformats.org/drawingml/2006/table">
            <a:tbl>
              <a:tblPr firstRow="1" bandRow="1">
                <a:tableStyleId>{2D5ABB26-0587-4C30-8999-92F81FD0307C}</a:tableStyleId>
              </a:tblPr>
              <a:tblGrid>
                <a:gridCol w="2847975">
                  <a:extLst>
                    <a:ext uri="{9D8B030D-6E8A-4147-A177-3AD203B41FA5}">
                      <a16:colId xmlns:a16="http://schemas.microsoft.com/office/drawing/2014/main" val="2345149064"/>
                    </a:ext>
                  </a:extLst>
                </a:gridCol>
              </a:tblGrid>
              <a:tr h="370840">
                <a:tc>
                  <a:txBody>
                    <a:bodyPr/>
                    <a:lstStyle/>
                    <a:p>
                      <a:pPr algn="l"/>
                      <a:r>
                        <a:rPr lang="de-DE" sz="2000" dirty="0">
                          <a:latin typeface="Century Gothic" panose="020B0502020202020204" pitchFamily="34" charset="0"/>
                        </a:rPr>
                        <a:t>Events</a:t>
                      </a:r>
                      <a:endParaRPr lang="de-DE" dirty="0">
                        <a:latin typeface="Century Gothic" panose="020B0502020202020204" pitchFamily="34" charset="0"/>
                      </a:endParaRPr>
                    </a:p>
                  </a:txBody>
                  <a:tcPr>
                    <a:lnB w="19050" cap="flat" cmpd="sng" algn="ctr">
                      <a:solidFill>
                        <a:srgbClr val="11E9CF"/>
                      </a:solidFill>
                      <a:prstDash val="solid"/>
                      <a:round/>
                      <a:headEnd type="none" w="med" len="med"/>
                      <a:tailEnd type="none" w="med" len="med"/>
                    </a:lnB>
                  </a:tcPr>
                </a:tc>
                <a:extLst>
                  <a:ext uri="{0D108BD9-81ED-4DB2-BD59-A6C34878D82A}">
                    <a16:rowId xmlns:a16="http://schemas.microsoft.com/office/drawing/2014/main" val="594673387"/>
                  </a:ext>
                </a:extLst>
              </a:tr>
              <a:tr h="370840">
                <a:tc>
                  <a:txBody>
                    <a:bodyPr/>
                    <a:lstStyle/>
                    <a:p>
                      <a:r>
                        <a:rPr lang="en-US" altLang="de-DE" sz="1800" dirty="0" err="1"/>
                        <a:t>initializeRequest</a:t>
                      </a:r>
                      <a:endParaRPr lang="de-DE" dirty="0"/>
                    </a:p>
                  </a:txBody>
                  <a:tcPr>
                    <a:lnT w="19050" cap="flat" cmpd="sng" algn="ctr">
                      <a:solidFill>
                        <a:srgbClr val="11E9CF"/>
                      </a:solidFill>
                      <a:prstDash val="solid"/>
                      <a:round/>
                      <a:headEnd type="none" w="med" len="med"/>
                      <a:tailEnd type="none" w="med" len="med"/>
                    </a:lnT>
                  </a:tcPr>
                </a:tc>
                <a:extLst>
                  <a:ext uri="{0D108BD9-81ED-4DB2-BD59-A6C34878D82A}">
                    <a16:rowId xmlns:a16="http://schemas.microsoft.com/office/drawing/2014/main" val="3358275889"/>
                  </a:ext>
                </a:extLst>
              </a:tr>
              <a:tr h="370840">
                <a:tc>
                  <a:txBody>
                    <a:bodyPr/>
                    <a:lstStyle/>
                    <a:p>
                      <a:r>
                        <a:rPr lang="en-US" altLang="de-DE" sz="1800" dirty="0"/>
                        <a:t> </a:t>
                      </a:r>
                      <a:r>
                        <a:rPr lang="en-US" altLang="de-DE" sz="1800" dirty="0" err="1"/>
                        <a:t>beginRequest</a:t>
                      </a:r>
                      <a:endParaRPr lang="de-DE" dirty="0"/>
                    </a:p>
                  </a:txBody>
                  <a:tcPr/>
                </a:tc>
                <a:extLst>
                  <a:ext uri="{0D108BD9-81ED-4DB2-BD59-A6C34878D82A}">
                    <a16:rowId xmlns:a16="http://schemas.microsoft.com/office/drawing/2014/main" val="4267463568"/>
                  </a:ext>
                </a:extLst>
              </a:tr>
              <a:tr h="370840">
                <a:tc>
                  <a:txBody>
                    <a:bodyPr/>
                    <a:lstStyle/>
                    <a:p>
                      <a:r>
                        <a:rPr lang="en-US" altLang="de-DE" sz="1800" dirty="0" err="1"/>
                        <a:t>pageLoading</a:t>
                      </a:r>
                      <a:endParaRPr lang="de-DE" dirty="0"/>
                    </a:p>
                  </a:txBody>
                  <a:tcPr/>
                </a:tc>
                <a:extLst>
                  <a:ext uri="{0D108BD9-81ED-4DB2-BD59-A6C34878D82A}">
                    <a16:rowId xmlns:a16="http://schemas.microsoft.com/office/drawing/2014/main" val="3994101905"/>
                  </a:ext>
                </a:extLst>
              </a:tr>
              <a:tr h="370840">
                <a:tc>
                  <a:txBody>
                    <a:bodyPr/>
                    <a:lstStyle/>
                    <a:p>
                      <a:r>
                        <a:rPr lang="en-US" altLang="de-DE" sz="1800" dirty="0" err="1"/>
                        <a:t>pageLoaded</a:t>
                      </a:r>
                      <a:endParaRPr lang="de-DE" dirty="0"/>
                    </a:p>
                  </a:txBody>
                  <a:tcPr/>
                </a:tc>
                <a:extLst>
                  <a:ext uri="{0D108BD9-81ED-4DB2-BD59-A6C34878D82A}">
                    <a16:rowId xmlns:a16="http://schemas.microsoft.com/office/drawing/2014/main" val="4031622754"/>
                  </a:ext>
                </a:extLst>
              </a:tr>
              <a:tr h="370840">
                <a:tc>
                  <a:txBody>
                    <a:bodyPr/>
                    <a:lstStyle/>
                    <a:p>
                      <a:r>
                        <a:rPr lang="en-US" altLang="de-DE" sz="1800" dirty="0" err="1"/>
                        <a:t>endRequest</a:t>
                      </a:r>
                      <a:endParaRPr lang="de-DE" dirty="0"/>
                    </a:p>
                  </a:txBody>
                  <a:tcPr/>
                </a:tc>
                <a:extLst>
                  <a:ext uri="{0D108BD9-81ED-4DB2-BD59-A6C34878D82A}">
                    <a16:rowId xmlns:a16="http://schemas.microsoft.com/office/drawing/2014/main" val="559661635"/>
                  </a:ext>
                </a:extLst>
              </a:tr>
            </a:tbl>
          </a:graphicData>
        </a:graphic>
      </p:graphicFrame>
      <p:sp>
        <p:nvSpPr>
          <p:cNvPr id="13" name="Rectangle 2"/>
          <p:cNvSpPr>
            <a:spLocks noChangeArrowheads="1"/>
          </p:cNvSpPr>
          <p:nvPr/>
        </p:nvSpPr>
        <p:spPr bwMode="auto">
          <a:xfrm>
            <a:off x="5070029" y="3074848"/>
            <a:ext cx="6283771"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ct val="0"/>
              </a:spcAft>
              <a:buClrTx/>
              <a:buSzTx/>
              <a:buFontTx/>
              <a:buNone/>
              <a:tabLst/>
            </a:pPr>
            <a:r>
              <a:rPr kumimoji="0" lang="de-DE" altLang="de-DE" sz="1600" b="0" i="0" u="none" strike="noStrike" cap="none" normalizeH="0" baseline="0" dirty="0">
                <a:ln>
                  <a:noFill/>
                </a:ln>
                <a:solidFill>
                  <a:srgbClr val="000000"/>
                </a:solidFill>
                <a:effectLst/>
                <a:latin typeface="Consolas" panose="020B0609020204030204" pitchFamily="49" charset="0"/>
              </a:rPr>
              <a:t>&lt;</a:t>
            </a:r>
            <a:r>
              <a:rPr kumimoji="0" lang="de-DE" altLang="de-DE" sz="1600" b="0" i="0" u="none" strike="noStrike" cap="none" normalizeH="0" baseline="0" dirty="0" err="1">
                <a:ln>
                  <a:noFill/>
                </a:ln>
                <a:solidFill>
                  <a:srgbClr val="000000"/>
                </a:solidFill>
                <a:effectLst/>
                <a:latin typeface="Consolas" panose="020B0609020204030204" pitchFamily="49" charset="0"/>
              </a:rPr>
              <a:t>script</a:t>
            </a:r>
            <a:r>
              <a:rPr kumimoji="0" lang="de-DE" altLang="de-DE" sz="1600" b="0" i="0" u="none" strike="noStrike" cap="none" normalizeH="0" baseline="0" dirty="0">
                <a:ln>
                  <a:noFill/>
                </a:ln>
                <a:solidFill>
                  <a:srgbClr val="000000"/>
                </a:solidFill>
                <a:effectLst/>
                <a:latin typeface="Consolas" panose="020B0609020204030204" pitchFamily="49" charset="0"/>
              </a:rPr>
              <a:t> type=</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err="1">
                <a:ln>
                  <a:noFill/>
                </a:ln>
                <a:solidFill>
                  <a:srgbClr val="A31515"/>
                </a:solidFill>
                <a:effectLst/>
                <a:latin typeface="Consolas" panose="020B0609020204030204" pitchFamily="49" charset="0"/>
              </a:rPr>
              <a:t>text</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err="1">
                <a:ln>
                  <a:noFill/>
                </a:ln>
                <a:solidFill>
                  <a:srgbClr val="A31515"/>
                </a:solidFill>
                <a:effectLst/>
                <a:latin typeface="Consolas" panose="020B0609020204030204" pitchFamily="49" charset="0"/>
              </a:rPr>
              <a:t>javascript</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a:ln>
                  <a:noFill/>
                </a:ln>
                <a:solidFill>
                  <a:srgbClr val="000000"/>
                </a:solidFill>
                <a:effectLst/>
                <a:latin typeface="Consolas" panose="020B0609020204030204" pitchFamily="49" charset="0"/>
              </a:rPr>
              <a:t> </a:t>
            </a:r>
            <a:r>
              <a:rPr kumimoji="0" lang="de-DE" altLang="de-DE" sz="1600" b="0" i="0" u="none" strike="noStrike" cap="none" normalizeH="0" baseline="0" dirty="0" err="1">
                <a:ln>
                  <a:noFill/>
                </a:ln>
                <a:solidFill>
                  <a:srgbClr val="000000"/>
                </a:solidFill>
                <a:effectLst/>
                <a:latin typeface="Consolas" panose="020B0609020204030204" pitchFamily="49" charset="0"/>
              </a:rPr>
              <a:t>language</a:t>
            </a:r>
            <a:r>
              <a:rPr kumimoji="0" lang="de-DE" altLang="de-DE" sz="1600" b="0" i="0" u="none" strike="noStrike" cap="none" normalizeH="0" baseline="0" dirty="0">
                <a:ln>
                  <a:noFill/>
                </a:ln>
                <a:solidFill>
                  <a:srgbClr val="000000"/>
                </a:solidFill>
                <a:effectLst/>
                <a:latin typeface="Consolas" panose="020B0609020204030204" pitchFamily="49" charset="0"/>
              </a:rPr>
              <a:t>=</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err="1">
                <a:ln>
                  <a:noFill/>
                </a:ln>
                <a:solidFill>
                  <a:srgbClr val="A31515"/>
                </a:solidFill>
                <a:effectLst/>
                <a:latin typeface="Consolas" panose="020B0609020204030204" pitchFamily="49" charset="0"/>
              </a:rPr>
              <a:t>javascript</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a:ln>
                  <a:noFill/>
                </a:ln>
                <a:solidFill>
                  <a:srgbClr val="000000"/>
                </a:solidFill>
                <a:effectLst/>
                <a:latin typeface="Consolas" panose="020B0609020204030204" pitchFamily="49" charset="0"/>
              </a:rPr>
              <a:t>&gt;</a:t>
            </a:r>
          </a:p>
          <a:p>
            <a:pPr lvl="0" eaLnBrk="0" fontAlgn="base" hangingPunct="0">
              <a:spcBef>
                <a:spcPts val="600"/>
              </a:spcBef>
              <a:spcAft>
                <a:spcPct val="0"/>
              </a:spcAft>
            </a:pPr>
            <a:r>
              <a:rPr lang="de-DE" altLang="de-DE" sz="1600" dirty="0" err="1">
                <a:solidFill>
                  <a:srgbClr val="000000"/>
                </a:solidFill>
                <a:latin typeface="Consolas" panose="020B0609020204030204" pitchFamily="49" charset="0"/>
              </a:rPr>
              <a:t>var</a:t>
            </a:r>
            <a:r>
              <a:rPr lang="de-DE" altLang="de-DE" sz="1600" dirty="0">
                <a:solidFill>
                  <a:srgbClr val="000000"/>
                </a:solidFill>
                <a:latin typeface="Consolas" panose="020B0609020204030204" pitchFamily="49" charset="0"/>
              </a:rPr>
              <a:t> </a:t>
            </a:r>
            <a:r>
              <a:rPr lang="de-DE" altLang="de-DE" sz="1600" dirty="0" err="1">
                <a:solidFill>
                  <a:srgbClr val="000000"/>
                </a:solidFill>
                <a:latin typeface="Consolas" panose="020B0609020204030204" pitchFamily="49" charset="0"/>
              </a:rPr>
              <a:t>npm</a:t>
            </a:r>
            <a:r>
              <a:rPr lang="de-DE" altLang="de-DE" sz="1600" dirty="0">
                <a:solidFill>
                  <a:srgbClr val="000000"/>
                </a:solidFill>
                <a:latin typeface="Consolas" panose="020B0609020204030204" pitchFamily="49" charset="0"/>
              </a:rPr>
              <a:t> = </a:t>
            </a:r>
            <a:r>
              <a:rPr lang="de-DE" altLang="de-DE" sz="1600" dirty="0" err="1">
                <a:solidFill>
                  <a:srgbClr val="000000"/>
                </a:solidFill>
                <a:latin typeface="Consolas" panose="020B0609020204030204" pitchFamily="49" charset="0"/>
              </a:rPr>
              <a:t>Sys.WebForms.PageRequestManager.getInstance</a:t>
            </a:r>
            <a:r>
              <a:rPr lang="de-DE" altLang="de-DE" sz="1600" dirty="0">
                <a:solidFill>
                  <a:srgbClr val="000000"/>
                </a:solidFill>
                <a:latin typeface="Consolas" panose="020B0609020204030204" pitchFamily="49" charset="0"/>
              </a:rPr>
              <a:t>();</a:t>
            </a:r>
            <a:endParaRPr kumimoji="0" lang="de-DE" altLang="de-DE"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de-DE" altLang="de-DE" sz="1600" b="0" i="0" u="none" strike="noStrike" cap="none" normalizeH="0" baseline="0" dirty="0" err="1">
                <a:ln>
                  <a:noFill/>
                </a:ln>
                <a:solidFill>
                  <a:srgbClr val="000000"/>
                </a:solidFill>
                <a:effectLst/>
                <a:latin typeface="Consolas" panose="020B0609020204030204" pitchFamily="49" charset="0"/>
              </a:rPr>
              <a:t>npm.add_beginRequest</a:t>
            </a:r>
            <a:r>
              <a:rPr kumimoji="0" lang="de-DE" altLang="de-DE" sz="1600" b="0" i="0" u="none" strike="noStrike" cap="none" normalizeH="0" baseline="0" dirty="0">
                <a:ln>
                  <a:noFill/>
                </a:ln>
                <a:solidFill>
                  <a:srgbClr val="000000"/>
                </a:solidFill>
                <a:effectLst/>
                <a:latin typeface="Consolas" panose="020B0609020204030204" pitchFamily="49" charset="0"/>
              </a:rPr>
              <a:t>(</a:t>
            </a:r>
            <a:r>
              <a:rPr kumimoji="0" lang="de-DE" altLang="de-DE" sz="1600" b="0" i="0" u="none" strike="noStrike" cap="none" normalizeH="0" baseline="0" dirty="0" err="1">
                <a:ln>
                  <a:noFill/>
                </a:ln>
                <a:solidFill>
                  <a:srgbClr val="000000"/>
                </a:solidFill>
                <a:effectLst/>
                <a:latin typeface="Consolas" panose="020B0609020204030204" pitchFamily="49" charset="0"/>
              </a:rPr>
              <a:t>BeginRequestHandler</a:t>
            </a:r>
            <a:r>
              <a:rPr kumimoji="0" lang="de-DE" altLang="de-DE"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ts val="600"/>
              </a:spcBef>
              <a:spcAft>
                <a:spcPct val="0"/>
              </a:spcAft>
              <a:buClrTx/>
              <a:buSzTx/>
              <a:buFontTx/>
              <a:buNone/>
              <a:tabLst/>
            </a:pPr>
            <a:endParaRPr kumimoji="0" lang="de-DE" altLang="de-DE"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de-DE" altLang="de-DE" sz="1600" b="0" i="0" u="none" strike="noStrike" cap="none" normalizeH="0" baseline="0" dirty="0" err="1">
                <a:ln>
                  <a:noFill/>
                </a:ln>
                <a:solidFill>
                  <a:srgbClr val="000000"/>
                </a:solidFill>
                <a:effectLst/>
                <a:latin typeface="Consolas" panose="020B0609020204030204" pitchFamily="49" charset="0"/>
              </a:rPr>
              <a:t>function</a:t>
            </a:r>
            <a:r>
              <a:rPr kumimoji="0" lang="de-DE" altLang="de-DE" sz="1600" b="0" i="0" u="none" strike="noStrike" cap="none" normalizeH="0" baseline="0" dirty="0">
                <a:ln>
                  <a:noFill/>
                </a:ln>
                <a:solidFill>
                  <a:srgbClr val="000000"/>
                </a:solidFill>
                <a:effectLst/>
                <a:latin typeface="Consolas" panose="020B0609020204030204" pitchFamily="49" charset="0"/>
              </a:rPr>
              <a:t> </a:t>
            </a:r>
            <a:r>
              <a:rPr kumimoji="0" lang="de-DE" altLang="de-DE" sz="1600" b="0" i="0" u="none" strike="noStrike" cap="none" normalizeH="0" baseline="0" dirty="0" err="1">
                <a:ln>
                  <a:noFill/>
                </a:ln>
                <a:solidFill>
                  <a:srgbClr val="000000"/>
                </a:solidFill>
                <a:effectLst/>
                <a:latin typeface="Consolas" panose="020B0609020204030204" pitchFamily="49" charset="0"/>
              </a:rPr>
              <a:t>BeginRequestHandler</a:t>
            </a:r>
            <a:r>
              <a:rPr kumimoji="0" lang="de-DE" altLang="de-DE" sz="1600" b="0" i="0" u="none" strike="noStrike" cap="none" normalizeH="0" baseline="0" dirty="0">
                <a:ln>
                  <a:noFill/>
                </a:ln>
                <a:solidFill>
                  <a:srgbClr val="000000"/>
                </a:solidFill>
                <a:effectLst/>
                <a:latin typeface="Consolas" panose="020B0609020204030204" pitchFamily="49" charset="0"/>
              </a:rPr>
              <a:t>(</a:t>
            </a:r>
            <a:r>
              <a:rPr kumimoji="0" lang="de-DE" altLang="de-DE" sz="1600" b="0" i="0" u="none" strike="noStrike" cap="none" normalizeH="0" baseline="0" dirty="0" err="1">
                <a:ln>
                  <a:noFill/>
                </a:ln>
                <a:solidFill>
                  <a:srgbClr val="000000"/>
                </a:solidFill>
                <a:effectLst/>
                <a:latin typeface="Consolas" panose="020B0609020204030204" pitchFamily="49" charset="0"/>
              </a:rPr>
              <a:t>sender</a:t>
            </a:r>
            <a:r>
              <a:rPr kumimoji="0" lang="de-DE" altLang="de-DE" sz="1600" b="0" i="0" u="none" strike="noStrike" cap="none" normalizeH="0" baseline="0" dirty="0">
                <a:ln>
                  <a:noFill/>
                </a:ln>
                <a:solidFill>
                  <a:srgbClr val="000000"/>
                </a:solidFill>
                <a:effectLst/>
                <a:latin typeface="Consolas" panose="020B0609020204030204" pitchFamily="49" charset="0"/>
              </a:rPr>
              <a:t>, </a:t>
            </a:r>
            <a:r>
              <a:rPr kumimoji="0" lang="de-DE" altLang="de-DE" sz="1600" b="0" i="0" u="none" strike="noStrike" cap="none" normalizeH="0" baseline="0" dirty="0" err="1">
                <a:ln>
                  <a:noFill/>
                </a:ln>
                <a:solidFill>
                  <a:srgbClr val="000000"/>
                </a:solidFill>
                <a:effectLst/>
                <a:latin typeface="Consolas" panose="020B0609020204030204" pitchFamily="49" charset="0"/>
              </a:rPr>
              <a:t>args</a:t>
            </a:r>
            <a:r>
              <a:rPr kumimoji="0" lang="de-DE" altLang="de-DE" sz="1600" b="0" i="0" u="none" strike="noStrike" cap="none" normalizeH="0" baseline="0" dirty="0">
                <a:ln>
                  <a:noFill/>
                </a:ln>
                <a:solidFill>
                  <a:srgbClr val="000000"/>
                </a:solidFill>
                <a:effectLst/>
                <a:latin typeface="Consolas" panose="020B0609020204030204" pitchFamily="49" charset="0"/>
              </a:rPr>
              <a:t>) { </a:t>
            </a:r>
          </a:p>
          <a:p>
            <a:pPr lvl="1" eaLnBrk="0" fontAlgn="base" hangingPunct="0">
              <a:spcBef>
                <a:spcPts val="600"/>
              </a:spcBef>
              <a:spcAft>
                <a:spcPct val="0"/>
              </a:spcAft>
            </a:pPr>
            <a:r>
              <a:rPr lang="de-DE" altLang="de-DE" sz="1600" dirty="0">
                <a:solidFill>
                  <a:srgbClr val="008000"/>
                </a:solidFill>
                <a:latin typeface="Consolas" panose="020B0609020204030204" pitchFamily="49" charset="0"/>
              </a:rPr>
              <a:t>// </a:t>
            </a:r>
            <a:r>
              <a:rPr lang="de-DE" altLang="de-DE" sz="1600" dirty="0" err="1">
                <a:solidFill>
                  <a:srgbClr val="008000"/>
                </a:solidFill>
                <a:latin typeface="Consolas" panose="020B0609020204030204" pitchFamily="49" charset="0"/>
              </a:rPr>
              <a:t>processing</a:t>
            </a:r>
            <a:r>
              <a:rPr lang="de-DE" altLang="de-DE" sz="1600" dirty="0">
                <a:solidFill>
                  <a:srgbClr val="008000"/>
                </a:solidFill>
                <a:latin typeface="Consolas" panose="020B0609020204030204" pitchFamily="49" charset="0"/>
              </a:rPr>
              <a:t>... </a:t>
            </a:r>
          </a:p>
          <a:p>
            <a:pPr marL="0" marR="0" lvl="0" indent="0" algn="l" defTabSz="914400" rtl="0" eaLnBrk="0" fontAlgn="base" latinLnBrk="0" hangingPunct="0">
              <a:lnSpc>
                <a:spcPct val="100000"/>
              </a:lnSpc>
              <a:spcBef>
                <a:spcPts val="600"/>
              </a:spcBef>
              <a:spcAft>
                <a:spcPct val="0"/>
              </a:spcAft>
              <a:buClrTx/>
              <a:buSzTx/>
              <a:buFontTx/>
              <a:buNone/>
              <a:tabLst/>
            </a:pPr>
            <a:r>
              <a:rPr kumimoji="0" lang="de-DE" altLang="de-DE"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2772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JQuery</a:t>
            </a:r>
            <a:endParaRPr lang="de-DE" dirty="0"/>
          </a:p>
        </p:txBody>
      </p:sp>
      <p:pic>
        <p:nvPicPr>
          <p:cNvPr id="5" name="Inhaltsplatzhalter 4"/>
          <p:cNvPicPr>
            <a:picLocks noGrp="1" noChangeAspect="1"/>
          </p:cNvPicPr>
          <p:nvPr>
            <p:ph idx="1"/>
          </p:nvPr>
        </p:nvPicPr>
        <p:blipFill>
          <a:blip r:embed="rId2"/>
          <a:stretch>
            <a:fillRect/>
          </a:stretch>
        </p:blipFill>
        <p:spPr>
          <a:xfrm>
            <a:off x="838200" y="1400495"/>
            <a:ext cx="7696200" cy="2305050"/>
          </a:xfrm>
          <a:prstGeom prst="rect">
            <a:avLst/>
          </a:prstGeom>
        </p:spPr>
      </p:pic>
      <p:sp>
        <p:nvSpPr>
          <p:cNvPr id="4" name="Rechteck 3"/>
          <p:cNvSpPr/>
          <p:nvPr/>
        </p:nvSpPr>
        <p:spPr>
          <a:xfrm>
            <a:off x="5808239" y="2726058"/>
            <a:ext cx="6096000" cy="3416320"/>
          </a:xfrm>
          <a:prstGeom prst="rect">
            <a:avLst/>
          </a:prstGeom>
        </p:spPr>
        <p:txBody>
          <a:bodyPr>
            <a:spAutoFit/>
          </a:bodyPr>
          <a:lstStyle/>
          <a:p>
            <a:r>
              <a:rPr lang="de-DE" dirty="0"/>
              <a:t> </a:t>
            </a:r>
            <a:r>
              <a:rPr lang="de-DE" dirty="0" err="1"/>
              <a:t>function</a:t>
            </a:r>
            <a:r>
              <a:rPr lang="de-DE" dirty="0"/>
              <a:t> </a:t>
            </a:r>
            <a:r>
              <a:rPr lang="de-DE" dirty="0" err="1"/>
              <a:t>refresh</a:t>
            </a:r>
            <a:r>
              <a:rPr lang="de-DE" dirty="0"/>
              <a:t>() {</a:t>
            </a:r>
          </a:p>
          <a:p>
            <a:r>
              <a:rPr lang="de-DE" dirty="0"/>
              <a:t>            $.</a:t>
            </a:r>
            <a:r>
              <a:rPr lang="de-DE" dirty="0" err="1"/>
              <a:t>ajax</a:t>
            </a:r>
            <a:r>
              <a:rPr lang="de-DE" dirty="0"/>
              <a:t>(</a:t>
            </a:r>
          </a:p>
          <a:p>
            <a:r>
              <a:rPr lang="de-DE" dirty="0"/>
              <a:t>                {</a:t>
            </a:r>
          </a:p>
          <a:p>
            <a:r>
              <a:rPr lang="de-DE" dirty="0"/>
              <a:t>                    type: "POST",</a:t>
            </a:r>
          </a:p>
          <a:p>
            <a:r>
              <a:rPr lang="de-DE" dirty="0"/>
              <a:t>                    url: "zeit",</a:t>
            </a:r>
          </a:p>
          <a:p>
            <a:r>
              <a:rPr lang="de-DE" dirty="0"/>
              <a:t>                    </a:t>
            </a:r>
            <a:r>
              <a:rPr lang="de-DE" dirty="0" err="1"/>
              <a:t>success</a:t>
            </a:r>
            <a:r>
              <a:rPr lang="de-DE" dirty="0"/>
              <a:t>: </a:t>
            </a:r>
            <a:r>
              <a:rPr lang="de-DE" dirty="0" err="1"/>
              <a:t>function</a:t>
            </a:r>
            <a:r>
              <a:rPr lang="de-DE" dirty="0"/>
              <a:t> (</a:t>
            </a:r>
            <a:r>
              <a:rPr lang="de-DE" dirty="0" err="1"/>
              <a:t>result</a:t>
            </a:r>
            <a:r>
              <a:rPr lang="de-DE" dirty="0"/>
              <a:t>) {</a:t>
            </a:r>
          </a:p>
          <a:p>
            <a:r>
              <a:rPr lang="de-DE" dirty="0"/>
              <a:t>                        $('#label1').</a:t>
            </a:r>
            <a:r>
              <a:rPr lang="de-DE" dirty="0" err="1"/>
              <a:t>text</a:t>
            </a:r>
            <a:r>
              <a:rPr lang="de-DE" dirty="0"/>
              <a:t>(</a:t>
            </a:r>
            <a:r>
              <a:rPr lang="de-DE" dirty="0" err="1"/>
              <a:t>result</a:t>
            </a:r>
            <a:r>
              <a:rPr lang="de-DE" dirty="0"/>
              <a:t>);</a:t>
            </a:r>
          </a:p>
          <a:p>
            <a:r>
              <a:rPr lang="de-DE" dirty="0"/>
              <a:t>                    }</a:t>
            </a:r>
          </a:p>
          <a:p>
            <a:r>
              <a:rPr lang="de-DE" dirty="0"/>
              <a:t>                }</a:t>
            </a:r>
          </a:p>
          <a:p>
            <a:r>
              <a:rPr lang="de-DE" dirty="0"/>
              <a:t>            );</a:t>
            </a:r>
          </a:p>
          <a:p>
            <a:endParaRPr lang="de-DE" dirty="0"/>
          </a:p>
          <a:p>
            <a:r>
              <a:rPr lang="de-DE" dirty="0"/>
              <a:t>        }</a:t>
            </a:r>
          </a:p>
        </p:txBody>
      </p:sp>
    </p:spTree>
    <p:extLst>
      <p:ext uri="{BB962C8B-B14F-4D97-AF65-F5344CB8AC3E}">
        <p14:creationId xmlns:p14="http://schemas.microsoft.com/office/powerpoint/2010/main" val="3918844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Zitierfähig</Template>
  <TotalTime>0</TotalTime>
  <Words>1110</Words>
  <Application>Microsoft Office PowerPoint</Application>
  <PresentationFormat>Breitbild</PresentationFormat>
  <Paragraphs>111</Paragraphs>
  <Slides>7</Slides>
  <Notes>4</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7</vt:i4>
      </vt:variant>
    </vt:vector>
  </HeadingPairs>
  <TitlesOfParts>
    <vt:vector size="16" baseType="lpstr">
      <vt:lpstr>Arial</vt:lpstr>
      <vt:lpstr>Berlin Sans FB</vt:lpstr>
      <vt:lpstr>Calibri</vt:lpstr>
      <vt:lpstr>Calibri Light</vt:lpstr>
      <vt:lpstr>Century Gothic</vt:lpstr>
      <vt:lpstr>Consolas</vt:lpstr>
      <vt:lpstr>Courier New</vt:lpstr>
      <vt:lpstr>Wingdings</vt:lpstr>
      <vt:lpstr>Office</vt:lpstr>
      <vt:lpstr>Webforms</vt:lpstr>
      <vt:lpstr>PowerPoint-Präsentation</vt:lpstr>
      <vt:lpstr>Asynchronous JavaScript </vt:lpstr>
      <vt:lpstr>ScriptManager Control</vt:lpstr>
      <vt:lpstr>UpdatePanel Control </vt:lpstr>
      <vt:lpstr>Partial-Page Updates</vt:lpstr>
      <vt:lpstr>JQuery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56</cp:revision>
  <dcterms:created xsi:type="dcterms:W3CDTF">2016-10-05T12:31:26Z</dcterms:created>
  <dcterms:modified xsi:type="dcterms:W3CDTF">2018-06-07T14:39:35Z</dcterms:modified>
</cp:coreProperties>
</file>