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56" r:id="rId2"/>
    <p:sldId id="257" r:id="rId3"/>
    <p:sldId id="316" r:id="rId4"/>
    <p:sldId id="285" r:id="rId5"/>
    <p:sldId id="307" r:id="rId6"/>
    <p:sldId id="304" r:id="rId7"/>
    <p:sldId id="280" r:id="rId8"/>
    <p:sldId id="313" r:id="rId9"/>
    <p:sldId id="309" r:id="rId10"/>
    <p:sldId id="314" r:id="rId11"/>
    <p:sldId id="310" r:id="rId12"/>
    <p:sldId id="312" r:id="rId13"/>
    <p:sldId id="308" r:id="rId14"/>
    <p:sldId id="302" r:id="rId15"/>
    <p:sldId id="315"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E9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47205" autoAdjust="0"/>
  </p:normalViewPr>
  <p:slideViewPr>
    <p:cSldViewPr snapToGrid="0">
      <p:cViewPr varScale="1">
        <p:scale>
          <a:sx n="101" d="100"/>
          <a:sy n="101" d="100"/>
        </p:scale>
        <p:origin x="240"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035F98-A1BD-4CEA-97BE-8B0B3D35457A}" type="datetimeFigureOut">
              <a:rPr lang="de-DE" smtClean="0"/>
              <a:t>08.06.2018</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210812-7D92-4061-8666-33E5FF0E418A}" type="slidenum">
              <a:rPr lang="de-DE" smtClean="0"/>
              <a:t>‹Nr.›</a:t>
            </a:fld>
            <a:endParaRPr lang="de-DE"/>
          </a:p>
        </p:txBody>
      </p:sp>
    </p:spTree>
    <p:extLst>
      <p:ext uri="{BB962C8B-B14F-4D97-AF65-F5344CB8AC3E}">
        <p14:creationId xmlns:p14="http://schemas.microsoft.com/office/powerpoint/2010/main" val="781058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xfrm>
            <a:off x="304800" y="2155825"/>
            <a:ext cx="6029325"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Briefly describe about using protected configuration.</a:t>
            </a:r>
          </a:p>
          <a:p>
            <a:r>
              <a:rPr lang="en-US" altLang="de-DE">
                <a:latin typeface="Arial" panose="020B0604020202020204" pitchFamily="34" charset="0"/>
              </a:rPr>
              <a:t>Refer to the Course Handbook and provide examples to show how the connection string values are stored in a configuration file.</a:t>
            </a:r>
            <a:br>
              <a:rPr lang="en-US" altLang="de-DE">
                <a:latin typeface="Arial" panose="020B0604020202020204" pitchFamily="34" charset="0"/>
              </a:rPr>
            </a:br>
            <a:endParaRPr lang="en-US"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What information can you encrypt in a Web application configuration file?</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You can encrypt information such as user names and passwords, database connection strings, and encryption keys in a Web configuration file. </a:t>
            </a:r>
          </a:p>
          <a:p>
            <a:pPr>
              <a:buFontTx/>
              <a:buChar char="•"/>
            </a:pPr>
            <a:endParaRPr lang="en-US" altLang="de-DE">
              <a:latin typeface="Arial" panose="020B0604020202020204" pitchFamily="34" charset="0"/>
            </a:endParaRPr>
          </a:p>
          <a:p>
            <a:pPr>
              <a:buFontTx/>
              <a:buChar char="•"/>
            </a:pPr>
            <a:endParaRPr lang="en-US" altLang="de-DE">
              <a:latin typeface="Arial" panose="020B0604020202020204" pitchFamily="34" charset="0"/>
            </a:endParaRPr>
          </a:p>
        </p:txBody>
      </p:sp>
      <p:sp>
        <p:nvSpPr>
          <p:cNvPr id="48132" name="Rectangle 2"/>
          <p:cNvSpPr txBox="1">
            <a:spLocks noGrp="1" noChangeArrowheads="1"/>
          </p:cNvSpPr>
          <p:nvPr/>
        </p:nvSpPr>
        <p:spPr bwMode="auto">
          <a:xfrm>
            <a:off x="0" y="238125"/>
            <a:ext cx="303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15: Securing a Microsoft</a:t>
            </a:r>
            <a:r>
              <a:rPr lang="en-US" altLang="de-DE" sz="1200" b="1">
                <a:solidFill>
                  <a:srgbClr val="336699"/>
                </a:solidFill>
                <a:latin typeface="Times New Roman" panose="02020603050405020304" pitchFamily="18" charset="0"/>
                <a:cs typeface="Times New Roman" panose="02020603050405020304" pitchFamily="18" charset="0"/>
              </a:rPr>
              <a:t>®</a:t>
            </a:r>
            <a:r>
              <a:rPr lang="en-US" altLang="de-DE" sz="1200" b="1">
                <a:solidFill>
                  <a:srgbClr val="336699"/>
                </a:solidFill>
                <a:latin typeface="Arial" panose="020B0604020202020204" pitchFamily="34" charset="0"/>
              </a:rPr>
              <a:t> ASP.NET Web Application</a:t>
            </a:r>
          </a:p>
        </p:txBody>
      </p:sp>
      <p:sp>
        <p:nvSpPr>
          <p:cNvPr id="48133" name="Rectangle 3"/>
          <p:cNvSpPr txBox="1">
            <a:spLocks noGrp="1" noChangeArrowheads="1"/>
          </p:cNvSpPr>
          <p:nvPr/>
        </p:nvSpPr>
        <p:spPr bwMode="auto">
          <a:xfrm>
            <a:off x="0" y="0"/>
            <a:ext cx="303847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048A7CFE-CA36-4A23-965C-C5075059D49A}" type="slidenum">
              <a:rPr lang="en-US" altLang="de-DE" sz="1200">
                <a:latin typeface="Arial" panose="020B0604020202020204" pitchFamily="34" charset="0"/>
              </a:rPr>
              <a:pPr algn="r" eaLnBrk="1" hangingPunct="1"/>
              <a:t>4</a:t>
            </a:fld>
            <a:endParaRPr lang="en-US" altLang="de-DE" sz="1200">
              <a:latin typeface="Arial" panose="020B0604020202020204" pitchFamily="34" charset="0"/>
            </a:endParaRPr>
          </a:p>
        </p:txBody>
      </p:sp>
    </p:spTree>
    <p:extLst>
      <p:ext uri="{BB962C8B-B14F-4D97-AF65-F5344CB8AC3E}">
        <p14:creationId xmlns:p14="http://schemas.microsoft.com/office/powerpoint/2010/main" val="980002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xfrm>
            <a:off x="304800" y="2155825"/>
            <a:ext cx="6029325"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Briefly describe about using protected configuration.</a:t>
            </a:r>
          </a:p>
          <a:p>
            <a:r>
              <a:rPr lang="en-US" altLang="de-DE">
                <a:latin typeface="Arial" panose="020B0604020202020204" pitchFamily="34" charset="0"/>
              </a:rPr>
              <a:t>Refer to the Course Handbook and provide examples to show how the connection string values are stored in a configuration file.</a:t>
            </a:r>
            <a:br>
              <a:rPr lang="en-US" altLang="de-DE">
                <a:latin typeface="Arial" panose="020B0604020202020204" pitchFamily="34" charset="0"/>
              </a:rPr>
            </a:br>
            <a:endParaRPr lang="en-US"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What information can you encrypt in a Web application configuration file?</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You can encrypt information such as user names and passwords, database connection strings, and encryption keys in a Web configuration file. </a:t>
            </a:r>
          </a:p>
          <a:p>
            <a:pPr>
              <a:buFontTx/>
              <a:buChar char="•"/>
            </a:pPr>
            <a:endParaRPr lang="en-US" altLang="de-DE">
              <a:latin typeface="Arial" panose="020B0604020202020204" pitchFamily="34" charset="0"/>
            </a:endParaRPr>
          </a:p>
          <a:p>
            <a:pPr>
              <a:buFontTx/>
              <a:buChar char="•"/>
            </a:pPr>
            <a:endParaRPr lang="en-US" altLang="de-DE">
              <a:latin typeface="Arial" panose="020B0604020202020204" pitchFamily="34" charset="0"/>
            </a:endParaRPr>
          </a:p>
        </p:txBody>
      </p:sp>
      <p:sp>
        <p:nvSpPr>
          <p:cNvPr id="48132" name="Rectangle 2"/>
          <p:cNvSpPr txBox="1">
            <a:spLocks noGrp="1" noChangeArrowheads="1"/>
          </p:cNvSpPr>
          <p:nvPr/>
        </p:nvSpPr>
        <p:spPr bwMode="auto">
          <a:xfrm>
            <a:off x="0" y="238125"/>
            <a:ext cx="303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15: Securing a Microsoft</a:t>
            </a:r>
            <a:r>
              <a:rPr lang="en-US" altLang="de-DE" sz="1200" b="1">
                <a:solidFill>
                  <a:srgbClr val="336699"/>
                </a:solidFill>
                <a:latin typeface="Times New Roman" panose="02020603050405020304" pitchFamily="18" charset="0"/>
                <a:cs typeface="Times New Roman" panose="02020603050405020304" pitchFamily="18" charset="0"/>
              </a:rPr>
              <a:t>®</a:t>
            </a:r>
            <a:r>
              <a:rPr lang="en-US" altLang="de-DE" sz="1200" b="1">
                <a:solidFill>
                  <a:srgbClr val="336699"/>
                </a:solidFill>
                <a:latin typeface="Arial" panose="020B0604020202020204" pitchFamily="34" charset="0"/>
              </a:rPr>
              <a:t> ASP.NET Web Application</a:t>
            </a:r>
          </a:p>
        </p:txBody>
      </p:sp>
      <p:sp>
        <p:nvSpPr>
          <p:cNvPr id="48133" name="Rectangle 3"/>
          <p:cNvSpPr txBox="1">
            <a:spLocks noGrp="1" noChangeArrowheads="1"/>
          </p:cNvSpPr>
          <p:nvPr/>
        </p:nvSpPr>
        <p:spPr bwMode="auto">
          <a:xfrm>
            <a:off x="0" y="0"/>
            <a:ext cx="303847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048A7CFE-CA36-4A23-965C-C5075059D49A}" type="slidenum">
              <a:rPr lang="en-US" altLang="de-DE" sz="1200">
                <a:latin typeface="Arial" panose="020B0604020202020204" pitchFamily="34" charset="0"/>
              </a:rPr>
              <a:pPr algn="r" eaLnBrk="1" hangingPunct="1"/>
              <a:t>13</a:t>
            </a:fld>
            <a:endParaRPr lang="en-US" altLang="de-DE" sz="1200">
              <a:latin typeface="Arial" panose="020B0604020202020204" pitchFamily="34" charset="0"/>
            </a:endParaRPr>
          </a:p>
        </p:txBody>
      </p:sp>
    </p:spTree>
    <p:extLst>
      <p:ext uri="{BB962C8B-B14F-4D97-AF65-F5344CB8AC3E}">
        <p14:creationId xmlns:p14="http://schemas.microsoft.com/office/powerpoint/2010/main" val="281041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xfrm>
            <a:off x="323850" y="2117725"/>
            <a:ext cx="60198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de-DE">
                <a:latin typeface="Arial" panose="020B0604020202020204" pitchFamily="34" charset="0"/>
              </a:rPr>
              <a:t>Briefly explain the code required to read user information. </a:t>
            </a:r>
          </a:p>
          <a:p>
            <a:r>
              <a:rPr lang="en-GB" altLang="de-DE">
                <a:latin typeface="Arial" panose="020B0604020202020204" pitchFamily="34" charset="0"/>
              </a:rPr>
              <a:t>Mention that </a:t>
            </a:r>
            <a:r>
              <a:rPr lang="en-US" altLang="de-DE" b="1">
                <a:latin typeface="Arial" panose="020B0604020202020204" pitchFamily="34" charset="0"/>
              </a:rPr>
              <a:t>User.Identity</a:t>
            </a:r>
            <a:r>
              <a:rPr lang="en-US" altLang="de-DE">
                <a:latin typeface="Arial" panose="020B0604020202020204" pitchFamily="34" charset="0"/>
              </a:rPr>
              <a:t> is not limited to Windows-based authentication.</a:t>
            </a:r>
          </a:p>
          <a:p>
            <a:endParaRPr lang="en-US" altLang="de-DE" b="1">
              <a:latin typeface="Arial" panose="020B0604020202020204" pitchFamily="34" charset="0"/>
            </a:endParaRPr>
          </a:p>
          <a:p>
            <a:r>
              <a:rPr lang="en-US" altLang="de-DE" b="1">
                <a:latin typeface="Arial" panose="020B0604020202020204" pitchFamily="34" charset="0"/>
              </a:rPr>
              <a:t>Question: </a:t>
            </a:r>
            <a:r>
              <a:rPr lang="en-US" altLang="de-DE">
                <a:latin typeface="Arial" panose="020B0604020202020204" pitchFamily="34" charset="0"/>
              </a:rPr>
              <a:t>Which </a:t>
            </a:r>
            <a:r>
              <a:rPr lang="en-US" altLang="de-DE" b="1">
                <a:latin typeface="Arial" panose="020B0604020202020204" pitchFamily="34" charset="0"/>
              </a:rPr>
              <a:t>User.Identity</a:t>
            </a:r>
            <a:r>
              <a:rPr lang="en-US" altLang="de-DE">
                <a:latin typeface="Arial" panose="020B0604020202020204" pitchFamily="34" charset="0"/>
              </a:rPr>
              <a:t> object properties can you use to ascertain the user identity, the IIS authentication mechanism, and user authentication?</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The </a:t>
            </a:r>
            <a:r>
              <a:rPr lang="en-US" altLang="de-DE" b="1">
                <a:latin typeface="Arial" panose="020B0604020202020204" pitchFamily="34" charset="0"/>
              </a:rPr>
              <a:t>User.Identity</a:t>
            </a:r>
            <a:r>
              <a:rPr lang="en-US" altLang="de-DE">
                <a:latin typeface="Arial" panose="020B0604020202020204" pitchFamily="34" charset="0"/>
              </a:rPr>
              <a:t> object properties </a:t>
            </a:r>
            <a:r>
              <a:rPr lang="en-US" altLang="de-DE" b="1">
                <a:latin typeface="Arial" panose="020B0604020202020204" pitchFamily="34" charset="0"/>
              </a:rPr>
              <a:t>AuthenticationType</a:t>
            </a:r>
            <a:r>
              <a:rPr lang="en-US" altLang="de-DE">
                <a:latin typeface="Arial" panose="020B0604020202020204" pitchFamily="34" charset="0"/>
              </a:rPr>
              <a:t>,</a:t>
            </a:r>
            <a:r>
              <a:rPr lang="en-US" altLang="de-DE" b="1">
                <a:latin typeface="Arial" panose="020B0604020202020204" pitchFamily="34" charset="0"/>
              </a:rPr>
              <a:t> Name</a:t>
            </a:r>
            <a:r>
              <a:rPr lang="en-US" altLang="de-DE">
                <a:latin typeface="Arial" panose="020B0604020202020204" pitchFamily="34" charset="0"/>
              </a:rPr>
              <a:t>, and </a:t>
            </a:r>
            <a:r>
              <a:rPr lang="en-US" altLang="de-DE" b="1">
                <a:latin typeface="Arial" panose="020B0604020202020204" pitchFamily="34" charset="0"/>
              </a:rPr>
              <a:t>IsAuthenticated</a:t>
            </a:r>
            <a:r>
              <a:rPr lang="en-US" altLang="de-DE">
                <a:latin typeface="Arial" panose="020B0604020202020204" pitchFamily="34" charset="0"/>
              </a:rPr>
              <a:t>, can be used to ascertain the user identity, the IIS authentication mechanism, and user authentication. </a:t>
            </a:r>
          </a:p>
        </p:txBody>
      </p:sp>
      <p:sp>
        <p:nvSpPr>
          <p:cNvPr id="65540" name="Rectangle 2"/>
          <p:cNvSpPr txBox="1">
            <a:spLocks noGrp="1" noChangeArrowheads="1"/>
          </p:cNvSpPr>
          <p:nvPr/>
        </p:nvSpPr>
        <p:spPr bwMode="auto">
          <a:xfrm>
            <a:off x="0" y="238125"/>
            <a:ext cx="303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15: Securing a Microsoft</a:t>
            </a:r>
            <a:r>
              <a:rPr lang="en-US" altLang="de-DE" sz="1200" b="1">
                <a:solidFill>
                  <a:srgbClr val="336699"/>
                </a:solidFill>
                <a:latin typeface="Times New Roman" panose="02020603050405020304" pitchFamily="18" charset="0"/>
                <a:cs typeface="Times New Roman" panose="02020603050405020304" pitchFamily="18" charset="0"/>
              </a:rPr>
              <a:t>®</a:t>
            </a:r>
            <a:r>
              <a:rPr lang="en-US" altLang="de-DE" sz="1200" b="1">
                <a:solidFill>
                  <a:srgbClr val="336699"/>
                </a:solidFill>
                <a:latin typeface="Arial" panose="020B0604020202020204" pitchFamily="34" charset="0"/>
              </a:rPr>
              <a:t> ASP.NET Web Application</a:t>
            </a:r>
          </a:p>
        </p:txBody>
      </p:sp>
      <p:sp>
        <p:nvSpPr>
          <p:cNvPr id="65541" name="Rectangle 3"/>
          <p:cNvSpPr txBox="1">
            <a:spLocks noGrp="1" noChangeArrowheads="1"/>
          </p:cNvSpPr>
          <p:nvPr/>
        </p:nvSpPr>
        <p:spPr bwMode="auto">
          <a:xfrm>
            <a:off x="0" y="0"/>
            <a:ext cx="303847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C1D7B999-6E6B-40A8-9B9E-B687346DCD3A}" type="slidenum">
              <a:rPr lang="en-US" altLang="de-DE" sz="1200">
                <a:latin typeface="Arial" panose="020B0604020202020204" pitchFamily="34" charset="0"/>
              </a:rPr>
              <a:pPr algn="r" eaLnBrk="1" hangingPunct="1"/>
              <a:t>14</a:t>
            </a:fld>
            <a:endParaRPr lang="en-US" altLang="de-DE" sz="1200">
              <a:latin typeface="Arial" panose="020B0604020202020204" pitchFamily="34" charset="0"/>
            </a:endParaRPr>
          </a:p>
        </p:txBody>
      </p:sp>
    </p:spTree>
    <p:extLst>
      <p:ext uri="{BB962C8B-B14F-4D97-AF65-F5344CB8AC3E}">
        <p14:creationId xmlns:p14="http://schemas.microsoft.com/office/powerpoint/2010/main" val="2878759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xfrm>
            <a:off x="304800" y="2155825"/>
            <a:ext cx="6029325"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Briefly describe about using protected configuration.</a:t>
            </a:r>
          </a:p>
          <a:p>
            <a:r>
              <a:rPr lang="en-US" altLang="de-DE">
                <a:latin typeface="Arial" panose="020B0604020202020204" pitchFamily="34" charset="0"/>
              </a:rPr>
              <a:t>Refer to the Course Handbook and provide examples to show how the connection string values are stored in a configuration file.</a:t>
            </a:r>
            <a:br>
              <a:rPr lang="en-US" altLang="de-DE">
                <a:latin typeface="Arial" panose="020B0604020202020204" pitchFamily="34" charset="0"/>
              </a:rPr>
            </a:br>
            <a:endParaRPr lang="en-US"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What information can you encrypt in a Web application configuration file?</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You can encrypt information such as user names and passwords, database connection strings, and encryption keys in a Web configuration file. </a:t>
            </a:r>
          </a:p>
          <a:p>
            <a:pPr>
              <a:buFontTx/>
              <a:buChar char="•"/>
            </a:pPr>
            <a:endParaRPr lang="en-US" altLang="de-DE">
              <a:latin typeface="Arial" panose="020B0604020202020204" pitchFamily="34" charset="0"/>
            </a:endParaRPr>
          </a:p>
          <a:p>
            <a:pPr>
              <a:buFontTx/>
              <a:buChar char="•"/>
            </a:pPr>
            <a:endParaRPr lang="en-US" altLang="de-DE">
              <a:latin typeface="Arial" panose="020B0604020202020204" pitchFamily="34" charset="0"/>
            </a:endParaRPr>
          </a:p>
        </p:txBody>
      </p:sp>
      <p:sp>
        <p:nvSpPr>
          <p:cNvPr id="48132" name="Rectangle 2"/>
          <p:cNvSpPr txBox="1">
            <a:spLocks noGrp="1" noChangeArrowheads="1"/>
          </p:cNvSpPr>
          <p:nvPr/>
        </p:nvSpPr>
        <p:spPr bwMode="auto">
          <a:xfrm>
            <a:off x="0" y="238125"/>
            <a:ext cx="303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15: Securing a Microsoft</a:t>
            </a:r>
            <a:r>
              <a:rPr lang="en-US" altLang="de-DE" sz="1200" b="1">
                <a:solidFill>
                  <a:srgbClr val="336699"/>
                </a:solidFill>
                <a:latin typeface="Times New Roman" panose="02020603050405020304" pitchFamily="18" charset="0"/>
                <a:cs typeface="Times New Roman" panose="02020603050405020304" pitchFamily="18" charset="0"/>
              </a:rPr>
              <a:t>®</a:t>
            </a:r>
            <a:r>
              <a:rPr lang="en-US" altLang="de-DE" sz="1200" b="1">
                <a:solidFill>
                  <a:srgbClr val="336699"/>
                </a:solidFill>
                <a:latin typeface="Arial" panose="020B0604020202020204" pitchFamily="34" charset="0"/>
              </a:rPr>
              <a:t> ASP.NET Web Application</a:t>
            </a:r>
          </a:p>
        </p:txBody>
      </p:sp>
      <p:sp>
        <p:nvSpPr>
          <p:cNvPr id="48133" name="Rectangle 3"/>
          <p:cNvSpPr txBox="1">
            <a:spLocks noGrp="1" noChangeArrowheads="1"/>
          </p:cNvSpPr>
          <p:nvPr/>
        </p:nvSpPr>
        <p:spPr bwMode="auto">
          <a:xfrm>
            <a:off x="0" y="0"/>
            <a:ext cx="303847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048A7CFE-CA36-4A23-965C-C5075059D49A}" type="slidenum">
              <a:rPr lang="en-US" altLang="de-DE" sz="1200">
                <a:latin typeface="Arial" panose="020B0604020202020204" pitchFamily="34" charset="0"/>
              </a:rPr>
              <a:pPr algn="r" eaLnBrk="1" hangingPunct="1"/>
              <a:t>5</a:t>
            </a:fld>
            <a:endParaRPr lang="en-US" altLang="de-DE" sz="1200">
              <a:latin typeface="Arial" panose="020B0604020202020204" pitchFamily="34" charset="0"/>
            </a:endParaRPr>
          </a:p>
        </p:txBody>
      </p:sp>
    </p:spTree>
    <p:extLst>
      <p:ext uri="{BB962C8B-B14F-4D97-AF65-F5344CB8AC3E}">
        <p14:creationId xmlns:p14="http://schemas.microsoft.com/office/powerpoint/2010/main" val="2142709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dirty="0">
                <a:latin typeface="Arial" panose="020B0604020202020204" pitchFamily="34" charset="0"/>
              </a:rPr>
              <a:t>Discuss various types of errors. State examples, and ask students how they would categorize them. Ask them about any errors they have come across recently.</a:t>
            </a:r>
            <a:endParaRPr lang="en-US" altLang="de-DE" b="1" dirty="0">
              <a:latin typeface="Arial" panose="020B0604020202020204" pitchFamily="34" charset="0"/>
            </a:endParaRPr>
          </a:p>
          <a:p>
            <a:r>
              <a:rPr lang="en-US" altLang="de-DE" dirty="0">
                <a:latin typeface="Arial" panose="020B0604020202020204" pitchFamily="34" charset="0"/>
              </a:rPr>
              <a:t>There are three kinds of errors that you need to handle when you develop applications—syntax errors, runtime errors, and semantic errors.</a:t>
            </a:r>
            <a:endParaRPr lang="en-US" altLang="de-DE" b="1" dirty="0">
              <a:latin typeface="Arial" panose="020B0604020202020204" pitchFamily="34" charset="0"/>
            </a:endParaRPr>
          </a:p>
          <a:p>
            <a:r>
              <a:rPr lang="en-US" altLang="de-DE" b="1" dirty="0">
                <a:latin typeface="Arial" panose="020B0604020202020204" pitchFamily="34" charset="0"/>
              </a:rPr>
              <a:t>Syntax Errors</a:t>
            </a:r>
          </a:p>
          <a:p>
            <a:r>
              <a:rPr lang="en-US" altLang="de-DE" dirty="0">
                <a:latin typeface="Arial" panose="020B0604020202020204" pitchFamily="34" charset="0"/>
              </a:rPr>
              <a:t>The syntax of an application must be correct for a compiler to be able to compile the code, and for the application to run. Syntax refers to the application structure, and the rules associated with the structure. For example, this could be braces that surround a block of code in Microsoft Visual C#® (for example, </a:t>
            </a:r>
            <a:r>
              <a:rPr lang="en-US" altLang="de-DE" b="1" dirty="0">
                <a:latin typeface="Courier New" panose="02070309020205020404" pitchFamily="49" charset="0"/>
                <a:cs typeface="Courier New" panose="02070309020205020404" pitchFamily="49" charset="0"/>
              </a:rPr>
              <a:t>if (!</a:t>
            </a:r>
            <a:r>
              <a:rPr lang="en-US" altLang="de-DE" b="1" dirty="0" err="1">
                <a:latin typeface="Courier New" panose="02070309020205020404" pitchFamily="49" charset="0"/>
                <a:cs typeface="Courier New" panose="02070309020205020404" pitchFamily="49" charset="0"/>
              </a:rPr>
              <a:t>this.IsPostBack</a:t>
            </a:r>
            <a:r>
              <a:rPr lang="en-US" altLang="de-DE" b="1" dirty="0">
                <a:latin typeface="Courier New" panose="02070309020205020404" pitchFamily="49" charset="0"/>
                <a:cs typeface="Courier New" panose="02070309020205020404" pitchFamily="49" charset="0"/>
              </a:rPr>
              <a:t>) { Block of Code }</a:t>
            </a:r>
            <a:r>
              <a:rPr lang="en-US" altLang="de-DE" dirty="0">
                <a:latin typeface="Arial" panose="020B0604020202020204" pitchFamily="34" charset="0"/>
              </a:rPr>
              <a:t>) or the matching </a:t>
            </a:r>
            <a:r>
              <a:rPr lang="en-US" altLang="de-DE" b="1" dirty="0">
                <a:latin typeface="Arial" panose="020B0604020202020204" pitchFamily="34" charset="0"/>
              </a:rPr>
              <a:t>Begin</a:t>
            </a:r>
            <a:r>
              <a:rPr lang="en-US" altLang="de-DE" dirty="0">
                <a:latin typeface="Arial" panose="020B0604020202020204" pitchFamily="34" charset="0"/>
              </a:rPr>
              <a:t> and </a:t>
            </a:r>
            <a:r>
              <a:rPr lang="en-US" altLang="de-DE" b="1" dirty="0">
                <a:latin typeface="Arial" panose="020B0604020202020204" pitchFamily="34" charset="0"/>
              </a:rPr>
              <a:t>End</a:t>
            </a:r>
            <a:r>
              <a:rPr lang="en-US" altLang="de-DE" dirty="0">
                <a:latin typeface="Arial" panose="020B0604020202020204" pitchFamily="34" charset="0"/>
              </a:rPr>
              <a:t> statements in Microsoft Visual Basic®, (for example, </a:t>
            </a:r>
            <a:r>
              <a:rPr lang="en-US" altLang="de-DE" b="1" dirty="0">
                <a:latin typeface="Courier New" panose="02070309020205020404" pitchFamily="49" charset="0"/>
                <a:cs typeface="Courier New" panose="02070309020205020404" pitchFamily="49" charset="0"/>
              </a:rPr>
              <a:t>Sub </a:t>
            </a:r>
            <a:r>
              <a:rPr lang="en-US" altLang="de-DE" b="1" dirty="0" err="1">
                <a:latin typeface="Courier New" panose="02070309020205020404" pitchFamily="49" charset="0"/>
                <a:cs typeface="Courier New" panose="02070309020205020404" pitchFamily="49" charset="0"/>
              </a:rPr>
              <a:t>SubName</a:t>
            </a:r>
            <a:r>
              <a:rPr lang="en-US" altLang="de-DE" b="1" dirty="0">
                <a:latin typeface="Courier New" panose="02070309020205020404" pitchFamily="49" charset="0"/>
                <a:cs typeface="Courier New" panose="02070309020205020404" pitchFamily="49" charset="0"/>
              </a:rPr>
              <a:t>() ... End Sub</a:t>
            </a:r>
            <a:r>
              <a:rPr lang="en-US" altLang="de-DE" dirty="0">
                <a:latin typeface="Courier New" panose="02070309020205020404" pitchFamily="49" charset="0"/>
                <a:cs typeface="Courier New" panose="02070309020205020404" pitchFamily="49" charset="0"/>
              </a:rPr>
              <a:t>)</a:t>
            </a:r>
            <a:r>
              <a:rPr lang="en-US" altLang="de-DE" dirty="0">
                <a:latin typeface="Arial" panose="020B0604020202020204" pitchFamily="34" charset="0"/>
              </a:rPr>
              <a:t>. If you leave out one of the matching braces in Visual C#, or the </a:t>
            </a:r>
            <a:r>
              <a:rPr lang="en-US" altLang="de-DE" b="1" dirty="0">
                <a:latin typeface="Arial" panose="020B0604020202020204" pitchFamily="34" charset="0"/>
              </a:rPr>
              <a:t>End Sub </a:t>
            </a:r>
            <a:r>
              <a:rPr lang="en-US" altLang="de-DE" dirty="0">
                <a:latin typeface="Arial" panose="020B0604020202020204" pitchFamily="34" charset="0"/>
              </a:rPr>
              <a:t>statement in Visual Basic, a syntax error occurs. </a:t>
            </a:r>
          </a:p>
          <a:p>
            <a:r>
              <a:rPr lang="en-US" altLang="de-DE" dirty="0">
                <a:latin typeface="Arial" panose="020B0604020202020204" pitchFamily="34" charset="0"/>
              </a:rPr>
              <a:t>Syntax errors are part of what is referred to as </a:t>
            </a:r>
            <a:r>
              <a:rPr lang="en-US" altLang="de-DE" i="1" dirty="0">
                <a:latin typeface="Arial" panose="020B0604020202020204" pitchFamily="34" charset="0"/>
              </a:rPr>
              <a:t>compile-time errors</a:t>
            </a:r>
            <a:r>
              <a:rPr lang="en-US" altLang="de-DE" dirty="0">
                <a:latin typeface="Arial" panose="020B0604020202020204" pitchFamily="34" charset="0"/>
              </a:rPr>
              <a:t>. Visual Studio 2010 warns you of potential errors at design time. Syntax notifications—or squiggles—underline code that will not compile or that might cause an error . You can identify syntax errors and resolve them when you compile the application.</a:t>
            </a:r>
            <a:endParaRPr lang="en-US" altLang="de-DE" b="1" dirty="0">
              <a:latin typeface="Arial" panose="020B0604020202020204" pitchFamily="34" charset="0"/>
            </a:endParaRPr>
          </a:p>
          <a:p>
            <a:r>
              <a:rPr lang="en-US" altLang="de-DE" b="1" dirty="0">
                <a:latin typeface="Arial" panose="020B0604020202020204" pitchFamily="34" charset="0"/>
              </a:rPr>
              <a:t>Runtime Errors</a:t>
            </a:r>
          </a:p>
          <a:p>
            <a:r>
              <a:rPr lang="en-US" altLang="de-DE" dirty="0">
                <a:latin typeface="Arial" panose="020B0604020202020204" pitchFamily="34" charset="0"/>
              </a:rPr>
              <a:t>Runtime errors occur when the application is running. Runtime errors are also known as exceptions. For example, an application may rely on a file to be available at run-time. However, if the file is not available when the application tries to access it, an exception is thrown, unless your application can handle the exception. Briefly cover exception handling, but refer the students to the link in the Additional Reading section for more information.</a:t>
            </a:r>
            <a:endParaRPr lang="en-US" altLang="de-DE" b="1" dirty="0">
              <a:latin typeface="Arial" panose="020B0604020202020204" pitchFamily="34" charset="0"/>
            </a:endParaRPr>
          </a:p>
          <a:p>
            <a:r>
              <a:rPr lang="en-US" altLang="de-DE" b="1" dirty="0">
                <a:latin typeface="Arial" panose="020B0604020202020204" pitchFamily="34" charset="0"/>
              </a:rPr>
              <a:t>Semantic Errors</a:t>
            </a:r>
          </a:p>
          <a:p>
            <a:r>
              <a:rPr lang="en-US" altLang="de-DE" dirty="0">
                <a:latin typeface="Arial" panose="020B0604020202020204" pitchFamily="34" charset="0"/>
              </a:rPr>
              <a:t>Semantic errors are the hardest to locate and fix because your application will run successfully, and you will not see any error messages. However, your application may not perform as intended, or may perform differently from what you want it to do. For example, a user performs a calculation, and the correct result displays on the user interface. If the calculation and related operations are not stored in the data storage when the next user logs on, the second user will view the same data viewed by the first user. This means that the semantics of the application is wrong. Identifying this type of error can be very tricky and confusing, because it requires you to follow the input, output, and the flow of the application to locate the bug. </a:t>
            </a:r>
          </a:p>
        </p:txBody>
      </p:sp>
      <p:sp>
        <p:nvSpPr>
          <p:cNvPr id="27652"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7653"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C5A1639B-965C-4D21-A498-0F31CE667CD9}" type="slidenum">
              <a:rPr lang="en-US" altLang="de-DE" sz="1200">
                <a:latin typeface="Arial" panose="020B0604020202020204" pitchFamily="34" charset="0"/>
              </a:rPr>
              <a:pPr algn="r" eaLnBrk="1" hangingPunct="1"/>
              <a:t>6</a:t>
            </a:fld>
            <a:endParaRPr lang="en-US" altLang="de-DE" sz="1200">
              <a:latin typeface="Arial" panose="020B0604020202020204" pitchFamily="34" charset="0"/>
            </a:endParaRPr>
          </a:p>
        </p:txBody>
      </p:sp>
    </p:spTree>
    <p:extLst>
      <p:ext uri="{BB962C8B-B14F-4D97-AF65-F5344CB8AC3E}">
        <p14:creationId xmlns:p14="http://schemas.microsoft.com/office/powerpoint/2010/main" val="1778108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xfrm>
            <a:off x="285750" y="2108200"/>
            <a:ext cx="60198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Briefly describe the two methods of authentication.</a:t>
            </a:r>
          </a:p>
          <a:p>
            <a:r>
              <a:rPr lang="en-US" altLang="de-DE">
                <a:latin typeface="Arial" panose="020B0604020202020204" pitchFamily="34" charset="0"/>
              </a:rPr>
              <a:t>Distinguish between the two methods of authentication, and explain the key process of each method.</a:t>
            </a:r>
          </a:p>
          <a:p>
            <a:endParaRPr lang="en-US" altLang="de-DE" b="1">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Which authentication method uses Internet Information Services (IIS) authentication?</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Windows-based authentication uses IIS authentication. </a:t>
            </a:r>
          </a:p>
        </p:txBody>
      </p:sp>
      <p:sp>
        <p:nvSpPr>
          <p:cNvPr id="43012" name="Rectangle 2"/>
          <p:cNvSpPr txBox="1">
            <a:spLocks noGrp="1" noChangeArrowheads="1"/>
          </p:cNvSpPr>
          <p:nvPr/>
        </p:nvSpPr>
        <p:spPr bwMode="auto">
          <a:xfrm>
            <a:off x="0" y="238125"/>
            <a:ext cx="303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15: Securing a Microsoft</a:t>
            </a:r>
            <a:r>
              <a:rPr lang="en-US" altLang="de-DE" sz="1200" b="1">
                <a:solidFill>
                  <a:srgbClr val="336699"/>
                </a:solidFill>
                <a:latin typeface="Times New Roman" panose="02020603050405020304" pitchFamily="18" charset="0"/>
                <a:cs typeface="Times New Roman" panose="02020603050405020304" pitchFamily="18" charset="0"/>
              </a:rPr>
              <a:t>®</a:t>
            </a:r>
            <a:r>
              <a:rPr lang="en-US" altLang="de-DE" sz="1200" b="1">
                <a:solidFill>
                  <a:srgbClr val="336699"/>
                </a:solidFill>
                <a:latin typeface="Arial" panose="020B0604020202020204" pitchFamily="34" charset="0"/>
              </a:rPr>
              <a:t> ASP.NET Web Application</a:t>
            </a:r>
          </a:p>
        </p:txBody>
      </p:sp>
      <p:sp>
        <p:nvSpPr>
          <p:cNvPr id="43013" name="Rectangle 3"/>
          <p:cNvSpPr txBox="1">
            <a:spLocks noGrp="1" noChangeArrowheads="1"/>
          </p:cNvSpPr>
          <p:nvPr/>
        </p:nvSpPr>
        <p:spPr bwMode="auto">
          <a:xfrm>
            <a:off x="0" y="0"/>
            <a:ext cx="303847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BDC2F146-D151-40D2-83E8-1D2357EB5432}" type="slidenum">
              <a:rPr lang="en-US" altLang="de-DE" sz="1200">
                <a:latin typeface="Arial" panose="020B0604020202020204" pitchFamily="34" charset="0"/>
              </a:rPr>
              <a:pPr algn="r" eaLnBrk="1" hangingPunct="1"/>
              <a:t>7</a:t>
            </a:fld>
            <a:endParaRPr lang="en-US" altLang="de-DE" sz="1200">
              <a:latin typeface="Arial" panose="020B0604020202020204" pitchFamily="34" charset="0"/>
            </a:endParaRPr>
          </a:p>
        </p:txBody>
      </p:sp>
    </p:spTree>
    <p:extLst>
      <p:ext uri="{BB962C8B-B14F-4D97-AF65-F5344CB8AC3E}">
        <p14:creationId xmlns:p14="http://schemas.microsoft.com/office/powerpoint/2010/main" val="3818898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xfrm>
            <a:off x="266700" y="2108200"/>
            <a:ext cx="6029325"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de-DE">
                <a:latin typeface="Arial" panose="020B0604020202020204" pitchFamily="34" charset="0"/>
              </a:rPr>
              <a:t>Explain that the animation shows how </a:t>
            </a:r>
            <a:r>
              <a:rPr lang="en-US" altLang="de-DE">
                <a:latin typeface="Arial" panose="020B0604020202020204" pitchFamily="34" charset="0"/>
              </a:rPr>
              <a:t>Forms-based authentication works with a nonauthenticated client, and with an authenticated client.</a:t>
            </a:r>
          </a:p>
          <a:p>
            <a:endParaRPr lang="en-GB"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When using Forms-based authentication, how are authentication credentials saved after a successful logon?</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Authentication credentials are saved to the client by using a cookie, if not cookies have not been explicitly disabled on the client. </a:t>
            </a:r>
          </a:p>
        </p:txBody>
      </p:sp>
      <p:sp>
        <p:nvSpPr>
          <p:cNvPr id="46084" name="Rectangle 2"/>
          <p:cNvSpPr txBox="1">
            <a:spLocks noGrp="1" noChangeArrowheads="1"/>
          </p:cNvSpPr>
          <p:nvPr/>
        </p:nvSpPr>
        <p:spPr bwMode="auto">
          <a:xfrm>
            <a:off x="0" y="238125"/>
            <a:ext cx="303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15: Securing a Microsoft</a:t>
            </a:r>
            <a:r>
              <a:rPr lang="en-US" altLang="de-DE" sz="1200" b="1">
                <a:solidFill>
                  <a:srgbClr val="336699"/>
                </a:solidFill>
                <a:latin typeface="Times New Roman" panose="02020603050405020304" pitchFamily="18" charset="0"/>
                <a:cs typeface="Times New Roman" panose="02020603050405020304" pitchFamily="18" charset="0"/>
              </a:rPr>
              <a:t>®</a:t>
            </a:r>
            <a:r>
              <a:rPr lang="en-US" altLang="de-DE" sz="1200" b="1">
                <a:solidFill>
                  <a:srgbClr val="336699"/>
                </a:solidFill>
                <a:latin typeface="Arial" panose="020B0604020202020204" pitchFamily="34" charset="0"/>
              </a:rPr>
              <a:t> ASP.NET Web Application</a:t>
            </a:r>
          </a:p>
        </p:txBody>
      </p:sp>
      <p:sp>
        <p:nvSpPr>
          <p:cNvPr id="46085" name="Rectangle 3"/>
          <p:cNvSpPr txBox="1">
            <a:spLocks noGrp="1" noChangeArrowheads="1"/>
          </p:cNvSpPr>
          <p:nvPr/>
        </p:nvSpPr>
        <p:spPr bwMode="auto">
          <a:xfrm>
            <a:off x="0" y="0"/>
            <a:ext cx="303847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F2484891-251F-4D78-A93D-949CCAD0817A}" type="slidenum">
              <a:rPr lang="en-US" altLang="de-DE" sz="1200">
                <a:latin typeface="Arial" panose="020B0604020202020204" pitchFamily="34" charset="0"/>
              </a:rPr>
              <a:pPr algn="r" eaLnBrk="1" hangingPunct="1"/>
              <a:t>8</a:t>
            </a:fld>
            <a:endParaRPr lang="en-US" altLang="de-DE" sz="1200">
              <a:latin typeface="Arial" panose="020B0604020202020204" pitchFamily="34" charset="0"/>
            </a:endParaRPr>
          </a:p>
        </p:txBody>
      </p:sp>
    </p:spTree>
    <p:extLst>
      <p:ext uri="{BB962C8B-B14F-4D97-AF65-F5344CB8AC3E}">
        <p14:creationId xmlns:p14="http://schemas.microsoft.com/office/powerpoint/2010/main" val="4123676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xfrm>
            <a:off x="266700" y="2108200"/>
            <a:ext cx="6029325"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de-DE">
                <a:latin typeface="Arial" panose="020B0604020202020204" pitchFamily="34" charset="0"/>
              </a:rPr>
              <a:t>Explain that the animation shows how </a:t>
            </a:r>
            <a:r>
              <a:rPr lang="en-US" altLang="de-DE">
                <a:latin typeface="Arial" panose="020B0604020202020204" pitchFamily="34" charset="0"/>
              </a:rPr>
              <a:t>Forms-based authentication works with a nonauthenticated client, and with an authenticated client.</a:t>
            </a:r>
          </a:p>
          <a:p>
            <a:endParaRPr lang="en-GB"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When using Forms-based authentication, how are authentication credentials saved after a successful logon?</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Authentication credentials are saved to the client by using a cookie, if not cookies have not been explicitly disabled on the client. </a:t>
            </a:r>
          </a:p>
        </p:txBody>
      </p:sp>
      <p:sp>
        <p:nvSpPr>
          <p:cNvPr id="46084" name="Rectangle 2"/>
          <p:cNvSpPr txBox="1">
            <a:spLocks noGrp="1" noChangeArrowheads="1"/>
          </p:cNvSpPr>
          <p:nvPr/>
        </p:nvSpPr>
        <p:spPr bwMode="auto">
          <a:xfrm>
            <a:off x="0" y="238125"/>
            <a:ext cx="303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15: Securing a Microsoft</a:t>
            </a:r>
            <a:r>
              <a:rPr lang="en-US" altLang="de-DE" sz="1200" b="1">
                <a:solidFill>
                  <a:srgbClr val="336699"/>
                </a:solidFill>
                <a:latin typeface="Times New Roman" panose="02020603050405020304" pitchFamily="18" charset="0"/>
                <a:cs typeface="Times New Roman" panose="02020603050405020304" pitchFamily="18" charset="0"/>
              </a:rPr>
              <a:t>®</a:t>
            </a:r>
            <a:r>
              <a:rPr lang="en-US" altLang="de-DE" sz="1200" b="1">
                <a:solidFill>
                  <a:srgbClr val="336699"/>
                </a:solidFill>
                <a:latin typeface="Arial" panose="020B0604020202020204" pitchFamily="34" charset="0"/>
              </a:rPr>
              <a:t> ASP.NET Web Application</a:t>
            </a:r>
          </a:p>
        </p:txBody>
      </p:sp>
      <p:sp>
        <p:nvSpPr>
          <p:cNvPr id="46085" name="Rectangle 3"/>
          <p:cNvSpPr txBox="1">
            <a:spLocks noGrp="1" noChangeArrowheads="1"/>
          </p:cNvSpPr>
          <p:nvPr/>
        </p:nvSpPr>
        <p:spPr bwMode="auto">
          <a:xfrm>
            <a:off x="0" y="0"/>
            <a:ext cx="303847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F2484891-251F-4D78-A93D-949CCAD0817A}" type="slidenum">
              <a:rPr lang="en-US" altLang="de-DE" sz="1200">
                <a:latin typeface="Arial" panose="020B0604020202020204" pitchFamily="34" charset="0"/>
              </a:rPr>
              <a:pPr algn="r" eaLnBrk="1" hangingPunct="1"/>
              <a:t>9</a:t>
            </a:fld>
            <a:endParaRPr lang="en-US" altLang="de-DE" sz="1200">
              <a:latin typeface="Arial" panose="020B0604020202020204" pitchFamily="34" charset="0"/>
            </a:endParaRPr>
          </a:p>
        </p:txBody>
      </p:sp>
    </p:spTree>
    <p:extLst>
      <p:ext uri="{BB962C8B-B14F-4D97-AF65-F5344CB8AC3E}">
        <p14:creationId xmlns:p14="http://schemas.microsoft.com/office/powerpoint/2010/main" val="2519435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xfrm>
            <a:off x="266700" y="2108200"/>
            <a:ext cx="6029325"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de-DE">
                <a:latin typeface="Arial" panose="020B0604020202020204" pitchFamily="34" charset="0"/>
              </a:rPr>
              <a:t>Explain that the animation shows how </a:t>
            </a:r>
            <a:r>
              <a:rPr lang="en-US" altLang="de-DE">
                <a:latin typeface="Arial" panose="020B0604020202020204" pitchFamily="34" charset="0"/>
              </a:rPr>
              <a:t>Forms-based authentication works with a nonauthenticated client, and with an authenticated client.</a:t>
            </a:r>
          </a:p>
          <a:p>
            <a:endParaRPr lang="en-GB"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When using Forms-based authentication, how are authentication credentials saved after a successful logon?</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Authentication credentials are saved to the client by using a cookie, if not cookies have not been explicitly disabled on the client. </a:t>
            </a:r>
          </a:p>
        </p:txBody>
      </p:sp>
      <p:sp>
        <p:nvSpPr>
          <p:cNvPr id="46084" name="Rectangle 2"/>
          <p:cNvSpPr txBox="1">
            <a:spLocks noGrp="1" noChangeArrowheads="1"/>
          </p:cNvSpPr>
          <p:nvPr/>
        </p:nvSpPr>
        <p:spPr bwMode="auto">
          <a:xfrm>
            <a:off x="0" y="238125"/>
            <a:ext cx="303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15: Securing a Microsoft</a:t>
            </a:r>
            <a:r>
              <a:rPr lang="en-US" altLang="de-DE" sz="1200" b="1">
                <a:solidFill>
                  <a:srgbClr val="336699"/>
                </a:solidFill>
                <a:latin typeface="Times New Roman" panose="02020603050405020304" pitchFamily="18" charset="0"/>
                <a:cs typeface="Times New Roman" panose="02020603050405020304" pitchFamily="18" charset="0"/>
              </a:rPr>
              <a:t>®</a:t>
            </a:r>
            <a:r>
              <a:rPr lang="en-US" altLang="de-DE" sz="1200" b="1">
                <a:solidFill>
                  <a:srgbClr val="336699"/>
                </a:solidFill>
                <a:latin typeface="Arial" panose="020B0604020202020204" pitchFamily="34" charset="0"/>
              </a:rPr>
              <a:t> ASP.NET Web Application</a:t>
            </a:r>
          </a:p>
        </p:txBody>
      </p:sp>
      <p:sp>
        <p:nvSpPr>
          <p:cNvPr id="46085" name="Rectangle 3"/>
          <p:cNvSpPr txBox="1">
            <a:spLocks noGrp="1" noChangeArrowheads="1"/>
          </p:cNvSpPr>
          <p:nvPr/>
        </p:nvSpPr>
        <p:spPr bwMode="auto">
          <a:xfrm>
            <a:off x="0" y="0"/>
            <a:ext cx="303847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F2484891-251F-4D78-A93D-949CCAD0817A}" type="slidenum">
              <a:rPr lang="en-US" altLang="de-DE" sz="1200">
                <a:latin typeface="Arial" panose="020B0604020202020204" pitchFamily="34" charset="0"/>
              </a:rPr>
              <a:pPr algn="r" eaLnBrk="1" hangingPunct="1"/>
              <a:t>10</a:t>
            </a:fld>
            <a:endParaRPr lang="en-US" altLang="de-DE" sz="1200">
              <a:latin typeface="Arial" panose="020B0604020202020204" pitchFamily="34" charset="0"/>
            </a:endParaRPr>
          </a:p>
        </p:txBody>
      </p:sp>
    </p:spTree>
    <p:extLst>
      <p:ext uri="{BB962C8B-B14F-4D97-AF65-F5344CB8AC3E}">
        <p14:creationId xmlns:p14="http://schemas.microsoft.com/office/powerpoint/2010/main" val="2210223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xfrm>
            <a:off x="266700" y="2108200"/>
            <a:ext cx="6029325"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de-DE">
                <a:latin typeface="Arial" panose="020B0604020202020204" pitchFamily="34" charset="0"/>
              </a:rPr>
              <a:t>Explain that the animation shows how </a:t>
            </a:r>
            <a:r>
              <a:rPr lang="en-US" altLang="de-DE">
                <a:latin typeface="Arial" panose="020B0604020202020204" pitchFamily="34" charset="0"/>
              </a:rPr>
              <a:t>Forms-based authentication works with a nonauthenticated client, and with an authenticated client.</a:t>
            </a:r>
          </a:p>
          <a:p>
            <a:endParaRPr lang="en-GB"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When using Forms-based authentication, how are authentication credentials saved after a successful logon?</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Authentication credentials are saved to the client by using a cookie, if not cookies have not been explicitly disabled on the client. </a:t>
            </a:r>
          </a:p>
        </p:txBody>
      </p:sp>
      <p:sp>
        <p:nvSpPr>
          <p:cNvPr id="46084" name="Rectangle 2"/>
          <p:cNvSpPr txBox="1">
            <a:spLocks noGrp="1" noChangeArrowheads="1"/>
          </p:cNvSpPr>
          <p:nvPr/>
        </p:nvSpPr>
        <p:spPr bwMode="auto">
          <a:xfrm>
            <a:off x="0" y="238125"/>
            <a:ext cx="303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15: Securing a Microsoft</a:t>
            </a:r>
            <a:r>
              <a:rPr lang="en-US" altLang="de-DE" sz="1200" b="1">
                <a:solidFill>
                  <a:srgbClr val="336699"/>
                </a:solidFill>
                <a:latin typeface="Times New Roman" panose="02020603050405020304" pitchFamily="18" charset="0"/>
                <a:cs typeface="Times New Roman" panose="02020603050405020304" pitchFamily="18" charset="0"/>
              </a:rPr>
              <a:t>®</a:t>
            </a:r>
            <a:r>
              <a:rPr lang="en-US" altLang="de-DE" sz="1200" b="1">
                <a:solidFill>
                  <a:srgbClr val="336699"/>
                </a:solidFill>
                <a:latin typeface="Arial" panose="020B0604020202020204" pitchFamily="34" charset="0"/>
              </a:rPr>
              <a:t> ASP.NET Web Application</a:t>
            </a:r>
          </a:p>
        </p:txBody>
      </p:sp>
      <p:sp>
        <p:nvSpPr>
          <p:cNvPr id="46085" name="Rectangle 3"/>
          <p:cNvSpPr txBox="1">
            <a:spLocks noGrp="1" noChangeArrowheads="1"/>
          </p:cNvSpPr>
          <p:nvPr/>
        </p:nvSpPr>
        <p:spPr bwMode="auto">
          <a:xfrm>
            <a:off x="0" y="0"/>
            <a:ext cx="303847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F2484891-251F-4D78-A93D-949CCAD0817A}" type="slidenum">
              <a:rPr lang="en-US" altLang="de-DE" sz="1200">
                <a:latin typeface="Arial" panose="020B0604020202020204" pitchFamily="34" charset="0"/>
              </a:rPr>
              <a:pPr algn="r" eaLnBrk="1" hangingPunct="1"/>
              <a:t>11</a:t>
            </a:fld>
            <a:endParaRPr lang="en-US" altLang="de-DE" sz="1200">
              <a:latin typeface="Arial" panose="020B0604020202020204" pitchFamily="34" charset="0"/>
            </a:endParaRPr>
          </a:p>
        </p:txBody>
      </p:sp>
    </p:spTree>
    <p:extLst>
      <p:ext uri="{BB962C8B-B14F-4D97-AF65-F5344CB8AC3E}">
        <p14:creationId xmlns:p14="http://schemas.microsoft.com/office/powerpoint/2010/main" val="833431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xfrm>
            <a:off x="266700" y="2108200"/>
            <a:ext cx="6029325"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de-DE">
                <a:latin typeface="Arial" panose="020B0604020202020204" pitchFamily="34" charset="0"/>
              </a:rPr>
              <a:t>Explain that the animation shows how </a:t>
            </a:r>
            <a:r>
              <a:rPr lang="en-US" altLang="de-DE">
                <a:latin typeface="Arial" panose="020B0604020202020204" pitchFamily="34" charset="0"/>
              </a:rPr>
              <a:t>Forms-based authentication works with a nonauthenticated client, and with an authenticated client.</a:t>
            </a:r>
          </a:p>
          <a:p>
            <a:endParaRPr lang="en-GB"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When using Forms-based authentication, how are authentication credentials saved after a successful logon?</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Authentication credentials are saved to the client by using a cookie, if not cookies have not been explicitly disabled on the client. </a:t>
            </a:r>
          </a:p>
        </p:txBody>
      </p:sp>
      <p:sp>
        <p:nvSpPr>
          <p:cNvPr id="46084" name="Rectangle 2"/>
          <p:cNvSpPr txBox="1">
            <a:spLocks noGrp="1" noChangeArrowheads="1"/>
          </p:cNvSpPr>
          <p:nvPr/>
        </p:nvSpPr>
        <p:spPr bwMode="auto">
          <a:xfrm>
            <a:off x="0" y="238125"/>
            <a:ext cx="303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15: Securing a Microsoft</a:t>
            </a:r>
            <a:r>
              <a:rPr lang="en-US" altLang="de-DE" sz="1200" b="1">
                <a:solidFill>
                  <a:srgbClr val="336699"/>
                </a:solidFill>
                <a:latin typeface="Times New Roman" panose="02020603050405020304" pitchFamily="18" charset="0"/>
                <a:cs typeface="Times New Roman" panose="02020603050405020304" pitchFamily="18" charset="0"/>
              </a:rPr>
              <a:t>®</a:t>
            </a:r>
            <a:r>
              <a:rPr lang="en-US" altLang="de-DE" sz="1200" b="1">
                <a:solidFill>
                  <a:srgbClr val="336699"/>
                </a:solidFill>
                <a:latin typeface="Arial" panose="020B0604020202020204" pitchFamily="34" charset="0"/>
              </a:rPr>
              <a:t> ASP.NET Web Application</a:t>
            </a:r>
          </a:p>
        </p:txBody>
      </p:sp>
      <p:sp>
        <p:nvSpPr>
          <p:cNvPr id="46085" name="Rectangle 3"/>
          <p:cNvSpPr txBox="1">
            <a:spLocks noGrp="1" noChangeArrowheads="1"/>
          </p:cNvSpPr>
          <p:nvPr/>
        </p:nvSpPr>
        <p:spPr bwMode="auto">
          <a:xfrm>
            <a:off x="0" y="0"/>
            <a:ext cx="303847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F2484891-251F-4D78-A93D-949CCAD0817A}" type="slidenum">
              <a:rPr lang="en-US" altLang="de-DE" sz="1200">
                <a:latin typeface="Arial" panose="020B0604020202020204" pitchFamily="34" charset="0"/>
              </a:rPr>
              <a:pPr algn="r" eaLnBrk="1" hangingPunct="1"/>
              <a:t>12</a:t>
            </a:fld>
            <a:endParaRPr lang="en-US" altLang="de-DE" sz="1200">
              <a:latin typeface="Arial" panose="020B0604020202020204" pitchFamily="34" charset="0"/>
            </a:endParaRPr>
          </a:p>
        </p:txBody>
      </p:sp>
    </p:spTree>
    <p:extLst>
      <p:ext uri="{BB962C8B-B14F-4D97-AF65-F5344CB8AC3E}">
        <p14:creationId xmlns:p14="http://schemas.microsoft.com/office/powerpoint/2010/main" val="1992747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D92B96C3-1F42-476F-BF68-0478C74608EE}" type="datetimeFigureOut">
              <a:rPr lang="de-DE" smtClean="0"/>
              <a:t>08.06.2018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976709792"/>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08.06.2018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759116417"/>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08.06.2018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986502681"/>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08.06.2018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740666207"/>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D92B96C3-1F42-476F-BF68-0478C74608EE}" type="datetimeFigureOut">
              <a:rPr lang="de-DE" smtClean="0"/>
              <a:t>08.06.2018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842317262"/>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D92B96C3-1F42-476F-BF68-0478C74608EE}" type="datetimeFigureOut">
              <a:rPr lang="de-DE" smtClean="0"/>
              <a:t>08.06.2018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3925245806"/>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D92B96C3-1F42-476F-BF68-0478C74608EE}" type="datetimeFigureOut">
              <a:rPr lang="de-DE" smtClean="0"/>
              <a:t>08.06.2018</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4034939383"/>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D92B96C3-1F42-476F-BF68-0478C74608EE}" type="datetimeFigureOut">
              <a:rPr lang="de-DE" smtClean="0"/>
              <a:t>08.06.2018</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90895405"/>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92B96C3-1F42-476F-BF68-0478C74608EE}" type="datetimeFigureOut">
              <a:rPr lang="de-DE" smtClean="0"/>
              <a:t>08.06.2018</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34179678"/>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D92B96C3-1F42-476F-BF68-0478C74608EE}" type="datetimeFigureOut">
              <a:rPr lang="de-DE" smtClean="0"/>
              <a:t>08.06.2018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324224446"/>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D92B96C3-1F42-476F-BF68-0478C74608EE}" type="datetimeFigureOut">
              <a:rPr lang="de-DE" smtClean="0"/>
              <a:t>08.06.2018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3601036657"/>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2B96C3-1F42-476F-BF68-0478C74608EE}" type="datetimeFigureOut">
              <a:rPr lang="de-DE" smtClean="0"/>
              <a:t>08.06.2018</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E7D81-D40F-42C0-A55D-21721D26AEDC}" type="slidenum">
              <a:rPr lang="de-DE" smtClean="0"/>
              <a:t>‹Nr.›</a:t>
            </a:fld>
            <a:endParaRPr lang="de-DE"/>
          </a:p>
        </p:txBody>
      </p:sp>
    </p:spTree>
    <p:extLst>
      <p:ext uri="{BB962C8B-B14F-4D97-AF65-F5344CB8AC3E}">
        <p14:creationId xmlns:p14="http://schemas.microsoft.com/office/powerpoint/2010/main" val="25454054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slow">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ppedv.de/" TargetMode="External"/><Relationship Id="rId2" Type="http://schemas.openxmlformats.org/officeDocument/2006/relationships/hyperlink" Target="http://www.ppedv.d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03503" y="4554414"/>
            <a:ext cx="11415581" cy="2224129"/>
          </a:xfrm>
        </p:spPr>
        <p:txBody>
          <a:bodyPr anchor="t">
            <a:noAutofit/>
          </a:bodyPr>
          <a:lstStyle/>
          <a:p>
            <a:pPr algn="l"/>
            <a:r>
              <a:rPr lang="de-DE" sz="16000" dirty="0" smtClean="0">
                <a:solidFill>
                  <a:srgbClr val="11E9CF"/>
                </a:solidFill>
                <a:latin typeface="Century Gothic" panose="020B0502020202020204" pitchFamily="34" charset="0"/>
              </a:rPr>
              <a:t>Secure</a:t>
            </a:r>
            <a:endParaRPr lang="de-DE" sz="16000" dirty="0">
              <a:solidFill>
                <a:srgbClr val="11E9CF"/>
              </a:solidFill>
              <a:latin typeface="Century Gothic" panose="020B0502020202020204" pitchFamily="34" charset="0"/>
            </a:endParaRPr>
          </a:p>
        </p:txBody>
      </p:sp>
      <p:sp>
        <p:nvSpPr>
          <p:cNvPr id="3" name="Untertitel 2"/>
          <p:cNvSpPr>
            <a:spLocks noGrp="1"/>
          </p:cNvSpPr>
          <p:nvPr>
            <p:ph type="subTitle" idx="1"/>
          </p:nvPr>
        </p:nvSpPr>
        <p:spPr>
          <a:xfrm>
            <a:off x="603504" y="2705522"/>
            <a:ext cx="9228201" cy="1645920"/>
          </a:xfrm>
        </p:spPr>
        <p:txBody>
          <a:bodyPr anchor="b">
            <a:normAutofit/>
          </a:bodyPr>
          <a:lstStyle/>
          <a:p>
            <a:pPr algn="l"/>
            <a:r>
              <a:rPr lang="de-DE" sz="7200" dirty="0">
                <a:solidFill>
                  <a:schemeClr val="bg1">
                    <a:lumMod val="65000"/>
                  </a:schemeClr>
                </a:solidFill>
                <a:latin typeface="Century Gothic" panose="020B0502020202020204" pitchFamily="34" charset="0"/>
              </a:rPr>
              <a:t>ASP.NET</a:t>
            </a:r>
          </a:p>
        </p:txBody>
      </p:sp>
      <p:cxnSp>
        <p:nvCxnSpPr>
          <p:cNvPr id="5" name="Gerader Verbinder 4"/>
          <p:cNvCxnSpPr/>
          <p:nvPr/>
        </p:nvCxnSpPr>
        <p:spPr>
          <a:xfrm flipV="1">
            <a:off x="603504" y="4448908"/>
            <a:ext cx="10993550" cy="4020"/>
          </a:xfrm>
          <a:prstGeom prst="line">
            <a:avLst/>
          </a:prstGeom>
          <a:ln w="34925">
            <a:solidFill>
              <a:srgbClr val="11E9C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984010"/>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idx="4294967295"/>
          </p:nvPr>
        </p:nvSpPr>
        <p:spPr/>
        <p:txBody>
          <a:bodyPr>
            <a:normAutofit/>
          </a:bodyPr>
          <a:lstStyle/>
          <a:p>
            <a:r>
              <a:rPr lang="en-US" altLang="de-DE" sz="5400" dirty="0">
                <a:solidFill>
                  <a:schemeClr val="bg1">
                    <a:lumMod val="65000"/>
                  </a:schemeClr>
                </a:solidFill>
                <a:latin typeface="Century Gothic" panose="020B0502020202020204" pitchFamily="34" charset="0"/>
              </a:rPr>
              <a:t>Windows</a:t>
            </a:r>
            <a:r>
              <a:rPr lang="en-US" altLang="de-DE" sz="5400" dirty="0">
                <a:solidFill>
                  <a:schemeClr val="bg1">
                    <a:lumMod val="65000"/>
                  </a:schemeClr>
                </a:solidFill>
                <a:latin typeface="Century Gothic" panose="020B0502020202020204" pitchFamily="34" charset="0"/>
                <a:ea typeface="+mn-ea"/>
                <a:cs typeface="+mn-cs"/>
              </a:rPr>
              <a:t> </a:t>
            </a:r>
            <a:r>
              <a:rPr lang="en-US" altLang="de-DE" sz="5400" dirty="0" err="1">
                <a:solidFill>
                  <a:schemeClr val="bg1">
                    <a:lumMod val="65000"/>
                  </a:schemeClr>
                </a:solidFill>
                <a:latin typeface="Century Gothic" panose="020B0502020202020204" pitchFamily="34" charset="0"/>
                <a:ea typeface="+mn-ea"/>
                <a:cs typeface="+mn-cs"/>
              </a:rPr>
              <a:t>Authentifikation</a:t>
            </a:r>
            <a:endParaRPr lang="en-US" altLang="de-DE" sz="5400" dirty="0">
              <a:solidFill>
                <a:schemeClr val="bg1">
                  <a:lumMod val="65000"/>
                </a:schemeClr>
              </a:solidFill>
              <a:latin typeface="Century Gothic" panose="020B0502020202020204" pitchFamily="34" charset="0"/>
              <a:ea typeface="+mn-ea"/>
              <a:cs typeface="+mn-cs"/>
            </a:endParaRPr>
          </a:p>
        </p:txBody>
      </p:sp>
      <p:sp>
        <p:nvSpPr>
          <p:cNvPr id="6" name="Rechteck 5"/>
          <p:cNvSpPr/>
          <p:nvPr/>
        </p:nvSpPr>
        <p:spPr>
          <a:xfrm>
            <a:off x="838199" y="2295695"/>
            <a:ext cx="9413631" cy="1554272"/>
          </a:xfrm>
          <a:prstGeom prst="rect">
            <a:avLst/>
          </a:prstGeom>
        </p:spPr>
        <p:txBody>
          <a:bodyPr wrap="square">
            <a:spAutoFit/>
          </a:bodyPr>
          <a:lstStyle/>
          <a:p>
            <a:pPr lvl="0" eaLnBrk="0" fontAlgn="base" hangingPunct="0">
              <a:spcBef>
                <a:spcPts val="600"/>
              </a:spcBef>
              <a:spcAft>
                <a:spcPct val="0"/>
              </a:spcAft>
            </a:pPr>
            <a:r>
              <a:rPr lang="de-DE" altLang="de-DE" sz="2000" dirty="0" err="1">
                <a:solidFill>
                  <a:srgbClr val="2B91AF"/>
                </a:solidFill>
                <a:latin typeface="Consolas" panose="020B0609020204030204" pitchFamily="49" charset="0"/>
              </a:rPr>
              <a:t>HttpClientHandler</a:t>
            </a:r>
            <a:r>
              <a:rPr lang="de-DE" altLang="de-DE" sz="2000" dirty="0">
                <a:solidFill>
                  <a:srgbClr val="000000"/>
                </a:solidFill>
                <a:latin typeface="Consolas" panose="020B0609020204030204" pitchFamily="49" charset="0"/>
              </a:rPr>
              <a:t> </a:t>
            </a:r>
            <a:r>
              <a:rPr lang="de-DE" altLang="de-DE" sz="2000" dirty="0" err="1">
                <a:solidFill>
                  <a:srgbClr val="000000"/>
                </a:solidFill>
                <a:latin typeface="Consolas" panose="020B0609020204030204" pitchFamily="49" charset="0"/>
              </a:rPr>
              <a:t>handler</a:t>
            </a:r>
            <a:r>
              <a:rPr lang="de-DE" altLang="de-DE" sz="2000" dirty="0">
                <a:solidFill>
                  <a:srgbClr val="000000"/>
                </a:solidFill>
                <a:latin typeface="Consolas" panose="020B0609020204030204" pitchFamily="49" charset="0"/>
              </a:rPr>
              <a:t> = </a:t>
            </a:r>
            <a:r>
              <a:rPr lang="de-DE" altLang="de-DE" sz="2000" dirty="0" err="1">
                <a:solidFill>
                  <a:srgbClr val="0000FF"/>
                </a:solidFill>
                <a:latin typeface="Consolas" panose="020B0609020204030204" pitchFamily="49" charset="0"/>
              </a:rPr>
              <a:t>new</a:t>
            </a:r>
            <a:r>
              <a:rPr lang="de-DE" altLang="de-DE" sz="2000" dirty="0">
                <a:solidFill>
                  <a:srgbClr val="000000"/>
                </a:solidFill>
                <a:latin typeface="Consolas" panose="020B0609020204030204" pitchFamily="49" charset="0"/>
              </a:rPr>
              <a:t> </a:t>
            </a:r>
            <a:r>
              <a:rPr lang="de-DE" altLang="de-DE" sz="2000" dirty="0" err="1">
                <a:solidFill>
                  <a:srgbClr val="2B91AF"/>
                </a:solidFill>
                <a:latin typeface="Consolas" panose="020B0609020204030204" pitchFamily="49" charset="0"/>
              </a:rPr>
              <a:t>HttpClientHandler</a:t>
            </a:r>
            <a:r>
              <a:rPr lang="de-DE" altLang="de-DE" sz="2000" dirty="0">
                <a:solidFill>
                  <a:srgbClr val="000000"/>
                </a:solidFill>
                <a:latin typeface="Consolas" panose="020B0609020204030204" pitchFamily="49" charset="0"/>
              </a:rPr>
              <a:t>() { </a:t>
            </a:r>
          </a:p>
          <a:p>
            <a:pPr lvl="0" eaLnBrk="0" fontAlgn="base" hangingPunct="0">
              <a:spcBef>
                <a:spcPts val="600"/>
              </a:spcBef>
              <a:spcAft>
                <a:spcPct val="0"/>
              </a:spcAft>
            </a:pPr>
            <a:r>
              <a:rPr lang="de-DE" altLang="de-DE" sz="2000" dirty="0">
                <a:solidFill>
                  <a:srgbClr val="000000"/>
                </a:solidFill>
                <a:latin typeface="Consolas" panose="020B0609020204030204" pitchFamily="49" charset="0"/>
              </a:rPr>
              <a:t>	</a:t>
            </a:r>
            <a:r>
              <a:rPr lang="de-DE" altLang="de-DE" sz="2000" dirty="0" err="1">
                <a:solidFill>
                  <a:srgbClr val="2B91AF"/>
                </a:solidFill>
                <a:latin typeface="Consolas" panose="020B0609020204030204" pitchFamily="49" charset="0"/>
              </a:rPr>
              <a:t>UseDefaultCredentials</a:t>
            </a:r>
            <a:r>
              <a:rPr lang="de-DE" altLang="de-DE" sz="2000" dirty="0">
                <a:solidFill>
                  <a:srgbClr val="000000"/>
                </a:solidFill>
                <a:latin typeface="Consolas" panose="020B0609020204030204" pitchFamily="49" charset="0"/>
              </a:rPr>
              <a:t> = </a:t>
            </a:r>
            <a:r>
              <a:rPr lang="de-DE" altLang="de-DE" sz="2000" dirty="0" err="1">
                <a:solidFill>
                  <a:srgbClr val="0000FF"/>
                </a:solidFill>
                <a:latin typeface="Consolas" panose="020B0609020204030204" pitchFamily="49" charset="0"/>
              </a:rPr>
              <a:t>true</a:t>
            </a:r>
            <a:r>
              <a:rPr lang="de-DE" altLang="de-DE" sz="2000" dirty="0">
                <a:solidFill>
                  <a:srgbClr val="000000"/>
                </a:solidFill>
                <a:latin typeface="Consolas" panose="020B0609020204030204" pitchFamily="49" charset="0"/>
              </a:rPr>
              <a:t> </a:t>
            </a:r>
          </a:p>
          <a:p>
            <a:pPr lvl="0" eaLnBrk="0" fontAlgn="base" hangingPunct="0">
              <a:spcBef>
                <a:spcPts val="600"/>
              </a:spcBef>
              <a:spcAft>
                <a:spcPct val="0"/>
              </a:spcAft>
            </a:pPr>
            <a:r>
              <a:rPr lang="de-DE" altLang="de-DE" sz="2000" dirty="0">
                <a:solidFill>
                  <a:srgbClr val="000000"/>
                </a:solidFill>
                <a:latin typeface="Consolas" panose="020B0609020204030204" pitchFamily="49" charset="0"/>
              </a:rPr>
              <a:t>}; </a:t>
            </a:r>
          </a:p>
          <a:p>
            <a:pPr lvl="0" eaLnBrk="0" fontAlgn="base" hangingPunct="0">
              <a:spcBef>
                <a:spcPts val="600"/>
              </a:spcBef>
              <a:spcAft>
                <a:spcPct val="0"/>
              </a:spcAft>
            </a:pPr>
            <a:r>
              <a:rPr lang="de-DE" altLang="de-DE" sz="2000" dirty="0" err="1">
                <a:solidFill>
                  <a:srgbClr val="2B91AF"/>
                </a:solidFill>
                <a:latin typeface="Consolas" panose="020B0609020204030204" pitchFamily="49" charset="0"/>
              </a:rPr>
              <a:t>HttpClient</a:t>
            </a:r>
            <a:r>
              <a:rPr lang="de-DE" altLang="de-DE" sz="2000" dirty="0">
                <a:solidFill>
                  <a:srgbClr val="000000"/>
                </a:solidFill>
                <a:latin typeface="Consolas" panose="020B0609020204030204" pitchFamily="49" charset="0"/>
              </a:rPr>
              <a:t> </a:t>
            </a:r>
            <a:r>
              <a:rPr lang="de-DE" altLang="de-DE" sz="2000" dirty="0" err="1">
                <a:solidFill>
                  <a:srgbClr val="000000"/>
                </a:solidFill>
                <a:latin typeface="Consolas" panose="020B0609020204030204" pitchFamily="49" charset="0"/>
              </a:rPr>
              <a:t>client</a:t>
            </a:r>
            <a:r>
              <a:rPr lang="de-DE" altLang="de-DE" sz="2000" dirty="0">
                <a:solidFill>
                  <a:srgbClr val="000000"/>
                </a:solidFill>
                <a:latin typeface="Consolas" panose="020B0609020204030204" pitchFamily="49" charset="0"/>
              </a:rPr>
              <a:t> = </a:t>
            </a:r>
            <a:r>
              <a:rPr lang="de-DE" altLang="de-DE" sz="2000" dirty="0" err="1">
                <a:solidFill>
                  <a:srgbClr val="0000FF"/>
                </a:solidFill>
                <a:latin typeface="Consolas" panose="020B0609020204030204" pitchFamily="49" charset="0"/>
              </a:rPr>
              <a:t>new</a:t>
            </a:r>
            <a:r>
              <a:rPr lang="de-DE" altLang="de-DE" sz="2000" dirty="0">
                <a:solidFill>
                  <a:srgbClr val="000000"/>
                </a:solidFill>
                <a:latin typeface="Consolas" panose="020B0609020204030204" pitchFamily="49" charset="0"/>
              </a:rPr>
              <a:t> </a:t>
            </a:r>
            <a:r>
              <a:rPr lang="de-DE" altLang="de-DE" sz="2000" dirty="0" err="1">
                <a:solidFill>
                  <a:srgbClr val="2B91AF"/>
                </a:solidFill>
                <a:latin typeface="Consolas" panose="020B0609020204030204" pitchFamily="49" charset="0"/>
              </a:rPr>
              <a:t>HttpClient</a:t>
            </a:r>
            <a:r>
              <a:rPr lang="de-DE" altLang="de-DE" sz="2000" dirty="0">
                <a:solidFill>
                  <a:srgbClr val="000000"/>
                </a:solidFill>
                <a:latin typeface="Consolas" panose="020B0609020204030204" pitchFamily="49" charset="0"/>
              </a:rPr>
              <a:t>(</a:t>
            </a:r>
            <a:r>
              <a:rPr lang="de-DE" altLang="de-DE" sz="2000" dirty="0" err="1">
                <a:solidFill>
                  <a:srgbClr val="000000"/>
                </a:solidFill>
                <a:latin typeface="Consolas" panose="020B0609020204030204" pitchFamily="49" charset="0"/>
              </a:rPr>
              <a:t>handler</a:t>
            </a:r>
            <a:r>
              <a:rPr lang="de-DE" altLang="de-DE" sz="2000" dirty="0">
                <a:solidFill>
                  <a:srgbClr val="000000"/>
                </a:solidFill>
                <a:latin typeface="Consolas" panose="020B0609020204030204" pitchFamily="49" charset="0"/>
              </a:rPr>
              <a:t>);</a:t>
            </a:r>
            <a:r>
              <a:rPr lang="de-DE" altLang="de-DE" sz="2000" dirty="0">
                <a:latin typeface="Consolas" panose="020B0609020204030204" pitchFamily="49" charset="0"/>
              </a:rPr>
              <a:t> </a:t>
            </a:r>
          </a:p>
        </p:txBody>
      </p:sp>
      <p:grpSp>
        <p:nvGrpSpPr>
          <p:cNvPr id="48" name="Gruppieren 47"/>
          <p:cNvGrpSpPr/>
          <p:nvPr/>
        </p:nvGrpSpPr>
        <p:grpSpPr>
          <a:xfrm>
            <a:off x="9077376" y="3906505"/>
            <a:ext cx="1362024" cy="1794964"/>
            <a:chOff x="1198059" y="2402237"/>
            <a:chExt cx="1045029" cy="1574435"/>
          </a:xfrm>
          <a:solidFill>
            <a:schemeClr val="bg1"/>
          </a:solidFill>
        </p:grpSpPr>
        <p:grpSp>
          <p:nvGrpSpPr>
            <p:cNvPr id="49" name="Gruppieren 48"/>
            <p:cNvGrpSpPr/>
            <p:nvPr/>
          </p:nvGrpSpPr>
          <p:grpSpPr>
            <a:xfrm>
              <a:off x="1198059" y="2402237"/>
              <a:ext cx="1045029" cy="1574435"/>
              <a:chOff x="1125685" y="3886200"/>
              <a:chExt cx="1045029" cy="1574435"/>
            </a:xfrm>
            <a:grpFill/>
          </p:grpSpPr>
          <p:sp>
            <p:nvSpPr>
              <p:cNvPr id="51" name="Rechteck 50"/>
              <p:cNvSpPr/>
              <p:nvPr/>
            </p:nvSpPr>
            <p:spPr>
              <a:xfrm>
                <a:off x="1125685" y="4590087"/>
                <a:ext cx="1045029" cy="870548"/>
              </a:xfrm>
              <a:prstGeom prst="rect">
                <a:avLst/>
              </a:prstGeom>
              <a:grpFill/>
              <a:ln w="1206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2" name="Flussdiagramm: Verzögerung 51"/>
              <p:cNvSpPr/>
              <p:nvPr/>
            </p:nvSpPr>
            <p:spPr>
              <a:xfrm rot="16200000">
                <a:off x="1296256" y="3866670"/>
                <a:ext cx="703887" cy="742948"/>
              </a:xfrm>
              <a:prstGeom prst="flowChartDelay">
                <a:avLst/>
              </a:prstGeom>
              <a:grpFill/>
              <a:ln w="1206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50" name="Rechteck 49"/>
            <p:cNvSpPr/>
            <p:nvPr/>
          </p:nvSpPr>
          <p:spPr>
            <a:xfrm>
              <a:off x="1933575" y="2719592"/>
              <a:ext cx="309513" cy="325901"/>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3" name="Gruppieren 52"/>
          <p:cNvGrpSpPr/>
          <p:nvPr/>
        </p:nvGrpSpPr>
        <p:grpSpPr>
          <a:xfrm>
            <a:off x="9758388" y="4961573"/>
            <a:ext cx="847515" cy="1358223"/>
            <a:chOff x="5039801" y="4080592"/>
            <a:chExt cx="1341120" cy="2078655"/>
          </a:xfrm>
        </p:grpSpPr>
        <p:grpSp>
          <p:nvGrpSpPr>
            <p:cNvPr id="54" name="Gruppieren 53"/>
            <p:cNvGrpSpPr/>
            <p:nvPr/>
          </p:nvGrpSpPr>
          <p:grpSpPr>
            <a:xfrm>
              <a:off x="5039801" y="4294971"/>
              <a:ext cx="1341120" cy="1726709"/>
              <a:chOff x="5039801" y="4294971"/>
              <a:chExt cx="1341120" cy="1726709"/>
            </a:xfrm>
          </p:grpSpPr>
          <p:sp>
            <p:nvSpPr>
              <p:cNvPr id="62" name="Abgerundetes Rechteck 61"/>
              <p:cNvSpPr/>
              <p:nvPr/>
            </p:nvSpPr>
            <p:spPr>
              <a:xfrm>
                <a:off x="5039801" y="4348551"/>
                <a:ext cx="1341120" cy="1673129"/>
              </a:xfrm>
              <a:prstGeom prst="roundRect">
                <a:avLst/>
              </a:prstGeom>
              <a:solidFill>
                <a:schemeClr val="bg1"/>
              </a:solidFill>
              <a:ln w="793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Flussdiagramm: Gespeicherte Daten 62"/>
              <p:cNvSpPr/>
              <p:nvPr/>
            </p:nvSpPr>
            <p:spPr>
              <a:xfrm>
                <a:off x="5654040" y="4294972"/>
                <a:ext cx="274320" cy="104147"/>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Flussdiagramm: Gespeicherte Daten 63"/>
              <p:cNvSpPr/>
              <p:nvPr/>
            </p:nvSpPr>
            <p:spPr>
              <a:xfrm rot="10800000">
                <a:off x="5476237" y="4294971"/>
                <a:ext cx="274320" cy="104147"/>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cxnSp>
          <p:nvCxnSpPr>
            <p:cNvPr id="55" name="Gerader Verbinder 54"/>
            <p:cNvCxnSpPr/>
            <p:nvPr/>
          </p:nvCxnSpPr>
          <p:spPr>
            <a:xfrm flipV="1">
              <a:off x="5064760" y="5661660"/>
              <a:ext cx="1302373" cy="2540"/>
            </a:xfrm>
            <a:prstGeom prst="line">
              <a:avLst/>
            </a:prstGeom>
            <a:ln w="793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Abgerundetes Rechteck 55"/>
            <p:cNvSpPr/>
            <p:nvPr/>
          </p:nvSpPr>
          <p:spPr>
            <a:xfrm>
              <a:off x="5717540" y="5805731"/>
              <a:ext cx="518160" cy="66749"/>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7" name="Abgerundetes Rechteck 56"/>
            <p:cNvSpPr/>
            <p:nvPr/>
          </p:nvSpPr>
          <p:spPr>
            <a:xfrm>
              <a:off x="5303742" y="5805730"/>
              <a:ext cx="305562" cy="66749"/>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8" name="Trapezoid 57"/>
            <p:cNvSpPr/>
            <p:nvPr/>
          </p:nvSpPr>
          <p:spPr>
            <a:xfrm rot="10800000">
              <a:off x="5544060" y="4080592"/>
              <a:ext cx="328998" cy="385618"/>
            </a:xfrm>
            <a:prstGeom prst="trapezoid">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9" name="Gruppieren 58"/>
            <p:cNvGrpSpPr/>
            <p:nvPr/>
          </p:nvGrpSpPr>
          <p:grpSpPr>
            <a:xfrm>
              <a:off x="5351995" y="4586113"/>
              <a:ext cx="713511" cy="1573134"/>
              <a:chOff x="807176" y="2862715"/>
              <a:chExt cx="864657" cy="1866325"/>
            </a:xfrm>
          </p:grpSpPr>
          <p:sp>
            <p:nvSpPr>
              <p:cNvPr id="60" name="Ellipse 59"/>
              <p:cNvSpPr/>
              <p:nvPr/>
            </p:nvSpPr>
            <p:spPr>
              <a:xfrm>
                <a:off x="993299" y="2862715"/>
                <a:ext cx="480306" cy="451172"/>
              </a:xfrm>
              <a:prstGeom prst="ellipse">
                <a:avLst/>
              </a:prstGeom>
              <a:noFill/>
              <a:ln w="3492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61" name="Sehne 60"/>
              <p:cNvSpPr/>
              <p:nvPr/>
            </p:nvSpPr>
            <p:spPr>
              <a:xfrm rot="5400000">
                <a:off x="547966" y="3605173"/>
                <a:ext cx="1383077" cy="864657"/>
              </a:xfrm>
              <a:prstGeom prst="chord">
                <a:avLst>
                  <a:gd name="adj1" fmla="val 6350610"/>
                  <a:gd name="adj2" fmla="val 15311491"/>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spTree>
    <p:extLst>
      <p:ext uri="{BB962C8B-B14F-4D97-AF65-F5344CB8AC3E}">
        <p14:creationId xmlns:p14="http://schemas.microsoft.com/office/powerpoint/2010/main" val="1934870808"/>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idx="4294967295"/>
          </p:nvPr>
        </p:nvSpPr>
        <p:spPr/>
        <p:txBody>
          <a:bodyPr>
            <a:normAutofit/>
          </a:bodyPr>
          <a:lstStyle/>
          <a:p>
            <a:r>
              <a:rPr lang="en-US" altLang="de-DE" sz="5400" dirty="0">
                <a:solidFill>
                  <a:schemeClr val="bg1">
                    <a:lumMod val="65000"/>
                  </a:schemeClr>
                </a:solidFill>
                <a:latin typeface="Century Gothic" panose="020B0502020202020204" pitchFamily="34" charset="0"/>
                <a:ea typeface="+mn-ea"/>
                <a:cs typeface="+mn-cs"/>
              </a:rPr>
              <a:t>Form </a:t>
            </a:r>
            <a:r>
              <a:rPr lang="en-US" altLang="de-DE" sz="5400" dirty="0" err="1">
                <a:solidFill>
                  <a:schemeClr val="bg1">
                    <a:lumMod val="65000"/>
                  </a:schemeClr>
                </a:solidFill>
                <a:latin typeface="Century Gothic" panose="020B0502020202020204" pitchFamily="34" charset="0"/>
                <a:ea typeface="+mn-ea"/>
                <a:cs typeface="+mn-cs"/>
              </a:rPr>
              <a:t>Authentifikation</a:t>
            </a:r>
            <a:endParaRPr lang="en-US" altLang="de-DE" sz="5400" dirty="0">
              <a:solidFill>
                <a:schemeClr val="bg1">
                  <a:lumMod val="65000"/>
                </a:schemeClr>
              </a:solidFill>
              <a:latin typeface="Century Gothic" panose="020B0502020202020204" pitchFamily="34" charset="0"/>
              <a:ea typeface="+mn-ea"/>
              <a:cs typeface="+mn-cs"/>
            </a:endParaRPr>
          </a:p>
        </p:txBody>
      </p:sp>
      <p:sp>
        <p:nvSpPr>
          <p:cNvPr id="3" name="Rectangle 1"/>
          <p:cNvSpPr>
            <a:spLocks noChangeArrowheads="1"/>
          </p:cNvSpPr>
          <p:nvPr/>
        </p:nvSpPr>
        <p:spPr bwMode="auto">
          <a:xfrm>
            <a:off x="846992" y="2576463"/>
            <a:ext cx="9325708"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de-DE" sz="1600" dirty="0">
                <a:solidFill>
                  <a:srgbClr val="0000FF"/>
                </a:solidFill>
                <a:latin typeface="Consolas" panose="020B0609020204030204" pitchFamily="49" charset="0"/>
              </a:rPr>
              <a:t>&lt;</a:t>
            </a:r>
            <a:r>
              <a:rPr lang="de-DE" sz="1600" dirty="0" err="1">
                <a:solidFill>
                  <a:srgbClr val="A31515"/>
                </a:solidFill>
                <a:latin typeface="Consolas" panose="020B0609020204030204" pitchFamily="49" charset="0"/>
              </a:rPr>
              <a:t>system.web</a:t>
            </a:r>
            <a:r>
              <a:rPr lang="de-DE" sz="1600" dirty="0">
                <a:solidFill>
                  <a:srgbClr val="0000FF"/>
                </a:solidFill>
                <a:latin typeface="Consolas" panose="020B0609020204030204" pitchFamily="49" charset="0"/>
              </a:rPr>
              <a:t>&gt;</a:t>
            </a:r>
          </a:p>
          <a:p>
            <a:endParaRPr lang="de-DE" sz="1600" dirty="0">
              <a:solidFill>
                <a:srgbClr val="000000"/>
              </a:solidFill>
              <a:latin typeface="Consolas" panose="020B0609020204030204" pitchFamily="49" charset="0"/>
            </a:endParaRPr>
          </a:p>
          <a:p>
            <a:pPr lvl="1"/>
            <a:r>
              <a:rPr lang="de-DE" sz="1600" dirty="0">
                <a:solidFill>
                  <a:srgbClr val="0000FF"/>
                </a:solidFill>
                <a:latin typeface="Consolas" panose="020B0609020204030204" pitchFamily="49" charset="0"/>
              </a:rPr>
              <a:t>&lt;!--</a:t>
            </a:r>
            <a:r>
              <a:rPr lang="de-DE" sz="1600" dirty="0">
                <a:solidFill>
                  <a:srgbClr val="008000"/>
                </a:solidFill>
                <a:latin typeface="Consolas" panose="020B0609020204030204" pitchFamily="49" charset="0"/>
              </a:rPr>
              <a:t>Modus Forms und </a:t>
            </a:r>
            <a:r>
              <a:rPr lang="de-DE" sz="1600" dirty="0" err="1">
                <a:solidFill>
                  <a:srgbClr val="008000"/>
                </a:solidFill>
                <a:latin typeface="Consolas" panose="020B0609020204030204" pitchFamily="49" charset="0"/>
              </a:rPr>
              <a:t>Formauthentifikation</a:t>
            </a:r>
            <a:r>
              <a:rPr lang="de-DE" sz="1600" dirty="0">
                <a:solidFill>
                  <a:srgbClr val="008000"/>
                </a:solidFill>
                <a:latin typeface="Consolas" panose="020B0609020204030204" pitchFamily="49" charset="0"/>
              </a:rPr>
              <a:t> erlauben</a:t>
            </a:r>
            <a:r>
              <a:rPr lang="de-DE" sz="1600" dirty="0">
                <a:solidFill>
                  <a:srgbClr val="0000FF"/>
                </a:solidFill>
                <a:latin typeface="Consolas" panose="020B0609020204030204" pitchFamily="49" charset="0"/>
              </a:rPr>
              <a:t>--&gt; </a:t>
            </a:r>
            <a:endParaRPr lang="de-DE" sz="1600" dirty="0">
              <a:solidFill>
                <a:srgbClr val="000000"/>
              </a:solidFill>
              <a:latin typeface="Consolas" panose="020B0609020204030204" pitchFamily="49" charset="0"/>
            </a:endParaRPr>
          </a:p>
          <a:p>
            <a:pPr lvl="1"/>
            <a:r>
              <a:rPr lang="de-DE" sz="1600" dirty="0">
                <a:solidFill>
                  <a:srgbClr val="0000FF"/>
                </a:solidFill>
                <a:latin typeface="Consolas" panose="020B0609020204030204" pitchFamily="49" charset="0"/>
              </a:rPr>
              <a:t>&lt;</a:t>
            </a:r>
            <a:r>
              <a:rPr lang="de-DE" sz="1600" dirty="0" err="1">
                <a:solidFill>
                  <a:srgbClr val="A31515"/>
                </a:solidFill>
                <a:latin typeface="Consolas" panose="020B0609020204030204" pitchFamily="49" charset="0"/>
              </a:rPr>
              <a:t>authentication</a:t>
            </a:r>
            <a:r>
              <a:rPr lang="de-DE" sz="1600" dirty="0">
                <a:solidFill>
                  <a:srgbClr val="0000FF"/>
                </a:solidFill>
                <a:latin typeface="Consolas" panose="020B0609020204030204" pitchFamily="49" charset="0"/>
              </a:rPr>
              <a:t> </a:t>
            </a:r>
            <a:r>
              <a:rPr lang="de-DE" sz="1600" dirty="0" err="1">
                <a:solidFill>
                  <a:srgbClr val="FF0000"/>
                </a:solidFill>
                <a:latin typeface="Consolas" panose="020B0609020204030204" pitchFamily="49" charset="0"/>
              </a:rPr>
              <a:t>mode</a:t>
            </a:r>
            <a:r>
              <a:rPr lang="de-DE" sz="1600" dirty="0">
                <a:solidFill>
                  <a:srgbClr val="0000FF"/>
                </a:solidFill>
                <a:latin typeface="Consolas" panose="020B0609020204030204" pitchFamily="49" charset="0"/>
              </a:rPr>
              <a:t>="Forms"/&gt;</a:t>
            </a:r>
            <a:endParaRPr lang="de-DE" sz="1600" dirty="0">
              <a:solidFill>
                <a:srgbClr val="000000"/>
              </a:solidFill>
              <a:latin typeface="Consolas" panose="020B0609020204030204" pitchFamily="49" charset="0"/>
            </a:endParaRPr>
          </a:p>
          <a:p>
            <a:r>
              <a:rPr lang="de-DE" sz="1600" dirty="0">
                <a:solidFill>
                  <a:srgbClr val="0000FF"/>
                </a:solidFill>
                <a:latin typeface="Consolas" panose="020B0609020204030204" pitchFamily="49" charset="0"/>
              </a:rPr>
              <a:t>&lt;/</a:t>
            </a:r>
            <a:r>
              <a:rPr lang="de-DE" sz="1600" dirty="0" err="1">
                <a:solidFill>
                  <a:srgbClr val="A31515"/>
                </a:solidFill>
                <a:latin typeface="Consolas" panose="020B0609020204030204" pitchFamily="49" charset="0"/>
              </a:rPr>
              <a:t>system.web</a:t>
            </a:r>
            <a:r>
              <a:rPr lang="de-DE" sz="1600" dirty="0">
                <a:solidFill>
                  <a:srgbClr val="0000FF"/>
                </a:solidFill>
                <a:latin typeface="Consolas" panose="020B0609020204030204" pitchFamily="49" charset="0"/>
              </a:rPr>
              <a:t>&gt;</a:t>
            </a:r>
            <a:endParaRPr kumimoji="0" lang="de-DE" altLang="de-DE" sz="1600" b="0" i="0" u="none" strike="noStrike" cap="none" normalizeH="0" baseline="0" dirty="0">
              <a:ln>
                <a:noFill/>
              </a:ln>
              <a:solidFill>
                <a:schemeClr val="tx1"/>
              </a:solidFill>
              <a:effectLst/>
              <a:latin typeface="Consolas" panose="020B0609020204030204" pitchFamily="49" charset="0"/>
            </a:endParaRPr>
          </a:p>
        </p:txBody>
      </p:sp>
      <p:sp>
        <p:nvSpPr>
          <p:cNvPr id="7" name="Textfeld 6"/>
          <p:cNvSpPr txBox="1"/>
          <p:nvPr/>
        </p:nvSpPr>
        <p:spPr>
          <a:xfrm>
            <a:off x="846992" y="1902743"/>
            <a:ext cx="4859215" cy="461665"/>
          </a:xfrm>
          <a:prstGeom prst="rect">
            <a:avLst/>
          </a:prstGeom>
          <a:noFill/>
        </p:spPr>
        <p:txBody>
          <a:bodyPr wrap="square" rtlCol="0">
            <a:spAutoFit/>
          </a:bodyPr>
          <a:lstStyle/>
          <a:p>
            <a:r>
              <a:rPr lang="de-DE" sz="2400" dirty="0" err="1">
                <a:latin typeface="Century Gothic" panose="020B0502020202020204" pitchFamily="34" charset="0"/>
              </a:rPr>
              <a:t>web.config</a:t>
            </a:r>
            <a:endParaRPr lang="de-DE" sz="2400" dirty="0">
              <a:latin typeface="Century Gothic" panose="020B0502020202020204" pitchFamily="34" charset="0"/>
            </a:endParaRPr>
          </a:p>
        </p:txBody>
      </p:sp>
    </p:spTree>
    <p:extLst>
      <p:ext uri="{BB962C8B-B14F-4D97-AF65-F5344CB8AC3E}">
        <p14:creationId xmlns:p14="http://schemas.microsoft.com/office/powerpoint/2010/main" val="3555879107"/>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idx="4294967295"/>
          </p:nvPr>
        </p:nvSpPr>
        <p:spPr/>
        <p:txBody>
          <a:bodyPr>
            <a:normAutofit/>
          </a:bodyPr>
          <a:lstStyle/>
          <a:p>
            <a:r>
              <a:rPr lang="en-US" altLang="de-DE" sz="5400" dirty="0">
                <a:solidFill>
                  <a:schemeClr val="bg1">
                    <a:lumMod val="65000"/>
                  </a:schemeClr>
                </a:solidFill>
                <a:latin typeface="Century Gothic" panose="020B0502020202020204" pitchFamily="34" charset="0"/>
                <a:ea typeface="+mn-ea"/>
                <a:cs typeface="+mn-cs"/>
              </a:rPr>
              <a:t>Form </a:t>
            </a:r>
            <a:r>
              <a:rPr lang="en-US" altLang="de-DE" sz="5400" dirty="0" err="1">
                <a:solidFill>
                  <a:schemeClr val="bg1">
                    <a:lumMod val="65000"/>
                  </a:schemeClr>
                </a:solidFill>
                <a:latin typeface="Century Gothic" panose="020B0502020202020204" pitchFamily="34" charset="0"/>
                <a:ea typeface="+mn-ea"/>
                <a:cs typeface="+mn-cs"/>
              </a:rPr>
              <a:t>Authentifikation</a:t>
            </a:r>
            <a:endParaRPr lang="en-US" altLang="de-DE" sz="5400" dirty="0">
              <a:solidFill>
                <a:schemeClr val="bg1">
                  <a:lumMod val="65000"/>
                </a:schemeClr>
              </a:solidFill>
              <a:latin typeface="Century Gothic" panose="020B0502020202020204" pitchFamily="34" charset="0"/>
              <a:ea typeface="+mn-ea"/>
              <a:cs typeface="+mn-cs"/>
            </a:endParaRPr>
          </a:p>
        </p:txBody>
      </p:sp>
      <p:sp>
        <p:nvSpPr>
          <p:cNvPr id="6" name="Rechteck 5"/>
          <p:cNvSpPr/>
          <p:nvPr/>
        </p:nvSpPr>
        <p:spPr>
          <a:xfrm>
            <a:off x="838199" y="2295695"/>
            <a:ext cx="9413631" cy="2800767"/>
          </a:xfrm>
          <a:prstGeom prst="rect">
            <a:avLst/>
          </a:prstGeom>
        </p:spPr>
        <p:txBody>
          <a:bodyPr wrap="square">
            <a:spAutoFit/>
          </a:bodyPr>
          <a:lstStyle/>
          <a:p>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Logon_Click</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object</a:t>
            </a:r>
            <a:r>
              <a:rPr lang="en-US" sz="1600" dirty="0">
                <a:solidFill>
                  <a:srgbClr val="000000"/>
                </a:solidFill>
                <a:latin typeface="Consolas" panose="020B0609020204030204" pitchFamily="49" charset="0"/>
              </a:rPr>
              <a:t> sender, </a:t>
            </a:r>
            <a:r>
              <a:rPr lang="en-US" sz="1600" dirty="0" err="1">
                <a:solidFill>
                  <a:srgbClr val="2B91AF"/>
                </a:solidFill>
                <a:latin typeface="Consolas" panose="020B0609020204030204" pitchFamily="49" charset="0"/>
              </a:rPr>
              <a:t>EventArgs</a:t>
            </a:r>
            <a:r>
              <a:rPr lang="en-US" sz="1600" dirty="0">
                <a:solidFill>
                  <a:srgbClr val="000000"/>
                </a:solidFill>
                <a:latin typeface="Consolas" panose="020B0609020204030204" pitchFamily="49" charset="0"/>
              </a:rPr>
              <a:t> e)</a:t>
            </a:r>
          </a:p>
          <a:p>
            <a:r>
              <a:rPr lang="de-DE" sz="1600" dirty="0">
                <a:solidFill>
                  <a:srgbClr val="000000"/>
                </a:solidFill>
                <a:latin typeface="Consolas" panose="020B0609020204030204" pitchFamily="49" charset="0"/>
              </a:rPr>
              <a:t>{</a:t>
            </a:r>
          </a:p>
          <a:p>
            <a:r>
              <a:rPr lang="de-DE" sz="1600" dirty="0">
                <a:solidFill>
                  <a:srgbClr val="000000"/>
                </a:solidFill>
                <a:latin typeface="Consolas" panose="020B0609020204030204" pitchFamily="49" charset="0"/>
              </a:rPr>
              <a:t>    </a:t>
            </a:r>
            <a:r>
              <a:rPr lang="de-DE" sz="1600" dirty="0" err="1">
                <a:solidFill>
                  <a:srgbClr val="0000FF"/>
                </a:solidFill>
                <a:latin typeface="Consolas" panose="020B0609020204030204" pitchFamily="49" charset="0"/>
              </a:rPr>
              <a:t>if</a:t>
            </a:r>
            <a:r>
              <a:rPr lang="de-DE" sz="1600" dirty="0">
                <a:solidFill>
                  <a:srgbClr val="000000"/>
                </a:solidFill>
                <a:latin typeface="Consolas" panose="020B0609020204030204" pitchFamily="49" charset="0"/>
              </a:rPr>
              <a:t> ((</a:t>
            </a:r>
            <a:r>
              <a:rPr lang="de-DE" sz="1600" dirty="0" err="1">
                <a:solidFill>
                  <a:srgbClr val="000000"/>
                </a:solidFill>
                <a:latin typeface="Consolas" panose="020B0609020204030204" pitchFamily="49" charset="0"/>
              </a:rPr>
              <a:t>UserEmail.Text</a:t>
            </a:r>
            <a:r>
              <a:rPr lang="de-DE" sz="1600" dirty="0">
                <a:solidFill>
                  <a:srgbClr val="000000"/>
                </a:solidFill>
                <a:latin typeface="Consolas" panose="020B0609020204030204" pitchFamily="49" charset="0"/>
              </a:rPr>
              <a:t> == </a:t>
            </a:r>
            <a:r>
              <a:rPr lang="de-DE" sz="1600" dirty="0">
                <a:solidFill>
                  <a:srgbClr val="A31515"/>
                </a:solidFill>
                <a:latin typeface="Consolas" panose="020B0609020204030204" pitchFamily="49" charset="0"/>
              </a:rPr>
              <a:t>"jchen@contoso.com"</a:t>
            </a:r>
            <a:r>
              <a:rPr lang="de-DE" sz="1600" dirty="0">
                <a:solidFill>
                  <a:srgbClr val="000000"/>
                </a:solidFill>
                <a:latin typeface="Consolas" panose="020B0609020204030204" pitchFamily="49" charset="0"/>
              </a:rPr>
              <a:t>) &amp;&amp; (</a:t>
            </a:r>
            <a:r>
              <a:rPr lang="de-DE" sz="1600" dirty="0" err="1">
                <a:solidFill>
                  <a:srgbClr val="000000"/>
                </a:solidFill>
                <a:latin typeface="Consolas" panose="020B0609020204030204" pitchFamily="49" charset="0"/>
              </a:rPr>
              <a:t>UserPass.Text</a:t>
            </a:r>
            <a:r>
              <a:rPr lang="de-DE" sz="1600" dirty="0">
                <a:solidFill>
                  <a:srgbClr val="000000"/>
                </a:solidFill>
                <a:latin typeface="Consolas" panose="020B0609020204030204" pitchFamily="49" charset="0"/>
              </a:rPr>
              <a:t> == </a:t>
            </a:r>
            <a:r>
              <a:rPr lang="de-DE" sz="1600" dirty="0">
                <a:solidFill>
                  <a:srgbClr val="A31515"/>
                </a:solidFill>
                <a:latin typeface="Consolas" panose="020B0609020204030204" pitchFamily="49" charset="0"/>
              </a:rPr>
              <a:t>"37Yj*99Ps"</a:t>
            </a:r>
            <a:r>
              <a:rPr lang="de-DE" sz="1600" dirty="0">
                <a:solidFill>
                  <a:srgbClr val="000000"/>
                </a:solidFill>
                <a:latin typeface="Consolas" panose="020B0609020204030204" pitchFamily="49" charset="0"/>
              </a:rPr>
              <a:t>))</a:t>
            </a:r>
          </a:p>
          <a:p>
            <a:r>
              <a:rPr lang="de-DE" sz="1600" dirty="0">
                <a:solidFill>
                  <a:srgbClr val="000000"/>
                </a:solidFill>
                <a:latin typeface="Consolas" panose="020B0609020204030204" pitchFamily="49" charset="0"/>
              </a:rPr>
              <a:t>    {</a:t>
            </a:r>
          </a:p>
          <a:p>
            <a:pPr lvl="0"/>
            <a:r>
              <a:rPr lang="de-DE" sz="1600" dirty="0">
                <a:solidFill>
                  <a:srgbClr val="000000"/>
                </a:solidFill>
                <a:latin typeface="Consolas" panose="020B0609020204030204" pitchFamily="49" charset="0"/>
              </a:rPr>
              <a:t> 	</a:t>
            </a:r>
            <a:r>
              <a:rPr lang="de-DE" altLang="de-DE" sz="1600" dirty="0" err="1">
                <a:solidFill>
                  <a:srgbClr val="0000FF"/>
                </a:solidFill>
                <a:latin typeface="Consolas" panose="020B0609020204030204" pitchFamily="49" charset="0"/>
              </a:rPr>
              <a:t>Authentication.RedirectFromLoginPage</a:t>
            </a:r>
            <a:r>
              <a:rPr lang="de-DE" altLang="de-DE" sz="1600" dirty="0">
                <a:latin typeface="Consolas" panose="020B0609020204030204" pitchFamily="49" charset="0"/>
              </a:rPr>
              <a:t>(</a:t>
            </a:r>
            <a:r>
              <a:rPr lang="de-DE" sz="1600" dirty="0" err="1">
                <a:latin typeface="Consolas" panose="020B0609020204030204" pitchFamily="49" charset="0"/>
              </a:rPr>
              <a:t>UserEmail</a:t>
            </a:r>
            <a:r>
              <a:rPr lang="de-DE" altLang="de-DE" sz="1600" dirty="0" err="1">
                <a:latin typeface="Consolas" panose="020B0609020204030204" pitchFamily="49" charset="0"/>
              </a:rPr>
              <a:t>.Value</a:t>
            </a:r>
            <a:r>
              <a:rPr lang="de-DE" altLang="de-DE" sz="1600" dirty="0">
                <a:latin typeface="Consolas" panose="020B0609020204030204" pitchFamily="49" charset="0"/>
              </a:rPr>
              <a:t>, </a:t>
            </a:r>
            <a:r>
              <a:rPr lang="de-DE" sz="1600" dirty="0" err="1">
                <a:latin typeface="Consolas" panose="020B0609020204030204" pitchFamily="49" charset="0"/>
              </a:rPr>
              <a:t>Persist</a:t>
            </a:r>
            <a:r>
              <a:rPr lang="de-DE" altLang="de-DE" sz="1600" dirty="0" err="1">
                <a:latin typeface="Consolas" panose="020B0609020204030204" pitchFamily="49" charset="0"/>
              </a:rPr>
              <a:t>.Checked</a:t>
            </a:r>
            <a:r>
              <a:rPr lang="de-DE" altLang="de-DE" sz="1600" dirty="0">
                <a:solidFill>
                  <a:srgbClr val="000000"/>
                </a:solidFill>
                <a:latin typeface="Consolas" panose="020B0609020204030204" pitchFamily="49" charset="0"/>
              </a:rPr>
              <a:t>);</a:t>
            </a:r>
            <a:r>
              <a:rPr lang="de-DE" altLang="de-DE" sz="1200" dirty="0">
                <a:latin typeface="Consolas" panose="020B0609020204030204" pitchFamily="49" charset="0"/>
              </a:rPr>
              <a:t> </a:t>
            </a:r>
            <a:endParaRPr lang="de-DE" sz="1600" dirty="0">
              <a:solidFill>
                <a:srgbClr val="000000"/>
              </a:solidFill>
              <a:latin typeface="Consolas" panose="020B0609020204030204" pitchFamily="49" charset="0"/>
            </a:endParaRPr>
          </a:p>
          <a:p>
            <a:r>
              <a:rPr lang="de-DE" sz="1600" dirty="0">
                <a:solidFill>
                  <a:srgbClr val="000000"/>
                </a:solidFill>
                <a:latin typeface="Consolas" panose="020B0609020204030204" pitchFamily="49" charset="0"/>
              </a:rPr>
              <a:t>    }</a:t>
            </a:r>
          </a:p>
          <a:p>
            <a:r>
              <a:rPr lang="de-DE" sz="1600" dirty="0">
                <a:solidFill>
                  <a:srgbClr val="000000"/>
                </a:solidFill>
                <a:latin typeface="Consolas" panose="020B0609020204030204" pitchFamily="49" charset="0"/>
              </a:rPr>
              <a:t>    </a:t>
            </a:r>
            <a:r>
              <a:rPr lang="de-DE" sz="1600" dirty="0" err="1">
                <a:solidFill>
                  <a:srgbClr val="0000FF"/>
                </a:solidFill>
                <a:latin typeface="Consolas" panose="020B0609020204030204" pitchFamily="49" charset="0"/>
              </a:rPr>
              <a:t>else</a:t>
            </a:r>
            <a:endParaRPr lang="de-DE" sz="1600" dirty="0">
              <a:solidFill>
                <a:srgbClr val="000000"/>
              </a:solidFill>
              <a:latin typeface="Consolas" panose="020B0609020204030204" pitchFamily="49" charset="0"/>
            </a:endParaRPr>
          </a:p>
          <a:p>
            <a:r>
              <a:rPr lang="de-DE"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a:t>
            </a:r>
            <a:r>
              <a:rPr lang="en-US" sz="1600" dirty="0" err="1">
                <a:solidFill>
                  <a:srgbClr val="008000"/>
                </a:solidFill>
                <a:latin typeface="Consolas" panose="020B0609020204030204" pitchFamily="49" charset="0"/>
              </a:rPr>
              <a:t>Errormessage</a:t>
            </a:r>
            <a:endParaRPr lang="en-US" sz="1600" dirty="0">
              <a:solidFill>
                <a:srgbClr val="008000"/>
              </a:solidFill>
              <a:latin typeface="Consolas" panose="020B0609020204030204" pitchFamily="49" charset="0"/>
            </a:endParaRPr>
          </a:p>
          <a:p>
            <a:r>
              <a:rPr lang="de-DE" sz="1600" dirty="0">
                <a:solidFill>
                  <a:srgbClr val="000000"/>
                </a:solidFill>
                <a:latin typeface="Consolas" panose="020B0609020204030204" pitchFamily="49" charset="0"/>
              </a:rPr>
              <a:t>    }</a:t>
            </a:r>
          </a:p>
          <a:p>
            <a:r>
              <a:rPr lang="de-DE" sz="1600" dirty="0">
                <a:solidFill>
                  <a:srgbClr val="000000"/>
                </a:solidFill>
                <a:latin typeface="Consolas" panose="020B0609020204030204" pitchFamily="49" charset="0"/>
              </a:rPr>
              <a:t>}</a:t>
            </a:r>
            <a:endParaRPr lang="de-DE" sz="1600" dirty="0"/>
          </a:p>
        </p:txBody>
      </p:sp>
      <p:grpSp>
        <p:nvGrpSpPr>
          <p:cNvPr id="48" name="Gruppieren 47"/>
          <p:cNvGrpSpPr/>
          <p:nvPr/>
        </p:nvGrpSpPr>
        <p:grpSpPr>
          <a:xfrm>
            <a:off x="9077376" y="3906505"/>
            <a:ext cx="1362024" cy="1794964"/>
            <a:chOff x="1198059" y="2402237"/>
            <a:chExt cx="1045029" cy="1574435"/>
          </a:xfrm>
          <a:solidFill>
            <a:schemeClr val="bg1"/>
          </a:solidFill>
        </p:grpSpPr>
        <p:grpSp>
          <p:nvGrpSpPr>
            <p:cNvPr id="49" name="Gruppieren 48"/>
            <p:cNvGrpSpPr/>
            <p:nvPr/>
          </p:nvGrpSpPr>
          <p:grpSpPr>
            <a:xfrm>
              <a:off x="1198059" y="2402237"/>
              <a:ext cx="1045029" cy="1574435"/>
              <a:chOff x="1125685" y="3886200"/>
              <a:chExt cx="1045029" cy="1574435"/>
            </a:xfrm>
            <a:grpFill/>
          </p:grpSpPr>
          <p:sp>
            <p:nvSpPr>
              <p:cNvPr id="51" name="Rechteck 50"/>
              <p:cNvSpPr/>
              <p:nvPr/>
            </p:nvSpPr>
            <p:spPr>
              <a:xfrm>
                <a:off x="1125685" y="4590087"/>
                <a:ext cx="1045029" cy="870548"/>
              </a:xfrm>
              <a:prstGeom prst="rect">
                <a:avLst/>
              </a:prstGeom>
              <a:grpFill/>
              <a:ln w="1206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2" name="Flussdiagramm: Verzögerung 51"/>
              <p:cNvSpPr/>
              <p:nvPr/>
            </p:nvSpPr>
            <p:spPr>
              <a:xfrm rot="16200000">
                <a:off x="1296256" y="3866670"/>
                <a:ext cx="703887" cy="742948"/>
              </a:xfrm>
              <a:prstGeom prst="flowChartDelay">
                <a:avLst/>
              </a:prstGeom>
              <a:grpFill/>
              <a:ln w="1206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50" name="Rechteck 49"/>
            <p:cNvSpPr/>
            <p:nvPr/>
          </p:nvSpPr>
          <p:spPr>
            <a:xfrm>
              <a:off x="1933575" y="2719592"/>
              <a:ext cx="309513" cy="325901"/>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3" name="Gruppieren 52"/>
          <p:cNvGrpSpPr/>
          <p:nvPr/>
        </p:nvGrpSpPr>
        <p:grpSpPr>
          <a:xfrm>
            <a:off x="9758388" y="4961573"/>
            <a:ext cx="847515" cy="1358223"/>
            <a:chOff x="5039801" y="4080592"/>
            <a:chExt cx="1341120" cy="2078655"/>
          </a:xfrm>
        </p:grpSpPr>
        <p:grpSp>
          <p:nvGrpSpPr>
            <p:cNvPr id="54" name="Gruppieren 53"/>
            <p:cNvGrpSpPr/>
            <p:nvPr/>
          </p:nvGrpSpPr>
          <p:grpSpPr>
            <a:xfrm>
              <a:off x="5039801" y="4294971"/>
              <a:ext cx="1341120" cy="1726709"/>
              <a:chOff x="5039801" y="4294971"/>
              <a:chExt cx="1341120" cy="1726709"/>
            </a:xfrm>
          </p:grpSpPr>
          <p:sp>
            <p:nvSpPr>
              <p:cNvPr id="62" name="Abgerundetes Rechteck 61"/>
              <p:cNvSpPr/>
              <p:nvPr/>
            </p:nvSpPr>
            <p:spPr>
              <a:xfrm>
                <a:off x="5039801" y="4348551"/>
                <a:ext cx="1341120" cy="1673129"/>
              </a:xfrm>
              <a:prstGeom prst="roundRect">
                <a:avLst/>
              </a:prstGeom>
              <a:solidFill>
                <a:schemeClr val="bg1"/>
              </a:solidFill>
              <a:ln w="793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Flussdiagramm: Gespeicherte Daten 62"/>
              <p:cNvSpPr/>
              <p:nvPr/>
            </p:nvSpPr>
            <p:spPr>
              <a:xfrm>
                <a:off x="5654040" y="4294972"/>
                <a:ext cx="274320" cy="104147"/>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Flussdiagramm: Gespeicherte Daten 63"/>
              <p:cNvSpPr/>
              <p:nvPr/>
            </p:nvSpPr>
            <p:spPr>
              <a:xfrm rot="10800000">
                <a:off x="5476237" y="4294971"/>
                <a:ext cx="274320" cy="104147"/>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cxnSp>
          <p:nvCxnSpPr>
            <p:cNvPr id="55" name="Gerader Verbinder 54"/>
            <p:cNvCxnSpPr/>
            <p:nvPr/>
          </p:nvCxnSpPr>
          <p:spPr>
            <a:xfrm flipV="1">
              <a:off x="5064760" y="5661660"/>
              <a:ext cx="1302373" cy="2540"/>
            </a:xfrm>
            <a:prstGeom prst="line">
              <a:avLst/>
            </a:prstGeom>
            <a:ln w="793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Abgerundetes Rechteck 55"/>
            <p:cNvSpPr/>
            <p:nvPr/>
          </p:nvSpPr>
          <p:spPr>
            <a:xfrm>
              <a:off x="5717540" y="5805731"/>
              <a:ext cx="518160" cy="66749"/>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7" name="Abgerundetes Rechteck 56"/>
            <p:cNvSpPr/>
            <p:nvPr/>
          </p:nvSpPr>
          <p:spPr>
            <a:xfrm>
              <a:off x="5303742" y="5805730"/>
              <a:ext cx="305562" cy="66749"/>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8" name="Trapezoid 57"/>
            <p:cNvSpPr/>
            <p:nvPr/>
          </p:nvSpPr>
          <p:spPr>
            <a:xfrm rot="10800000">
              <a:off x="5544060" y="4080592"/>
              <a:ext cx="328998" cy="385618"/>
            </a:xfrm>
            <a:prstGeom prst="trapezoid">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9" name="Gruppieren 58"/>
            <p:cNvGrpSpPr/>
            <p:nvPr/>
          </p:nvGrpSpPr>
          <p:grpSpPr>
            <a:xfrm>
              <a:off x="5351995" y="4586113"/>
              <a:ext cx="713511" cy="1573134"/>
              <a:chOff x="807176" y="2862715"/>
              <a:chExt cx="864657" cy="1866325"/>
            </a:xfrm>
          </p:grpSpPr>
          <p:sp>
            <p:nvSpPr>
              <p:cNvPr id="60" name="Ellipse 59"/>
              <p:cNvSpPr/>
              <p:nvPr/>
            </p:nvSpPr>
            <p:spPr>
              <a:xfrm>
                <a:off x="993299" y="2862715"/>
                <a:ext cx="480306" cy="451172"/>
              </a:xfrm>
              <a:prstGeom prst="ellipse">
                <a:avLst/>
              </a:prstGeom>
              <a:noFill/>
              <a:ln w="3492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61" name="Sehne 60"/>
              <p:cNvSpPr/>
              <p:nvPr/>
            </p:nvSpPr>
            <p:spPr>
              <a:xfrm rot="5400000">
                <a:off x="547966" y="3605173"/>
                <a:ext cx="1383077" cy="864657"/>
              </a:xfrm>
              <a:prstGeom prst="chord">
                <a:avLst>
                  <a:gd name="adj1" fmla="val 6350610"/>
                  <a:gd name="adj2" fmla="val 15311491"/>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spTree>
    <p:extLst>
      <p:ext uri="{BB962C8B-B14F-4D97-AF65-F5344CB8AC3E}">
        <p14:creationId xmlns:p14="http://schemas.microsoft.com/office/powerpoint/2010/main" val="2046820762"/>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38200" y="365125"/>
            <a:ext cx="10711070" cy="1325563"/>
          </a:xfrm>
        </p:spPr>
        <p:txBody>
          <a:bodyPr>
            <a:noAutofit/>
          </a:bodyPr>
          <a:lstStyle/>
          <a:p>
            <a:r>
              <a:rPr lang="en-US" altLang="de-DE" sz="5400" dirty="0">
                <a:solidFill>
                  <a:schemeClr val="bg1">
                    <a:lumMod val="65000"/>
                  </a:schemeClr>
                </a:solidFill>
                <a:latin typeface="Century Gothic" panose="020B0502020202020204" pitchFamily="34" charset="0"/>
              </a:rPr>
              <a:t>Login Controls</a:t>
            </a:r>
            <a:endParaRPr lang="en-US" altLang="de-DE" sz="5400" dirty="0">
              <a:solidFill>
                <a:schemeClr val="bg1">
                  <a:lumMod val="65000"/>
                </a:schemeClr>
              </a:solidFill>
              <a:latin typeface="Century Gothic" panose="020B0502020202020204" pitchFamily="34" charset="0"/>
              <a:ea typeface="+mn-ea"/>
              <a:cs typeface="+mn-cs"/>
            </a:endParaRPr>
          </a:p>
        </p:txBody>
      </p:sp>
      <p:sp>
        <p:nvSpPr>
          <p:cNvPr id="6" name="Textfeld 5"/>
          <p:cNvSpPr txBox="1"/>
          <p:nvPr/>
        </p:nvSpPr>
        <p:spPr>
          <a:xfrm>
            <a:off x="2902226" y="2169363"/>
            <a:ext cx="2574235" cy="2246769"/>
          </a:xfrm>
          <a:prstGeom prst="rect">
            <a:avLst/>
          </a:prstGeom>
          <a:noFill/>
        </p:spPr>
        <p:txBody>
          <a:bodyPr wrap="square" rtlCol="0">
            <a:spAutoFit/>
          </a:bodyPr>
          <a:lstStyle/>
          <a:p>
            <a:r>
              <a:rPr lang="en-US" altLang="de-DE" sz="2000" dirty="0" err="1"/>
              <a:t>ChangePassword</a:t>
            </a:r>
            <a:endParaRPr lang="en-US" altLang="de-DE" sz="2000" dirty="0"/>
          </a:p>
          <a:p>
            <a:r>
              <a:rPr lang="en-US" altLang="de-DE" sz="2000" dirty="0" err="1"/>
              <a:t>CreateUserWizard</a:t>
            </a:r>
            <a:endParaRPr lang="en-US" altLang="de-DE" sz="2000" dirty="0"/>
          </a:p>
          <a:p>
            <a:r>
              <a:rPr lang="en-US" altLang="de-DE" sz="2000" dirty="0"/>
              <a:t>Login</a:t>
            </a:r>
          </a:p>
          <a:p>
            <a:r>
              <a:rPr lang="en-US" altLang="de-DE" sz="2000" dirty="0" err="1"/>
              <a:t>LoginName</a:t>
            </a:r>
            <a:endParaRPr lang="en-US" altLang="de-DE" sz="2000" dirty="0"/>
          </a:p>
          <a:p>
            <a:r>
              <a:rPr lang="en-US" altLang="de-DE" sz="2000" dirty="0" err="1"/>
              <a:t>LoginStatus</a:t>
            </a:r>
            <a:endParaRPr lang="en-US" altLang="de-DE" sz="2000" dirty="0"/>
          </a:p>
          <a:p>
            <a:r>
              <a:rPr lang="en-US" altLang="de-DE" sz="2000" dirty="0" err="1"/>
              <a:t>LoginView</a:t>
            </a:r>
            <a:endParaRPr lang="en-US" altLang="de-DE" sz="2000" dirty="0"/>
          </a:p>
          <a:p>
            <a:r>
              <a:rPr lang="en-US" altLang="de-DE" sz="2000" dirty="0" err="1"/>
              <a:t>PasswordRecovery</a:t>
            </a:r>
            <a:endParaRPr lang="en-US" altLang="de-DE" sz="2000" dirty="0"/>
          </a:p>
        </p:txBody>
      </p:sp>
      <p:sp>
        <p:nvSpPr>
          <p:cNvPr id="2" name="Textfeld 1"/>
          <p:cNvSpPr txBox="1"/>
          <p:nvPr/>
        </p:nvSpPr>
        <p:spPr>
          <a:xfrm>
            <a:off x="5920487" y="2169363"/>
            <a:ext cx="5628783" cy="3293209"/>
          </a:xfrm>
          <a:prstGeom prst="rect">
            <a:avLst/>
          </a:prstGeom>
          <a:noFill/>
        </p:spPr>
        <p:txBody>
          <a:bodyPr wrap="square" rtlCol="0">
            <a:spAutoFit/>
          </a:bodyPr>
          <a:lstStyle/>
          <a:p>
            <a:r>
              <a:rPr lang="de-DE" dirty="0">
                <a:solidFill>
                  <a:srgbClr val="FF0000"/>
                </a:solidFill>
              </a:rPr>
              <a:t>Checkliste: eigener Login</a:t>
            </a:r>
          </a:p>
          <a:p>
            <a:pPr marL="285750" indent="-285750">
              <a:buFont typeface="Wingdings" panose="05000000000000000000" pitchFamily="2" charset="2"/>
              <a:buChar char="ü"/>
            </a:pPr>
            <a:r>
              <a:rPr lang="en-US" altLang="de-DE" dirty="0"/>
              <a:t>Login </a:t>
            </a:r>
            <a:r>
              <a:rPr lang="en-US" altLang="de-DE" dirty="0" err="1"/>
              <a:t>Webform</a:t>
            </a:r>
            <a:r>
              <a:rPr lang="en-US" altLang="de-DE" dirty="0"/>
              <a:t> </a:t>
            </a:r>
          </a:p>
          <a:p>
            <a:pPr marL="285750" indent="-285750">
              <a:buFont typeface="Wingdings" panose="05000000000000000000" pitchFamily="2" charset="2"/>
              <a:buChar char="ü"/>
            </a:pPr>
            <a:r>
              <a:rPr lang="en-US" altLang="de-DE" dirty="0"/>
              <a:t>Login-Tag </a:t>
            </a:r>
            <a:r>
              <a:rPr lang="en-US" altLang="de-DE" dirty="0" err="1"/>
              <a:t>hinzufügen</a:t>
            </a:r>
            <a:r>
              <a:rPr lang="en-US" altLang="de-DE" dirty="0"/>
              <a:t/>
            </a:r>
            <a:br>
              <a:rPr lang="en-US" altLang="de-DE" dirty="0"/>
            </a:br>
            <a:r>
              <a:rPr lang="de-DE" sz="1400" dirty="0">
                <a:solidFill>
                  <a:srgbClr val="0000FF"/>
                </a:solidFill>
                <a:latin typeface="Consolas" panose="020B0609020204030204" pitchFamily="49" charset="0"/>
              </a:rPr>
              <a:t>&lt;</a:t>
            </a:r>
            <a:r>
              <a:rPr lang="de-DE" sz="1400" dirty="0" err="1">
                <a:solidFill>
                  <a:srgbClr val="800000"/>
                </a:solidFill>
                <a:latin typeface="Consolas" panose="020B0609020204030204" pitchFamily="49" charset="0"/>
              </a:rPr>
              <a:t>asp</a:t>
            </a:r>
            <a:r>
              <a:rPr lang="de-DE" sz="1400" dirty="0" err="1">
                <a:solidFill>
                  <a:srgbClr val="0000FF"/>
                </a:solidFill>
                <a:latin typeface="Consolas" panose="020B0609020204030204" pitchFamily="49" charset="0"/>
              </a:rPr>
              <a:t>:</a:t>
            </a:r>
            <a:r>
              <a:rPr lang="de-DE" sz="1400" dirty="0" err="1">
                <a:solidFill>
                  <a:srgbClr val="800000"/>
                </a:solidFill>
                <a:latin typeface="Consolas" panose="020B0609020204030204" pitchFamily="49" charset="0"/>
              </a:rPr>
              <a:t>Login</a:t>
            </a:r>
            <a:r>
              <a:rPr lang="de-DE" sz="1400" dirty="0">
                <a:solidFill>
                  <a:srgbClr val="444444"/>
                </a:solidFill>
                <a:latin typeface="Consolas" panose="020B0609020204030204" pitchFamily="49" charset="0"/>
              </a:rPr>
              <a:t> </a:t>
            </a:r>
            <a:r>
              <a:rPr lang="de-DE" sz="1400" dirty="0">
                <a:solidFill>
                  <a:srgbClr val="FF0000"/>
                </a:solidFill>
                <a:latin typeface="Consolas" panose="020B0609020204030204" pitchFamily="49" charset="0"/>
              </a:rPr>
              <a:t>ID</a:t>
            </a:r>
            <a:r>
              <a:rPr lang="de-DE" sz="1400" dirty="0">
                <a:solidFill>
                  <a:srgbClr val="444444"/>
                </a:solidFill>
                <a:latin typeface="Consolas" panose="020B0609020204030204" pitchFamily="49" charset="0"/>
              </a:rPr>
              <a:t> </a:t>
            </a:r>
            <a:r>
              <a:rPr lang="de-DE" sz="1400" dirty="0">
                <a:solidFill>
                  <a:srgbClr val="0000FF"/>
                </a:solidFill>
                <a:latin typeface="Consolas" panose="020B0609020204030204" pitchFamily="49" charset="0"/>
              </a:rPr>
              <a:t>=</a:t>
            </a:r>
            <a:r>
              <a:rPr lang="de-DE" sz="1400" dirty="0">
                <a:solidFill>
                  <a:srgbClr val="444444"/>
                </a:solidFill>
                <a:latin typeface="Consolas" panose="020B0609020204030204" pitchFamily="49" charset="0"/>
              </a:rPr>
              <a:t> </a:t>
            </a:r>
            <a:r>
              <a:rPr lang="de-DE" sz="1400" dirty="0">
                <a:solidFill>
                  <a:srgbClr val="0000FF"/>
                </a:solidFill>
                <a:latin typeface="Consolas" panose="020B0609020204030204" pitchFamily="49" charset="0"/>
              </a:rPr>
              <a:t>"Login1"</a:t>
            </a:r>
            <a:r>
              <a:rPr lang="de-DE" sz="1400" dirty="0">
                <a:solidFill>
                  <a:srgbClr val="444444"/>
                </a:solidFill>
                <a:latin typeface="Consolas" panose="020B0609020204030204" pitchFamily="49" charset="0"/>
              </a:rPr>
              <a:t> </a:t>
            </a:r>
            <a:r>
              <a:rPr lang="de-DE" sz="1400" dirty="0" err="1">
                <a:solidFill>
                  <a:srgbClr val="FF0000"/>
                </a:solidFill>
                <a:latin typeface="Consolas" panose="020B0609020204030204" pitchFamily="49" charset="0"/>
              </a:rPr>
              <a:t>runat</a:t>
            </a:r>
            <a:r>
              <a:rPr lang="de-DE" sz="1400" dirty="0">
                <a:solidFill>
                  <a:srgbClr val="444444"/>
                </a:solidFill>
                <a:latin typeface="Consolas" panose="020B0609020204030204" pitchFamily="49" charset="0"/>
              </a:rPr>
              <a:t> </a:t>
            </a:r>
            <a:r>
              <a:rPr lang="de-DE" sz="1400" dirty="0">
                <a:solidFill>
                  <a:srgbClr val="0000FF"/>
                </a:solidFill>
                <a:latin typeface="Consolas" panose="020B0609020204030204" pitchFamily="49" charset="0"/>
              </a:rPr>
              <a:t>=</a:t>
            </a:r>
            <a:r>
              <a:rPr lang="de-DE" sz="1400" dirty="0">
                <a:solidFill>
                  <a:srgbClr val="444444"/>
                </a:solidFill>
                <a:latin typeface="Consolas" panose="020B0609020204030204" pitchFamily="49" charset="0"/>
              </a:rPr>
              <a:t> </a:t>
            </a:r>
            <a:r>
              <a:rPr lang="de-DE" sz="1400" dirty="0">
                <a:solidFill>
                  <a:srgbClr val="0000FF"/>
                </a:solidFill>
                <a:latin typeface="Consolas" panose="020B0609020204030204" pitchFamily="49" charset="0"/>
              </a:rPr>
              <a:t>"</a:t>
            </a:r>
            <a:r>
              <a:rPr lang="de-DE" sz="1400" dirty="0" err="1">
                <a:solidFill>
                  <a:srgbClr val="0000FF"/>
                </a:solidFill>
                <a:latin typeface="Consolas" panose="020B0609020204030204" pitchFamily="49" charset="0"/>
              </a:rPr>
              <a:t>server</a:t>
            </a:r>
            <a:r>
              <a:rPr lang="de-DE" sz="1400" dirty="0">
                <a:solidFill>
                  <a:srgbClr val="0000FF"/>
                </a:solidFill>
                <a:latin typeface="Consolas" panose="020B0609020204030204" pitchFamily="49" charset="0"/>
              </a:rPr>
              <a:t>"</a:t>
            </a:r>
            <a:r>
              <a:rPr lang="de-DE" sz="1400" dirty="0">
                <a:solidFill>
                  <a:srgbClr val="444444"/>
                </a:solidFill>
                <a:latin typeface="Consolas" panose="020B0609020204030204" pitchFamily="49" charset="0"/>
              </a:rPr>
              <a:t> </a:t>
            </a:r>
            <a:br>
              <a:rPr lang="de-DE" sz="1400" dirty="0">
                <a:solidFill>
                  <a:srgbClr val="444444"/>
                </a:solidFill>
                <a:latin typeface="Consolas" panose="020B0609020204030204" pitchFamily="49" charset="0"/>
              </a:rPr>
            </a:br>
            <a:r>
              <a:rPr lang="de-DE" sz="1400" dirty="0" err="1">
                <a:solidFill>
                  <a:srgbClr val="FF0000"/>
                </a:solidFill>
                <a:latin typeface="Consolas" panose="020B0609020204030204" pitchFamily="49" charset="0"/>
              </a:rPr>
              <a:t>OnAuthenticate</a:t>
            </a:r>
            <a:r>
              <a:rPr lang="de-DE" sz="1400" dirty="0">
                <a:solidFill>
                  <a:srgbClr val="0000FF"/>
                </a:solidFill>
                <a:latin typeface="Consolas" panose="020B0609020204030204" pitchFamily="49" charset="0"/>
              </a:rPr>
              <a:t>=</a:t>
            </a:r>
            <a:r>
              <a:rPr lang="de-DE" sz="1400" dirty="0">
                <a:solidFill>
                  <a:srgbClr val="444444"/>
                </a:solidFill>
                <a:latin typeface="Consolas" panose="020B0609020204030204" pitchFamily="49" charset="0"/>
              </a:rPr>
              <a:t> </a:t>
            </a:r>
            <a:r>
              <a:rPr lang="de-DE" sz="1400" dirty="0">
                <a:solidFill>
                  <a:srgbClr val="0000FF"/>
                </a:solidFill>
                <a:latin typeface="Consolas" panose="020B0609020204030204" pitchFamily="49" charset="0"/>
              </a:rPr>
              <a:t>"</a:t>
            </a:r>
            <a:r>
              <a:rPr lang="de-DE" sz="1400" dirty="0" err="1">
                <a:solidFill>
                  <a:srgbClr val="0000FF"/>
                </a:solidFill>
                <a:latin typeface="Consolas" panose="020B0609020204030204" pitchFamily="49" charset="0"/>
              </a:rPr>
              <a:t>UserMethod</a:t>
            </a:r>
            <a:r>
              <a:rPr lang="de-DE" sz="1400" dirty="0">
                <a:solidFill>
                  <a:srgbClr val="0000FF"/>
                </a:solidFill>
                <a:latin typeface="Consolas" panose="020B0609020204030204" pitchFamily="49" charset="0"/>
              </a:rPr>
              <a:t>"&gt;&lt;/</a:t>
            </a:r>
            <a:r>
              <a:rPr lang="de-DE" sz="1400" dirty="0" err="1">
                <a:solidFill>
                  <a:srgbClr val="800000"/>
                </a:solidFill>
                <a:latin typeface="Consolas" panose="020B0609020204030204" pitchFamily="49" charset="0"/>
              </a:rPr>
              <a:t>asp</a:t>
            </a:r>
            <a:r>
              <a:rPr lang="de-DE" sz="1400" dirty="0" err="1">
                <a:solidFill>
                  <a:srgbClr val="0000FF"/>
                </a:solidFill>
                <a:latin typeface="Consolas" panose="020B0609020204030204" pitchFamily="49" charset="0"/>
              </a:rPr>
              <a:t>:</a:t>
            </a:r>
            <a:r>
              <a:rPr lang="de-DE" sz="1400" dirty="0" err="1">
                <a:solidFill>
                  <a:srgbClr val="800000"/>
                </a:solidFill>
                <a:latin typeface="Consolas" panose="020B0609020204030204" pitchFamily="49" charset="0"/>
              </a:rPr>
              <a:t>Login</a:t>
            </a:r>
            <a:r>
              <a:rPr lang="de-DE" sz="1400" dirty="0">
                <a:solidFill>
                  <a:srgbClr val="0000FF"/>
                </a:solidFill>
                <a:latin typeface="Consolas" panose="020B0609020204030204" pitchFamily="49" charset="0"/>
              </a:rPr>
              <a:t>&gt;</a:t>
            </a:r>
            <a:endParaRPr lang="de-DE" sz="1400" dirty="0">
              <a:solidFill>
                <a:srgbClr val="444444"/>
              </a:solidFill>
              <a:latin typeface="Consolas" panose="020B0609020204030204" pitchFamily="49" charset="0"/>
            </a:endParaRPr>
          </a:p>
          <a:p>
            <a:endParaRPr lang="en-US" altLang="de-DE" dirty="0"/>
          </a:p>
          <a:p>
            <a:endParaRPr lang="en-US" altLang="de-DE" dirty="0"/>
          </a:p>
          <a:p>
            <a:endParaRPr lang="en-US" altLang="de-DE" dirty="0"/>
          </a:p>
          <a:p>
            <a:pPr marL="285750" indent="-285750">
              <a:buFont typeface="Wingdings" panose="05000000000000000000" pitchFamily="2" charset="2"/>
              <a:buChar char="ü"/>
            </a:pPr>
            <a:endParaRPr lang="en-US" altLang="de-DE" dirty="0"/>
          </a:p>
          <a:p>
            <a:pPr marL="285750" indent="-285750">
              <a:buFont typeface="Wingdings" panose="05000000000000000000" pitchFamily="2" charset="2"/>
              <a:buChar char="ü"/>
            </a:pPr>
            <a:r>
              <a:rPr lang="en-US" altLang="de-DE" dirty="0" err="1"/>
              <a:t>Methode</a:t>
            </a:r>
            <a:r>
              <a:rPr lang="en-US" altLang="de-DE" dirty="0"/>
              <a:t> </a:t>
            </a:r>
            <a:r>
              <a:rPr lang="en-US" altLang="de-DE" dirty="0" err="1"/>
              <a:t>für</a:t>
            </a:r>
            <a:r>
              <a:rPr lang="en-US" altLang="de-DE" dirty="0"/>
              <a:t> das </a:t>
            </a:r>
            <a:r>
              <a:rPr lang="en-US" altLang="de-DE" dirty="0" err="1"/>
              <a:t>Anmelden</a:t>
            </a:r>
            <a:r>
              <a:rPr lang="en-US" altLang="de-DE" dirty="0"/>
              <a:t> </a:t>
            </a:r>
            <a:r>
              <a:rPr lang="en-US" altLang="de-DE" dirty="0" err="1"/>
              <a:t>UserMethod</a:t>
            </a:r>
            <a:endParaRPr lang="de-DE" dirty="0"/>
          </a:p>
          <a:p>
            <a:pPr marL="285750" indent="-285750">
              <a:buFont typeface="Wingdings" panose="05000000000000000000" pitchFamily="2" charset="2"/>
              <a:buChar char="ü"/>
            </a:pPr>
            <a:r>
              <a:rPr lang="en-US" altLang="de-DE" dirty="0" err="1"/>
              <a:t>Methode</a:t>
            </a:r>
            <a:r>
              <a:rPr lang="en-US" altLang="de-DE" dirty="0"/>
              <a:t> </a:t>
            </a:r>
            <a:r>
              <a:rPr lang="en-US" altLang="de-DE" dirty="0" err="1"/>
              <a:t>für</a:t>
            </a:r>
            <a:r>
              <a:rPr lang="en-US" altLang="de-DE" dirty="0"/>
              <a:t> das </a:t>
            </a:r>
            <a:r>
              <a:rPr lang="en-US" altLang="de-DE"/>
              <a:t>Abmelden</a:t>
            </a:r>
            <a:endParaRPr lang="de-DE" dirty="0"/>
          </a:p>
          <a:p>
            <a:pPr marL="285750" indent="-285750">
              <a:buFont typeface="Wingdings" panose="05000000000000000000" pitchFamily="2" charset="2"/>
              <a:buChar char="ü"/>
            </a:pPr>
            <a:r>
              <a:rPr lang="en-US" altLang="de-DE" dirty="0"/>
              <a:t>Timeout </a:t>
            </a:r>
            <a:r>
              <a:rPr lang="en-US" altLang="de-DE" dirty="0" err="1"/>
              <a:t>festlegen</a:t>
            </a:r>
            <a:endParaRPr lang="de-DE" dirty="0"/>
          </a:p>
        </p:txBody>
      </p:sp>
      <p:pic>
        <p:nvPicPr>
          <p:cNvPr id="3" name="Grafik 2"/>
          <p:cNvPicPr>
            <a:picLocks noChangeAspect="1"/>
          </p:cNvPicPr>
          <p:nvPr/>
        </p:nvPicPr>
        <p:blipFill rotWithShape="1">
          <a:blip r:embed="rId3"/>
          <a:srcRect l="19904" t="43421" b="15621"/>
          <a:stretch/>
        </p:blipFill>
        <p:spPr>
          <a:xfrm>
            <a:off x="6193735" y="3545616"/>
            <a:ext cx="3425479" cy="1006505"/>
          </a:xfrm>
          <a:prstGeom prst="rect">
            <a:avLst/>
          </a:prstGeom>
        </p:spPr>
      </p:pic>
      <p:grpSp>
        <p:nvGrpSpPr>
          <p:cNvPr id="5" name="Gruppieren 4"/>
          <p:cNvGrpSpPr/>
          <p:nvPr/>
        </p:nvGrpSpPr>
        <p:grpSpPr>
          <a:xfrm>
            <a:off x="1198059" y="2402237"/>
            <a:ext cx="1045029" cy="1574435"/>
            <a:chOff x="1198059" y="2402237"/>
            <a:chExt cx="1045029" cy="1574435"/>
          </a:xfrm>
        </p:grpSpPr>
        <p:grpSp>
          <p:nvGrpSpPr>
            <p:cNvPr id="11" name="Gruppieren 10"/>
            <p:cNvGrpSpPr/>
            <p:nvPr/>
          </p:nvGrpSpPr>
          <p:grpSpPr>
            <a:xfrm>
              <a:off x="1198059" y="2402237"/>
              <a:ext cx="1045029" cy="1574435"/>
              <a:chOff x="1125685" y="3886200"/>
              <a:chExt cx="1045029" cy="1574435"/>
            </a:xfrm>
          </p:grpSpPr>
          <p:sp>
            <p:nvSpPr>
              <p:cNvPr id="12" name="Rechteck 11"/>
              <p:cNvSpPr/>
              <p:nvPr/>
            </p:nvSpPr>
            <p:spPr>
              <a:xfrm>
                <a:off x="1125685" y="4590087"/>
                <a:ext cx="1045029" cy="870548"/>
              </a:xfrm>
              <a:prstGeom prst="rect">
                <a:avLst/>
              </a:prstGeom>
              <a:noFill/>
              <a:ln w="1206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Verzögerung 12"/>
              <p:cNvSpPr/>
              <p:nvPr/>
            </p:nvSpPr>
            <p:spPr>
              <a:xfrm rot="16200000">
                <a:off x="1296256" y="3866670"/>
                <a:ext cx="703887" cy="742948"/>
              </a:xfrm>
              <a:prstGeom prst="flowChartDelay">
                <a:avLst/>
              </a:prstGeom>
              <a:noFill/>
              <a:ln w="1206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4" name="Rechteck 3"/>
            <p:cNvSpPr/>
            <p:nvPr/>
          </p:nvSpPr>
          <p:spPr>
            <a:xfrm>
              <a:off x="1933575" y="2724150"/>
              <a:ext cx="309513" cy="3143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4033885712"/>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normAutofit/>
          </a:bodyPr>
          <a:lstStyle/>
          <a:p>
            <a:r>
              <a:rPr lang="en-US" altLang="de-DE" sz="5400" dirty="0">
                <a:solidFill>
                  <a:schemeClr val="bg1">
                    <a:lumMod val="65000"/>
                  </a:schemeClr>
                </a:solidFill>
                <a:latin typeface="Century Gothic" panose="020B0502020202020204" pitchFamily="34" charset="0"/>
              </a:rPr>
              <a:t>Accessing User Identity </a:t>
            </a:r>
          </a:p>
        </p:txBody>
      </p:sp>
      <p:sp>
        <p:nvSpPr>
          <p:cNvPr id="22533" name="AutoShape 39"/>
          <p:cNvSpPr>
            <a:spLocks noChangeArrowheads="1"/>
          </p:cNvSpPr>
          <p:nvPr/>
        </p:nvSpPr>
        <p:spPr bwMode="auto">
          <a:xfrm>
            <a:off x="838200" y="3419060"/>
            <a:ext cx="10515600" cy="1416809"/>
          </a:xfrm>
          <a:prstGeom prst="roundRect">
            <a:avLst>
              <a:gd name="adj" fmla="val 12099"/>
            </a:avLst>
          </a:prstGeom>
          <a:ln w="28575">
            <a:solidFill>
              <a:srgbClr val="11E9CF"/>
            </a:solidFill>
            <a:headEnd/>
            <a:tailEnd/>
          </a:ln>
        </p:spPr>
        <p:style>
          <a:lnRef idx="2">
            <a:schemeClr val="accent1"/>
          </a:lnRef>
          <a:fillRef idx="1">
            <a:schemeClr val="lt1"/>
          </a:fillRef>
          <a:effectRef idx="0">
            <a:schemeClr val="accent1"/>
          </a:effectRef>
          <a:fontRef idx="minor">
            <a:schemeClr val="dk1"/>
          </a:fontRef>
        </p:style>
        <p:txBody>
          <a:bodyPr lIns="182880" rIns="182880" anchor="ctr"/>
          <a:lstStyle/>
          <a:p>
            <a:pPr defTabSz="457200" eaLnBrk="0" hangingPunct="0">
              <a:lnSpc>
                <a:spcPct val="145000"/>
              </a:lnSpc>
              <a:tabLst>
                <a:tab pos="457200" algn="l"/>
              </a:tabLst>
              <a:defRPr/>
            </a:pPr>
            <a:r>
              <a:rPr lang="en-US" sz="1400" dirty="0" err="1">
                <a:latin typeface="Courier New" pitchFamily="49" charset="0"/>
              </a:rPr>
              <a:t>UserLabel.Text</a:t>
            </a:r>
            <a:r>
              <a:rPr lang="en-US" sz="1400" dirty="0">
                <a:latin typeface="Courier New" pitchFamily="49" charset="0"/>
              </a:rPr>
              <a:t> = </a:t>
            </a:r>
            <a:r>
              <a:rPr lang="en-US" sz="1400" dirty="0" err="1">
                <a:latin typeface="Courier New" pitchFamily="49" charset="0"/>
              </a:rPr>
              <a:t>User.Identity.Name</a:t>
            </a:r>
            <a:r>
              <a:rPr lang="en-US" sz="1400" dirty="0">
                <a:latin typeface="Courier New" pitchFamily="49" charset="0"/>
              </a:rPr>
              <a:t>;</a:t>
            </a:r>
          </a:p>
          <a:p>
            <a:pPr defTabSz="457200" eaLnBrk="0" hangingPunct="0">
              <a:lnSpc>
                <a:spcPct val="145000"/>
              </a:lnSpc>
              <a:tabLst>
                <a:tab pos="457200" algn="l"/>
              </a:tabLst>
              <a:defRPr/>
            </a:pPr>
            <a:r>
              <a:rPr lang="en-US" sz="1400" dirty="0" err="1">
                <a:latin typeface="Courier New" pitchFamily="49" charset="0"/>
              </a:rPr>
              <a:t>UserTypeLabel.Text</a:t>
            </a:r>
            <a:r>
              <a:rPr lang="en-US" sz="1400" dirty="0">
                <a:latin typeface="Courier New" pitchFamily="49" charset="0"/>
              </a:rPr>
              <a:t> = </a:t>
            </a:r>
            <a:r>
              <a:rPr lang="en-US" sz="1400" dirty="0" err="1">
                <a:latin typeface="Courier New" pitchFamily="49" charset="0"/>
              </a:rPr>
              <a:t>User.Identity.AuthenticationType</a:t>
            </a:r>
            <a:r>
              <a:rPr lang="en-US" sz="1400" dirty="0">
                <a:latin typeface="Courier New" pitchFamily="49" charset="0"/>
              </a:rPr>
              <a:t>;</a:t>
            </a:r>
          </a:p>
          <a:p>
            <a:pPr defTabSz="457200" eaLnBrk="0" hangingPunct="0">
              <a:lnSpc>
                <a:spcPct val="145000"/>
              </a:lnSpc>
              <a:tabLst>
                <a:tab pos="457200" algn="l"/>
              </a:tabLst>
              <a:defRPr/>
            </a:pPr>
            <a:r>
              <a:rPr lang="en-US" sz="1400" dirty="0" err="1">
                <a:latin typeface="Courier New" pitchFamily="49" charset="0"/>
              </a:rPr>
              <a:t>UserAuthenticatedLabel.Text</a:t>
            </a:r>
            <a:r>
              <a:rPr lang="en-US" sz="1400" dirty="0">
                <a:latin typeface="Courier New" pitchFamily="49" charset="0"/>
              </a:rPr>
              <a:t> = </a:t>
            </a:r>
            <a:r>
              <a:rPr lang="en-US" sz="1400" dirty="0" err="1">
                <a:latin typeface="Courier New" pitchFamily="49" charset="0"/>
              </a:rPr>
              <a:t>User.Identity.IsAuthenticated.ToString</a:t>
            </a:r>
            <a:r>
              <a:rPr lang="en-US" sz="1400" dirty="0">
                <a:latin typeface="Courier New" pitchFamily="49" charset="0"/>
              </a:rPr>
              <a:t>();</a:t>
            </a:r>
          </a:p>
        </p:txBody>
      </p:sp>
      <p:sp>
        <p:nvSpPr>
          <p:cNvPr id="2" name="Textfeld 1"/>
          <p:cNvSpPr txBox="1"/>
          <p:nvPr/>
        </p:nvSpPr>
        <p:spPr>
          <a:xfrm>
            <a:off x="838200" y="2256182"/>
            <a:ext cx="10711070" cy="830997"/>
          </a:xfrm>
          <a:prstGeom prst="rect">
            <a:avLst/>
          </a:prstGeom>
          <a:noFill/>
        </p:spPr>
        <p:txBody>
          <a:bodyPr wrap="square" rtlCol="0">
            <a:spAutoFit/>
          </a:bodyPr>
          <a:lstStyle/>
          <a:p>
            <a:r>
              <a:rPr lang="de-DE" sz="2400" dirty="0"/>
              <a:t>Nach dem Authentifizierungsprozess kannst du mit folgenden Code auf die User Identität zugreifen</a:t>
            </a:r>
          </a:p>
        </p:txBody>
      </p:sp>
    </p:spTree>
    <p:extLst>
      <p:ext uri="{BB962C8B-B14F-4D97-AF65-F5344CB8AC3E}">
        <p14:creationId xmlns:p14="http://schemas.microsoft.com/office/powerpoint/2010/main" val="3338391737"/>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ASP.NET Identity</a:t>
            </a:r>
            <a:endParaRPr lang="de-DE" dirty="0"/>
          </a:p>
        </p:txBody>
      </p:sp>
      <p:sp>
        <p:nvSpPr>
          <p:cNvPr id="3" name="Inhaltsplatzhalter 2"/>
          <p:cNvSpPr>
            <a:spLocks noGrp="1"/>
          </p:cNvSpPr>
          <p:nvPr>
            <p:ph idx="1"/>
          </p:nvPr>
        </p:nvSpPr>
        <p:spPr/>
        <p:txBody>
          <a:bodyPr/>
          <a:lstStyle/>
          <a:p>
            <a:endParaRPr lang="de-DE"/>
          </a:p>
        </p:txBody>
      </p:sp>
      <p:sp>
        <p:nvSpPr>
          <p:cNvPr id="4" name="Rechteck 3"/>
          <p:cNvSpPr/>
          <p:nvPr/>
        </p:nvSpPr>
        <p:spPr>
          <a:xfrm>
            <a:off x="690563" y="5553373"/>
            <a:ext cx="6096000" cy="923330"/>
          </a:xfrm>
          <a:prstGeom prst="rect">
            <a:avLst/>
          </a:prstGeom>
        </p:spPr>
        <p:txBody>
          <a:bodyPr>
            <a:spAutoFit/>
          </a:bodyPr>
          <a:lstStyle/>
          <a:p>
            <a:r>
              <a:rPr lang="de-DE" dirty="0"/>
              <a:t>https://docs.microsoft.com/en-us/aspnet/identity/overview/getting-started/adding-aspnet-identity-to-an-empty-or-existing-web-forms-project</a:t>
            </a:r>
          </a:p>
        </p:txBody>
      </p:sp>
    </p:spTree>
    <p:extLst>
      <p:ext uri="{BB962C8B-B14F-4D97-AF65-F5344CB8AC3E}">
        <p14:creationId xmlns:p14="http://schemas.microsoft.com/office/powerpoint/2010/main" val="3153605942"/>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603504" y="217300"/>
            <a:ext cx="10237411" cy="1645920"/>
          </a:xfrm>
        </p:spPr>
        <p:txBody>
          <a:bodyPr anchor="b">
            <a:normAutofit fontScale="92500"/>
          </a:bodyPr>
          <a:lstStyle/>
          <a:p>
            <a:pPr algn="l"/>
            <a:r>
              <a:rPr lang="de-DE" sz="7200" dirty="0">
                <a:solidFill>
                  <a:schemeClr val="bg1">
                    <a:lumMod val="65000"/>
                  </a:schemeClr>
                </a:solidFill>
                <a:latin typeface="Century Gothic" panose="020B0502020202020204" pitchFamily="34" charset="0"/>
              </a:rPr>
              <a:t>Secure </a:t>
            </a:r>
            <a:r>
              <a:rPr lang="de-DE" sz="7200" dirty="0" err="1">
                <a:solidFill>
                  <a:schemeClr val="bg1">
                    <a:lumMod val="65000"/>
                  </a:schemeClr>
                </a:solidFill>
                <a:latin typeface="Century Gothic" panose="020B0502020202020204" pitchFamily="34" charset="0"/>
              </a:rPr>
              <a:t>your</a:t>
            </a:r>
            <a:r>
              <a:rPr lang="de-DE" sz="7200" dirty="0">
                <a:solidFill>
                  <a:schemeClr val="bg1">
                    <a:lumMod val="65000"/>
                  </a:schemeClr>
                </a:solidFill>
                <a:latin typeface="Century Gothic" panose="020B0502020202020204" pitchFamily="34" charset="0"/>
              </a:rPr>
              <a:t> </a:t>
            </a:r>
            <a:r>
              <a:rPr lang="de-DE" sz="7200" dirty="0" err="1">
                <a:solidFill>
                  <a:schemeClr val="bg1">
                    <a:lumMod val="65000"/>
                  </a:schemeClr>
                </a:solidFill>
                <a:latin typeface="Century Gothic" panose="020B0502020202020204" pitchFamily="34" charset="0"/>
              </a:rPr>
              <a:t>WebForms</a:t>
            </a:r>
            <a:endParaRPr lang="de-DE" sz="7200" dirty="0">
              <a:solidFill>
                <a:schemeClr val="bg1">
                  <a:lumMod val="65000"/>
                </a:schemeClr>
              </a:solidFill>
              <a:latin typeface="Century Gothic" panose="020B0502020202020204" pitchFamily="34" charset="0"/>
            </a:endParaRPr>
          </a:p>
        </p:txBody>
      </p:sp>
      <p:cxnSp>
        <p:nvCxnSpPr>
          <p:cNvPr id="5" name="Gerader Verbinder 4"/>
          <p:cNvCxnSpPr/>
          <p:nvPr/>
        </p:nvCxnSpPr>
        <p:spPr>
          <a:xfrm flipV="1">
            <a:off x="603504" y="1960686"/>
            <a:ext cx="10993550" cy="4020"/>
          </a:xfrm>
          <a:prstGeom prst="line">
            <a:avLst/>
          </a:prstGeom>
          <a:ln w="34925">
            <a:solidFill>
              <a:srgbClr val="11E9CF"/>
            </a:solidFill>
          </a:ln>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a:xfrm>
            <a:off x="603504" y="2242037"/>
            <a:ext cx="10750296" cy="393492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de-DE" dirty="0"/>
              <a:t>ASP.NET Security</a:t>
            </a:r>
          </a:p>
          <a:p>
            <a:pPr lvl="1"/>
            <a:r>
              <a:rPr lang="en-US" altLang="de-DE" dirty="0" err="1"/>
              <a:t>Authentifikation</a:t>
            </a:r>
            <a:r>
              <a:rPr lang="en-US" altLang="de-DE" dirty="0"/>
              <a:t> vs </a:t>
            </a:r>
            <a:r>
              <a:rPr lang="en-US" altLang="de-DE" dirty="0" err="1"/>
              <a:t>Authorisation</a:t>
            </a:r>
            <a:endParaRPr lang="en-US" altLang="de-DE" dirty="0"/>
          </a:p>
          <a:p>
            <a:pPr lvl="1"/>
            <a:r>
              <a:rPr lang="en-US" altLang="de-DE" dirty="0" err="1"/>
              <a:t>Authentifizierungs</a:t>
            </a:r>
            <a:r>
              <a:rPr lang="en-US" altLang="de-DE" dirty="0"/>
              <a:t> </a:t>
            </a:r>
            <a:r>
              <a:rPr lang="en-US" altLang="de-DE" dirty="0" err="1"/>
              <a:t>Methoden</a:t>
            </a:r>
            <a:endParaRPr lang="en-US" altLang="de-DE" dirty="0"/>
          </a:p>
          <a:p>
            <a:pPr lvl="1"/>
            <a:r>
              <a:rPr lang="en-US" altLang="de-DE" dirty="0"/>
              <a:t>Form-</a:t>
            </a:r>
            <a:r>
              <a:rPr lang="en-US" altLang="de-DE" dirty="0" err="1"/>
              <a:t>Basierte</a:t>
            </a:r>
            <a:r>
              <a:rPr lang="en-US" altLang="de-DE" dirty="0"/>
              <a:t> </a:t>
            </a:r>
            <a:r>
              <a:rPr lang="en-US" altLang="de-DE" dirty="0" err="1"/>
              <a:t>Authentifikation</a:t>
            </a:r>
            <a:endParaRPr lang="en-US" altLang="de-DE" dirty="0"/>
          </a:p>
          <a:p>
            <a:pPr lvl="1"/>
            <a:r>
              <a:rPr lang="en-US" altLang="de-DE" dirty="0" err="1"/>
              <a:t>Wichtige</a:t>
            </a:r>
            <a:r>
              <a:rPr lang="en-US" altLang="de-DE" dirty="0"/>
              <a:t> </a:t>
            </a:r>
            <a:r>
              <a:rPr lang="en-US" altLang="de-DE" dirty="0" err="1"/>
              <a:t>Dateien</a:t>
            </a:r>
            <a:r>
              <a:rPr lang="en-US" altLang="de-DE" dirty="0"/>
              <a:t> </a:t>
            </a:r>
            <a:r>
              <a:rPr lang="en-US" altLang="de-DE" dirty="0" err="1"/>
              <a:t>sichern</a:t>
            </a:r>
            <a:endParaRPr lang="en-US" altLang="de-DE" dirty="0"/>
          </a:p>
          <a:p>
            <a:pPr marL="457200" lvl="1" indent="0">
              <a:buNone/>
            </a:pPr>
            <a:endParaRPr lang="en-US" altLang="de-DE" dirty="0"/>
          </a:p>
          <a:p>
            <a:pPr marL="0" indent="0">
              <a:buNone/>
            </a:pPr>
            <a:r>
              <a:rPr lang="en-US" altLang="de-DE" dirty="0" err="1"/>
              <a:t>Programmieren</a:t>
            </a:r>
            <a:r>
              <a:rPr lang="en-US" altLang="de-DE" dirty="0"/>
              <a:t> von Authentication &amp; Authorization</a:t>
            </a:r>
          </a:p>
          <a:p>
            <a:pPr lvl="1"/>
            <a:r>
              <a:rPr lang="en-US" altLang="de-DE" dirty="0"/>
              <a:t>Login-Controls</a:t>
            </a:r>
          </a:p>
          <a:p>
            <a:pPr lvl="1"/>
            <a:r>
              <a:rPr lang="en-US" altLang="de-DE" dirty="0"/>
              <a:t>Log-In </a:t>
            </a:r>
            <a:r>
              <a:rPr lang="en-US" altLang="de-DE" dirty="0" err="1"/>
              <a:t>hinzufügen</a:t>
            </a:r>
            <a:endParaRPr lang="en-US" altLang="de-DE" dirty="0"/>
          </a:p>
          <a:p>
            <a:pPr lvl="1"/>
            <a:endParaRPr lang="en-US" altLang="de-DE" dirty="0"/>
          </a:p>
          <a:p>
            <a:pPr marL="0" indent="0">
              <a:buNone/>
            </a:pPr>
            <a:r>
              <a:rPr lang="en-US" altLang="de-DE" dirty="0" err="1"/>
              <a:t>Deklaratives</a:t>
            </a:r>
            <a:r>
              <a:rPr lang="en-US" altLang="de-DE" dirty="0"/>
              <a:t> </a:t>
            </a:r>
            <a:r>
              <a:rPr lang="en-US" altLang="de-DE" dirty="0" err="1"/>
              <a:t>Authentifizieren</a:t>
            </a:r>
            <a:r>
              <a:rPr lang="en-US" altLang="de-DE" dirty="0"/>
              <a:t> &amp; </a:t>
            </a:r>
            <a:r>
              <a:rPr lang="en-US" altLang="de-DE" dirty="0" err="1"/>
              <a:t>Authorisieren</a:t>
            </a:r>
            <a:endParaRPr lang="en-US" altLang="de-DE" dirty="0"/>
          </a:p>
          <a:p>
            <a:pPr lvl="1"/>
            <a:r>
              <a:rPr lang="en-US" altLang="de-DE" dirty="0"/>
              <a:t>Forms-Based Authentication </a:t>
            </a:r>
          </a:p>
          <a:p>
            <a:pPr lvl="1"/>
            <a:endParaRPr lang="en-US" altLang="de-DE" dirty="0"/>
          </a:p>
        </p:txBody>
      </p:sp>
    </p:spTree>
    <p:extLst>
      <p:ext uri="{BB962C8B-B14F-4D97-AF65-F5344CB8AC3E}">
        <p14:creationId xmlns:p14="http://schemas.microsoft.com/office/powerpoint/2010/main" val="1528758732"/>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Verbindung verschlüsseln (Admin)</a:t>
            </a:r>
            <a:endParaRPr lang="de-DE" dirty="0"/>
          </a:p>
        </p:txBody>
      </p:sp>
      <p:sp>
        <p:nvSpPr>
          <p:cNvPr id="3" name="Inhaltsplatzhalter 2"/>
          <p:cNvSpPr>
            <a:spLocks noGrp="1"/>
          </p:cNvSpPr>
          <p:nvPr>
            <p:ph idx="1"/>
          </p:nvPr>
        </p:nvSpPr>
        <p:spPr/>
        <p:txBody>
          <a:bodyPr/>
          <a:lstStyle/>
          <a:p>
            <a:r>
              <a:rPr lang="de-DE" dirty="0" smtClean="0"/>
              <a:t>Zertifikat kaufen</a:t>
            </a:r>
          </a:p>
          <a:p>
            <a:pPr lvl="1"/>
            <a:r>
              <a:rPr lang="de-DE" dirty="0" smtClean="0"/>
              <a:t>Muss zur endgültigen Domain passen</a:t>
            </a:r>
          </a:p>
          <a:p>
            <a:pPr lvl="2"/>
            <a:r>
              <a:rPr lang="de-DE" dirty="0" smtClean="0">
                <a:hlinkClick r:id="rId2"/>
              </a:rPr>
              <a:t>www.ppedv.de</a:t>
            </a:r>
            <a:r>
              <a:rPr lang="de-DE" dirty="0" smtClean="0"/>
              <a:t> &lt;&gt; ppedv.de</a:t>
            </a:r>
          </a:p>
          <a:p>
            <a:pPr lvl="3"/>
            <a:r>
              <a:rPr lang="de-DE" dirty="0" smtClean="0"/>
              <a:t>Wildcard Zertifikat *.ppedv.de</a:t>
            </a:r>
          </a:p>
          <a:p>
            <a:pPr lvl="1"/>
            <a:r>
              <a:rPr lang="de-DE" dirty="0" err="1" smtClean="0"/>
              <a:t>Self</a:t>
            </a:r>
            <a:r>
              <a:rPr lang="de-DE" dirty="0" smtClean="0"/>
              <a:t> </a:t>
            </a:r>
            <a:r>
              <a:rPr lang="de-DE" dirty="0" err="1" smtClean="0"/>
              <a:t>signed</a:t>
            </a:r>
            <a:r>
              <a:rPr lang="de-DE" dirty="0" smtClean="0"/>
              <a:t> zum probieren</a:t>
            </a:r>
          </a:p>
          <a:p>
            <a:r>
              <a:rPr lang="de-DE" dirty="0" smtClean="0"/>
              <a:t>Im IIS Importieren</a:t>
            </a:r>
          </a:p>
          <a:p>
            <a:r>
              <a:rPr lang="de-DE" dirty="0" smtClean="0"/>
              <a:t>Protokoll Binding im IIS auf https hinzufügen</a:t>
            </a:r>
          </a:p>
          <a:p>
            <a:r>
              <a:rPr lang="de-DE" dirty="0" smtClean="0"/>
              <a:t>Website abrufen </a:t>
            </a:r>
            <a:r>
              <a:rPr lang="de-DE" dirty="0" smtClean="0">
                <a:hlinkClick r:id="rId3"/>
              </a:rPr>
              <a:t>https://ppedv.de</a:t>
            </a:r>
            <a:endParaRPr lang="de-DE" dirty="0" smtClean="0"/>
          </a:p>
          <a:p>
            <a:r>
              <a:rPr lang="de-DE" dirty="0" smtClean="0"/>
              <a:t>Browser Zertifikat begutachten</a:t>
            </a:r>
          </a:p>
        </p:txBody>
      </p:sp>
    </p:spTree>
    <p:extLst>
      <p:ext uri="{BB962C8B-B14F-4D97-AF65-F5344CB8AC3E}">
        <p14:creationId xmlns:p14="http://schemas.microsoft.com/office/powerpoint/2010/main" val="1052480225"/>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r>
              <a:rPr lang="en-US" altLang="de-DE" sz="5400" dirty="0" err="1">
                <a:solidFill>
                  <a:schemeClr val="bg1">
                    <a:lumMod val="65000"/>
                  </a:schemeClr>
                </a:solidFill>
                <a:latin typeface="Century Gothic" panose="020B0502020202020204" pitchFamily="34" charset="0"/>
                <a:ea typeface="+mn-ea"/>
                <a:cs typeface="+mn-cs"/>
              </a:rPr>
              <a:t>Config-Dateien</a:t>
            </a:r>
            <a:r>
              <a:rPr lang="en-US" altLang="de-DE" sz="5400" dirty="0">
                <a:solidFill>
                  <a:schemeClr val="bg1">
                    <a:lumMod val="65000"/>
                  </a:schemeClr>
                </a:solidFill>
                <a:latin typeface="Century Gothic" panose="020B0502020202020204" pitchFamily="34" charset="0"/>
                <a:ea typeface="+mn-ea"/>
                <a:cs typeface="+mn-cs"/>
              </a:rPr>
              <a:t> </a:t>
            </a:r>
            <a:r>
              <a:rPr lang="en-US" altLang="de-DE" sz="5400" dirty="0" err="1" smtClean="0">
                <a:solidFill>
                  <a:schemeClr val="bg1">
                    <a:lumMod val="65000"/>
                  </a:schemeClr>
                </a:solidFill>
                <a:latin typeface="Century Gothic" panose="020B0502020202020204" pitchFamily="34" charset="0"/>
                <a:ea typeface="+mn-ea"/>
                <a:cs typeface="+mn-cs"/>
              </a:rPr>
              <a:t>verschlüsseln</a:t>
            </a:r>
            <a:endParaRPr lang="en-US" altLang="de-DE" sz="5400" dirty="0">
              <a:solidFill>
                <a:schemeClr val="bg1">
                  <a:lumMod val="65000"/>
                </a:schemeClr>
              </a:solidFill>
              <a:latin typeface="Century Gothic" panose="020B0502020202020204" pitchFamily="34" charset="0"/>
              <a:ea typeface="+mn-ea"/>
              <a:cs typeface="+mn-cs"/>
            </a:endParaRPr>
          </a:p>
        </p:txBody>
      </p:sp>
      <p:sp>
        <p:nvSpPr>
          <p:cNvPr id="6" name="Textfeld 5"/>
          <p:cNvSpPr txBox="1"/>
          <p:nvPr/>
        </p:nvSpPr>
        <p:spPr>
          <a:xfrm>
            <a:off x="2458200" y="2169363"/>
            <a:ext cx="8248650" cy="1631216"/>
          </a:xfrm>
          <a:prstGeom prst="rect">
            <a:avLst/>
          </a:prstGeom>
          <a:noFill/>
        </p:spPr>
        <p:txBody>
          <a:bodyPr wrap="square" rtlCol="0">
            <a:spAutoFit/>
          </a:bodyPr>
          <a:lstStyle/>
          <a:p>
            <a:r>
              <a:rPr lang="de-DE" sz="2000" dirty="0"/>
              <a:t>Bei Dateien mit sensiblen Informationen über die Konfiguration der Webanwendung </a:t>
            </a:r>
            <a:r>
              <a:rPr lang="de-DE" sz="2000" dirty="0" err="1"/>
              <a:t>zB</a:t>
            </a:r>
            <a:r>
              <a:rPr lang="de-DE" sz="2000" dirty="0"/>
              <a:t> wie </a:t>
            </a:r>
            <a:r>
              <a:rPr lang="de-DE" sz="2000" dirty="0" err="1"/>
              <a:t>web.config</a:t>
            </a:r>
            <a:r>
              <a:rPr lang="de-DE" sz="2000" dirty="0"/>
              <a:t> macht es Sinn diese zu verschlüsseln </a:t>
            </a:r>
          </a:p>
          <a:p>
            <a:endParaRPr lang="de-DE" sz="2000" dirty="0"/>
          </a:p>
          <a:p>
            <a:pPr marL="285750" indent="-285750">
              <a:buFont typeface="Wingdings" panose="05000000000000000000" pitchFamily="2" charset="2"/>
              <a:buChar char="ü"/>
            </a:pPr>
            <a:r>
              <a:rPr lang="de-DE" sz="2000" dirty="0"/>
              <a:t>Zusätzlicher Schutz des Projektes</a:t>
            </a:r>
          </a:p>
          <a:p>
            <a:pPr marL="285750" indent="-285750">
              <a:buFont typeface="Wingdings" panose="05000000000000000000" pitchFamily="2" charset="2"/>
              <a:buChar char="ü"/>
            </a:pPr>
            <a:r>
              <a:rPr lang="de-DE" sz="2000" dirty="0"/>
              <a:t>Connection Strings werde nicht im Klartext angezeigt</a:t>
            </a:r>
          </a:p>
        </p:txBody>
      </p:sp>
      <p:grpSp>
        <p:nvGrpSpPr>
          <p:cNvPr id="4" name="Gruppieren 3"/>
          <p:cNvGrpSpPr/>
          <p:nvPr/>
        </p:nvGrpSpPr>
        <p:grpSpPr>
          <a:xfrm>
            <a:off x="1097110" y="2169363"/>
            <a:ext cx="1045029" cy="1574435"/>
            <a:chOff x="1125685" y="3886200"/>
            <a:chExt cx="1045029" cy="1574435"/>
          </a:xfrm>
        </p:grpSpPr>
        <p:sp>
          <p:nvSpPr>
            <p:cNvPr id="2" name="Rechteck 1"/>
            <p:cNvSpPr/>
            <p:nvPr/>
          </p:nvSpPr>
          <p:spPr>
            <a:xfrm>
              <a:off x="1125685" y="4590087"/>
              <a:ext cx="1045029" cy="870548"/>
            </a:xfrm>
            <a:prstGeom prst="rect">
              <a:avLst/>
            </a:prstGeom>
            <a:noFill/>
            <a:ln w="1206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Flussdiagramm: Verzögerung 2"/>
            <p:cNvSpPr/>
            <p:nvPr/>
          </p:nvSpPr>
          <p:spPr>
            <a:xfrm rot="16200000">
              <a:off x="1296256" y="3866670"/>
              <a:ext cx="703887" cy="742948"/>
            </a:xfrm>
            <a:prstGeom prst="flowChartDelay">
              <a:avLst/>
            </a:prstGeom>
            <a:noFill/>
            <a:ln w="1206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1939830162"/>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38200" y="365125"/>
            <a:ext cx="11182350" cy="1325563"/>
          </a:xfrm>
        </p:spPr>
        <p:txBody>
          <a:bodyPr>
            <a:noAutofit/>
          </a:bodyPr>
          <a:lstStyle/>
          <a:p>
            <a:r>
              <a:rPr lang="en-US" altLang="de-DE" sz="5400" dirty="0" err="1">
                <a:solidFill>
                  <a:schemeClr val="bg1">
                    <a:lumMod val="65000"/>
                  </a:schemeClr>
                </a:solidFill>
                <a:latin typeface="Century Gothic" panose="020B0502020202020204" pitchFamily="34" charset="0"/>
              </a:rPr>
              <a:t>Zugreifen</a:t>
            </a:r>
            <a:r>
              <a:rPr lang="en-US" altLang="de-DE" sz="5400" dirty="0">
                <a:solidFill>
                  <a:schemeClr val="bg1">
                    <a:lumMod val="65000"/>
                  </a:schemeClr>
                </a:solidFill>
                <a:latin typeface="Century Gothic" panose="020B0502020202020204" pitchFamily="34" charset="0"/>
              </a:rPr>
              <a:t> auf </a:t>
            </a:r>
            <a:r>
              <a:rPr lang="en-US" altLang="de-DE" sz="5400" dirty="0" err="1">
                <a:solidFill>
                  <a:schemeClr val="bg1">
                    <a:lumMod val="65000"/>
                  </a:schemeClr>
                </a:solidFill>
                <a:latin typeface="Century Gothic" panose="020B0502020202020204" pitchFamily="34" charset="0"/>
              </a:rPr>
              <a:t>gesicherte</a:t>
            </a:r>
            <a:r>
              <a:rPr lang="en-US" altLang="de-DE" sz="5400" dirty="0">
                <a:solidFill>
                  <a:schemeClr val="bg1">
                    <a:lumMod val="65000"/>
                  </a:schemeClr>
                </a:solidFill>
                <a:latin typeface="Century Gothic" panose="020B0502020202020204" pitchFamily="34" charset="0"/>
              </a:rPr>
              <a:t> </a:t>
            </a:r>
            <a:r>
              <a:rPr lang="en-US" altLang="de-DE" sz="5400" dirty="0" err="1">
                <a:solidFill>
                  <a:schemeClr val="bg1">
                    <a:lumMod val="65000"/>
                  </a:schemeClr>
                </a:solidFill>
                <a:latin typeface="Century Gothic" panose="020B0502020202020204" pitchFamily="34" charset="0"/>
              </a:rPr>
              <a:t>Dateien</a:t>
            </a:r>
            <a:endParaRPr lang="en-US" altLang="de-DE" sz="5400" dirty="0">
              <a:solidFill>
                <a:schemeClr val="bg1">
                  <a:lumMod val="65000"/>
                </a:schemeClr>
              </a:solidFill>
              <a:latin typeface="Century Gothic" panose="020B0502020202020204" pitchFamily="34" charset="0"/>
              <a:ea typeface="+mn-ea"/>
              <a:cs typeface="+mn-cs"/>
            </a:endParaRPr>
          </a:p>
        </p:txBody>
      </p:sp>
      <p:sp>
        <p:nvSpPr>
          <p:cNvPr id="6" name="Textfeld 5"/>
          <p:cNvSpPr txBox="1"/>
          <p:nvPr/>
        </p:nvSpPr>
        <p:spPr>
          <a:xfrm>
            <a:off x="2458200" y="2169363"/>
            <a:ext cx="8248650" cy="1323439"/>
          </a:xfrm>
          <a:prstGeom prst="rect">
            <a:avLst/>
          </a:prstGeom>
          <a:noFill/>
        </p:spPr>
        <p:txBody>
          <a:bodyPr wrap="square" rtlCol="0">
            <a:spAutoFit/>
          </a:bodyPr>
          <a:lstStyle/>
          <a:p>
            <a:r>
              <a:rPr lang="de-DE" sz="2000" dirty="0"/>
              <a:t>Entschlüsseln mit…</a:t>
            </a:r>
          </a:p>
          <a:p>
            <a:endParaRPr lang="de-DE" sz="2000" dirty="0"/>
          </a:p>
          <a:p>
            <a:pPr marL="285750" indent="-285750">
              <a:buFont typeface="Wingdings" panose="05000000000000000000" pitchFamily="2" charset="2"/>
              <a:buChar char="ü"/>
            </a:pPr>
            <a:r>
              <a:rPr lang="de-DE" sz="2000" dirty="0"/>
              <a:t>Aspnet_regiis.exe mit –</a:t>
            </a:r>
            <a:r>
              <a:rPr lang="de-DE" sz="2000" dirty="0" err="1"/>
              <a:t>pd</a:t>
            </a:r>
            <a:r>
              <a:rPr lang="de-DE" sz="2000" dirty="0"/>
              <a:t> Option</a:t>
            </a:r>
          </a:p>
          <a:p>
            <a:pPr marL="285750" indent="-285750">
              <a:buFont typeface="Wingdings" panose="05000000000000000000" pitchFamily="2" charset="2"/>
              <a:buChar char="ü"/>
            </a:pPr>
            <a:r>
              <a:rPr lang="de-DE" sz="2000" dirty="0"/>
              <a:t>ASP.NET entschlüsselt automatisch beim Verarbeiten der Datei </a:t>
            </a:r>
          </a:p>
        </p:txBody>
      </p:sp>
      <p:grpSp>
        <p:nvGrpSpPr>
          <p:cNvPr id="5" name="Gruppieren 4"/>
          <p:cNvGrpSpPr/>
          <p:nvPr/>
        </p:nvGrpSpPr>
        <p:grpSpPr>
          <a:xfrm>
            <a:off x="950409" y="2169363"/>
            <a:ext cx="1045029" cy="1574435"/>
            <a:chOff x="1198059" y="2402237"/>
            <a:chExt cx="1045029" cy="1574435"/>
          </a:xfrm>
        </p:grpSpPr>
        <p:grpSp>
          <p:nvGrpSpPr>
            <p:cNvPr id="7" name="Gruppieren 6"/>
            <p:cNvGrpSpPr/>
            <p:nvPr/>
          </p:nvGrpSpPr>
          <p:grpSpPr>
            <a:xfrm>
              <a:off x="1198059" y="2402237"/>
              <a:ext cx="1045029" cy="1574435"/>
              <a:chOff x="1125685" y="3886200"/>
              <a:chExt cx="1045029" cy="1574435"/>
            </a:xfrm>
          </p:grpSpPr>
          <p:sp>
            <p:nvSpPr>
              <p:cNvPr id="10" name="Rechteck 9"/>
              <p:cNvSpPr/>
              <p:nvPr/>
            </p:nvSpPr>
            <p:spPr>
              <a:xfrm>
                <a:off x="1125685" y="4590087"/>
                <a:ext cx="1045029" cy="870548"/>
              </a:xfrm>
              <a:prstGeom prst="rect">
                <a:avLst/>
              </a:prstGeom>
              <a:noFill/>
              <a:ln w="1206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Verzögerung 10"/>
              <p:cNvSpPr/>
              <p:nvPr/>
            </p:nvSpPr>
            <p:spPr>
              <a:xfrm rot="16200000">
                <a:off x="1296256" y="3866670"/>
                <a:ext cx="703887" cy="742948"/>
              </a:xfrm>
              <a:prstGeom prst="flowChartDelay">
                <a:avLst/>
              </a:prstGeom>
              <a:noFill/>
              <a:ln w="1206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9" name="Rechteck 8"/>
            <p:cNvSpPr/>
            <p:nvPr/>
          </p:nvSpPr>
          <p:spPr>
            <a:xfrm>
              <a:off x="1933575" y="2724150"/>
              <a:ext cx="309513" cy="3143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1204852126"/>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Rectangle 7"/>
          <p:cNvSpPr>
            <a:spLocks noGrp="1" noChangeArrowheads="1"/>
          </p:cNvSpPr>
          <p:nvPr>
            <p:ph type="title" idx="4294967295"/>
          </p:nvPr>
        </p:nvSpPr>
        <p:spPr>
          <a:xfrm>
            <a:off x="838199" y="365125"/>
            <a:ext cx="10944225" cy="1325563"/>
          </a:xfrm>
        </p:spPr>
        <p:txBody>
          <a:bodyPr>
            <a:noAutofit/>
          </a:bodyPr>
          <a:lstStyle/>
          <a:p>
            <a:r>
              <a:rPr lang="en-US" altLang="de-DE" sz="5400" dirty="0" err="1">
                <a:solidFill>
                  <a:schemeClr val="bg1">
                    <a:lumMod val="65000"/>
                  </a:schemeClr>
                </a:solidFill>
                <a:latin typeface="Century Gothic" panose="020B0502020202020204" pitchFamily="34" charset="0"/>
                <a:ea typeface="+mn-ea"/>
                <a:cs typeface="+mn-cs"/>
              </a:rPr>
              <a:t>Authentifikation</a:t>
            </a:r>
            <a:r>
              <a:rPr lang="en-US" altLang="de-DE" sz="5400" dirty="0">
                <a:solidFill>
                  <a:schemeClr val="bg1">
                    <a:lumMod val="65000"/>
                  </a:schemeClr>
                </a:solidFill>
                <a:latin typeface="Century Gothic" panose="020B0502020202020204" pitchFamily="34" charset="0"/>
                <a:ea typeface="+mn-ea"/>
                <a:cs typeface="+mn-cs"/>
              </a:rPr>
              <a:t> vs </a:t>
            </a:r>
            <a:r>
              <a:rPr lang="en-US" altLang="de-DE" sz="5400" dirty="0" err="1">
                <a:solidFill>
                  <a:schemeClr val="bg1">
                    <a:lumMod val="65000"/>
                  </a:schemeClr>
                </a:solidFill>
                <a:latin typeface="Century Gothic" panose="020B0502020202020204" pitchFamily="34" charset="0"/>
                <a:ea typeface="+mn-ea"/>
                <a:cs typeface="+mn-cs"/>
              </a:rPr>
              <a:t>Authorisation</a:t>
            </a:r>
            <a:endParaRPr lang="en-US" altLang="de-DE" sz="5400" dirty="0">
              <a:solidFill>
                <a:schemeClr val="bg1">
                  <a:lumMod val="65000"/>
                </a:schemeClr>
              </a:solidFill>
              <a:latin typeface="Century Gothic" panose="020B0502020202020204" pitchFamily="34" charset="0"/>
              <a:ea typeface="+mn-ea"/>
              <a:cs typeface="+mn-cs"/>
            </a:endParaRPr>
          </a:p>
        </p:txBody>
      </p:sp>
      <p:sp>
        <p:nvSpPr>
          <p:cNvPr id="2" name="AutoShape 4" descr="https://image.freepik.com/free-icon/question-mark_318-52837.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 name="Textfeld 3"/>
          <p:cNvSpPr txBox="1"/>
          <p:nvPr/>
        </p:nvSpPr>
        <p:spPr>
          <a:xfrm>
            <a:off x="838200" y="1968649"/>
            <a:ext cx="4680000" cy="1200329"/>
          </a:xfrm>
          <a:prstGeom prst="rect">
            <a:avLst/>
          </a:prstGeom>
          <a:noFill/>
        </p:spPr>
        <p:txBody>
          <a:bodyPr wrap="square" rtlCol="0">
            <a:spAutoFit/>
          </a:bodyPr>
          <a:lstStyle/>
          <a:p>
            <a:r>
              <a:rPr lang="en-US" altLang="de-DE" sz="2400" b="1" dirty="0" err="1"/>
              <a:t>Authentifikation</a:t>
            </a:r>
            <a:r>
              <a:rPr lang="en-US" altLang="de-DE" sz="2400" b="1" dirty="0"/>
              <a:t/>
            </a:r>
            <a:br>
              <a:rPr lang="en-US" altLang="de-DE" sz="2400" b="1" dirty="0"/>
            </a:br>
            <a:r>
              <a:rPr lang="en-US" altLang="de-DE" sz="2400" dirty="0" err="1"/>
              <a:t>Erhalten</a:t>
            </a:r>
            <a:r>
              <a:rPr lang="en-US" altLang="de-DE" sz="2400" dirty="0"/>
              <a:t> </a:t>
            </a:r>
            <a:r>
              <a:rPr lang="en-US" altLang="de-DE" sz="2400" dirty="0" err="1"/>
              <a:t>einer</a:t>
            </a:r>
            <a:r>
              <a:rPr lang="en-US" altLang="de-DE" sz="2400" dirty="0"/>
              <a:t> </a:t>
            </a:r>
            <a:r>
              <a:rPr lang="en-US" altLang="de-DE" sz="2400" dirty="0" err="1"/>
              <a:t>Identität</a:t>
            </a:r>
            <a:r>
              <a:rPr lang="en-US" altLang="de-DE" sz="2400" dirty="0"/>
              <a:t>, </a:t>
            </a:r>
            <a:r>
              <a:rPr lang="en-US" altLang="de-DE" sz="2400" dirty="0" err="1"/>
              <a:t>welche</a:t>
            </a:r>
            <a:r>
              <a:rPr lang="en-US" altLang="de-DE" sz="2400" dirty="0"/>
              <a:t> </a:t>
            </a:r>
            <a:r>
              <a:rPr lang="en-US" altLang="de-DE" sz="2400" dirty="0" err="1"/>
              <a:t>dann</a:t>
            </a:r>
            <a:r>
              <a:rPr lang="en-US" altLang="de-DE" sz="2400" dirty="0"/>
              <a:t> </a:t>
            </a:r>
            <a:r>
              <a:rPr lang="en-US" altLang="de-DE" sz="2400" dirty="0" err="1"/>
              <a:t>bestätigt</a:t>
            </a:r>
            <a:r>
              <a:rPr lang="en-US" altLang="de-DE" sz="2400" dirty="0"/>
              <a:t> </a:t>
            </a:r>
            <a:r>
              <a:rPr lang="en-US" altLang="de-DE" sz="2400" dirty="0" err="1"/>
              <a:t>werden</a:t>
            </a:r>
            <a:r>
              <a:rPr lang="en-US" altLang="de-DE" sz="2400" dirty="0"/>
              <a:t> muss</a:t>
            </a:r>
            <a:endParaRPr lang="de-DE" sz="2400" dirty="0">
              <a:cs typeface="Courier New" panose="02070309020205020404" pitchFamily="49" charset="0"/>
            </a:endParaRPr>
          </a:p>
        </p:txBody>
      </p:sp>
      <p:sp>
        <p:nvSpPr>
          <p:cNvPr id="5" name="Textfeld 4"/>
          <p:cNvSpPr txBox="1"/>
          <p:nvPr/>
        </p:nvSpPr>
        <p:spPr>
          <a:xfrm>
            <a:off x="6673800" y="1968649"/>
            <a:ext cx="4680000" cy="1200329"/>
          </a:xfrm>
          <a:prstGeom prst="rect">
            <a:avLst/>
          </a:prstGeom>
          <a:noFill/>
        </p:spPr>
        <p:txBody>
          <a:bodyPr wrap="square" rtlCol="0">
            <a:spAutoFit/>
          </a:bodyPr>
          <a:lstStyle/>
          <a:p>
            <a:r>
              <a:rPr lang="en-US" altLang="de-DE" sz="2400" b="1" dirty="0" err="1"/>
              <a:t>Authorisation</a:t>
            </a:r>
            <a:r>
              <a:rPr lang="en-US" altLang="de-DE" sz="2400" b="1" dirty="0"/>
              <a:t/>
            </a:r>
            <a:br>
              <a:rPr lang="en-US" altLang="de-DE" sz="2400" b="1" dirty="0"/>
            </a:br>
            <a:r>
              <a:rPr lang="en-US" altLang="de-DE" sz="2400" dirty="0"/>
              <a:t>Dem </a:t>
            </a:r>
            <a:r>
              <a:rPr lang="en-US" altLang="de-DE" sz="2400" dirty="0" err="1"/>
              <a:t>authetifizierten</a:t>
            </a:r>
            <a:r>
              <a:rPr lang="en-US" altLang="de-DE" sz="2400" dirty="0"/>
              <a:t> C</a:t>
            </a:r>
            <a:r>
              <a:rPr lang="en-US" sz="2400" dirty="0"/>
              <a:t>lient </a:t>
            </a:r>
            <a:r>
              <a:rPr lang="en-US" sz="2400" dirty="0" err="1"/>
              <a:t>werden</a:t>
            </a:r>
            <a:r>
              <a:rPr lang="en-US" sz="2400" dirty="0"/>
              <a:t> </a:t>
            </a:r>
            <a:r>
              <a:rPr lang="en-US" sz="2400" dirty="0" err="1"/>
              <a:t>Rechte</a:t>
            </a:r>
            <a:r>
              <a:rPr lang="en-US" sz="2400" dirty="0"/>
              <a:t> </a:t>
            </a:r>
            <a:r>
              <a:rPr lang="en-US" sz="2400" dirty="0" err="1"/>
              <a:t>gegeben</a:t>
            </a:r>
            <a:r>
              <a:rPr lang="en-US" sz="2400" dirty="0"/>
              <a:t> </a:t>
            </a:r>
            <a:r>
              <a:rPr lang="en-US" sz="2400" dirty="0" err="1"/>
              <a:t>oder</a:t>
            </a:r>
            <a:r>
              <a:rPr lang="en-US" sz="2400" dirty="0"/>
              <a:t> </a:t>
            </a:r>
            <a:r>
              <a:rPr lang="en-US" sz="2400" dirty="0" err="1"/>
              <a:t>verweigert</a:t>
            </a:r>
            <a:r>
              <a:rPr lang="en-US" sz="2400" dirty="0"/>
              <a:t>.</a:t>
            </a:r>
            <a:endParaRPr lang="de-DE" sz="2400" dirty="0"/>
          </a:p>
        </p:txBody>
      </p:sp>
      <p:grpSp>
        <p:nvGrpSpPr>
          <p:cNvPr id="16" name="Gruppieren 15"/>
          <p:cNvGrpSpPr/>
          <p:nvPr/>
        </p:nvGrpSpPr>
        <p:grpSpPr>
          <a:xfrm>
            <a:off x="8147025" y="3912702"/>
            <a:ext cx="1676400" cy="2004767"/>
            <a:chOff x="8175600" y="3445977"/>
            <a:chExt cx="1676400" cy="2004767"/>
          </a:xfrm>
        </p:grpSpPr>
        <p:sp>
          <p:nvSpPr>
            <p:cNvPr id="19" name="Rechteck 18"/>
            <p:cNvSpPr/>
            <p:nvPr/>
          </p:nvSpPr>
          <p:spPr>
            <a:xfrm>
              <a:off x="8696325" y="3999485"/>
              <a:ext cx="228600" cy="239807"/>
            </a:xfrm>
            <a:prstGeom prst="rect">
              <a:avLst/>
            </a:prstGeom>
            <a:solidFill>
              <a:srgbClr val="11E9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p:cNvSpPr/>
            <p:nvPr/>
          </p:nvSpPr>
          <p:spPr>
            <a:xfrm>
              <a:off x="8696325" y="4369945"/>
              <a:ext cx="228600" cy="239807"/>
            </a:xfrm>
            <a:prstGeom prst="rect">
              <a:avLst/>
            </a:prstGeom>
            <a:solidFill>
              <a:srgbClr val="11E9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p:cNvSpPr/>
            <p:nvPr/>
          </p:nvSpPr>
          <p:spPr>
            <a:xfrm>
              <a:off x="8696325" y="4740405"/>
              <a:ext cx="228600" cy="239807"/>
            </a:xfrm>
            <a:prstGeom prst="rect">
              <a:avLst/>
            </a:prstGeom>
            <a:solidFill>
              <a:srgbClr val="11E9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8696325" y="3629025"/>
              <a:ext cx="228600" cy="239807"/>
            </a:xfrm>
            <a:prstGeom prst="rect">
              <a:avLst/>
            </a:prstGeom>
            <a:solidFill>
              <a:srgbClr val="11E9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Gefaltete Ecke 5"/>
            <p:cNvSpPr/>
            <p:nvPr/>
          </p:nvSpPr>
          <p:spPr>
            <a:xfrm>
              <a:off x="8175600" y="3445977"/>
              <a:ext cx="1676400" cy="2004767"/>
            </a:xfrm>
            <a:prstGeom prst="foldedCorner">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buFont typeface="Wingdings" panose="05000000000000000000" pitchFamily="2" charset="2"/>
                <a:buChar char="ü"/>
              </a:pPr>
              <a:r>
                <a:rPr lang="de-DE" sz="2400" dirty="0">
                  <a:solidFill>
                    <a:schemeClr val="tx1"/>
                  </a:solidFill>
                </a:rPr>
                <a:t> </a:t>
              </a:r>
            </a:p>
            <a:p>
              <a:pPr marL="742950" lvl="1" indent="-285750">
                <a:buFont typeface="Wingdings" panose="05000000000000000000" pitchFamily="2" charset="2"/>
                <a:buChar char="ü"/>
              </a:pPr>
              <a:r>
                <a:rPr lang="de-DE" sz="2400" dirty="0">
                  <a:solidFill>
                    <a:schemeClr val="tx1"/>
                  </a:solidFill>
                </a:rPr>
                <a:t> </a:t>
              </a:r>
            </a:p>
            <a:p>
              <a:pPr marL="742950" lvl="1" indent="-285750">
                <a:buFont typeface="Wingdings" panose="05000000000000000000" pitchFamily="2" charset="2"/>
                <a:buChar char="ü"/>
              </a:pPr>
              <a:r>
                <a:rPr lang="de-DE" sz="2400" dirty="0">
                  <a:solidFill>
                    <a:schemeClr val="tx1"/>
                  </a:solidFill>
                </a:rPr>
                <a:t> </a:t>
              </a:r>
            </a:p>
            <a:p>
              <a:pPr marL="742950" lvl="1" indent="-285750">
                <a:buFont typeface="Wingdings" panose="05000000000000000000" pitchFamily="2" charset="2"/>
                <a:buChar char="ü"/>
              </a:pPr>
              <a:r>
                <a:rPr lang="de-DE" sz="2400" dirty="0">
                  <a:solidFill>
                    <a:schemeClr val="tx1"/>
                  </a:solidFill>
                </a:rPr>
                <a:t> </a:t>
              </a:r>
            </a:p>
          </p:txBody>
        </p:sp>
      </p:grpSp>
      <p:sp>
        <p:nvSpPr>
          <p:cNvPr id="2049" name="Rechteck 2048"/>
          <p:cNvSpPr/>
          <p:nvPr/>
        </p:nvSpPr>
        <p:spPr>
          <a:xfrm>
            <a:off x="5301758" y="5443474"/>
            <a:ext cx="809482" cy="1713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059" name="Gruppieren 2058"/>
          <p:cNvGrpSpPr/>
          <p:nvPr/>
        </p:nvGrpSpPr>
        <p:grpSpPr>
          <a:xfrm>
            <a:off x="2225305" y="3911955"/>
            <a:ext cx="1905789" cy="2508702"/>
            <a:chOff x="5039801" y="4080592"/>
            <a:chExt cx="1905789" cy="2508702"/>
          </a:xfrm>
        </p:grpSpPr>
        <p:grpSp>
          <p:nvGrpSpPr>
            <p:cNvPr id="14" name="Gruppieren 13"/>
            <p:cNvGrpSpPr/>
            <p:nvPr/>
          </p:nvGrpSpPr>
          <p:grpSpPr>
            <a:xfrm>
              <a:off x="5039801" y="4294971"/>
              <a:ext cx="1341120" cy="1726709"/>
              <a:chOff x="5039801" y="4294971"/>
              <a:chExt cx="1341120" cy="1726709"/>
            </a:xfrm>
          </p:grpSpPr>
          <p:sp>
            <p:nvSpPr>
              <p:cNvPr id="8" name="Abgerundetes Rechteck 7"/>
              <p:cNvSpPr/>
              <p:nvPr/>
            </p:nvSpPr>
            <p:spPr>
              <a:xfrm>
                <a:off x="5039801" y="4348551"/>
                <a:ext cx="1341120" cy="1673129"/>
              </a:xfrm>
              <a:prstGeom prst="roundRect">
                <a:avLst/>
              </a:prstGeom>
              <a:solidFill>
                <a:schemeClr val="bg1"/>
              </a:solidFill>
              <a:ln w="793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espeicherte Daten 8"/>
              <p:cNvSpPr/>
              <p:nvPr/>
            </p:nvSpPr>
            <p:spPr>
              <a:xfrm>
                <a:off x="5654040" y="4294972"/>
                <a:ext cx="274320" cy="104147"/>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espeicherte Daten 24"/>
              <p:cNvSpPr/>
              <p:nvPr/>
            </p:nvSpPr>
            <p:spPr>
              <a:xfrm rot="10800000">
                <a:off x="5476237" y="4294971"/>
                <a:ext cx="274320" cy="104147"/>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cxnSp>
          <p:nvCxnSpPr>
            <p:cNvPr id="18" name="Gerader Verbinder 17"/>
            <p:cNvCxnSpPr/>
            <p:nvPr/>
          </p:nvCxnSpPr>
          <p:spPr>
            <a:xfrm flipV="1">
              <a:off x="5064760" y="5661660"/>
              <a:ext cx="1302373" cy="2540"/>
            </a:xfrm>
            <a:prstGeom prst="line">
              <a:avLst/>
            </a:prstGeom>
            <a:ln w="793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Abgerundetes Rechteck 29"/>
            <p:cNvSpPr/>
            <p:nvPr/>
          </p:nvSpPr>
          <p:spPr>
            <a:xfrm>
              <a:off x="5717540" y="5805731"/>
              <a:ext cx="518160" cy="66749"/>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7" name="Abgerundetes Rechteck 36"/>
            <p:cNvSpPr/>
            <p:nvPr/>
          </p:nvSpPr>
          <p:spPr>
            <a:xfrm>
              <a:off x="5303742" y="5805730"/>
              <a:ext cx="305562" cy="66749"/>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048" name="Trapezoid 2047"/>
            <p:cNvSpPr/>
            <p:nvPr/>
          </p:nvSpPr>
          <p:spPr>
            <a:xfrm rot="10800000">
              <a:off x="5544060" y="4080592"/>
              <a:ext cx="328998" cy="385618"/>
            </a:xfrm>
            <a:prstGeom prst="trapezoid">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39" name="Gruppieren 38"/>
            <p:cNvGrpSpPr/>
            <p:nvPr/>
          </p:nvGrpSpPr>
          <p:grpSpPr>
            <a:xfrm>
              <a:off x="5351995" y="4586113"/>
              <a:ext cx="713511" cy="1573134"/>
              <a:chOff x="807176" y="2862715"/>
              <a:chExt cx="864657" cy="1866325"/>
            </a:xfrm>
          </p:grpSpPr>
          <p:sp>
            <p:nvSpPr>
              <p:cNvPr id="40" name="Ellipse 39"/>
              <p:cNvSpPr/>
              <p:nvPr/>
            </p:nvSpPr>
            <p:spPr>
              <a:xfrm>
                <a:off x="993299" y="2862715"/>
                <a:ext cx="480306" cy="451172"/>
              </a:xfrm>
              <a:prstGeom prst="ellipse">
                <a:avLst/>
              </a:prstGeom>
              <a:noFill/>
              <a:ln w="3492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41" name="Sehne 40"/>
              <p:cNvSpPr/>
              <p:nvPr/>
            </p:nvSpPr>
            <p:spPr>
              <a:xfrm rot="5400000">
                <a:off x="547966" y="3605173"/>
                <a:ext cx="1383077" cy="864657"/>
              </a:xfrm>
              <a:prstGeom prst="chord">
                <a:avLst>
                  <a:gd name="adj1" fmla="val 6350610"/>
                  <a:gd name="adj2" fmla="val 15311491"/>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23" name="Rechteck 22"/>
            <p:cNvSpPr/>
            <p:nvPr/>
          </p:nvSpPr>
          <p:spPr>
            <a:xfrm rot="3053585">
              <a:off x="6298201" y="5461034"/>
              <a:ext cx="381910" cy="912869"/>
            </a:xfrm>
            <a:prstGeom prst="rect">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grpSp>
          <p:nvGrpSpPr>
            <p:cNvPr id="2058" name="Gruppieren 2057"/>
            <p:cNvGrpSpPr/>
            <p:nvPr/>
          </p:nvGrpSpPr>
          <p:grpSpPr>
            <a:xfrm rot="21370796">
              <a:off x="5730632" y="5693870"/>
              <a:ext cx="1083547" cy="895424"/>
              <a:chOff x="3487427" y="5773136"/>
              <a:chExt cx="1083547" cy="895424"/>
            </a:xfrm>
          </p:grpSpPr>
          <p:sp>
            <p:nvSpPr>
              <p:cNvPr id="2051" name="Ellipse 2050"/>
              <p:cNvSpPr/>
              <p:nvPr/>
            </p:nvSpPr>
            <p:spPr>
              <a:xfrm>
                <a:off x="3487427" y="6218560"/>
                <a:ext cx="450000" cy="450000"/>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054" name="Gerader Verbinder 2053"/>
              <p:cNvCxnSpPr/>
              <p:nvPr/>
            </p:nvCxnSpPr>
            <p:spPr>
              <a:xfrm flipV="1">
                <a:off x="3878348" y="5773136"/>
                <a:ext cx="692626" cy="52078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056" name="Rechteck 2055"/>
              <p:cNvSpPr/>
              <p:nvPr/>
            </p:nvSpPr>
            <p:spPr>
              <a:xfrm rot="19409677">
                <a:off x="4374532" y="5904164"/>
                <a:ext cx="193167" cy="6916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57" name="Rechteck 2056"/>
              <p:cNvSpPr/>
              <p:nvPr/>
            </p:nvSpPr>
            <p:spPr>
              <a:xfrm rot="2848937">
                <a:off x="4431938" y="5932314"/>
                <a:ext cx="127859" cy="645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nvGrpSpPr>
          <p:cNvPr id="56" name="Gruppieren 55"/>
          <p:cNvGrpSpPr/>
          <p:nvPr/>
        </p:nvGrpSpPr>
        <p:grpSpPr>
          <a:xfrm rot="1739448">
            <a:off x="9447021" y="3418268"/>
            <a:ext cx="1121156" cy="1520278"/>
            <a:chOff x="5039801" y="4080592"/>
            <a:chExt cx="1905788" cy="2508702"/>
          </a:xfrm>
        </p:grpSpPr>
        <p:grpSp>
          <p:nvGrpSpPr>
            <p:cNvPr id="57" name="Gruppieren 56"/>
            <p:cNvGrpSpPr/>
            <p:nvPr/>
          </p:nvGrpSpPr>
          <p:grpSpPr>
            <a:xfrm>
              <a:off x="5039801" y="4294971"/>
              <a:ext cx="1341120" cy="1726709"/>
              <a:chOff x="5039801" y="4294971"/>
              <a:chExt cx="1341120" cy="1726709"/>
            </a:xfrm>
          </p:grpSpPr>
          <p:sp>
            <p:nvSpPr>
              <p:cNvPr id="71" name="Abgerundetes Rechteck 70"/>
              <p:cNvSpPr/>
              <p:nvPr/>
            </p:nvSpPr>
            <p:spPr>
              <a:xfrm>
                <a:off x="5039801" y="4348551"/>
                <a:ext cx="1341120" cy="1673129"/>
              </a:xfrm>
              <a:prstGeom prst="roundRect">
                <a:avLst/>
              </a:prstGeom>
              <a:solidFill>
                <a:schemeClr val="bg1"/>
              </a:solidFill>
              <a:ln w="793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Flussdiagramm: Gespeicherte Daten 71"/>
              <p:cNvSpPr/>
              <p:nvPr/>
            </p:nvSpPr>
            <p:spPr>
              <a:xfrm>
                <a:off x="5654040" y="4294972"/>
                <a:ext cx="274320" cy="104147"/>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Flussdiagramm: Gespeicherte Daten 72"/>
              <p:cNvSpPr/>
              <p:nvPr/>
            </p:nvSpPr>
            <p:spPr>
              <a:xfrm rot="10800000">
                <a:off x="5476237" y="4294971"/>
                <a:ext cx="274320" cy="104147"/>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cxnSp>
          <p:nvCxnSpPr>
            <p:cNvPr id="58" name="Gerader Verbinder 57"/>
            <p:cNvCxnSpPr/>
            <p:nvPr/>
          </p:nvCxnSpPr>
          <p:spPr>
            <a:xfrm flipV="1">
              <a:off x="5064760" y="5661660"/>
              <a:ext cx="1302373" cy="2540"/>
            </a:xfrm>
            <a:prstGeom prst="line">
              <a:avLst/>
            </a:prstGeom>
            <a:ln w="7937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Abgerundetes Rechteck 58"/>
            <p:cNvSpPr/>
            <p:nvPr/>
          </p:nvSpPr>
          <p:spPr>
            <a:xfrm>
              <a:off x="5717540" y="5805731"/>
              <a:ext cx="518160" cy="66749"/>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0" name="Abgerundetes Rechteck 59"/>
            <p:cNvSpPr/>
            <p:nvPr/>
          </p:nvSpPr>
          <p:spPr>
            <a:xfrm>
              <a:off x="5303742" y="5805730"/>
              <a:ext cx="305562" cy="66749"/>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1" name="Trapezoid 60"/>
            <p:cNvSpPr/>
            <p:nvPr/>
          </p:nvSpPr>
          <p:spPr>
            <a:xfrm rot="10800000">
              <a:off x="5544060" y="4080592"/>
              <a:ext cx="328998" cy="385618"/>
            </a:xfrm>
            <a:prstGeom prst="trapezoid">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62" name="Gruppieren 61"/>
            <p:cNvGrpSpPr/>
            <p:nvPr/>
          </p:nvGrpSpPr>
          <p:grpSpPr>
            <a:xfrm>
              <a:off x="5351995" y="4586113"/>
              <a:ext cx="713511" cy="1573134"/>
              <a:chOff x="807176" y="2862715"/>
              <a:chExt cx="864657" cy="1866325"/>
            </a:xfrm>
          </p:grpSpPr>
          <p:sp>
            <p:nvSpPr>
              <p:cNvPr id="69" name="Ellipse 68"/>
              <p:cNvSpPr/>
              <p:nvPr/>
            </p:nvSpPr>
            <p:spPr>
              <a:xfrm>
                <a:off x="993299" y="2862715"/>
                <a:ext cx="480306" cy="451172"/>
              </a:xfrm>
              <a:prstGeom prst="ellipse">
                <a:avLst/>
              </a:prstGeom>
              <a:noFill/>
              <a:ln w="3492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70" name="Sehne 69"/>
              <p:cNvSpPr/>
              <p:nvPr/>
            </p:nvSpPr>
            <p:spPr>
              <a:xfrm rot="5400000">
                <a:off x="547966" y="3605173"/>
                <a:ext cx="1383077" cy="864657"/>
              </a:xfrm>
              <a:prstGeom prst="chord">
                <a:avLst>
                  <a:gd name="adj1" fmla="val 6350610"/>
                  <a:gd name="adj2" fmla="val 15311491"/>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63" name="Rechteck 62"/>
            <p:cNvSpPr/>
            <p:nvPr/>
          </p:nvSpPr>
          <p:spPr>
            <a:xfrm rot="2851656">
              <a:off x="6298200" y="5461034"/>
              <a:ext cx="381910" cy="912869"/>
            </a:xfrm>
            <a:prstGeom prst="rect">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grpSp>
          <p:nvGrpSpPr>
            <p:cNvPr id="64" name="Gruppieren 63"/>
            <p:cNvGrpSpPr/>
            <p:nvPr/>
          </p:nvGrpSpPr>
          <p:grpSpPr>
            <a:xfrm rot="21370796">
              <a:off x="5730632" y="5693870"/>
              <a:ext cx="1083547" cy="895424"/>
              <a:chOff x="3487427" y="5773136"/>
              <a:chExt cx="1083547" cy="895424"/>
            </a:xfrm>
          </p:grpSpPr>
          <p:sp>
            <p:nvSpPr>
              <p:cNvPr id="65" name="Ellipse 64"/>
              <p:cNvSpPr/>
              <p:nvPr/>
            </p:nvSpPr>
            <p:spPr>
              <a:xfrm>
                <a:off x="3487427" y="6218560"/>
                <a:ext cx="450000" cy="450000"/>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6" name="Gerader Verbinder 65"/>
              <p:cNvCxnSpPr/>
              <p:nvPr/>
            </p:nvCxnSpPr>
            <p:spPr>
              <a:xfrm flipV="1">
                <a:off x="3878348" y="5773136"/>
                <a:ext cx="692626" cy="52078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Rechteck 66"/>
              <p:cNvSpPr/>
              <p:nvPr/>
            </p:nvSpPr>
            <p:spPr>
              <a:xfrm rot="19409677">
                <a:off x="4374532" y="5904164"/>
                <a:ext cx="193167" cy="6916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Rechteck 67"/>
              <p:cNvSpPr/>
              <p:nvPr/>
            </p:nvSpPr>
            <p:spPr>
              <a:xfrm rot="2848937">
                <a:off x="4431938" y="5932314"/>
                <a:ext cx="127859" cy="645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Tree>
    <p:extLst>
      <p:ext uri="{BB962C8B-B14F-4D97-AF65-F5344CB8AC3E}">
        <p14:creationId xmlns:p14="http://schemas.microsoft.com/office/powerpoint/2010/main" val="2727787880"/>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altLang="de-DE" sz="5400" dirty="0" err="1">
                <a:solidFill>
                  <a:schemeClr val="bg1">
                    <a:lumMod val="65000"/>
                  </a:schemeClr>
                </a:solidFill>
                <a:latin typeface="Century Gothic" panose="020B0502020202020204" pitchFamily="34" charset="0"/>
                <a:ea typeface="+mn-ea"/>
                <a:cs typeface="+mn-cs"/>
              </a:rPr>
              <a:t>Authentifizierungs</a:t>
            </a:r>
            <a:r>
              <a:rPr lang="en-US" altLang="de-DE" dirty="0"/>
              <a:t> </a:t>
            </a:r>
            <a:r>
              <a:rPr lang="en-US" altLang="de-DE" sz="5400" dirty="0" err="1">
                <a:solidFill>
                  <a:schemeClr val="bg1">
                    <a:lumMod val="65000"/>
                  </a:schemeClr>
                </a:solidFill>
                <a:latin typeface="Century Gothic" panose="020B0502020202020204" pitchFamily="34" charset="0"/>
                <a:ea typeface="+mn-ea"/>
                <a:cs typeface="+mn-cs"/>
              </a:rPr>
              <a:t>Methoden</a:t>
            </a:r>
            <a:endParaRPr lang="en-US" altLang="de-DE" sz="5400" dirty="0">
              <a:solidFill>
                <a:schemeClr val="bg1">
                  <a:lumMod val="65000"/>
                </a:schemeClr>
              </a:solidFill>
              <a:latin typeface="Century Gothic" panose="020B0502020202020204" pitchFamily="34" charset="0"/>
              <a:ea typeface="+mn-ea"/>
              <a:cs typeface="+mn-cs"/>
            </a:endParaRPr>
          </a:p>
        </p:txBody>
      </p:sp>
      <p:grpSp>
        <p:nvGrpSpPr>
          <p:cNvPr id="3" name="Gruppieren 2"/>
          <p:cNvGrpSpPr/>
          <p:nvPr/>
        </p:nvGrpSpPr>
        <p:grpSpPr>
          <a:xfrm>
            <a:off x="6208048" y="2010087"/>
            <a:ext cx="1152913" cy="2214704"/>
            <a:chOff x="9751348" y="3000687"/>
            <a:chExt cx="1152913" cy="2214704"/>
          </a:xfrm>
        </p:grpSpPr>
        <p:grpSp>
          <p:nvGrpSpPr>
            <p:cNvPr id="17" name="Gruppieren 16"/>
            <p:cNvGrpSpPr/>
            <p:nvPr/>
          </p:nvGrpSpPr>
          <p:grpSpPr>
            <a:xfrm>
              <a:off x="10194341" y="3000687"/>
              <a:ext cx="709920" cy="1352005"/>
              <a:chOff x="6574832" y="5328316"/>
              <a:chExt cx="869677" cy="1342503"/>
            </a:xfrm>
          </p:grpSpPr>
          <p:sp>
            <p:nvSpPr>
              <p:cNvPr id="18" name="Flussdiagramm: Magnetplattenspeicher 17"/>
              <p:cNvSpPr/>
              <p:nvPr/>
            </p:nvSpPr>
            <p:spPr>
              <a:xfrm>
                <a:off x="6582851" y="6118324"/>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Magnetplattenspeicher 18"/>
              <p:cNvSpPr/>
              <p:nvPr/>
            </p:nvSpPr>
            <p:spPr>
              <a:xfrm>
                <a:off x="6582851" y="5928419"/>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Magnetplattenspeicher 20"/>
              <p:cNvSpPr/>
              <p:nvPr/>
            </p:nvSpPr>
            <p:spPr>
              <a:xfrm>
                <a:off x="6582851" y="5867810"/>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lussdiagramm: Magnetplattenspeicher 21"/>
              <p:cNvSpPr/>
              <p:nvPr/>
            </p:nvSpPr>
            <p:spPr>
              <a:xfrm>
                <a:off x="6582851" y="5702736"/>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Magnetplattenspeicher 22"/>
              <p:cNvSpPr/>
              <p:nvPr/>
            </p:nvSpPr>
            <p:spPr>
              <a:xfrm>
                <a:off x="6582851" y="5637553"/>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4" name="Flussdiagramm: Magnetplattenspeicher 23"/>
              <p:cNvSpPr/>
              <p:nvPr/>
            </p:nvSpPr>
            <p:spPr>
              <a:xfrm>
                <a:off x="6582851" y="5472479"/>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Magnetplattenspeicher 24"/>
              <p:cNvSpPr/>
              <p:nvPr/>
            </p:nvSpPr>
            <p:spPr>
              <a:xfrm>
                <a:off x="6582851" y="5467096"/>
                <a:ext cx="861658" cy="488594"/>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espeicherte Daten 25"/>
              <p:cNvSpPr/>
              <p:nvPr/>
            </p:nvSpPr>
            <p:spPr>
              <a:xfrm rot="5400000">
                <a:off x="6793223" y="5109925"/>
                <a:ext cx="424873" cy="861656"/>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7" name="Gruppieren 26"/>
            <p:cNvGrpSpPr/>
            <p:nvPr/>
          </p:nvGrpSpPr>
          <p:grpSpPr>
            <a:xfrm>
              <a:off x="9751348" y="3717123"/>
              <a:ext cx="965186" cy="1498268"/>
              <a:chOff x="625062" y="2862715"/>
              <a:chExt cx="1232788" cy="1866325"/>
            </a:xfrm>
            <a:solidFill>
              <a:schemeClr val="bg1">
                <a:lumMod val="75000"/>
              </a:schemeClr>
            </a:solidFill>
          </p:grpSpPr>
          <p:sp>
            <p:nvSpPr>
              <p:cNvPr id="28" name="Ellipse 27"/>
              <p:cNvSpPr/>
              <p:nvPr/>
            </p:nvSpPr>
            <p:spPr>
              <a:xfrm>
                <a:off x="993299" y="2862715"/>
                <a:ext cx="480306" cy="451172"/>
              </a:xfrm>
              <a:prstGeom prst="ellipse">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29" name="Sehne 28"/>
              <p:cNvSpPr/>
              <p:nvPr/>
            </p:nvSpPr>
            <p:spPr>
              <a:xfrm rot="5400000">
                <a:off x="547966" y="3605173"/>
                <a:ext cx="1383077" cy="864657"/>
              </a:xfrm>
              <a:prstGeom prst="chord">
                <a:avLst>
                  <a:gd name="adj1" fmla="val 6350610"/>
                  <a:gd name="adj2" fmla="val 153114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Sehne 29"/>
              <p:cNvSpPr/>
              <p:nvPr/>
            </p:nvSpPr>
            <p:spPr>
              <a:xfrm rot="16200000">
                <a:off x="733025" y="2929303"/>
                <a:ext cx="1016862" cy="1232788"/>
              </a:xfrm>
              <a:prstGeom prst="chord">
                <a:avLst>
                  <a:gd name="adj1" fmla="val 7861247"/>
                  <a:gd name="adj2" fmla="val 1385181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aphicFrame>
        <p:nvGraphicFramePr>
          <p:cNvPr id="2" name="Tabelle 1"/>
          <p:cNvGraphicFramePr>
            <a:graphicFrameLocks noGrp="1"/>
          </p:cNvGraphicFramePr>
          <p:nvPr>
            <p:extLst>
              <p:ext uri="{D42A27DB-BD31-4B8C-83A1-F6EECF244321}">
                <p14:modId xmlns:p14="http://schemas.microsoft.com/office/powerpoint/2010/main" val="2218323484"/>
              </p:ext>
            </p:extLst>
          </p:nvPr>
        </p:nvGraphicFramePr>
        <p:xfrm>
          <a:off x="838200" y="1874869"/>
          <a:ext cx="10515600" cy="3566160"/>
        </p:xfrm>
        <a:graphic>
          <a:graphicData uri="http://schemas.openxmlformats.org/drawingml/2006/table">
            <a:tbl>
              <a:tblPr firstRow="1" bandRow="1">
                <a:tableStyleId>{2D5ABB26-0587-4C30-8999-92F81FD0307C}</a:tableStyleId>
              </a:tblPr>
              <a:tblGrid>
                <a:gridCol w="5257800">
                  <a:extLst>
                    <a:ext uri="{9D8B030D-6E8A-4147-A177-3AD203B41FA5}">
                      <a16:colId xmlns:a16="http://schemas.microsoft.com/office/drawing/2014/main" val="278011878"/>
                    </a:ext>
                  </a:extLst>
                </a:gridCol>
                <a:gridCol w="5257800">
                  <a:extLst>
                    <a:ext uri="{9D8B030D-6E8A-4147-A177-3AD203B41FA5}">
                      <a16:colId xmlns:a16="http://schemas.microsoft.com/office/drawing/2014/main" val="1330598299"/>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de-DE" sz="2000" kern="1200" dirty="0">
                          <a:solidFill>
                            <a:schemeClr val="tx1"/>
                          </a:solidFill>
                          <a:latin typeface="Century Gothic" panose="020B0502020202020204" pitchFamily="34" charset="0"/>
                          <a:ea typeface="+mn-ea"/>
                          <a:cs typeface="+mn-cs"/>
                        </a:rPr>
                        <a:t>Windows-based authentication</a:t>
                      </a:r>
                    </a:p>
                  </a:txBody>
                  <a:tcPr>
                    <a:lnL>
                      <a:noFill/>
                    </a:lnL>
                    <a:lnR>
                      <a:noFill/>
                    </a:lnR>
                    <a:lnT>
                      <a:noFill/>
                    </a:lnT>
                    <a:lnB w="12700" cap="flat" cmpd="sng" algn="ctr">
                      <a:solidFill>
                        <a:srgbClr val="11E9C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de-DE" sz="2000" kern="1200" dirty="0">
                          <a:solidFill>
                            <a:schemeClr val="tx1"/>
                          </a:solidFill>
                          <a:latin typeface="Century Gothic" panose="020B0502020202020204" pitchFamily="34" charset="0"/>
                          <a:ea typeface="+mn-ea"/>
                          <a:cs typeface="+mn-cs"/>
                        </a:rPr>
                        <a:t>Forms-based authentication</a:t>
                      </a:r>
                    </a:p>
                  </a:txBody>
                  <a:tcPr>
                    <a:lnL>
                      <a:noFill/>
                    </a:lnL>
                    <a:lnR>
                      <a:noFill/>
                    </a:lnR>
                    <a:lnT>
                      <a:noFill/>
                    </a:lnT>
                    <a:lnB w="12700" cap="flat" cmpd="sng" algn="ctr">
                      <a:solidFill>
                        <a:srgbClr val="11E9C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4547257"/>
                  </a:ext>
                </a:extLst>
              </a:tr>
              <a:tr h="370840">
                <a:tc>
                  <a:txBody>
                    <a:bodyPr/>
                    <a:lstStyle/>
                    <a:p>
                      <a:pPr marL="1371600" marR="0" lvl="3" indent="0" algn="l" defTabSz="914400" rtl="0" eaLnBrk="1" fontAlgn="auto" latinLnBrk="0" hangingPunct="1">
                        <a:lnSpc>
                          <a:spcPct val="100000"/>
                        </a:lnSpc>
                        <a:spcBef>
                          <a:spcPts val="0"/>
                        </a:spcBef>
                        <a:spcAft>
                          <a:spcPts val="0"/>
                        </a:spcAft>
                        <a:buClrTx/>
                        <a:buSzTx/>
                        <a:buFontTx/>
                        <a:buNone/>
                        <a:tabLst/>
                        <a:defRPr/>
                      </a:pPr>
                      <a:r>
                        <a:rPr lang="en-US" altLang="de-DE" sz="2000" baseline="0" dirty="0" err="1"/>
                        <a:t>Authentifizieren</a:t>
                      </a:r>
                      <a:r>
                        <a:rPr lang="en-US" altLang="de-DE" sz="2000" baseline="0" dirty="0"/>
                        <a:t> </a:t>
                      </a:r>
                      <a:r>
                        <a:rPr lang="en-US" altLang="de-DE" sz="2000" baseline="0" dirty="0" err="1"/>
                        <a:t>mit</a:t>
                      </a:r>
                      <a:r>
                        <a:rPr lang="en-US" altLang="de-DE" sz="2000" baseline="0" dirty="0"/>
                        <a:t> </a:t>
                      </a:r>
                      <a:r>
                        <a:rPr lang="en-US" altLang="de-DE" sz="2000" baseline="0" dirty="0" err="1"/>
                        <a:t>dem</a:t>
                      </a:r>
                      <a:r>
                        <a:rPr lang="en-US" altLang="de-DE" sz="2000" baseline="0" dirty="0"/>
                        <a:t> </a:t>
                      </a:r>
                      <a:r>
                        <a:rPr lang="en-US" altLang="de-DE" sz="2000" baseline="0" dirty="0" err="1"/>
                        <a:t>Nutzer</a:t>
                      </a:r>
                      <a:r>
                        <a:rPr lang="en-US" altLang="de-DE" sz="2000" baseline="0" dirty="0"/>
                        <a:t> des </a:t>
                      </a:r>
                      <a:r>
                        <a:rPr lang="en-US" altLang="de-DE" sz="2000" baseline="0" dirty="0" err="1"/>
                        <a:t>Betriebsystems</a:t>
                      </a:r>
                      <a:endParaRPr lang="en-US" altLang="de-DE" sz="20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de-DE" sz="2000" b="1" dirty="0"/>
                    </a:p>
                  </a:txBody>
                  <a:tcPr>
                    <a:lnL>
                      <a:noFill/>
                    </a:lnL>
                    <a:lnR>
                      <a:noFill/>
                    </a:lnR>
                    <a:lnT w="12700" cap="flat" cmpd="sng" algn="ctr">
                      <a:solidFill>
                        <a:srgbClr val="11E9CF"/>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371600" marR="0" lvl="3" indent="0" algn="l" defTabSz="914400" rtl="0" eaLnBrk="1" fontAlgn="auto" latinLnBrk="0" hangingPunct="1">
                        <a:lnSpc>
                          <a:spcPct val="100000"/>
                        </a:lnSpc>
                        <a:spcBef>
                          <a:spcPts val="0"/>
                        </a:spcBef>
                        <a:spcAft>
                          <a:spcPts val="0"/>
                        </a:spcAft>
                        <a:buClrTx/>
                        <a:buSzTx/>
                        <a:buFontTx/>
                        <a:buNone/>
                        <a:tabLst/>
                        <a:defRPr/>
                      </a:pPr>
                      <a:r>
                        <a:rPr lang="en-US" altLang="de-DE" sz="2000" baseline="0" dirty="0" err="1"/>
                        <a:t>Authentifizieren</a:t>
                      </a:r>
                      <a:r>
                        <a:rPr lang="en-US" altLang="de-DE" sz="2000" baseline="0" dirty="0"/>
                        <a:t> </a:t>
                      </a:r>
                      <a:r>
                        <a:rPr lang="en-US" altLang="de-DE" sz="2000" baseline="0" dirty="0" err="1"/>
                        <a:t>mit</a:t>
                      </a:r>
                      <a:r>
                        <a:rPr lang="en-US" altLang="de-DE" sz="2000" baseline="0" dirty="0"/>
                        <a:t> </a:t>
                      </a:r>
                      <a:r>
                        <a:rPr lang="en-US" altLang="de-DE" sz="2000" baseline="0" dirty="0" err="1"/>
                        <a:t>einem</a:t>
                      </a:r>
                      <a:r>
                        <a:rPr lang="en-US" altLang="de-DE" sz="2000" baseline="0" dirty="0"/>
                        <a:t> </a:t>
                      </a:r>
                      <a:r>
                        <a:rPr lang="en-US" altLang="de-DE" sz="2000" baseline="0" dirty="0" err="1"/>
                        <a:t>Nutzer</a:t>
                      </a:r>
                      <a:r>
                        <a:rPr lang="en-US" altLang="de-DE" sz="2000" baseline="0" dirty="0"/>
                        <a:t> </a:t>
                      </a:r>
                      <a:r>
                        <a:rPr lang="en-US" altLang="de-DE" sz="2000" baseline="0" dirty="0" err="1"/>
                        <a:t>aus</a:t>
                      </a:r>
                      <a:r>
                        <a:rPr lang="en-US" altLang="de-DE" sz="2000" baseline="0" dirty="0"/>
                        <a:t> der </a:t>
                      </a:r>
                      <a:r>
                        <a:rPr lang="en-US" altLang="de-DE" sz="2000" baseline="0" dirty="0" err="1"/>
                        <a:t>eigenen</a:t>
                      </a:r>
                      <a:r>
                        <a:rPr lang="en-US" altLang="de-DE" sz="2000" baseline="0" dirty="0"/>
                        <a:t> </a:t>
                      </a:r>
                      <a:r>
                        <a:rPr lang="en-US" altLang="de-DE" sz="2000" baseline="0" dirty="0" err="1"/>
                        <a:t>Userdatenbank</a:t>
                      </a:r>
                      <a:endParaRPr lang="en-US" altLang="de-DE" sz="2000" b="1" dirty="0"/>
                    </a:p>
                  </a:txBody>
                  <a:tcPr>
                    <a:lnL>
                      <a:noFill/>
                    </a:lnL>
                    <a:lnR>
                      <a:noFill/>
                    </a:lnR>
                    <a:lnT w="12700" cap="flat" cmpd="sng" algn="ctr">
                      <a:solidFill>
                        <a:srgbClr val="11E9CF"/>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47487017"/>
                  </a:ext>
                </a:extLst>
              </a:tr>
              <a:tr h="370840">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altLang="de-DE" sz="4400" b="1" dirty="0"/>
                    </a:p>
                  </a:txBody>
                  <a:tcPr>
                    <a:lnT w="38100" cap="flat" cmpd="sng" algn="ctr">
                      <a:noFill/>
                      <a:prstDash val="solid"/>
                      <a:round/>
                      <a:headEnd type="none" w="med" len="med"/>
                      <a:tailEnd type="none" w="med" len="med"/>
                    </a:lnT>
                    <a:lnB>
                      <a:noFill/>
                    </a:lnB>
                  </a:tcPr>
                </a:tc>
                <a:tc>
                  <a:txBody>
                    <a:bodyPr/>
                    <a:lstStyle/>
                    <a:p>
                      <a:pPr marL="342900" marR="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US" altLang="de-DE" sz="2000" b="1" dirty="0"/>
                    </a:p>
                  </a:txBody>
                  <a:tcPr>
                    <a:lnT w="38100" cap="flat" cmpd="sng" algn="ctr">
                      <a:noFill/>
                      <a:prstDash val="solid"/>
                      <a:round/>
                      <a:headEnd type="none" w="med" len="med"/>
                      <a:tailEnd type="none" w="med" len="med"/>
                    </a:lnT>
                    <a:lnB>
                      <a:noFill/>
                    </a:lnB>
                  </a:tcPr>
                </a:tc>
                <a:extLst>
                  <a:ext uri="{0D108BD9-81ED-4DB2-BD59-A6C34878D82A}">
                    <a16:rowId xmlns:a16="http://schemas.microsoft.com/office/drawing/2014/main" val="4171857511"/>
                  </a:ext>
                </a:extLst>
              </a:tr>
              <a:tr h="370840">
                <a:tc>
                  <a:txBody>
                    <a:bodyPr/>
                    <a:lstStyle/>
                    <a:p>
                      <a:pPr marL="342900" marR="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altLang="de-DE" sz="2000" dirty="0" err="1"/>
                        <a:t>Geeignet</a:t>
                      </a:r>
                      <a:r>
                        <a:rPr lang="en-US" altLang="de-DE" sz="2000" dirty="0"/>
                        <a:t> </a:t>
                      </a:r>
                      <a:r>
                        <a:rPr lang="en-US" altLang="de-DE" sz="2000" dirty="0" err="1"/>
                        <a:t>für</a:t>
                      </a:r>
                      <a:r>
                        <a:rPr lang="en-US" altLang="de-DE" sz="2000" dirty="0"/>
                        <a:t> das Intra</a:t>
                      </a:r>
                      <a:r>
                        <a:rPr lang="en-US" altLang="de-DE" sz="2000" baseline="0" dirty="0"/>
                        <a:t>net </a:t>
                      </a:r>
                      <a:endParaRPr lang="en-US" altLang="de-DE" sz="2000" b="1" dirty="0"/>
                    </a:p>
                  </a:txBody>
                  <a:tcPr>
                    <a:lnT w="38100" cap="flat" cmpd="sng" algn="ctr">
                      <a:noFill/>
                      <a:prstDash val="solid"/>
                      <a:round/>
                      <a:headEnd type="none" w="med" len="med"/>
                      <a:tailEnd type="none" w="med" len="med"/>
                    </a:lnT>
                    <a:lnB>
                      <a:noFill/>
                    </a:lnB>
                  </a:tcPr>
                </a:tc>
                <a:tc>
                  <a:txBody>
                    <a:bodyPr/>
                    <a:lstStyle/>
                    <a:p>
                      <a:pPr marL="342900" marR="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altLang="de-DE" sz="2000" dirty="0" err="1"/>
                        <a:t>Geeignet</a:t>
                      </a:r>
                      <a:r>
                        <a:rPr lang="en-US" altLang="de-DE" sz="2000" baseline="0" dirty="0"/>
                        <a:t> </a:t>
                      </a:r>
                      <a:r>
                        <a:rPr lang="en-US" altLang="de-DE" sz="2000" baseline="0" dirty="0" err="1"/>
                        <a:t>für</a:t>
                      </a:r>
                      <a:r>
                        <a:rPr lang="en-US" altLang="de-DE" sz="2000" baseline="0" dirty="0"/>
                        <a:t> das Internet</a:t>
                      </a:r>
                      <a:endParaRPr lang="en-US" altLang="de-DE" sz="2000" dirty="0"/>
                    </a:p>
                    <a:p>
                      <a:pPr marL="342900" marR="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altLang="de-DE" sz="2000" dirty="0" err="1"/>
                        <a:t>Aufsetzen</a:t>
                      </a:r>
                      <a:r>
                        <a:rPr lang="en-US" altLang="de-DE" sz="2000" dirty="0"/>
                        <a:t> </a:t>
                      </a:r>
                      <a:r>
                        <a:rPr lang="en-US" altLang="de-DE" sz="2000" dirty="0" err="1"/>
                        <a:t>einer</a:t>
                      </a:r>
                      <a:r>
                        <a:rPr lang="en-US" altLang="de-DE" sz="2000" dirty="0"/>
                        <a:t> </a:t>
                      </a:r>
                      <a:r>
                        <a:rPr lang="en-US" altLang="de-DE" sz="2000" dirty="0" err="1"/>
                        <a:t>eigenen</a:t>
                      </a:r>
                      <a:r>
                        <a:rPr lang="en-US" altLang="de-DE" sz="2000" baseline="0" dirty="0"/>
                        <a:t> </a:t>
                      </a:r>
                      <a:r>
                        <a:rPr lang="en-US" altLang="de-DE" sz="2000" dirty="0" err="1"/>
                        <a:t>Benutzerregistrierung</a:t>
                      </a:r>
                      <a:r>
                        <a:rPr lang="en-US" altLang="de-DE" sz="2000" baseline="0" dirty="0"/>
                        <a:t> </a:t>
                      </a:r>
                      <a:endParaRPr lang="en-US" altLang="de-DE" sz="2000" b="1" dirty="0"/>
                    </a:p>
                  </a:txBody>
                  <a:tcPr>
                    <a:lnT w="38100" cap="flat" cmpd="sng" algn="ctr">
                      <a:noFill/>
                      <a:prstDash val="solid"/>
                      <a:round/>
                      <a:headEnd type="none" w="med" len="med"/>
                      <a:tailEnd type="none" w="med" len="med"/>
                    </a:lnT>
                    <a:lnB>
                      <a:noFill/>
                    </a:lnB>
                  </a:tcPr>
                </a:tc>
                <a:extLst>
                  <a:ext uri="{0D108BD9-81ED-4DB2-BD59-A6C34878D82A}">
                    <a16:rowId xmlns:a16="http://schemas.microsoft.com/office/drawing/2014/main" val="368112789"/>
                  </a:ext>
                </a:extLst>
              </a:tr>
              <a:tr h="370840">
                <a:tc gridSpan="2">
                  <a:txBody>
                    <a:bodyPr/>
                    <a:lstStyle/>
                    <a:p>
                      <a:pPr marL="0" marR="0" indent="0" algn="ctr" defTabSz="914400" rtl="0" eaLnBrk="1" fontAlgn="auto" latinLnBrk="0" hangingPunct="1">
                        <a:lnSpc>
                          <a:spcPct val="100000"/>
                        </a:lnSpc>
                        <a:spcBef>
                          <a:spcPts val="1200"/>
                        </a:spcBef>
                        <a:spcAft>
                          <a:spcPts val="0"/>
                        </a:spcAft>
                        <a:buClrTx/>
                        <a:buSzTx/>
                        <a:buFont typeface="Wingdings" panose="05000000000000000000" pitchFamily="2" charset="2"/>
                        <a:buNone/>
                        <a:tabLst/>
                        <a:defRPr/>
                      </a:pPr>
                      <a:endParaRPr lang="en-US" altLang="de-DE" sz="2000" dirty="0"/>
                    </a:p>
                  </a:txBody>
                  <a:tcPr>
                    <a:lnT w="38100" cap="flat" cmpd="sng" algn="ctr">
                      <a:noFill/>
                      <a:prstDash val="solid"/>
                      <a:round/>
                      <a:headEnd type="none" w="med" len="med"/>
                      <a:tailEnd type="none" w="med" len="med"/>
                    </a:lnT>
                  </a:tcPr>
                </a:tc>
                <a:tc hMerge="1">
                  <a:txBody>
                    <a:bodyPr/>
                    <a:lstStyle/>
                    <a:p>
                      <a:pPr marL="342900" marR="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US" altLang="de-DE" sz="2000" b="1" dirty="0"/>
                    </a:p>
                  </a:txBody>
                  <a:tcPr>
                    <a:lnT w="38100" cap="flat" cmpd="sng" algn="ctr">
                      <a:noFill/>
                      <a:prstDash val="solid"/>
                      <a:round/>
                      <a:headEnd type="none" w="med" len="med"/>
                      <a:tailEnd type="none" w="med" len="med"/>
                    </a:lnT>
                  </a:tcPr>
                </a:tc>
                <a:extLst>
                  <a:ext uri="{0D108BD9-81ED-4DB2-BD59-A6C34878D82A}">
                    <a16:rowId xmlns:a16="http://schemas.microsoft.com/office/drawing/2014/main" val="2741206424"/>
                  </a:ext>
                </a:extLst>
              </a:tr>
            </a:tbl>
          </a:graphicData>
        </a:graphic>
      </p:graphicFrame>
      <p:grpSp>
        <p:nvGrpSpPr>
          <p:cNvPr id="31" name="Gruppieren 30"/>
          <p:cNvGrpSpPr/>
          <p:nvPr/>
        </p:nvGrpSpPr>
        <p:grpSpPr>
          <a:xfrm>
            <a:off x="980692" y="2387157"/>
            <a:ext cx="992628" cy="1015384"/>
            <a:chOff x="4479796" y="4189744"/>
            <a:chExt cx="992628" cy="1015384"/>
          </a:xfrm>
        </p:grpSpPr>
        <p:sp>
          <p:nvSpPr>
            <p:cNvPr id="7" name="Flussdiagramm: Manuelle Eingabe 6"/>
            <p:cNvSpPr/>
            <p:nvPr/>
          </p:nvSpPr>
          <p:spPr>
            <a:xfrm>
              <a:off x="4937759" y="4189744"/>
              <a:ext cx="527090" cy="482400"/>
            </a:xfrm>
            <a:prstGeom prst="flowChartManualInp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Flussdiagramm: Manuelle Eingabe 33"/>
            <p:cNvSpPr/>
            <p:nvPr/>
          </p:nvSpPr>
          <p:spPr>
            <a:xfrm rot="10800000" flipH="1">
              <a:off x="4937760" y="4723917"/>
              <a:ext cx="534664" cy="481211"/>
            </a:xfrm>
            <a:prstGeom prst="flowChartManualInp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Flussdiagramm: Manuelle Eingabe 34"/>
            <p:cNvSpPr/>
            <p:nvPr/>
          </p:nvSpPr>
          <p:spPr>
            <a:xfrm>
              <a:off x="4485640" y="4294419"/>
              <a:ext cx="406667" cy="378000"/>
            </a:xfrm>
            <a:prstGeom prst="flowChartManualInp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Flussdiagramm: Manuelle Eingabe 35"/>
            <p:cNvSpPr/>
            <p:nvPr/>
          </p:nvSpPr>
          <p:spPr>
            <a:xfrm rot="10800000" flipH="1">
              <a:off x="4479796" y="4723917"/>
              <a:ext cx="412511" cy="378085"/>
            </a:xfrm>
            <a:prstGeom prst="flowChartManualInp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493101432"/>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idx="4294967295"/>
          </p:nvPr>
        </p:nvSpPr>
        <p:spPr/>
        <p:txBody>
          <a:bodyPr>
            <a:normAutofit/>
          </a:bodyPr>
          <a:lstStyle/>
          <a:p>
            <a:r>
              <a:rPr lang="en-US" altLang="de-DE" sz="5400" dirty="0">
                <a:solidFill>
                  <a:schemeClr val="bg1">
                    <a:lumMod val="65000"/>
                  </a:schemeClr>
                </a:solidFill>
                <a:latin typeface="Century Gothic" panose="020B0502020202020204" pitchFamily="34" charset="0"/>
                <a:ea typeface="+mn-ea"/>
                <a:cs typeface="+mn-cs"/>
              </a:rPr>
              <a:t>Form</a:t>
            </a:r>
          </a:p>
        </p:txBody>
      </p:sp>
      <p:sp>
        <p:nvSpPr>
          <p:cNvPr id="7" name="Textfeld 6"/>
          <p:cNvSpPr txBox="1"/>
          <p:nvPr/>
        </p:nvSpPr>
        <p:spPr>
          <a:xfrm>
            <a:off x="846992" y="1902743"/>
            <a:ext cx="4859215" cy="461665"/>
          </a:xfrm>
          <a:prstGeom prst="rect">
            <a:avLst/>
          </a:prstGeom>
          <a:noFill/>
        </p:spPr>
        <p:txBody>
          <a:bodyPr wrap="square" rtlCol="0">
            <a:spAutoFit/>
          </a:bodyPr>
          <a:lstStyle/>
          <a:p>
            <a:r>
              <a:rPr lang="de-DE" sz="2400" dirty="0">
                <a:latin typeface="Century Gothic" panose="020B0502020202020204" pitchFamily="34" charset="0"/>
              </a:rPr>
              <a:t>Login.aspx</a:t>
            </a:r>
          </a:p>
        </p:txBody>
      </p:sp>
      <p:sp>
        <p:nvSpPr>
          <p:cNvPr id="5" name="Rechteck 4"/>
          <p:cNvSpPr/>
          <p:nvPr/>
        </p:nvSpPr>
        <p:spPr>
          <a:xfrm>
            <a:off x="4589585" y="2576463"/>
            <a:ext cx="5981699" cy="3046988"/>
          </a:xfrm>
          <a:prstGeom prst="rect">
            <a:avLst/>
          </a:prstGeom>
        </p:spPr>
        <p:txBody>
          <a:bodyPr wrap="square">
            <a:spAutoFit/>
          </a:bodyPr>
          <a:lstStyle/>
          <a:p>
            <a:r>
              <a:rPr lang="de-DE" sz="1600" dirty="0" err="1">
                <a:solidFill>
                  <a:srgbClr val="000000"/>
                </a:solidFill>
                <a:latin typeface="Consolas" panose="020B0609020204030204" pitchFamily="49" charset="0"/>
              </a:rPr>
              <a:t>E-mail</a:t>
            </a:r>
            <a:r>
              <a:rPr lang="de-DE" sz="1600" dirty="0">
                <a:solidFill>
                  <a:srgbClr val="000000"/>
                </a:solidFill>
                <a:latin typeface="Consolas" panose="020B0609020204030204" pitchFamily="49" charset="0"/>
              </a:rPr>
              <a:t> </a:t>
            </a:r>
            <a:r>
              <a:rPr lang="de-DE" sz="1600" dirty="0" err="1">
                <a:solidFill>
                  <a:srgbClr val="000000"/>
                </a:solidFill>
                <a:latin typeface="Consolas" panose="020B0609020204030204" pitchFamily="49" charset="0"/>
              </a:rPr>
              <a:t>address</a:t>
            </a:r>
            <a:r>
              <a:rPr lang="de-DE" sz="1600" dirty="0">
                <a:solidFill>
                  <a:srgbClr val="000000"/>
                </a:solidFill>
                <a:latin typeface="Consolas" panose="020B0609020204030204" pitchFamily="49" charset="0"/>
              </a:rPr>
              <a:t/>
            </a:r>
            <a:br>
              <a:rPr lang="de-DE" sz="1600" dirty="0">
                <a:solidFill>
                  <a:srgbClr val="000000"/>
                </a:solidFill>
                <a:latin typeface="Consolas" panose="020B0609020204030204" pitchFamily="49" charset="0"/>
              </a:rPr>
            </a:br>
            <a:r>
              <a:rPr lang="de-DE" sz="1600" dirty="0">
                <a:solidFill>
                  <a:srgbClr val="0000FF"/>
                </a:solidFill>
                <a:latin typeface="Consolas" panose="020B0609020204030204" pitchFamily="49" charset="0"/>
              </a:rPr>
              <a:t>&lt;</a:t>
            </a:r>
            <a:r>
              <a:rPr lang="de-DE" sz="1600" dirty="0" err="1">
                <a:solidFill>
                  <a:srgbClr val="800000"/>
                </a:solidFill>
                <a:latin typeface="Consolas" panose="020B0609020204030204" pitchFamily="49" charset="0"/>
              </a:rPr>
              <a:t>asp</a:t>
            </a:r>
            <a:r>
              <a:rPr lang="de-DE" sz="1600" dirty="0" err="1">
                <a:solidFill>
                  <a:srgbClr val="0000FF"/>
                </a:solidFill>
                <a:latin typeface="Consolas" panose="020B0609020204030204" pitchFamily="49" charset="0"/>
              </a:rPr>
              <a:t>:</a:t>
            </a:r>
            <a:r>
              <a:rPr lang="de-DE" sz="1600" dirty="0" err="1">
                <a:solidFill>
                  <a:srgbClr val="800000"/>
                </a:solidFill>
                <a:latin typeface="Consolas" panose="020B0609020204030204" pitchFamily="49" charset="0"/>
              </a:rPr>
              <a:t>TextBox</a:t>
            </a:r>
            <a:r>
              <a:rPr lang="de-DE" sz="1600" dirty="0">
                <a:solidFill>
                  <a:srgbClr val="000000"/>
                </a:solidFill>
                <a:latin typeface="Consolas" panose="020B0609020204030204" pitchFamily="49" charset="0"/>
              </a:rPr>
              <a:t> </a:t>
            </a:r>
            <a:r>
              <a:rPr lang="de-DE" sz="1600" dirty="0">
                <a:solidFill>
                  <a:srgbClr val="FF0000"/>
                </a:solidFill>
                <a:latin typeface="Consolas" panose="020B0609020204030204" pitchFamily="49" charset="0"/>
              </a:rPr>
              <a:t>ID</a:t>
            </a:r>
            <a:r>
              <a:rPr lang="de-DE" sz="1600" dirty="0">
                <a:solidFill>
                  <a:srgbClr val="0000FF"/>
                </a:solidFill>
                <a:latin typeface="Consolas" panose="020B0609020204030204" pitchFamily="49" charset="0"/>
              </a:rPr>
              <a:t>="</a:t>
            </a:r>
            <a:r>
              <a:rPr lang="de-DE" sz="1600" dirty="0" err="1">
                <a:solidFill>
                  <a:srgbClr val="0000FF"/>
                </a:solidFill>
                <a:latin typeface="Consolas" panose="020B0609020204030204" pitchFamily="49" charset="0"/>
              </a:rPr>
              <a:t>UserEmail</a:t>
            </a:r>
            <a:r>
              <a:rPr lang="de-DE" sz="1600" dirty="0">
                <a:solidFill>
                  <a:srgbClr val="0000FF"/>
                </a:solidFill>
                <a:latin typeface="Consolas" panose="020B0609020204030204" pitchFamily="49" charset="0"/>
              </a:rPr>
              <a:t>"</a:t>
            </a:r>
            <a:r>
              <a:rPr lang="de-DE" sz="1600" dirty="0">
                <a:solidFill>
                  <a:srgbClr val="000000"/>
                </a:solidFill>
                <a:latin typeface="Consolas" panose="020B0609020204030204" pitchFamily="49" charset="0"/>
              </a:rPr>
              <a:t> </a:t>
            </a:r>
            <a:r>
              <a:rPr lang="de-DE" sz="1600" dirty="0" err="1">
                <a:solidFill>
                  <a:srgbClr val="FF0000"/>
                </a:solidFill>
                <a:latin typeface="Consolas" panose="020B0609020204030204" pitchFamily="49" charset="0"/>
              </a:rPr>
              <a:t>runat</a:t>
            </a:r>
            <a:r>
              <a:rPr lang="de-DE" sz="1600" dirty="0">
                <a:solidFill>
                  <a:srgbClr val="0000FF"/>
                </a:solidFill>
                <a:latin typeface="Consolas" panose="020B0609020204030204" pitchFamily="49" charset="0"/>
              </a:rPr>
              <a:t>="</a:t>
            </a:r>
            <a:r>
              <a:rPr lang="de-DE" sz="1600" dirty="0" err="1">
                <a:solidFill>
                  <a:srgbClr val="0000FF"/>
                </a:solidFill>
                <a:latin typeface="Consolas" panose="020B0609020204030204" pitchFamily="49" charset="0"/>
              </a:rPr>
              <a:t>server</a:t>
            </a:r>
            <a:r>
              <a:rPr lang="de-DE" sz="1600" dirty="0">
                <a:solidFill>
                  <a:srgbClr val="0000FF"/>
                </a:solidFill>
                <a:latin typeface="Consolas" panose="020B0609020204030204" pitchFamily="49" charset="0"/>
              </a:rPr>
              <a:t>"</a:t>
            </a:r>
            <a:r>
              <a:rPr lang="de-DE" sz="1600" dirty="0">
                <a:solidFill>
                  <a:srgbClr val="000000"/>
                </a:solidFill>
                <a:latin typeface="Consolas" panose="020B0609020204030204" pitchFamily="49" charset="0"/>
              </a:rPr>
              <a:t> </a:t>
            </a:r>
            <a:r>
              <a:rPr lang="de-DE" sz="1600" dirty="0">
                <a:solidFill>
                  <a:srgbClr val="0000FF"/>
                </a:solidFill>
                <a:latin typeface="Consolas" panose="020B0609020204030204" pitchFamily="49" charset="0"/>
              </a:rPr>
              <a:t>/&gt;</a:t>
            </a:r>
            <a:endParaRPr lang="de-DE" sz="1600" dirty="0">
              <a:solidFill>
                <a:srgbClr val="000000"/>
              </a:solidFill>
              <a:latin typeface="Consolas" panose="020B0609020204030204" pitchFamily="49" charset="0"/>
            </a:endParaRPr>
          </a:p>
          <a:p>
            <a:endParaRPr lang="de-DE" sz="1600" dirty="0">
              <a:solidFill>
                <a:srgbClr val="000000"/>
              </a:solidFill>
              <a:latin typeface="Consolas" panose="020B0609020204030204" pitchFamily="49" charset="0"/>
            </a:endParaRPr>
          </a:p>
          <a:p>
            <a:r>
              <a:rPr lang="de-DE" sz="1600" dirty="0">
                <a:solidFill>
                  <a:srgbClr val="000000"/>
                </a:solidFill>
                <a:latin typeface="Consolas" panose="020B0609020204030204" pitchFamily="49" charset="0"/>
              </a:rPr>
              <a:t>Password</a:t>
            </a:r>
            <a:br>
              <a:rPr lang="de-DE" sz="1600" dirty="0">
                <a:solidFill>
                  <a:srgbClr val="000000"/>
                </a:solidFill>
                <a:latin typeface="Consolas" panose="020B0609020204030204" pitchFamily="49" charset="0"/>
              </a:rPr>
            </a:br>
            <a:r>
              <a:rPr lang="de-DE" sz="1600" dirty="0">
                <a:solidFill>
                  <a:srgbClr val="0000FF"/>
                </a:solidFill>
                <a:latin typeface="Consolas" panose="020B0609020204030204" pitchFamily="49" charset="0"/>
              </a:rPr>
              <a:t>&lt;</a:t>
            </a:r>
            <a:r>
              <a:rPr lang="de-DE" sz="1600" dirty="0" err="1">
                <a:solidFill>
                  <a:srgbClr val="800000"/>
                </a:solidFill>
                <a:latin typeface="Consolas" panose="020B0609020204030204" pitchFamily="49" charset="0"/>
              </a:rPr>
              <a:t>asp</a:t>
            </a:r>
            <a:r>
              <a:rPr lang="de-DE" sz="1600" dirty="0" err="1">
                <a:solidFill>
                  <a:srgbClr val="0000FF"/>
                </a:solidFill>
                <a:latin typeface="Consolas" panose="020B0609020204030204" pitchFamily="49" charset="0"/>
              </a:rPr>
              <a:t>:</a:t>
            </a:r>
            <a:r>
              <a:rPr lang="de-DE" sz="1600" dirty="0" err="1">
                <a:solidFill>
                  <a:srgbClr val="800000"/>
                </a:solidFill>
                <a:latin typeface="Consolas" panose="020B0609020204030204" pitchFamily="49" charset="0"/>
              </a:rPr>
              <a:t>TextBox</a:t>
            </a:r>
            <a:r>
              <a:rPr lang="de-DE" sz="1600" dirty="0">
                <a:solidFill>
                  <a:srgbClr val="000000"/>
                </a:solidFill>
                <a:latin typeface="Consolas" panose="020B0609020204030204" pitchFamily="49" charset="0"/>
              </a:rPr>
              <a:t> </a:t>
            </a:r>
            <a:r>
              <a:rPr lang="de-DE" sz="1600" dirty="0">
                <a:solidFill>
                  <a:srgbClr val="FF0000"/>
                </a:solidFill>
                <a:latin typeface="Consolas" panose="020B0609020204030204" pitchFamily="49" charset="0"/>
              </a:rPr>
              <a:t>ID</a:t>
            </a:r>
            <a:r>
              <a:rPr lang="de-DE" sz="1600" dirty="0">
                <a:solidFill>
                  <a:srgbClr val="0000FF"/>
                </a:solidFill>
                <a:latin typeface="Consolas" panose="020B0609020204030204" pitchFamily="49" charset="0"/>
              </a:rPr>
              <a:t>="</a:t>
            </a:r>
            <a:r>
              <a:rPr lang="de-DE" sz="1600" dirty="0" err="1">
                <a:solidFill>
                  <a:srgbClr val="0000FF"/>
                </a:solidFill>
                <a:latin typeface="Consolas" panose="020B0609020204030204" pitchFamily="49" charset="0"/>
              </a:rPr>
              <a:t>UserPass</a:t>
            </a:r>
            <a:r>
              <a:rPr lang="de-DE" sz="1600" dirty="0">
                <a:solidFill>
                  <a:srgbClr val="0000FF"/>
                </a:solidFill>
                <a:latin typeface="Consolas" panose="020B0609020204030204" pitchFamily="49" charset="0"/>
              </a:rPr>
              <a:t>"</a:t>
            </a:r>
            <a:r>
              <a:rPr lang="de-DE" sz="1600" dirty="0">
                <a:solidFill>
                  <a:srgbClr val="000000"/>
                </a:solidFill>
                <a:latin typeface="Consolas" panose="020B0609020204030204" pitchFamily="49" charset="0"/>
              </a:rPr>
              <a:t> </a:t>
            </a:r>
            <a:r>
              <a:rPr lang="de-DE" sz="1600" dirty="0" err="1">
                <a:solidFill>
                  <a:srgbClr val="FF0000"/>
                </a:solidFill>
                <a:latin typeface="Consolas" panose="020B0609020204030204" pitchFamily="49" charset="0"/>
              </a:rPr>
              <a:t>TextMode</a:t>
            </a:r>
            <a:r>
              <a:rPr lang="de-DE" sz="1600" dirty="0">
                <a:solidFill>
                  <a:srgbClr val="0000FF"/>
                </a:solidFill>
                <a:latin typeface="Consolas" panose="020B0609020204030204" pitchFamily="49" charset="0"/>
              </a:rPr>
              <a:t>="Password"</a:t>
            </a:r>
            <a:r>
              <a:rPr lang="de-DE" sz="1600" dirty="0">
                <a:solidFill>
                  <a:srgbClr val="000000"/>
                </a:solidFill>
                <a:latin typeface="Consolas" panose="020B0609020204030204" pitchFamily="49" charset="0"/>
              </a:rPr>
              <a:t> </a:t>
            </a:r>
            <a:r>
              <a:rPr lang="de-DE" sz="1600" dirty="0" err="1">
                <a:solidFill>
                  <a:srgbClr val="FF0000"/>
                </a:solidFill>
                <a:latin typeface="Consolas" panose="020B0609020204030204" pitchFamily="49" charset="0"/>
              </a:rPr>
              <a:t>runat</a:t>
            </a:r>
            <a:r>
              <a:rPr lang="de-DE" sz="1600" dirty="0">
                <a:solidFill>
                  <a:srgbClr val="0000FF"/>
                </a:solidFill>
                <a:latin typeface="Consolas" panose="020B0609020204030204" pitchFamily="49" charset="0"/>
              </a:rPr>
              <a:t>="</a:t>
            </a:r>
            <a:r>
              <a:rPr lang="de-DE" sz="1600" dirty="0" err="1">
                <a:solidFill>
                  <a:srgbClr val="0000FF"/>
                </a:solidFill>
                <a:latin typeface="Consolas" panose="020B0609020204030204" pitchFamily="49" charset="0"/>
              </a:rPr>
              <a:t>server</a:t>
            </a:r>
            <a:r>
              <a:rPr lang="de-DE" sz="1600" dirty="0">
                <a:solidFill>
                  <a:srgbClr val="0000FF"/>
                </a:solidFill>
                <a:latin typeface="Consolas" panose="020B0609020204030204" pitchFamily="49" charset="0"/>
              </a:rPr>
              <a:t>"</a:t>
            </a:r>
            <a:r>
              <a:rPr lang="de-DE" sz="1600" dirty="0">
                <a:solidFill>
                  <a:srgbClr val="000000"/>
                </a:solidFill>
                <a:latin typeface="Consolas" panose="020B0609020204030204" pitchFamily="49" charset="0"/>
              </a:rPr>
              <a:t> </a:t>
            </a:r>
            <a:r>
              <a:rPr lang="de-DE" sz="1600" dirty="0">
                <a:solidFill>
                  <a:srgbClr val="0000FF"/>
                </a:solidFill>
                <a:latin typeface="Consolas" panose="020B0609020204030204" pitchFamily="49" charset="0"/>
              </a:rPr>
              <a:t>/&gt;</a:t>
            </a:r>
            <a:endParaRPr lang="de-DE" sz="1600" dirty="0">
              <a:solidFill>
                <a:srgbClr val="000000"/>
              </a:solidFill>
              <a:latin typeface="Consolas" panose="020B0609020204030204" pitchFamily="49" charset="0"/>
            </a:endParaRPr>
          </a:p>
          <a:p>
            <a:endParaRPr lang="de-DE" sz="1600" dirty="0">
              <a:solidFill>
                <a:srgbClr val="000000"/>
              </a:solidFill>
              <a:latin typeface="Consolas" panose="020B0609020204030204" pitchFamily="49" charset="0"/>
            </a:endParaRPr>
          </a:p>
          <a:p>
            <a:r>
              <a:rPr lang="de-DE" sz="1600" dirty="0" err="1">
                <a:solidFill>
                  <a:srgbClr val="000000"/>
                </a:solidFill>
                <a:latin typeface="Consolas" panose="020B0609020204030204" pitchFamily="49" charset="0"/>
              </a:rPr>
              <a:t>Remember</a:t>
            </a:r>
            <a:r>
              <a:rPr lang="de-DE" sz="1600" dirty="0">
                <a:solidFill>
                  <a:srgbClr val="000000"/>
                </a:solidFill>
                <a:latin typeface="Consolas" panose="020B0609020204030204" pitchFamily="49" charset="0"/>
              </a:rPr>
              <a:t> </a:t>
            </a:r>
            <a:r>
              <a:rPr lang="de-DE" sz="1600" dirty="0" err="1">
                <a:solidFill>
                  <a:srgbClr val="000000"/>
                </a:solidFill>
                <a:latin typeface="Consolas" panose="020B0609020204030204" pitchFamily="49" charset="0"/>
              </a:rPr>
              <a:t>me</a:t>
            </a:r>
            <a:r>
              <a:rPr lang="de-DE" sz="1600" dirty="0">
                <a:solidFill>
                  <a:srgbClr val="000000"/>
                </a:solidFill>
                <a:latin typeface="Consolas" panose="020B0609020204030204" pitchFamily="49" charset="0"/>
              </a:rPr>
              <a:t>? </a:t>
            </a:r>
            <a:br>
              <a:rPr lang="de-DE" sz="1600" dirty="0">
                <a:solidFill>
                  <a:srgbClr val="000000"/>
                </a:solidFill>
                <a:latin typeface="Consolas" panose="020B0609020204030204" pitchFamily="49" charset="0"/>
              </a:rPr>
            </a:br>
            <a:r>
              <a:rPr lang="de-DE" sz="1600" dirty="0">
                <a:solidFill>
                  <a:srgbClr val="0000FF"/>
                </a:solidFill>
                <a:latin typeface="Consolas" panose="020B0609020204030204" pitchFamily="49" charset="0"/>
              </a:rPr>
              <a:t>&lt;</a:t>
            </a:r>
            <a:r>
              <a:rPr lang="de-DE" sz="1600" dirty="0" err="1">
                <a:solidFill>
                  <a:srgbClr val="800000"/>
                </a:solidFill>
                <a:latin typeface="Consolas" panose="020B0609020204030204" pitchFamily="49" charset="0"/>
              </a:rPr>
              <a:t>asp</a:t>
            </a:r>
            <a:r>
              <a:rPr lang="de-DE" sz="1600" dirty="0" err="1">
                <a:solidFill>
                  <a:srgbClr val="0000FF"/>
                </a:solidFill>
                <a:latin typeface="Consolas" panose="020B0609020204030204" pitchFamily="49" charset="0"/>
              </a:rPr>
              <a:t>:</a:t>
            </a:r>
            <a:r>
              <a:rPr lang="de-DE" sz="1600" dirty="0" err="1">
                <a:solidFill>
                  <a:srgbClr val="800000"/>
                </a:solidFill>
                <a:latin typeface="Consolas" panose="020B0609020204030204" pitchFamily="49" charset="0"/>
              </a:rPr>
              <a:t>CheckBox</a:t>
            </a:r>
            <a:r>
              <a:rPr lang="de-DE" sz="1600" dirty="0">
                <a:solidFill>
                  <a:srgbClr val="000000"/>
                </a:solidFill>
                <a:latin typeface="Consolas" panose="020B0609020204030204" pitchFamily="49" charset="0"/>
              </a:rPr>
              <a:t> </a:t>
            </a:r>
            <a:r>
              <a:rPr lang="de-DE" sz="1600" dirty="0">
                <a:solidFill>
                  <a:srgbClr val="FF0000"/>
                </a:solidFill>
                <a:latin typeface="Consolas" panose="020B0609020204030204" pitchFamily="49" charset="0"/>
              </a:rPr>
              <a:t>ID</a:t>
            </a:r>
            <a:r>
              <a:rPr lang="de-DE" sz="1600" dirty="0">
                <a:solidFill>
                  <a:srgbClr val="0000FF"/>
                </a:solidFill>
                <a:latin typeface="Consolas" panose="020B0609020204030204" pitchFamily="49" charset="0"/>
              </a:rPr>
              <a:t>="</a:t>
            </a:r>
            <a:r>
              <a:rPr lang="de-DE" sz="1600" dirty="0" err="1">
                <a:solidFill>
                  <a:srgbClr val="0000FF"/>
                </a:solidFill>
                <a:latin typeface="Consolas" panose="020B0609020204030204" pitchFamily="49" charset="0"/>
              </a:rPr>
              <a:t>Persist</a:t>
            </a:r>
            <a:r>
              <a:rPr lang="de-DE" sz="1600" dirty="0">
                <a:solidFill>
                  <a:srgbClr val="0000FF"/>
                </a:solidFill>
                <a:latin typeface="Consolas" panose="020B0609020204030204" pitchFamily="49" charset="0"/>
              </a:rPr>
              <a:t>"</a:t>
            </a:r>
            <a:r>
              <a:rPr lang="de-DE" sz="1600" dirty="0">
                <a:solidFill>
                  <a:srgbClr val="000000"/>
                </a:solidFill>
                <a:latin typeface="Consolas" panose="020B0609020204030204" pitchFamily="49" charset="0"/>
              </a:rPr>
              <a:t> </a:t>
            </a:r>
            <a:r>
              <a:rPr lang="de-DE" sz="1600" dirty="0" err="1">
                <a:solidFill>
                  <a:srgbClr val="FF0000"/>
                </a:solidFill>
                <a:latin typeface="Consolas" panose="020B0609020204030204" pitchFamily="49" charset="0"/>
              </a:rPr>
              <a:t>runat</a:t>
            </a:r>
            <a:r>
              <a:rPr lang="de-DE" sz="1600" dirty="0">
                <a:solidFill>
                  <a:srgbClr val="0000FF"/>
                </a:solidFill>
                <a:latin typeface="Consolas" panose="020B0609020204030204" pitchFamily="49" charset="0"/>
              </a:rPr>
              <a:t>="</a:t>
            </a:r>
            <a:r>
              <a:rPr lang="de-DE" sz="1600" dirty="0" err="1">
                <a:solidFill>
                  <a:srgbClr val="0000FF"/>
                </a:solidFill>
                <a:latin typeface="Consolas" panose="020B0609020204030204" pitchFamily="49" charset="0"/>
              </a:rPr>
              <a:t>server</a:t>
            </a:r>
            <a:r>
              <a:rPr lang="de-DE" sz="1600" dirty="0">
                <a:solidFill>
                  <a:srgbClr val="0000FF"/>
                </a:solidFill>
                <a:latin typeface="Consolas" panose="020B0609020204030204" pitchFamily="49" charset="0"/>
              </a:rPr>
              <a:t>"</a:t>
            </a:r>
            <a:r>
              <a:rPr lang="de-DE" sz="1600" dirty="0">
                <a:solidFill>
                  <a:srgbClr val="000000"/>
                </a:solidFill>
                <a:latin typeface="Consolas" panose="020B0609020204030204" pitchFamily="49" charset="0"/>
              </a:rPr>
              <a:t> </a:t>
            </a:r>
            <a:r>
              <a:rPr lang="de-DE" sz="1600" dirty="0">
                <a:solidFill>
                  <a:srgbClr val="0000FF"/>
                </a:solidFill>
                <a:latin typeface="Consolas" panose="020B0609020204030204" pitchFamily="49" charset="0"/>
              </a:rPr>
              <a:t>/&gt;</a:t>
            </a:r>
          </a:p>
          <a:p>
            <a:endParaRPr lang="de-DE" sz="1600" dirty="0">
              <a:solidFill>
                <a:srgbClr val="0000FF"/>
              </a:solidFill>
              <a:latin typeface="Consolas" panose="020B0609020204030204" pitchFamily="49" charset="0"/>
            </a:endParaRPr>
          </a:p>
          <a:p>
            <a:endParaRPr lang="de-DE"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&lt;</a:t>
            </a:r>
            <a:r>
              <a:rPr lang="en-US" sz="1600" dirty="0" err="1">
                <a:solidFill>
                  <a:srgbClr val="800000"/>
                </a:solidFill>
                <a:latin typeface="Consolas" panose="020B0609020204030204" pitchFamily="49" charset="0"/>
              </a:rPr>
              <a:t>asp</a:t>
            </a:r>
            <a:r>
              <a:rPr lang="en-US" sz="1600" dirty="0" err="1">
                <a:solidFill>
                  <a:srgbClr val="0000FF"/>
                </a:solidFill>
                <a:latin typeface="Consolas" panose="020B0609020204030204" pitchFamily="49" charset="0"/>
              </a:rPr>
              <a:t>:</a:t>
            </a:r>
            <a:r>
              <a:rPr lang="en-US" sz="1600" dirty="0" err="1">
                <a:solidFill>
                  <a:srgbClr val="800000"/>
                </a:solidFill>
                <a:latin typeface="Consolas" panose="020B0609020204030204" pitchFamily="49" charset="0"/>
              </a:rPr>
              <a:t>Button</a:t>
            </a:r>
            <a:r>
              <a:rPr lang="en-US" sz="1600" dirty="0">
                <a:solidFill>
                  <a:srgbClr val="000000"/>
                </a:solidFill>
                <a:latin typeface="Consolas" panose="020B0609020204030204" pitchFamily="49" charset="0"/>
              </a:rPr>
              <a:t> </a:t>
            </a:r>
            <a:r>
              <a:rPr lang="en-US" sz="1600" dirty="0" err="1">
                <a:solidFill>
                  <a:srgbClr val="FF0000"/>
                </a:solidFill>
                <a:latin typeface="Consolas" panose="020B0609020204030204" pitchFamily="49" charset="0"/>
              </a:rPr>
              <a:t>OnClick</a:t>
            </a:r>
            <a:r>
              <a:rPr lang="en-US" sz="1600" dirty="0">
                <a:solidFill>
                  <a:srgbClr val="0000FF"/>
                </a:solidFill>
                <a:latin typeface="Consolas" panose="020B0609020204030204" pitchFamily="49" charset="0"/>
              </a:rPr>
              <a:t>="</a:t>
            </a:r>
            <a:r>
              <a:rPr lang="en-US" sz="1600" dirty="0" err="1">
                <a:solidFill>
                  <a:srgbClr val="0000FF"/>
                </a:solidFill>
                <a:latin typeface="Consolas" panose="020B0609020204030204" pitchFamily="49" charset="0"/>
              </a:rPr>
              <a:t>Logon_Click</a:t>
            </a:r>
            <a:r>
              <a:rPr lang="en-US" sz="1600" dirty="0">
                <a:solidFill>
                  <a:srgbClr val="0000FF"/>
                </a:solidFill>
                <a:latin typeface="Consolas" panose="020B0609020204030204" pitchFamily="49" charset="0"/>
              </a:rPr>
              <a:t>“ </a:t>
            </a:r>
            <a:r>
              <a:rPr lang="de-DE" sz="1600" dirty="0" err="1">
                <a:solidFill>
                  <a:srgbClr val="FF0000"/>
                </a:solidFill>
                <a:latin typeface="Consolas" panose="020B0609020204030204" pitchFamily="49" charset="0"/>
              </a:rPr>
              <a:t>runat</a:t>
            </a:r>
            <a:r>
              <a:rPr lang="de-DE" sz="1600" dirty="0">
                <a:solidFill>
                  <a:srgbClr val="0000FF"/>
                </a:solidFill>
                <a:latin typeface="Consolas" panose="020B0609020204030204" pitchFamily="49" charset="0"/>
              </a:rPr>
              <a:t>="</a:t>
            </a:r>
            <a:r>
              <a:rPr lang="de-DE" sz="1600" dirty="0" err="1">
                <a:solidFill>
                  <a:srgbClr val="0000FF"/>
                </a:solidFill>
                <a:latin typeface="Consolas" panose="020B0609020204030204" pitchFamily="49" charset="0"/>
              </a:rPr>
              <a:t>server</a:t>
            </a:r>
            <a:r>
              <a:rPr lang="de-DE" sz="1600" dirty="0">
                <a:solidFill>
                  <a:srgbClr val="0000FF"/>
                </a:solidFill>
                <a:latin typeface="Consolas" panose="020B0609020204030204" pitchFamily="49" charset="0"/>
              </a:rPr>
              <a:t>"</a:t>
            </a:r>
            <a:r>
              <a:rPr lang="de-DE" sz="1600" dirty="0">
                <a:solidFill>
                  <a:srgbClr val="000000"/>
                </a:solidFill>
                <a:latin typeface="Consolas" panose="020B0609020204030204" pitchFamily="49" charset="0"/>
              </a:rPr>
              <a:t> </a:t>
            </a:r>
            <a:r>
              <a:rPr lang="de-DE" sz="1600" dirty="0">
                <a:solidFill>
                  <a:srgbClr val="0000FF"/>
                </a:solidFill>
                <a:latin typeface="Consolas" panose="020B0609020204030204" pitchFamily="49" charset="0"/>
              </a:rPr>
              <a:t>/&gt;</a:t>
            </a:r>
            <a:endParaRPr lang="de-DE" sz="1600" dirty="0"/>
          </a:p>
        </p:txBody>
      </p:sp>
      <p:sp>
        <p:nvSpPr>
          <p:cNvPr id="2" name="Textfeld 1"/>
          <p:cNvSpPr txBox="1"/>
          <p:nvPr/>
        </p:nvSpPr>
        <p:spPr>
          <a:xfrm>
            <a:off x="846992" y="2576463"/>
            <a:ext cx="2992315" cy="1292662"/>
          </a:xfrm>
          <a:prstGeom prst="rect">
            <a:avLst/>
          </a:prstGeom>
          <a:noFill/>
        </p:spPr>
        <p:txBody>
          <a:bodyPr wrap="square" rtlCol="0">
            <a:spAutoFit/>
          </a:bodyPr>
          <a:lstStyle/>
          <a:p>
            <a:r>
              <a:rPr lang="de-DE" sz="2000" dirty="0"/>
              <a:t>Einfaches Eingabeformular</a:t>
            </a:r>
          </a:p>
          <a:p>
            <a:pPr marL="285750" indent="-285750">
              <a:buFont typeface="Wingdings" panose="05000000000000000000" pitchFamily="2" charset="2"/>
              <a:buChar char="ü"/>
            </a:pPr>
            <a:r>
              <a:rPr lang="de-DE" sz="2000" dirty="0"/>
              <a:t>Mail</a:t>
            </a:r>
          </a:p>
          <a:p>
            <a:pPr marL="285750" indent="-285750">
              <a:buFont typeface="Wingdings" panose="05000000000000000000" pitchFamily="2" charset="2"/>
              <a:buChar char="ü"/>
            </a:pPr>
            <a:r>
              <a:rPr lang="de-DE" sz="2000" dirty="0"/>
              <a:t>Passwort </a:t>
            </a:r>
          </a:p>
          <a:p>
            <a:pPr marL="285750" indent="-285750">
              <a:buFont typeface="Wingdings" panose="05000000000000000000" pitchFamily="2" charset="2"/>
              <a:buChar char="ü"/>
            </a:pPr>
            <a:endParaRPr lang="de-DE" dirty="0"/>
          </a:p>
        </p:txBody>
      </p:sp>
    </p:spTree>
    <p:extLst>
      <p:ext uri="{BB962C8B-B14F-4D97-AF65-F5344CB8AC3E}">
        <p14:creationId xmlns:p14="http://schemas.microsoft.com/office/powerpoint/2010/main" val="2756911219"/>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idx="4294967295"/>
          </p:nvPr>
        </p:nvSpPr>
        <p:spPr/>
        <p:txBody>
          <a:bodyPr>
            <a:normAutofit/>
          </a:bodyPr>
          <a:lstStyle/>
          <a:p>
            <a:r>
              <a:rPr lang="en-US" altLang="de-DE" sz="5400" dirty="0">
                <a:solidFill>
                  <a:schemeClr val="bg1">
                    <a:lumMod val="65000"/>
                  </a:schemeClr>
                </a:solidFill>
                <a:latin typeface="Century Gothic" panose="020B0502020202020204" pitchFamily="34" charset="0"/>
                <a:ea typeface="+mn-ea"/>
                <a:cs typeface="+mn-cs"/>
              </a:rPr>
              <a:t>Windows </a:t>
            </a:r>
            <a:r>
              <a:rPr lang="en-US" altLang="de-DE" sz="5400" dirty="0" err="1">
                <a:solidFill>
                  <a:schemeClr val="bg1">
                    <a:lumMod val="65000"/>
                  </a:schemeClr>
                </a:solidFill>
                <a:latin typeface="Century Gothic" panose="020B0502020202020204" pitchFamily="34" charset="0"/>
                <a:ea typeface="+mn-ea"/>
                <a:cs typeface="+mn-cs"/>
              </a:rPr>
              <a:t>Authentifikation</a:t>
            </a:r>
            <a:endParaRPr lang="en-US" altLang="de-DE" sz="5400" dirty="0">
              <a:solidFill>
                <a:schemeClr val="bg1">
                  <a:lumMod val="65000"/>
                </a:schemeClr>
              </a:solidFill>
              <a:latin typeface="Century Gothic" panose="020B0502020202020204" pitchFamily="34" charset="0"/>
              <a:ea typeface="+mn-ea"/>
              <a:cs typeface="+mn-cs"/>
            </a:endParaRPr>
          </a:p>
        </p:txBody>
      </p:sp>
      <p:sp>
        <p:nvSpPr>
          <p:cNvPr id="3" name="Rectangle 1"/>
          <p:cNvSpPr>
            <a:spLocks noChangeArrowheads="1"/>
          </p:cNvSpPr>
          <p:nvPr/>
        </p:nvSpPr>
        <p:spPr bwMode="auto">
          <a:xfrm>
            <a:off x="846992" y="2576463"/>
            <a:ext cx="9325708"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de-DE" sz="1600" dirty="0">
                <a:solidFill>
                  <a:srgbClr val="0000FF"/>
                </a:solidFill>
                <a:latin typeface="Consolas" panose="020B0609020204030204" pitchFamily="49" charset="0"/>
              </a:rPr>
              <a:t>&lt;</a:t>
            </a:r>
            <a:r>
              <a:rPr lang="de-DE" sz="1600" dirty="0" err="1">
                <a:solidFill>
                  <a:srgbClr val="A31515"/>
                </a:solidFill>
                <a:latin typeface="Consolas" panose="020B0609020204030204" pitchFamily="49" charset="0"/>
              </a:rPr>
              <a:t>system.web</a:t>
            </a:r>
            <a:r>
              <a:rPr lang="de-DE" sz="1600" dirty="0">
                <a:solidFill>
                  <a:srgbClr val="0000FF"/>
                </a:solidFill>
                <a:latin typeface="Consolas" panose="020B0609020204030204" pitchFamily="49" charset="0"/>
              </a:rPr>
              <a:t>&gt;</a:t>
            </a:r>
          </a:p>
          <a:p>
            <a:endParaRPr lang="de-DE" sz="1600" dirty="0">
              <a:solidFill>
                <a:srgbClr val="000000"/>
              </a:solidFill>
              <a:latin typeface="Consolas" panose="020B0609020204030204" pitchFamily="49" charset="0"/>
            </a:endParaRPr>
          </a:p>
          <a:p>
            <a:pPr lvl="1"/>
            <a:r>
              <a:rPr lang="de-DE" sz="1600" dirty="0">
                <a:solidFill>
                  <a:srgbClr val="0000FF"/>
                </a:solidFill>
                <a:latin typeface="Consolas" panose="020B0609020204030204" pitchFamily="49" charset="0"/>
              </a:rPr>
              <a:t>&lt;!--</a:t>
            </a:r>
            <a:r>
              <a:rPr lang="de-DE" sz="1600" dirty="0">
                <a:solidFill>
                  <a:srgbClr val="008000"/>
                </a:solidFill>
                <a:latin typeface="Consolas" panose="020B0609020204030204" pitchFamily="49" charset="0"/>
              </a:rPr>
              <a:t>Modus Windows und </a:t>
            </a:r>
            <a:r>
              <a:rPr lang="de-DE" sz="1600" dirty="0" err="1">
                <a:solidFill>
                  <a:srgbClr val="008000"/>
                </a:solidFill>
                <a:latin typeface="Consolas" panose="020B0609020204030204" pitchFamily="49" charset="0"/>
              </a:rPr>
              <a:t>Formauthentifikation</a:t>
            </a:r>
            <a:r>
              <a:rPr lang="de-DE" sz="1600" dirty="0">
                <a:solidFill>
                  <a:srgbClr val="008000"/>
                </a:solidFill>
                <a:latin typeface="Consolas" panose="020B0609020204030204" pitchFamily="49" charset="0"/>
              </a:rPr>
              <a:t> erlauben</a:t>
            </a:r>
            <a:r>
              <a:rPr lang="de-DE" sz="1600" dirty="0">
                <a:solidFill>
                  <a:srgbClr val="0000FF"/>
                </a:solidFill>
                <a:latin typeface="Consolas" panose="020B0609020204030204" pitchFamily="49" charset="0"/>
              </a:rPr>
              <a:t>--&gt; </a:t>
            </a:r>
            <a:endParaRPr lang="de-DE" sz="1600" dirty="0">
              <a:solidFill>
                <a:srgbClr val="000000"/>
              </a:solidFill>
              <a:latin typeface="Consolas" panose="020B0609020204030204" pitchFamily="49" charset="0"/>
            </a:endParaRPr>
          </a:p>
          <a:p>
            <a:pPr lvl="1"/>
            <a:r>
              <a:rPr lang="de-DE" sz="1600" dirty="0">
                <a:solidFill>
                  <a:srgbClr val="0000FF"/>
                </a:solidFill>
                <a:latin typeface="Consolas" panose="020B0609020204030204" pitchFamily="49" charset="0"/>
              </a:rPr>
              <a:t>&lt;</a:t>
            </a:r>
            <a:r>
              <a:rPr lang="de-DE" sz="1600" dirty="0" err="1">
                <a:solidFill>
                  <a:srgbClr val="A31515"/>
                </a:solidFill>
                <a:latin typeface="Consolas" panose="020B0609020204030204" pitchFamily="49" charset="0"/>
              </a:rPr>
              <a:t>authentication</a:t>
            </a:r>
            <a:r>
              <a:rPr lang="de-DE" sz="1600" dirty="0">
                <a:solidFill>
                  <a:srgbClr val="0000FF"/>
                </a:solidFill>
                <a:latin typeface="Consolas" panose="020B0609020204030204" pitchFamily="49" charset="0"/>
              </a:rPr>
              <a:t> </a:t>
            </a:r>
            <a:r>
              <a:rPr lang="de-DE" sz="1600" dirty="0" err="1">
                <a:solidFill>
                  <a:srgbClr val="FF0000"/>
                </a:solidFill>
                <a:latin typeface="Consolas" panose="020B0609020204030204" pitchFamily="49" charset="0"/>
              </a:rPr>
              <a:t>mode</a:t>
            </a:r>
            <a:r>
              <a:rPr lang="de-DE" sz="1600" dirty="0">
                <a:solidFill>
                  <a:srgbClr val="0000FF"/>
                </a:solidFill>
                <a:latin typeface="Consolas" panose="020B0609020204030204" pitchFamily="49" charset="0"/>
              </a:rPr>
              <a:t>="Windows"/&gt;</a:t>
            </a:r>
            <a:endParaRPr lang="de-DE" sz="1600" dirty="0">
              <a:solidFill>
                <a:srgbClr val="000000"/>
              </a:solidFill>
              <a:latin typeface="Consolas" panose="020B0609020204030204" pitchFamily="49" charset="0"/>
            </a:endParaRPr>
          </a:p>
          <a:p>
            <a:r>
              <a:rPr lang="de-DE" sz="1600" dirty="0">
                <a:solidFill>
                  <a:srgbClr val="0000FF"/>
                </a:solidFill>
                <a:latin typeface="Consolas" panose="020B0609020204030204" pitchFamily="49" charset="0"/>
              </a:rPr>
              <a:t>&lt;/</a:t>
            </a:r>
            <a:r>
              <a:rPr lang="de-DE" sz="1600" dirty="0" err="1">
                <a:solidFill>
                  <a:srgbClr val="A31515"/>
                </a:solidFill>
                <a:latin typeface="Consolas" panose="020B0609020204030204" pitchFamily="49" charset="0"/>
              </a:rPr>
              <a:t>system.web</a:t>
            </a:r>
            <a:r>
              <a:rPr lang="de-DE" sz="1600" dirty="0">
                <a:solidFill>
                  <a:srgbClr val="0000FF"/>
                </a:solidFill>
                <a:latin typeface="Consolas" panose="020B0609020204030204" pitchFamily="49" charset="0"/>
              </a:rPr>
              <a:t>&gt;</a:t>
            </a:r>
            <a:endParaRPr kumimoji="0" lang="de-DE" altLang="de-DE" sz="1600" b="0" i="0" u="none" strike="noStrike" cap="none" normalizeH="0" baseline="0" dirty="0">
              <a:ln>
                <a:noFill/>
              </a:ln>
              <a:solidFill>
                <a:schemeClr val="tx1"/>
              </a:solidFill>
              <a:effectLst/>
              <a:latin typeface="Consolas" panose="020B0609020204030204" pitchFamily="49" charset="0"/>
            </a:endParaRPr>
          </a:p>
        </p:txBody>
      </p:sp>
      <p:sp>
        <p:nvSpPr>
          <p:cNvPr id="4" name="Textfeld 3"/>
          <p:cNvSpPr txBox="1"/>
          <p:nvPr/>
        </p:nvSpPr>
        <p:spPr>
          <a:xfrm>
            <a:off x="846992" y="1902743"/>
            <a:ext cx="4859215" cy="461665"/>
          </a:xfrm>
          <a:prstGeom prst="rect">
            <a:avLst/>
          </a:prstGeom>
          <a:noFill/>
        </p:spPr>
        <p:txBody>
          <a:bodyPr wrap="square" rtlCol="0">
            <a:spAutoFit/>
          </a:bodyPr>
          <a:lstStyle/>
          <a:p>
            <a:r>
              <a:rPr lang="de-DE" sz="2400" dirty="0" err="1">
                <a:latin typeface="Century Gothic" panose="020B0502020202020204" pitchFamily="34" charset="0"/>
              </a:rPr>
              <a:t>web.config</a:t>
            </a:r>
            <a:endParaRPr lang="de-DE" sz="2400" dirty="0">
              <a:latin typeface="Century Gothic" panose="020B0502020202020204" pitchFamily="34" charset="0"/>
            </a:endParaRPr>
          </a:p>
        </p:txBody>
      </p:sp>
    </p:spTree>
    <p:extLst>
      <p:ext uri="{BB962C8B-B14F-4D97-AF65-F5344CB8AC3E}">
        <p14:creationId xmlns:p14="http://schemas.microsoft.com/office/powerpoint/2010/main" val="4114856445"/>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Zitierfähig</Template>
  <TotalTime>0</TotalTime>
  <Words>1432</Words>
  <Application>Microsoft Office PowerPoint</Application>
  <PresentationFormat>Breitbild</PresentationFormat>
  <Paragraphs>203</Paragraphs>
  <Slides>15</Slides>
  <Notes>11</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15</vt:i4>
      </vt:variant>
    </vt:vector>
  </HeadingPairs>
  <TitlesOfParts>
    <vt:vector size="24" baseType="lpstr">
      <vt:lpstr>Arial</vt:lpstr>
      <vt:lpstr>Calibri</vt:lpstr>
      <vt:lpstr>Calibri Light</vt:lpstr>
      <vt:lpstr>Century Gothic</vt:lpstr>
      <vt:lpstr>Consolas</vt:lpstr>
      <vt:lpstr>Courier New</vt:lpstr>
      <vt:lpstr>Times New Roman</vt:lpstr>
      <vt:lpstr>Wingdings</vt:lpstr>
      <vt:lpstr>Office</vt:lpstr>
      <vt:lpstr>Secure</vt:lpstr>
      <vt:lpstr>PowerPoint-Präsentation</vt:lpstr>
      <vt:lpstr>Verbindung verschlüsseln (Admin)</vt:lpstr>
      <vt:lpstr>Config-Dateien verschlüsseln</vt:lpstr>
      <vt:lpstr>Zugreifen auf gesicherte Dateien</vt:lpstr>
      <vt:lpstr>Authentifikation vs Authorisation</vt:lpstr>
      <vt:lpstr>Authentifizierungs Methoden</vt:lpstr>
      <vt:lpstr>Form</vt:lpstr>
      <vt:lpstr>Windows Authentifikation</vt:lpstr>
      <vt:lpstr>Windows Authentifikation</vt:lpstr>
      <vt:lpstr>Form Authentifikation</vt:lpstr>
      <vt:lpstr>Form Authentifikation</vt:lpstr>
      <vt:lpstr>Login Controls</vt:lpstr>
      <vt:lpstr>Accessing User Identity </vt:lpstr>
      <vt:lpstr>ASP.NET Identity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Webforms</dc:title>
  <dc:creator>juliaz@ppedv.de</dc:creator>
  <cp:lastModifiedBy>Preishuber</cp:lastModifiedBy>
  <cp:revision>94</cp:revision>
  <dcterms:created xsi:type="dcterms:W3CDTF">2016-10-05T12:31:26Z</dcterms:created>
  <dcterms:modified xsi:type="dcterms:W3CDTF">2018-06-08T05:24:32Z</dcterms:modified>
</cp:coreProperties>
</file>