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349" r:id="rId3"/>
    <p:sldId id="341" r:id="rId4"/>
    <p:sldId id="353" r:id="rId5"/>
    <p:sldId id="350" r:id="rId6"/>
    <p:sldId id="356" r:id="rId7"/>
    <p:sldId id="352" r:id="rId8"/>
    <p:sldId id="292" r:id="rId9"/>
    <p:sldId id="293" r:id="rId10"/>
    <p:sldId id="300" r:id="rId11"/>
    <p:sldId id="302" r:id="rId12"/>
    <p:sldId id="306" r:id="rId13"/>
    <p:sldId id="335" r:id="rId14"/>
    <p:sldId id="355" r:id="rId15"/>
    <p:sldId id="344" r:id="rId16"/>
    <p:sldId id="337" r:id="rId17"/>
    <p:sldId id="342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E9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780" autoAdjust="0"/>
  </p:normalViewPr>
  <p:slideViewPr>
    <p:cSldViewPr snapToGrid="0">
      <p:cViewPr varScale="1">
        <p:scale>
          <a:sx n="100" d="100"/>
          <a:sy n="100" d="100"/>
        </p:scale>
        <p:origin x="9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35F98-A1BD-4CEA-97BE-8B0B3D35457A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10812-7D92-4061-8666-33E5FF0E4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058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POCOs (</a:t>
            </a:r>
            <a:r>
              <a:rPr lang="de-DE" dirty="0" err="1"/>
              <a:t>Plain</a:t>
            </a:r>
            <a:r>
              <a:rPr lang="de-DE" dirty="0"/>
              <a:t> Old CLR Objects) sind Klassen, die keine</a:t>
            </a:r>
            <a:r>
              <a:rPr lang="de-DE" baseline="0" dirty="0"/>
              <a:t> externen Abhängigkeiten besitzen, nicht an Namenskonventionen gebunden sind und keine Annotationen benötigen.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16E8C-515C-44E0-93B5-681C96D1920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82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Eine</a:t>
            </a:r>
            <a:r>
              <a:rPr lang="de-DE" baseline="0" dirty="0"/>
              <a:t> objektrelationale Abbildung (ORM: </a:t>
            </a:r>
            <a:r>
              <a:rPr lang="de-DE" baseline="0" dirty="0" err="1"/>
              <a:t>object</a:t>
            </a:r>
            <a:r>
              <a:rPr lang="de-DE" baseline="0" dirty="0"/>
              <a:t> – relational </a:t>
            </a:r>
            <a:r>
              <a:rPr lang="de-DE" baseline="0" dirty="0" err="1"/>
              <a:t>mapping</a:t>
            </a:r>
            <a:r>
              <a:rPr lang="de-DE" baseline="0" dirty="0"/>
              <a:t>) ist ein Tool, um Daten von Domänen-Objekten automatisiert</a:t>
            </a:r>
          </a:p>
          <a:p>
            <a:r>
              <a:rPr lang="de-DE" baseline="0" dirty="0"/>
              <a:t>in einer relationalen Datenbank zu speichern.</a:t>
            </a:r>
          </a:p>
          <a:p>
            <a:endParaRPr lang="de-DE" baseline="0" dirty="0"/>
          </a:p>
          <a:p>
            <a:r>
              <a:rPr lang="de-DE" baseline="0" dirty="0"/>
              <a:t>Die Vorteile von ORM: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Fokus auf die Modellierung der Domänenklassen, statt auf Datenbanktechnologie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Unabhängigkeit von Datenbanken durch Abstraktion</a:t>
            </a:r>
          </a:p>
          <a:p>
            <a:pPr marL="171450" indent="-171450">
              <a:buFontTx/>
              <a:buChar char="-"/>
            </a:pPr>
            <a:r>
              <a:rPr lang="de-DE" u="none" baseline="0" dirty="0"/>
              <a:t>Zugriff auf die Datenbank über nativen Code, statt über Datenbanksprachen</a:t>
            </a:r>
          </a:p>
          <a:p>
            <a:pPr marL="171450" indent="-171450">
              <a:buFontTx/>
              <a:buChar char="-"/>
            </a:pPr>
            <a:endParaRPr lang="de-DE" u="none" baseline="0" dirty="0"/>
          </a:p>
          <a:p>
            <a:pPr marL="0" indent="0">
              <a:buFontTx/>
              <a:buNone/>
            </a:pPr>
            <a:r>
              <a:rPr lang="de-DE" u="none" baseline="0" dirty="0"/>
              <a:t>Vorteile von Entity Framework im speziellen:</a:t>
            </a:r>
          </a:p>
          <a:p>
            <a:pPr marL="171450" indent="-171450">
              <a:buFontTx/>
              <a:buChar char="-"/>
            </a:pPr>
            <a:r>
              <a:rPr lang="de-DE" u="none" baseline="0" dirty="0"/>
              <a:t>Offizielles Microsoft ORM Tool</a:t>
            </a:r>
          </a:p>
          <a:p>
            <a:pPr marL="171450" indent="-171450">
              <a:buFontTx/>
              <a:buChar char="-"/>
            </a:pPr>
            <a:r>
              <a:rPr lang="de-DE" u="none" baseline="0" dirty="0"/>
              <a:t>Kostenfrei und Open Source</a:t>
            </a:r>
          </a:p>
          <a:p>
            <a:pPr marL="171450" indent="-171450">
              <a:buFontTx/>
              <a:buChar char="-"/>
            </a:pPr>
            <a:r>
              <a:rPr lang="de-DE" u="none" baseline="0" dirty="0" err="1"/>
              <a:t>Queries</a:t>
            </a:r>
            <a:r>
              <a:rPr lang="de-DE" u="none" baseline="0" dirty="0"/>
              <a:t> gegen die Datenbank mit LINQ:</a:t>
            </a:r>
          </a:p>
          <a:p>
            <a:pPr marL="628650" lvl="1" indent="-171450">
              <a:buFontTx/>
              <a:buChar char="-"/>
            </a:pPr>
            <a:r>
              <a:rPr lang="de-DE" u="none" baseline="0" dirty="0"/>
              <a:t>Compilerprüfung der </a:t>
            </a:r>
            <a:r>
              <a:rPr lang="de-DE" u="none" baseline="0" dirty="0" err="1"/>
              <a:t>Queries</a:t>
            </a:r>
            <a:endParaRPr lang="de-DE" u="none" baseline="0" dirty="0"/>
          </a:p>
          <a:p>
            <a:pPr marL="628650" lvl="1" indent="-171450">
              <a:buFontTx/>
              <a:buChar char="-"/>
            </a:pPr>
            <a:r>
              <a:rPr lang="de-DE" u="none" baseline="0" dirty="0"/>
              <a:t>Typsicherheit</a:t>
            </a:r>
          </a:p>
          <a:p>
            <a:pPr marL="628650" lvl="1" indent="-171450">
              <a:buFontTx/>
              <a:buChar char="-"/>
            </a:pPr>
            <a:r>
              <a:rPr lang="de-DE" u="none" baseline="0" dirty="0"/>
              <a:t>IntelliSense Support</a:t>
            </a:r>
          </a:p>
          <a:p>
            <a:pPr marL="171450" indent="-171450">
              <a:buFontTx/>
              <a:buChar char="-"/>
            </a:pPr>
            <a:endParaRPr lang="de-DE" u="non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16E8C-515C-44E0-93B5-681C96D1920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341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16E8C-515C-44E0-93B5-681C96D1920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927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16E8C-515C-44E0-93B5-681C96D1920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717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Nochmal</a:t>
            </a:r>
            <a:r>
              <a:rPr lang="de-DE" baseline="0" dirty="0"/>
              <a:t> mit </a:t>
            </a:r>
            <a:r>
              <a:rPr lang="de-DE" baseline="0" dirty="0" err="1"/>
              <a:t>Stephi</a:t>
            </a:r>
            <a:r>
              <a:rPr lang="de-DE" baseline="0" dirty="0"/>
              <a:t> drüber streiten (Abbildungsinformationen)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16E8C-515C-44E0-93B5-681C96D1920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446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16E8C-515C-44E0-93B5-681C96D1920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461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16E8C-515C-44E0-93B5-681C96D1920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466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70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1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5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66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31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24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93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9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7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22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03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40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3503" y="4554414"/>
            <a:ext cx="11415581" cy="2224129"/>
          </a:xfrm>
        </p:spPr>
        <p:txBody>
          <a:bodyPr anchor="t">
            <a:noAutofit/>
          </a:bodyPr>
          <a:lstStyle/>
          <a:p>
            <a:pPr algn="l"/>
            <a:r>
              <a:rPr lang="de-DE" sz="13300" dirty="0" smtClean="0">
                <a:solidFill>
                  <a:srgbClr val="11E9CF"/>
                </a:solidFill>
                <a:latin typeface="Century Gothic" panose="020B0502020202020204" pitchFamily="34" charset="0"/>
              </a:rPr>
              <a:t>Modern Data</a:t>
            </a:r>
            <a:endParaRPr lang="de-DE" sz="13300" dirty="0">
              <a:solidFill>
                <a:srgbClr val="11E9CF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3504" y="2705522"/>
            <a:ext cx="9228201" cy="1645920"/>
          </a:xfrm>
        </p:spPr>
        <p:txBody>
          <a:bodyPr anchor="b">
            <a:normAutofit/>
          </a:bodyPr>
          <a:lstStyle/>
          <a:p>
            <a:pPr algn="l"/>
            <a:r>
              <a:rPr lang="de-DE" sz="72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ASP.NET</a:t>
            </a: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603504" y="4448908"/>
            <a:ext cx="10993550" cy="4020"/>
          </a:xfrm>
          <a:prstGeom prst="line">
            <a:avLst/>
          </a:prstGeom>
          <a:ln w="34925">
            <a:solidFill>
              <a:srgbClr val="11E9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t>EF 6 Architektur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90688"/>
            <a:ext cx="7665218" cy="4014787"/>
          </a:xfrm>
          <a:prstGeom prst="rect">
            <a:avLst/>
          </a:prstGeom>
        </p:spPr>
      </p:pic>
      <p:sp>
        <p:nvSpPr>
          <p:cNvPr id="5" name="Inhaltsplatzhalter 2"/>
          <p:cNvSpPr txBox="1">
            <a:spLocks/>
          </p:cNvSpPr>
          <p:nvPr/>
        </p:nvSpPr>
        <p:spPr>
          <a:xfrm>
            <a:off x="5981700" y="4552949"/>
            <a:ext cx="5886450" cy="1947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de-DE" sz="2000" dirty="0"/>
              <a:t>Baut auf ADO.NET auf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sz="2000" dirty="0"/>
              <a:t>ADO.NET Data Providers für Datenbankzugriff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sz="2000" dirty="0"/>
              <a:t>Entity Data Model um </a:t>
            </a:r>
            <a:r>
              <a:rPr lang="de-DE" sz="2000" dirty="0" err="1"/>
              <a:t>Entities</a:t>
            </a:r>
            <a:r>
              <a:rPr lang="de-DE" sz="2000" dirty="0"/>
              <a:t>/</a:t>
            </a:r>
            <a:r>
              <a:rPr lang="de-DE" sz="2000" dirty="0" err="1"/>
              <a:t>Mappings</a:t>
            </a:r>
            <a:r>
              <a:rPr lang="de-DE" sz="2000" dirty="0"/>
              <a:t> abzubilden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sz="2000" dirty="0"/>
              <a:t>LINQ um </a:t>
            </a:r>
            <a:r>
              <a:rPr lang="de-DE" sz="2000" dirty="0" err="1"/>
              <a:t>Queries</a:t>
            </a:r>
            <a:r>
              <a:rPr lang="de-DE" sz="2000" dirty="0"/>
              <a:t> gegen DB zu schicken</a:t>
            </a:r>
          </a:p>
        </p:txBody>
      </p:sp>
    </p:spTree>
    <p:extLst>
      <p:ext uri="{BB962C8B-B14F-4D97-AF65-F5344CB8AC3E}">
        <p14:creationId xmlns:p14="http://schemas.microsoft.com/office/powerpoint/2010/main" val="64143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t>Workflow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975726"/>
              </p:ext>
            </p:extLst>
          </p:nvPr>
        </p:nvGraphicFramePr>
        <p:xfrm>
          <a:off x="838200" y="1690688"/>
          <a:ext cx="10515600" cy="3749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1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6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7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155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Designer</a:t>
                      </a:r>
                    </a:p>
                    <a:p>
                      <a:pPr algn="ctr"/>
                      <a:endParaRPr lang="de-DE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Code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3879">
                <a:tc>
                  <a:txBody>
                    <a:bodyPr/>
                    <a:lstStyle/>
                    <a:p>
                      <a:pPr algn="l"/>
                      <a:r>
                        <a:rPr lang="de-DE" sz="2400" dirty="0"/>
                        <a:t>Bestehende</a:t>
                      </a:r>
                    </a:p>
                    <a:p>
                      <a:pPr algn="l"/>
                      <a:r>
                        <a:rPr lang="de-DE" sz="2400" dirty="0"/>
                        <a:t>Datenbank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b="1" dirty="0"/>
                        <a:t>Database First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dirty="0"/>
                        <a:t>Reverse Engineering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dirty="0"/>
                        <a:t>POCOs</a:t>
                      </a:r>
                      <a:r>
                        <a:rPr lang="de-DE" baseline="0" dirty="0"/>
                        <a:t> werden automatisch erzeugt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aseline="0" dirty="0"/>
                        <a:t>Kann von Hand geändert werden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b="1" dirty="0"/>
                        <a:t>Code First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="0" dirty="0"/>
                        <a:t>Reverse Engineering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="0" dirty="0"/>
                        <a:t>Erzeugt</a:t>
                      </a:r>
                      <a:r>
                        <a:rPr lang="de-DE" b="0" baseline="0" dirty="0"/>
                        <a:t> POCOs und </a:t>
                      </a:r>
                      <a:r>
                        <a:rPr lang="de-DE" b="0" baseline="0" dirty="0" err="1"/>
                        <a:t>Mappings</a:t>
                      </a:r>
                      <a:r>
                        <a:rPr lang="de-DE" b="0" baseline="0" dirty="0"/>
                        <a:t> im Code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de-DE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E9CF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3879">
                <a:tc>
                  <a:txBody>
                    <a:bodyPr/>
                    <a:lstStyle/>
                    <a:p>
                      <a:pPr algn="l"/>
                      <a:r>
                        <a:rPr lang="de-DE" sz="2400" dirty="0"/>
                        <a:t>Neue </a:t>
                      </a:r>
                    </a:p>
                    <a:p>
                      <a:pPr algn="l"/>
                      <a:r>
                        <a:rPr lang="de-DE" sz="2400" dirty="0"/>
                        <a:t>Datenbank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b="1" dirty="0"/>
                        <a:t>Model First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="0" baseline="0" dirty="0"/>
                        <a:t>Modell im Designer anlegen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="0" baseline="0" dirty="0"/>
                        <a:t>Datenbank wird aus Modell erzeugt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="0" dirty="0"/>
                        <a:t>POCOs werden erzeugt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b="1" dirty="0"/>
                        <a:t>Code First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="0" dirty="0"/>
                        <a:t>POCOs und</a:t>
                      </a:r>
                      <a:r>
                        <a:rPr lang="de-DE" b="0" baseline="0" dirty="0"/>
                        <a:t> </a:t>
                      </a:r>
                      <a:r>
                        <a:rPr lang="de-DE" b="0" baseline="0" dirty="0" err="1"/>
                        <a:t>Mappings</a:t>
                      </a:r>
                      <a:r>
                        <a:rPr lang="de-DE" b="0" baseline="0" dirty="0"/>
                        <a:t> werden im Code von Hand erzeugt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="0" baseline="0" dirty="0"/>
                        <a:t>Datenbank wird generiert</a:t>
                      </a:r>
                    </a:p>
                    <a:p>
                      <a:pPr algn="l"/>
                      <a:r>
                        <a:rPr lang="de-DE" b="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E9CF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13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t>Komponenten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525948" y="1825624"/>
            <a:ext cx="5827852" cy="4708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dirty="0" err="1"/>
              <a:t>Conceptual</a:t>
            </a:r>
            <a:r>
              <a:rPr lang="de-DE" dirty="0"/>
              <a:t> Model</a:t>
            </a:r>
          </a:p>
          <a:p>
            <a:pPr lvl="1"/>
            <a:r>
              <a:rPr lang="de-DE" dirty="0"/>
              <a:t>Klassen </a:t>
            </a:r>
          </a:p>
          <a:p>
            <a:pPr lvl="1"/>
            <a:r>
              <a:rPr lang="de-DE" dirty="0"/>
              <a:t>Beziehungen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DE" dirty="0"/>
              <a:t>Unabhängig von Datenbank</a:t>
            </a:r>
          </a:p>
          <a:p>
            <a:pPr marL="0" indent="0">
              <a:buNone/>
            </a:pPr>
            <a:r>
              <a:rPr lang="de-DE" dirty="0"/>
              <a:t>Mapping</a:t>
            </a:r>
          </a:p>
          <a:p>
            <a:pPr lvl="1"/>
            <a:r>
              <a:rPr lang="de-DE" dirty="0" err="1"/>
              <a:t>Conceptual</a:t>
            </a:r>
            <a:r>
              <a:rPr lang="de-DE" dirty="0"/>
              <a:t> Model wird auf Storage Model </a:t>
            </a:r>
            <a:r>
              <a:rPr lang="de-DE" dirty="0" err="1"/>
              <a:t>gemapped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Storage Model</a:t>
            </a:r>
          </a:p>
          <a:p>
            <a:pPr lvl="1"/>
            <a:r>
              <a:rPr lang="de-DE" dirty="0"/>
              <a:t>Views</a:t>
            </a:r>
          </a:p>
          <a:p>
            <a:pPr lvl="1"/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Procedures</a:t>
            </a:r>
            <a:endParaRPr lang="de-DE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838200" y="1690687"/>
            <a:ext cx="4340507" cy="4843461"/>
            <a:chOff x="838200" y="1690687"/>
            <a:chExt cx="4340507" cy="4843461"/>
          </a:xfrm>
        </p:grpSpPr>
        <p:sp>
          <p:nvSpPr>
            <p:cNvPr id="6" name="Abgerundetes Rechteck 5"/>
            <p:cNvSpPr/>
            <p:nvPr/>
          </p:nvSpPr>
          <p:spPr>
            <a:xfrm>
              <a:off x="838200" y="1690687"/>
              <a:ext cx="4340507" cy="4843461"/>
            </a:xfrm>
            <a:prstGeom prst="roundRect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1185440" y="3986737"/>
              <a:ext cx="3646026" cy="937549"/>
            </a:xfrm>
            <a:prstGeom prst="rect">
              <a:avLst/>
            </a:prstGeom>
            <a:solidFill>
              <a:srgbClr val="11E9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Mapping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1185441" y="5197603"/>
              <a:ext cx="3646026" cy="937549"/>
            </a:xfrm>
            <a:prstGeom prst="rect">
              <a:avLst/>
            </a:prstGeom>
            <a:solidFill>
              <a:srgbClr val="11E9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Storage Model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1185440" y="1973181"/>
              <a:ext cx="364602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800" b="1" dirty="0"/>
                <a:t>Entity Data Model</a:t>
              </a:r>
            </a:p>
          </p:txBody>
        </p:sp>
        <p:sp>
          <p:nvSpPr>
            <p:cNvPr id="11" name="Rechteck 10"/>
            <p:cNvSpPr/>
            <p:nvPr/>
          </p:nvSpPr>
          <p:spPr>
            <a:xfrm>
              <a:off x="1185440" y="2775872"/>
              <a:ext cx="3646026" cy="937549"/>
            </a:xfrm>
            <a:prstGeom prst="rect">
              <a:avLst/>
            </a:prstGeom>
            <a:solidFill>
              <a:srgbClr val="11E9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 err="1">
                  <a:solidFill>
                    <a:schemeClr val="tx1"/>
                  </a:solidFill>
                </a:rPr>
                <a:t>Conceptual</a:t>
              </a:r>
              <a:r>
                <a:rPr lang="de-DE" sz="2000" dirty="0">
                  <a:solidFill>
                    <a:schemeClr val="tx1"/>
                  </a:solidFill>
                </a:rPr>
                <a:t>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642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t>Entity Data Model erstellen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252652"/>
              </p:ext>
            </p:extLst>
          </p:nvPr>
        </p:nvGraphicFramePr>
        <p:xfrm>
          <a:off x="838200" y="4796457"/>
          <a:ext cx="3302978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1489">
                  <a:extLst>
                    <a:ext uri="{9D8B030D-6E8A-4147-A177-3AD203B41FA5}">
                      <a16:colId xmlns:a16="http://schemas.microsoft.com/office/drawing/2014/main" val="2697245773"/>
                    </a:ext>
                  </a:extLst>
                </a:gridCol>
                <a:gridCol w="1651489">
                  <a:extLst>
                    <a:ext uri="{9D8B030D-6E8A-4147-A177-3AD203B41FA5}">
                      <a16:colId xmlns:a16="http://schemas.microsoft.com/office/drawing/2014/main" val="108847182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de-DE" sz="24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Table People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80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kern="1200" cap="all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de-DE" sz="2000" kern="1200" cap="all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kern="1200" cap="all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36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Adam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05354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222373"/>
                  </a:ext>
                </a:extLst>
              </a:tr>
            </a:tbl>
          </a:graphicData>
        </a:graphic>
      </p:graphicFrame>
      <p:grpSp>
        <p:nvGrpSpPr>
          <p:cNvPr id="15" name="Gruppieren 14"/>
          <p:cNvGrpSpPr/>
          <p:nvPr/>
        </p:nvGrpSpPr>
        <p:grpSpPr>
          <a:xfrm>
            <a:off x="838200" y="1474788"/>
            <a:ext cx="6629400" cy="2755900"/>
            <a:chOff x="838200" y="1474788"/>
            <a:chExt cx="6629400" cy="2755900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 rotWithShape="1">
            <a:blip r:embed="rId3"/>
            <a:srcRect l="424" r="1272" b="2582"/>
            <a:stretch/>
          </p:blipFill>
          <p:spPr>
            <a:xfrm>
              <a:off x="838200" y="1474788"/>
              <a:ext cx="6629400" cy="2755900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/>
          </p:nvSpPr>
          <p:spPr>
            <a:xfrm>
              <a:off x="5133975" y="2857500"/>
              <a:ext cx="1209675" cy="971550"/>
            </a:xfrm>
            <a:prstGeom prst="rect">
              <a:avLst/>
            </a:prstGeom>
            <a:noFill/>
            <a:ln w="34925">
              <a:solidFill>
                <a:srgbClr val="11E9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4352925" y="4796457"/>
            <a:ext cx="7000875" cy="1584960"/>
            <a:chOff x="4352925" y="4796457"/>
            <a:chExt cx="7000875" cy="1584960"/>
          </a:xfrm>
        </p:grpSpPr>
        <p:sp>
          <p:nvSpPr>
            <p:cNvPr id="4" name="Rechteck 3"/>
            <p:cNvSpPr/>
            <p:nvPr/>
          </p:nvSpPr>
          <p:spPr>
            <a:xfrm>
              <a:off x="6667500" y="4796457"/>
              <a:ext cx="4686300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de-DE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>
                  <a:solidFill>
                    <a:srgbClr val="0000FF"/>
                  </a:solidFill>
                  <a:latin typeface="Consolas" panose="020B0609020204030204" pitchFamily="49" charset="0"/>
                </a:rPr>
                <a:t>partial</a:t>
              </a:r>
              <a:r>
                <a:rPr lang="de-DE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de-DE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>
                  <a:solidFill>
                    <a:srgbClr val="2B91AF"/>
                  </a:solidFill>
                  <a:latin typeface="Consolas" panose="020B0609020204030204" pitchFamily="49" charset="0"/>
                </a:rPr>
                <a:t>Person</a:t>
              </a:r>
              <a:endParaRPr lang="de-DE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de-DE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Id {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get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set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}</a:t>
              </a: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Name {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get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set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}</a:t>
              </a:r>
            </a:p>
            <a:p>
              <a:r>
                <a:rPr lang="de-DE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de-DE" dirty="0"/>
            </a:p>
          </p:txBody>
        </p:sp>
        <p:grpSp>
          <p:nvGrpSpPr>
            <p:cNvPr id="17" name="Gruppieren 16"/>
            <p:cNvGrpSpPr/>
            <p:nvPr/>
          </p:nvGrpSpPr>
          <p:grpSpPr>
            <a:xfrm>
              <a:off x="4352925" y="4796457"/>
              <a:ext cx="2076450" cy="1584960"/>
              <a:chOff x="4352925" y="4796457"/>
              <a:chExt cx="2076450" cy="1584960"/>
            </a:xfrm>
          </p:grpSpPr>
          <p:grpSp>
            <p:nvGrpSpPr>
              <p:cNvPr id="16" name="Gruppieren 15"/>
              <p:cNvGrpSpPr/>
              <p:nvPr/>
            </p:nvGrpSpPr>
            <p:grpSpPr>
              <a:xfrm>
                <a:off x="4352925" y="4796457"/>
                <a:ext cx="2076450" cy="1584960"/>
                <a:chOff x="4352925" y="4796457"/>
                <a:chExt cx="2076450" cy="1584960"/>
              </a:xfrm>
            </p:grpSpPr>
            <p:cxnSp>
              <p:nvCxnSpPr>
                <p:cNvPr id="8" name="Gerade Verbindung mit Pfeil 7"/>
                <p:cNvCxnSpPr/>
                <p:nvPr/>
              </p:nvCxnSpPr>
              <p:spPr>
                <a:xfrm>
                  <a:off x="4524375" y="5535121"/>
                  <a:ext cx="1905000" cy="0"/>
                </a:xfrm>
                <a:prstGeom prst="straightConnector1">
                  <a:avLst/>
                </a:prstGeom>
                <a:ln>
                  <a:headEnd w="med" len="lg"/>
                  <a:tailEnd type="arrow" w="med" len="lg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Eckige Klammer rechts 9"/>
                <p:cNvSpPr/>
                <p:nvPr/>
              </p:nvSpPr>
              <p:spPr>
                <a:xfrm>
                  <a:off x="4352925" y="4796457"/>
                  <a:ext cx="171450" cy="1584960"/>
                </a:xfrm>
                <a:prstGeom prst="rightBracket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4" name="Textfeld 13"/>
              <p:cNvSpPr txBox="1"/>
              <p:nvPr/>
            </p:nvSpPr>
            <p:spPr>
              <a:xfrm>
                <a:off x="4524376" y="5153025"/>
                <a:ext cx="1819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Generiert POCO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998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343727" y="148179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B91AF"/>
                </a:solidFill>
                <a:latin typeface="Consolas" panose="020B0609020204030204" pitchFamily="49" charset="0"/>
              </a:rPr>
              <a:t>Customers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rptListe_GetData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latin typeface="Consolas" panose="020B0609020204030204" pitchFamily="49" charset="0"/>
              </a:rPr>
              <a:t>mymodel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ef.Customers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369651" y="3978204"/>
            <a:ext cx="11624553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="col-md-1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</a:t>
            </a:r>
            <a:b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&lt;%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Item.CustomerID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%&gt;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e-D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="col-md-3"&gt;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&lt;%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Item.CompanyName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%&gt;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e-D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="col-md-3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&lt;%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Item.ContactName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%&gt;</a:t>
            </a:r>
            <a:endParaRPr lang="de-D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="pull-right badge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</a:t>
            </a:r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&lt;%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Item.Orders.Count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%&gt;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e-D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div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9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Attribute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Anzeige</a:t>
            </a:r>
          </a:p>
          <a:p>
            <a:pPr lvl="1"/>
            <a:r>
              <a:rPr lang="de-DE" dirty="0" smtClean="0"/>
              <a:t>Display</a:t>
            </a:r>
          </a:p>
          <a:p>
            <a:r>
              <a:rPr lang="de-DE" dirty="0" smtClean="0"/>
              <a:t>Validierung</a:t>
            </a:r>
          </a:p>
          <a:p>
            <a:pPr lvl="1"/>
            <a:r>
              <a:rPr lang="de-DE" dirty="0" err="1" smtClean="0"/>
              <a:t>Required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877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t>Entity Data Model verwenden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4038"/>
            <a:ext cx="10915650" cy="4814887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de-DE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DataModel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dm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DataModel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endParaRPr lang="de-D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de-DE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de-DE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Get</a:t>
            </a:r>
            <a:r>
              <a:rPr lang="de-DE" sz="1800" dirty="0">
                <a:solidFill>
                  <a:srgbClr val="008000"/>
                </a:solidFill>
                <a:latin typeface="Consolas" panose="020B0609020204030204" pitchFamily="49" charset="0"/>
              </a:rPr>
              <a:t> Data</a:t>
            </a:r>
            <a:endParaRPr lang="de-D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de-DE" sz="18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firstPerson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dm.</a:t>
            </a:r>
            <a:r>
              <a:rPr lang="de-DE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  <a:b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personAdam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fm.Sessions.Where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x.Name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de-DE" sz="1800" dirty="0"/>
              <a:t>"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Adam</a:t>
            </a:r>
            <a:r>
              <a:rPr lang="de-DE" sz="1800" dirty="0"/>
              <a:t>"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/>
              <a:t> </a:t>
            </a:r>
            <a:endParaRPr lang="de-D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de-D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de-DE" sz="1800" dirty="0">
                <a:solidFill>
                  <a:srgbClr val="008000"/>
                </a:solidFill>
                <a:latin typeface="Consolas" panose="020B0609020204030204" pitchFamily="49" charset="0"/>
              </a:rPr>
              <a:t>//New Data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de-DE" sz="18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newPerson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( 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dm.Person.Add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newPerson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0" indent="0">
              <a:spcBef>
                <a:spcPts val="300"/>
              </a:spcBef>
              <a:buNone/>
            </a:pPr>
            <a:endParaRPr lang="de-D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de-DE" sz="1800" dirty="0">
                <a:solidFill>
                  <a:srgbClr val="008000"/>
                </a:solidFill>
                <a:latin typeface="Consolas" panose="020B0609020204030204" pitchFamily="49" charset="0"/>
              </a:rPr>
              <a:t>//Delete Data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dm.Person.Remove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marL="0" indent="0">
              <a:spcBef>
                <a:spcPts val="300"/>
              </a:spcBef>
              <a:buNone/>
            </a:pPr>
            <a:endParaRPr lang="de-D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de-DE" sz="1800" dirty="0">
                <a:solidFill>
                  <a:srgbClr val="008000"/>
                </a:solidFill>
                <a:latin typeface="Consolas" panose="020B0609020204030204" pitchFamily="49" charset="0"/>
              </a:rPr>
              <a:t>//Save Data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dm.SaveChanges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56690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 Master Detail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509712" y="1422666"/>
            <a:ext cx="11715750" cy="3517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btn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btn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-primary pull-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right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role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data-toggle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collapse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  </a:t>
            </a:r>
            <a:r>
              <a:rPr lang="de-DE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href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="#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collapse</a:t>
            </a:r>
            <a:r>
              <a:rPr lang="de-DE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&lt;%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Item.CustomerID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%&gt;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  </a:t>
            </a:r>
            <a:r>
              <a:rPr lang="de-DE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&lt;%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Item.Orders.Count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%&gt;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de-DE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div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collapse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collapse</a:t>
            </a:r>
            <a:r>
              <a:rPr lang="de-DE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&lt;%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Item.CustomerID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%&gt;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asp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de-DE" sz="16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Repeater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rptOrders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runat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server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      </a:t>
            </a:r>
            <a:r>
              <a:rPr lang="de-DE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ItemType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="Orders"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DataSource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de-DE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&lt;%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Item.Orders</a:t>
            </a:r>
            <a:r>
              <a:rPr lang="de-DE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%&gt;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  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ItemTemplate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      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div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row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              </a:t>
            </a:r>
            <a:r>
              <a:rPr lang="de-DE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&lt;%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Item.OrderDate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%&gt;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&lt;%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Item.ShipAddress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%&gt;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      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de-DE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div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  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de-DE" sz="16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ItemTemplate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de-DE" sz="16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asp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de-DE" sz="16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Repeater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de-DE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div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3378907"/>
            <a:ext cx="58197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5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t>POCOs</a:t>
            </a:r>
            <a:r>
              <a:rPr lang="en-US" sz="1800" dirty="0"/>
              <a:t>	Plain Old Class Object</a:t>
            </a:r>
            <a:endParaRPr lang="de-DE" sz="54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90688"/>
            <a:ext cx="4610100" cy="38880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153150" y="1690688"/>
            <a:ext cx="5200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err="1"/>
              <a:t>Linq</a:t>
            </a:r>
            <a:r>
              <a:rPr lang="de-DE" dirty="0"/>
              <a:t>-fähig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/>
              <a:t>Leichtes Übertragen der Daten durch Layer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/>
              <a:t>Dürfen auch Methoden enthalten</a:t>
            </a:r>
          </a:p>
        </p:txBody>
      </p:sp>
    </p:spTree>
    <p:extLst>
      <p:ext uri="{BB962C8B-B14F-4D97-AF65-F5344CB8AC3E}">
        <p14:creationId xmlns:p14="http://schemas.microsoft.com/office/powerpoint/2010/main" val="48154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 Binding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Neu seit ASP.NET 4.5</a:t>
            </a:r>
          </a:p>
          <a:p>
            <a:pPr lvl="1"/>
            <a:r>
              <a:rPr lang="de-DE" dirty="0" smtClean="0"/>
              <a:t>Controls Methoden</a:t>
            </a:r>
          </a:p>
          <a:p>
            <a:pPr lvl="1"/>
            <a:r>
              <a:rPr lang="de-DE" dirty="0" smtClean="0"/>
              <a:t>Streng typisiert statt EVAL</a:t>
            </a:r>
          </a:p>
          <a:p>
            <a:r>
              <a:rPr lang="de-DE" dirty="0" smtClean="0"/>
              <a:t>MVC Pattern</a:t>
            </a:r>
          </a:p>
          <a:p>
            <a:pPr lvl="1"/>
            <a:r>
              <a:rPr lang="de-DE" dirty="0" smtClean="0"/>
              <a:t>Model View Controller</a:t>
            </a:r>
          </a:p>
          <a:p>
            <a:r>
              <a:rPr lang="de-DE" dirty="0" smtClean="0"/>
              <a:t>Entity Framework </a:t>
            </a:r>
          </a:p>
          <a:p>
            <a:pPr lvl="1"/>
            <a:r>
              <a:rPr lang="de-DE" dirty="0" smtClean="0"/>
              <a:t>Mapping Daten  Objekte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410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ASP.NET </a:t>
            </a:r>
            <a:r>
              <a:rPr lang="de-DE" dirty="0" err="1" smtClean="0"/>
              <a:t>ModelBinding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r>
              <a:rPr lang="de-DE" dirty="0" err="1" smtClean="0"/>
              <a:t>ItemType</a:t>
            </a:r>
            <a:r>
              <a:rPr lang="de-DE" dirty="0" smtClean="0"/>
              <a:t> Attribut wird als Klassenbindung genutzt</a:t>
            </a:r>
          </a:p>
          <a:p>
            <a:r>
              <a:rPr lang="de-DE" dirty="0" err="1" smtClean="0"/>
              <a:t>SelectMethod</a:t>
            </a:r>
            <a:r>
              <a:rPr lang="de-DE" dirty="0" smtClean="0"/>
              <a:t> gibt Liste von Objekten zurück</a:t>
            </a:r>
          </a:p>
          <a:p>
            <a:pPr lvl="1"/>
            <a:r>
              <a:rPr lang="de-DE" dirty="0" smtClean="0"/>
              <a:t>Update, Delete, Insert</a:t>
            </a:r>
          </a:p>
          <a:p>
            <a:pPr lvl="2"/>
            <a:r>
              <a:rPr lang="de-DE" dirty="0" err="1" smtClean="0"/>
              <a:t>EnableViewState</a:t>
            </a:r>
            <a:r>
              <a:rPr lang="de-DE" dirty="0" smtClean="0"/>
              <a:t>=</a:t>
            </a:r>
            <a:r>
              <a:rPr lang="de-DE" dirty="0" err="1" smtClean="0"/>
              <a:t>false</a:t>
            </a:r>
            <a:r>
              <a:rPr lang="de-DE" dirty="0" smtClean="0"/>
              <a:t> für </a:t>
            </a:r>
            <a:r>
              <a:rPr lang="de-DE" dirty="0" err="1" smtClean="0"/>
              <a:t>Method</a:t>
            </a:r>
            <a:r>
              <a:rPr lang="de-DE" dirty="0" smtClean="0"/>
              <a:t> bei </a:t>
            </a:r>
            <a:r>
              <a:rPr lang="de-DE" dirty="0" err="1" smtClean="0"/>
              <a:t>Postback</a:t>
            </a:r>
            <a:endParaRPr lang="de-DE" dirty="0" smtClean="0"/>
          </a:p>
          <a:p>
            <a:pPr lvl="2"/>
            <a:r>
              <a:rPr lang="de-DE" dirty="0" err="1" smtClean="0"/>
              <a:t>EnableViewState</a:t>
            </a:r>
            <a:r>
              <a:rPr lang="de-DE" dirty="0" smtClean="0"/>
              <a:t>=</a:t>
            </a:r>
            <a:r>
              <a:rPr lang="de-DE" dirty="0" err="1" smtClean="0"/>
              <a:t>true</a:t>
            </a:r>
            <a:r>
              <a:rPr lang="de-DE" dirty="0" smtClean="0"/>
              <a:t>  + </a:t>
            </a:r>
            <a:r>
              <a:rPr lang="de-DE" dirty="0" err="1" smtClean="0"/>
              <a:t>Control.DataBind</a:t>
            </a:r>
            <a:r>
              <a:rPr lang="de-DE" dirty="0" smtClean="0"/>
              <a:t>() </a:t>
            </a:r>
          </a:p>
          <a:p>
            <a:r>
              <a:rPr lang="de-DE" dirty="0" smtClean="0"/>
              <a:t>Streng typisierte Bindung per Item Platzhalter Objekt</a:t>
            </a:r>
          </a:p>
          <a:p>
            <a:r>
              <a:rPr lang="de-DE" dirty="0" smtClean="0"/>
              <a:t>Kein Data Event on Post</a:t>
            </a:r>
          </a:p>
          <a:p>
            <a:pPr lvl="1"/>
            <a:r>
              <a:rPr lang="de-DE" dirty="0" smtClean="0"/>
              <a:t>Workaround </a:t>
            </a:r>
            <a:r>
              <a:rPr lang="de-DE" dirty="0" err="1" smtClean="0"/>
              <a:t>EnableViewstate</a:t>
            </a:r>
            <a:r>
              <a:rPr lang="de-DE" dirty="0" smtClean="0"/>
              <a:t>=</a:t>
            </a:r>
            <a:r>
              <a:rPr lang="de-DE" dirty="0" err="1" smtClean="0"/>
              <a:t>False</a:t>
            </a:r>
            <a:r>
              <a:rPr lang="de-DE" dirty="0" smtClean="0"/>
              <a:t> </a:t>
            </a:r>
          </a:p>
          <a:p>
            <a:pPr lvl="1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52451" y="5182882"/>
            <a:ext cx="108013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asp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Repeater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rptListe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runat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EnableViewState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ItemType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todo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SelectMethod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rptListe_GetData</a:t>
            </a:r>
            <a:r>
              <a:rPr lang="de-D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ItemTemplate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="list-group-item"&gt;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de-DE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&lt;%</a:t>
            </a:r>
            <a:r>
              <a:rPr lang="de-DE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Item.Aufgabe</a:t>
            </a:r>
            <a:r>
              <a:rPr lang="de-DE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%&gt;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95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 </a:t>
            </a:r>
            <a:r>
              <a:rPr lang="de-DE" dirty="0" err="1" smtClean="0"/>
              <a:t>todolist</a:t>
            </a:r>
            <a:r>
              <a:rPr lang="de-DE" dirty="0" smtClean="0"/>
              <a:t> mit File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Items in </a:t>
            </a:r>
            <a:r>
              <a:rPr lang="de-DE" dirty="0" err="1" smtClean="0"/>
              <a:t>txt</a:t>
            </a:r>
            <a:r>
              <a:rPr lang="de-DE" dirty="0" smtClean="0"/>
              <a:t>  File schreiben</a:t>
            </a:r>
          </a:p>
          <a:p>
            <a:r>
              <a:rPr lang="de-DE" dirty="0" err="1" smtClean="0"/>
              <a:t>Todo</a:t>
            </a:r>
            <a:r>
              <a:rPr lang="de-DE" dirty="0" smtClean="0"/>
              <a:t> Klasse</a:t>
            </a:r>
          </a:p>
          <a:p>
            <a:r>
              <a:rPr lang="de-DE" dirty="0" smtClean="0"/>
              <a:t>Liste von </a:t>
            </a:r>
            <a:r>
              <a:rPr lang="de-DE" dirty="0" err="1" smtClean="0"/>
              <a:t>todo</a:t>
            </a:r>
            <a:r>
              <a:rPr lang="de-DE" dirty="0" smtClean="0"/>
              <a:t> Objekten</a:t>
            </a:r>
          </a:p>
          <a:p>
            <a:r>
              <a:rPr lang="de-DE" dirty="0" smtClean="0"/>
              <a:t>Binden an Repeater</a:t>
            </a:r>
            <a:endParaRPr lang="de-DE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53233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Controlhierarchie</a:t>
            </a:r>
            <a:r>
              <a:rPr lang="de-DE" dirty="0" smtClean="0"/>
              <a:t> (Repeater)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Kindbutton</a:t>
            </a:r>
            <a:r>
              <a:rPr lang="de-DE" dirty="0" smtClean="0"/>
              <a:t> Events werden nicht behandelt</a:t>
            </a:r>
          </a:p>
          <a:p>
            <a:pPr lvl="1"/>
            <a:r>
              <a:rPr lang="de-DE" dirty="0" err="1" smtClean="0"/>
              <a:t>Postback</a:t>
            </a:r>
            <a:r>
              <a:rPr lang="de-DE" dirty="0" smtClean="0"/>
              <a:t> wird ausgeführt</a:t>
            </a:r>
          </a:p>
          <a:p>
            <a:r>
              <a:rPr lang="de-DE" dirty="0" err="1" smtClean="0"/>
              <a:t>ItemCommand</a:t>
            </a:r>
            <a:r>
              <a:rPr lang="de-DE" dirty="0" smtClean="0"/>
              <a:t> Event</a:t>
            </a:r>
          </a:p>
          <a:p>
            <a:pPr lvl="1"/>
            <a:r>
              <a:rPr lang="de-DE" dirty="0" smtClean="0"/>
              <a:t>Buttons, </a:t>
            </a:r>
            <a:r>
              <a:rPr lang="de-DE" dirty="0" err="1" smtClean="0"/>
              <a:t>LinkButton</a:t>
            </a:r>
            <a:endParaRPr lang="de-DE" dirty="0" smtClean="0"/>
          </a:p>
          <a:p>
            <a:pPr lvl="2"/>
            <a:r>
              <a:rPr lang="de-DE" dirty="0" err="1" smtClean="0"/>
              <a:t>CommandName</a:t>
            </a:r>
            <a:endParaRPr lang="de-DE" dirty="0" smtClean="0"/>
          </a:p>
          <a:p>
            <a:pPr lvl="2"/>
            <a:r>
              <a:rPr lang="de-DE" dirty="0" err="1" smtClean="0"/>
              <a:t>CommandArgument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552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 View Customers +Orders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88168" y="1366421"/>
            <a:ext cx="1238726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SqlCommand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SqlCommand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"SELECT       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dbo.Customers.CustomerID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dbo.Customers.CompanyName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dbo.Customers.ContactName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, COUNT(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dbo.Orders.OrderID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) AS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AnzOrders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"FROM           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dbo.Customers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 INNER JOIN 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dbo.Orders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 ON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dbo.Customers.CustomerID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dbo.Orders.CustomerID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   GROUP BY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dbo.Customers.CustomerID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dbo.Customers.CompanyName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dbo.Customers.ContactName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connection.Open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SqlDataReader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command.ExecuteReader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reader.Read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kundenListe.Add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kunden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CustomerID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CompanyName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CompanyName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ContactName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ContactName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AnzOrders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AnzOrders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});</a:t>
            </a:r>
          </a:p>
          <a:p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26414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de-DE" sz="5400" dirty="0" err="1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t>Object</a:t>
            </a:r>
            <a:r>
              <a:rPr lang="de-DE" sz="54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t> / Relational Mapping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38200" y="2672355"/>
            <a:ext cx="3636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Objektbasierte Entwicklung</a:t>
            </a:r>
          </a:p>
          <a:p>
            <a:pPr algn="ctr"/>
            <a:r>
              <a:rPr lang="de-DE" sz="2000" dirty="0"/>
              <a:t>CLR - Klassen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346989" y="2672356"/>
            <a:ext cx="3006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Relationale Datenbank</a:t>
            </a:r>
          </a:p>
          <a:p>
            <a:pPr algn="ctr"/>
            <a:r>
              <a:rPr lang="de-DE" sz="2000" dirty="0"/>
              <a:t>Microsoft SQL Server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499429" y="3441796"/>
            <a:ext cx="38223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Objektrelationale Abbildung</a:t>
            </a:r>
          </a:p>
          <a:p>
            <a:pPr algn="ctr"/>
            <a:r>
              <a:rPr lang="de-DE" sz="2000" dirty="0"/>
              <a:t>Entity Framework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838200" y="4749470"/>
            <a:ext cx="10515600" cy="461665"/>
          </a:xfrm>
          <a:prstGeom prst="rect">
            <a:avLst/>
          </a:prstGeom>
          <a:ln w="19050">
            <a:solidFill>
              <a:srgbClr val="11E9C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Fokus auf Modellierung statt auf Datenbanktechnologie</a:t>
            </a:r>
          </a:p>
        </p:txBody>
      </p:sp>
      <p:cxnSp>
        <p:nvCxnSpPr>
          <p:cNvPr id="10" name="Gerade Verbindung mit Pfeil 9"/>
          <p:cNvCxnSpPr>
            <a:stCxn id="6" idx="3"/>
            <a:endCxn id="7" idx="1"/>
          </p:cNvCxnSpPr>
          <p:nvPr/>
        </p:nvCxnSpPr>
        <p:spPr>
          <a:xfrm>
            <a:off x="4474227" y="3057076"/>
            <a:ext cx="3872762" cy="1"/>
          </a:xfrm>
          <a:prstGeom prst="straightConnector1">
            <a:avLst/>
          </a:prstGeom>
          <a:ln w="38100">
            <a:solidFill>
              <a:srgbClr val="11E9CF"/>
            </a:solidFill>
            <a:headEnd type="arrow" w="lg" len="sm"/>
            <a:tailEnd type="arrow" w="lg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02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 err="1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t>Object</a:t>
            </a:r>
            <a:r>
              <a:rPr lang="de-DE" sz="54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t> / Relational Mapping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76025" y="1690688"/>
            <a:ext cx="5157787" cy="823912"/>
          </a:xfrm>
        </p:spPr>
        <p:txBody>
          <a:bodyPr anchor="ctr"/>
          <a:lstStyle/>
          <a:p>
            <a:r>
              <a:rPr lang="de-DE" dirty="0"/>
              <a:t>Relational - Datenbank</a:t>
            </a:r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16612983"/>
              </p:ext>
            </p:extLst>
          </p:nvPr>
        </p:nvGraphicFramePr>
        <p:xfrm>
          <a:off x="839788" y="2682557"/>
          <a:ext cx="2646363" cy="173852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82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631">
                <a:tc gridSpan="3">
                  <a:txBody>
                    <a:bodyPr/>
                    <a:lstStyle/>
                    <a:p>
                      <a:pPr algn="l"/>
                      <a:r>
                        <a:rPr lang="de-DE" dirty="0"/>
                        <a:t>Tabelle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631"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631"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631"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98716"/>
            <a:ext cx="5183188" cy="823912"/>
          </a:xfrm>
        </p:spPr>
        <p:txBody>
          <a:bodyPr anchor="ctr"/>
          <a:lstStyle/>
          <a:p>
            <a:pPr algn="ctr"/>
            <a:r>
              <a:rPr lang="de-DE" dirty="0"/>
              <a:t>Objektorientiert - Hauptspeicher</a:t>
            </a:r>
          </a:p>
        </p:txBody>
      </p:sp>
      <p:sp>
        <p:nvSpPr>
          <p:cNvPr id="10" name="Ellipse 9"/>
          <p:cNvSpPr/>
          <p:nvPr/>
        </p:nvSpPr>
        <p:spPr>
          <a:xfrm>
            <a:off x="7925505" y="2682556"/>
            <a:ext cx="1673543" cy="7298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Klasse</a:t>
            </a:r>
          </a:p>
        </p:txBody>
      </p:sp>
      <p:sp>
        <p:nvSpPr>
          <p:cNvPr id="21" name="Rechteck 20"/>
          <p:cNvSpPr/>
          <p:nvPr/>
        </p:nvSpPr>
        <p:spPr>
          <a:xfrm>
            <a:off x="2602244" y="3987970"/>
            <a:ext cx="1017256" cy="60106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Zelle</a:t>
            </a:r>
          </a:p>
        </p:txBody>
      </p:sp>
      <p:sp>
        <p:nvSpPr>
          <p:cNvPr id="24" name="Ellipse 23"/>
          <p:cNvSpPr/>
          <p:nvPr/>
        </p:nvSpPr>
        <p:spPr>
          <a:xfrm>
            <a:off x="7968167" y="3532260"/>
            <a:ext cx="1673544" cy="72983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Objekt</a:t>
            </a:r>
          </a:p>
        </p:txBody>
      </p:sp>
      <p:sp>
        <p:nvSpPr>
          <p:cNvPr id="25" name="Ellipse 24"/>
          <p:cNvSpPr/>
          <p:nvPr/>
        </p:nvSpPr>
        <p:spPr>
          <a:xfrm>
            <a:off x="7966902" y="4436306"/>
            <a:ext cx="1673544" cy="72983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Attribute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839787" y="5716439"/>
            <a:ext cx="264636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Stored</a:t>
            </a:r>
            <a:r>
              <a:rPr lang="de-DE" sz="2400" dirty="0"/>
              <a:t> </a:t>
            </a:r>
            <a:r>
              <a:rPr lang="de-DE" sz="2400" dirty="0" err="1"/>
              <a:t>Procedures</a:t>
            </a:r>
            <a:endParaRPr lang="de-DE" sz="2400" dirty="0"/>
          </a:p>
        </p:txBody>
      </p:sp>
      <p:sp>
        <p:nvSpPr>
          <p:cNvPr id="32" name="Ellipse 31"/>
          <p:cNvSpPr/>
          <p:nvPr/>
        </p:nvSpPr>
        <p:spPr>
          <a:xfrm>
            <a:off x="7966902" y="5582356"/>
            <a:ext cx="1673545" cy="72983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Methoden</a:t>
            </a:r>
          </a:p>
        </p:txBody>
      </p:sp>
      <p:cxnSp>
        <p:nvCxnSpPr>
          <p:cNvPr id="13" name="Gerade Verbindung mit Pfeil 12"/>
          <p:cNvCxnSpPr>
            <a:endCxn id="10" idx="2"/>
          </p:cNvCxnSpPr>
          <p:nvPr/>
        </p:nvCxnSpPr>
        <p:spPr>
          <a:xfrm>
            <a:off x="3486151" y="2952750"/>
            <a:ext cx="4439354" cy="94721"/>
          </a:xfrm>
          <a:prstGeom prst="straightConnector1">
            <a:avLst/>
          </a:pr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endCxn id="24" idx="2"/>
          </p:cNvCxnSpPr>
          <p:nvPr/>
        </p:nvCxnSpPr>
        <p:spPr>
          <a:xfrm>
            <a:off x="3486151" y="3776662"/>
            <a:ext cx="4482016" cy="120513"/>
          </a:xfrm>
          <a:prstGeom prst="straightConnector1">
            <a:avLst/>
          </a:pr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21" idx="3"/>
            <a:endCxn id="25" idx="2"/>
          </p:cNvCxnSpPr>
          <p:nvPr/>
        </p:nvCxnSpPr>
        <p:spPr>
          <a:xfrm>
            <a:off x="3619500" y="4288504"/>
            <a:ext cx="4347402" cy="512717"/>
          </a:xfrm>
          <a:prstGeom prst="straightConnector1">
            <a:avLst/>
          </a:pr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31" idx="3"/>
            <a:endCxn id="32" idx="2"/>
          </p:cNvCxnSpPr>
          <p:nvPr/>
        </p:nvCxnSpPr>
        <p:spPr>
          <a:xfrm flipV="1">
            <a:off x="3486150" y="5947271"/>
            <a:ext cx="4480752" cy="1"/>
          </a:xfrm>
          <a:prstGeom prst="straightConnector1">
            <a:avLst/>
          </a:pr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08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Zitierfähig</Template>
  <TotalTime>0</TotalTime>
  <Words>745</Words>
  <Application>Microsoft Office PowerPoint</Application>
  <PresentationFormat>Breitbild</PresentationFormat>
  <Paragraphs>208</Paragraphs>
  <Slides>17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Consolas</vt:lpstr>
      <vt:lpstr>Times New Roman</vt:lpstr>
      <vt:lpstr>Wingdings</vt:lpstr>
      <vt:lpstr>Office</vt:lpstr>
      <vt:lpstr>Modern Data</vt:lpstr>
      <vt:lpstr>POCOs Plain Old Class Object</vt:lpstr>
      <vt:lpstr>Model Binding</vt:lpstr>
      <vt:lpstr>ASP.NET ModelBinding</vt:lpstr>
      <vt:lpstr>Übung todolist mit File</vt:lpstr>
      <vt:lpstr>Controlhierarchie (Repeater)</vt:lpstr>
      <vt:lpstr>Übung View Customers +Orders</vt:lpstr>
      <vt:lpstr>Object / Relational Mapping</vt:lpstr>
      <vt:lpstr>Object / Relational Mapping</vt:lpstr>
      <vt:lpstr>EF 6 Architektur</vt:lpstr>
      <vt:lpstr>Workflow</vt:lpstr>
      <vt:lpstr>Komponenten</vt:lpstr>
      <vt:lpstr>Entity Data Model erstellen</vt:lpstr>
      <vt:lpstr>PowerPoint-Präsentation</vt:lpstr>
      <vt:lpstr>Attribute</vt:lpstr>
      <vt:lpstr>Entity Data Model verwenden</vt:lpstr>
      <vt:lpstr>Übung Master Detail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Webforms</dc:title>
  <dc:creator>juliaz@ppedv.de</dc:creator>
  <cp:lastModifiedBy>Preishuber</cp:lastModifiedBy>
  <cp:revision>120</cp:revision>
  <dcterms:created xsi:type="dcterms:W3CDTF">2016-10-05T12:31:26Z</dcterms:created>
  <dcterms:modified xsi:type="dcterms:W3CDTF">2018-06-07T06:46:37Z</dcterms:modified>
</cp:coreProperties>
</file>