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61" r:id="rId4"/>
    <p:sldId id="321" r:id="rId5"/>
    <p:sldId id="341" r:id="rId6"/>
    <p:sldId id="312" r:id="rId7"/>
    <p:sldId id="342" r:id="rId8"/>
    <p:sldId id="310" r:id="rId9"/>
    <p:sldId id="311" r:id="rId10"/>
    <p:sldId id="337" r:id="rId11"/>
    <p:sldId id="343"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D0"/>
    <a:srgbClr val="11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4" autoAdjust="0"/>
    <p:restoredTop sz="47205" autoAdjust="0"/>
  </p:normalViewPr>
  <p:slideViewPr>
    <p:cSldViewPr snapToGrid="0">
      <p:cViewPr varScale="1">
        <p:scale>
          <a:sx n="67" d="100"/>
          <a:sy n="67"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02.06.2017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548554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8F79AD9A-2DB6-43D3-B60B-3C862CA5856A}"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This is a simple topic and the only takeaway here for the student is the split between client-side and server-side validation. </a:t>
            </a:r>
          </a:p>
          <a:p>
            <a:r>
              <a:rPr lang="en-US" altLang="de-DE" dirty="0">
                <a:latin typeface="Arial" panose="020B0604020202020204" pitchFamily="34" charset="0"/>
              </a:rPr>
              <a:t>Ensure that they understand that while input validation should be performed on the client side, this is only a convenience for the user, as it gives you as a developer, no guarantee that the input that reaches the server is in the correct format. So, to avoid spoofing, the validation is always repeated on the server side. </a:t>
            </a:r>
          </a:p>
          <a:p>
            <a:r>
              <a:rPr lang="en-US" altLang="de-DE" dirty="0">
                <a:latin typeface="Arial" panose="020B0604020202020204" pitchFamily="34" charset="0"/>
              </a:rPr>
              <a:t>Explain the illustration shown in the slide.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When will you post a page to the server, even with errors?</a:t>
            </a:r>
            <a:endParaRPr lang="en-US" altLang="de-DE" b="1" dirty="0">
              <a:latin typeface="Arial" panose="020B0604020202020204" pitchFamily="34" charset="0"/>
            </a:endParaRPr>
          </a:p>
          <a:p>
            <a:r>
              <a:rPr lang="en-US" altLang="de-DE" b="1" dirty="0">
                <a:latin typeface="Arial" panose="020B0604020202020204" pitchFamily="34" charset="0"/>
              </a:rPr>
              <a:t>Answer:</a:t>
            </a:r>
            <a:endParaRPr lang="en-US" altLang="de-DE" dirty="0">
              <a:latin typeface="Arial" panose="020B0604020202020204" pitchFamily="34" charset="0"/>
            </a:endParaRPr>
          </a:p>
          <a:p>
            <a:r>
              <a:rPr lang="en-US" altLang="de-DE" dirty="0">
                <a:latin typeface="Arial" panose="020B0604020202020204" pitchFamily="34" charset="0"/>
              </a:rPr>
              <a:t>By default, when client-side validation is being performed, the user cannot post the page to the server if there are errors on the page. However, you might find it necessary to enable the user to post a page, even with errors, if client-side validation might not be possible due to the validation requiring information or resources that are available only on the server, such as access to a database. To do this, you might have a </a:t>
            </a:r>
            <a:r>
              <a:rPr lang="en-US" altLang="de-DE" b="1" dirty="0">
                <a:latin typeface="Arial" panose="020B0604020202020204" pitchFamily="34" charset="0"/>
              </a:rPr>
              <a:t>Cancel</a:t>
            </a:r>
            <a:r>
              <a:rPr lang="en-US" altLang="de-DE" dirty="0">
                <a:latin typeface="Arial" panose="020B0604020202020204" pitchFamily="34" charset="0"/>
              </a:rPr>
              <a:t> button or a navigation button on a page, which will enable the user to submit the page even if some controls fail validation. </a:t>
            </a:r>
          </a:p>
        </p:txBody>
      </p:sp>
      <p:sp>
        <p:nvSpPr>
          <p:cNvPr id="3379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de-DE" sz="1200" b="1">
                <a:solidFill>
                  <a:srgbClr val="336699"/>
                </a:solidFill>
                <a:latin typeface="Arial" panose="020B0604020202020204" pitchFamily="34" charset="0"/>
              </a:rPr>
              <a:t>Module 6: Validating User Input </a:t>
            </a:r>
          </a:p>
        </p:txBody>
      </p:sp>
      <p:sp>
        <p:nvSpPr>
          <p:cNvPr id="3379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128570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Client-side event handlers are useful for events to which a Web Form must respond immediately, such as validation events. ASP.NET supports client script in either JavaScript or Microsoft Visual Basic Scripting Edition (VBScript) . Point out that VBScript is only supported in Windows® Internet Explorer®.</a:t>
            </a:r>
          </a:p>
          <a:p>
            <a:r>
              <a:rPr lang="en-US" altLang="de-DE" dirty="0">
                <a:latin typeface="Arial" panose="020B0604020202020204" pitchFamily="34" charset="0"/>
              </a:rPr>
              <a:t>Take some time to discuss how event handlers can be created, assigned, or attached programmatically or explicitly.</a:t>
            </a:r>
          </a:p>
          <a:p>
            <a:r>
              <a:rPr lang="en-US" altLang="de-DE" dirty="0">
                <a:latin typeface="Arial" panose="020B0604020202020204" pitchFamily="34" charset="0"/>
              </a:rPr>
              <a:t>Point out that you can get a reference to the </a:t>
            </a:r>
            <a:r>
              <a:rPr lang="en-US" altLang="de-DE" b="1" dirty="0" err="1">
                <a:latin typeface="Arial" panose="020B0604020202020204" pitchFamily="34" charset="0"/>
              </a:rPr>
              <a:t>ClientScriptManager</a:t>
            </a:r>
            <a:r>
              <a:rPr lang="en-US" altLang="de-DE" dirty="0">
                <a:latin typeface="Arial" panose="020B0604020202020204" pitchFamily="34" charset="0"/>
              </a:rPr>
              <a:t> class from the </a:t>
            </a:r>
            <a:r>
              <a:rPr lang="en-US" altLang="de-DE" b="1" dirty="0" err="1">
                <a:latin typeface="Arial" panose="020B0604020202020204" pitchFamily="34" charset="0"/>
              </a:rPr>
              <a:t>ClientScript</a:t>
            </a:r>
            <a:r>
              <a:rPr lang="en-US" altLang="de-DE" dirty="0">
                <a:latin typeface="Arial" panose="020B0604020202020204" pitchFamily="34" charset="0"/>
              </a:rPr>
              <a:t> property of the Page object, which is shown in the code samples as </a:t>
            </a:r>
            <a:r>
              <a:rPr lang="en-US" altLang="de-DE" b="1" dirty="0" err="1">
                <a:latin typeface="Arial" panose="020B0604020202020204" pitchFamily="34" charset="0"/>
              </a:rPr>
              <a:t>Me.ClientScript</a:t>
            </a:r>
            <a:r>
              <a:rPr lang="en-US" altLang="de-DE" dirty="0">
                <a:latin typeface="Arial" panose="020B0604020202020204" pitchFamily="34" charset="0"/>
              </a:rPr>
              <a:t> and </a:t>
            </a:r>
            <a:r>
              <a:rPr lang="en-US" altLang="de-DE" b="1" dirty="0" err="1">
                <a:latin typeface="Arial" panose="020B0604020202020204" pitchFamily="34" charset="0"/>
              </a:rPr>
              <a:t>this.ClientScript</a:t>
            </a:r>
            <a:r>
              <a:rPr lang="en-US" altLang="de-DE" dirty="0">
                <a:latin typeface="Arial" panose="020B0604020202020204" pitchFamily="34" charset="0"/>
              </a:rPr>
              <a:t>.</a:t>
            </a:r>
            <a:endParaRPr lang="en-US" altLang="de-DE" b="1" dirty="0">
              <a:latin typeface="Arial" panose="020B0604020202020204" pitchFamily="34" charset="0"/>
            </a:endParaRPr>
          </a:p>
          <a:p>
            <a:r>
              <a:rPr lang="en-US" altLang="de-DE" b="1" dirty="0">
                <a:latin typeface="Arial" panose="020B0604020202020204" pitchFamily="34" charset="0"/>
              </a:rPr>
              <a:t>Note</a:t>
            </a:r>
            <a:r>
              <a:rPr lang="en-US" altLang="de-DE" dirty="0">
                <a:latin typeface="Arial" panose="020B0604020202020204" pitchFamily="34" charset="0"/>
              </a:rPr>
              <a:t>: Make sure that you do not get started on a discussion on ASP.NET Asynchronous JavaScript and XML (AJAX) at this point.</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27584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Focus this conversation on enabling tracing, and how to view trace messages.</a:t>
            </a:r>
          </a:p>
          <a:p>
            <a:r>
              <a:rPr lang="en-US" altLang="de-DE">
                <a:latin typeface="Arial" panose="020B0604020202020204" pitchFamily="34" charset="0"/>
              </a:rPr>
              <a:t>You can use the solution code for this module to view application-level tracing, and point out the information mentioned in the Trace Categories table.</a:t>
            </a:r>
          </a:p>
          <a:p>
            <a:r>
              <a:rPr lang="en-US" altLang="de-DE">
                <a:latin typeface="Arial" panose="020B0604020202020204" pitchFamily="34" charset="0"/>
              </a:rPr>
              <a:t>Ensure that you discuss the following background on tracing. In classic application service providers (ASPs), tracing and debugging facilities were not available Therefore, developers used the ‘got here’ debugging in the form of </a:t>
            </a:r>
            <a:r>
              <a:rPr lang="en-US" altLang="de-DE" b="1">
                <a:latin typeface="Arial" panose="020B0604020202020204" pitchFamily="34" charset="0"/>
              </a:rPr>
              <a:t>Response</a:t>
            </a:r>
            <a:r>
              <a:rPr lang="en-US" altLang="de-DE">
                <a:latin typeface="Arial" panose="020B0604020202020204" pitchFamily="34" charset="0"/>
              </a:rPr>
              <a:t>.</a:t>
            </a:r>
            <a:r>
              <a:rPr lang="en-US" altLang="de-DE" b="1">
                <a:latin typeface="Arial" panose="020B0604020202020204" pitchFamily="34" charset="0"/>
              </a:rPr>
              <a:t>Write</a:t>
            </a:r>
            <a:r>
              <a:rPr lang="en-US" altLang="de-DE">
                <a:latin typeface="Arial" panose="020B0604020202020204" pitchFamily="34" charset="0"/>
              </a:rPr>
              <a:t> statements. This resulted in an HTML page with informal trace statements announcing to the programmer that the program ‘got here’ and ‘got there’ with each new line executed. This kind of intrusive tracing was very inconvenient to clean up. So, many developers created their own informal trace libraries to circumvent these limitations. </a:t>
            </a:r>
          </a:p>
          <a:p>
            <a:r>
              <a:rPr lang="en-US" altLang="de-DE">
                <a:latin typeface="Arial" panose="020B0604020202020204" pitchFamily="34" charset="0"/>
              </a:rPr>
              <a:t>Emphasize that the students must use the </a:t>
            </a:r>
            <a:r>
              <a:rPr lang="en-US" altLang="de-DE" b="1">
                <a:latin typeface="Arial" panose="020B0604020202020204" pitchFamily="34" charset="0"/>
              </a:rPr>
              <a:t>Trace</a:t>
            </a:r>
            <a:r>
              <a:rPr lang="en-US" altLang="de-DE">
                <a:latin typeface="Arial" panose="020B0604020202020204" pitchFamily="34" charset="0"/>
              </a:rPr>
              <a:t> and </a:t>
            </a:r>
            <a:r>
              <a:rPr lang="en-US" altLang="de-DE" b="1">
                <a:latin typeface="Arial" panose="020B0604020202020204" pitchFamily="34" charset="0"/>
              </a:rPr>
              <a:t>Debug</a:t>
            </a:r>
            <a:r>
              <a:rPr lang="en-US" altLang="de-DE">
                <a:latin typeface="Arial" panose="020B0604020202020204" pitchFamily="34" charset="0"/>
              </a:rPr>
              <a:t> classes for tracing and debugging, rather than </a:t>
            </a:r>
            <a:r>
              <a:rPr lang="en-US" altLang="de-DE" b="1">
                <a:latin typeface="Arial" panose="020B0604020202020204" pitchFamily="34" charset="0"/>
              </a:rPr>
              <a:t>Response.Write</a:t>
            </a:r>
            <a:r>
              <a:rPr lang="en-US" altLang="de-DE">
                <a:latin typeface="Arial" panose="020B0604020202020204" pitchFamily="34" charset="0"/>
              </a:rPr>
              <a:t> statements. </a:t>
            </a:r>
          </a:p>
          <a:p>
            <a:r>
              <a:rPr lang="en-US" altLang="de-DE">
                <a:latin typeface="Arial" panose="020B0604020202020204" pitchFamily="34" charset="0"/>
              </a:rPr>
              <a:t>Mention to the students that there are multiple things named Trace in the Microsoft .NET Framework. There is a class called </a:t>
            </a:r>
            <a:r>
              <a:rPr lang="en-US" altLang="de-DE" b="1">
                <a:latin typeface="Arial" panose="020B0604020202020204" pitchFamily="34" charset="0"/>
              </a:rPr>
              <a:t>System.Diagnostics.Trace</a:t>
            </a:r>
            <a:r>
              <a:rPr lang="en-US" altLang="de-DE">
                <a:latin typeface="Arial" panose="020B0604020202020204" pitchFamily="34" charset="0"/>
              </a:rPr>
              <a:t>, and there is also a public property on </a:t>
            </a:r>
            <a:r>
              <a:rPr lang="en-US" altLang="de-DE" b="1">
                <a:latin typeface="Arial" panose="020B0604020202020204" pitchFamily="34" charset="0"/>
              </a:rPr>
              <a:t>System.Web.UI.Page</a:t>
            </a:r>
            <a:r>
              <a:rPr lang="en-US" altLang="de-DE">
                <a:latin typeface="Arial" panose="020B0604020202020204" pitchFamily="34" charset="0"/>
              </a:rPr>
              <a:t> that is known as </a:t>
            </a:r>
            <a:r>
              <a:rPr lang="en-US" altLang="de-DE" b="1">
                <a:latin typeface="Arial" panose="020B0604020202020204" pitchFamily="34" charset="0"/>
              </a:rPr>
              <a:t>Trace</a:t>
            </a:r>
            <a:r>
              <a:rPr lang="en-US" altLang="de-DE">
                <a:latin typeface="Arial" panose="020B0604020202020204" pitchFamily="34" charset="0"/>
              </a:rPr>
              <a:t>. The </a:t>
            </a:r>
            <a:r>
              <a:rPr lang="en-US" altLang="de-DE" b="1">
                <a:latin typeface="Arial" panose="020B0604020202020204" pitchFamily="34" charset="0"/>
              </a:rPr>
              <a:t>Trace</a:t>
            </a:r>
            <a:r>
              <a:rPr lang="en-US" altLang="de-DE">
                <a:latin typeface="Arial" panose="020B0604020202020204" pitchFamily="34" charset="0"/>
              </a:rPr>
              <a:t> property on the </a:t>
            </a:r>
            <a:r>
              <a:rPr lang="en-US" altLang="de-DE" b="1">
                <a:latin typeface="Arial" panose="020B0604020202020204" pitchFamily="34" charset="0"/>
              </a:rPr>
              <a:t>Page</a:t>
            </a:r>
            <a:r>
              <a:rPr lang="en-US" altLang="de-DE">
                <a:latin typeface="Arial" panose="020B0604020202020204" pitchFamily="34" charset="0"/>
              </a:rPr>
              <a:t> class gives you access to the </a:t>
            </a:r>
            <a:r>
              <a:rPr lang="en-US" altLang="de-DE" b="1">
                <a:latin typeface="Arial" panose="020B0604020202020204" pitchFamily="34" charset="0"/>
              </a:rPr>
              <a:t>System.Web.TraceContext</a:t>
            </a:r>
            <a:r>
              <a:rPr lang="en-US" altLang="de-DE">
                <a:latin typeface="Arial" panose="020B0604020202020204" pitchFamily="34" charset="0"/>
              </a:rPr>
              <a:t> and the ASP.NET–specific tracing mechanism. </a:t>
            </a:r>
          </a:p>
          <a:p>
            <a:r>
              <a:rPr lang="en-US" altLang="de-DE">
                <a:latin typeface="Arial" panose="020B0604020202020204" pitchFamily="34" charset="0"/>
              </a:rPr>
              <a:t>The </a:t>
            </a:r>
            <a:r>
              <a:rPr lang="en-US" altLang="de-DE" b="1">
                <a:latin typeface="Arial" panose="020B0604020202020204" pitchFamily="34" charset="0"/>
              </a:rPr>
              <a:t>TraceContext</a:t>
            </a:r>
            <a:r>
              <a:rPr lang="en-US" altLang="de-DE">
                <a:latin typeface="Arial" panose="020B0604020202020204" pitchFamily="34" charset="0"/>
              </a:rPr>
              <a:t> class collects all the details and timing of a Web request. It contains a number of methods, but the students will mostly use the </a:t>
            </a:r>
            <a:r>
              <a:rPr lang="en-US" altLang="de-DE" b="1">
                <a:latin typeface="Arial" panose="020B0604020202020204" pitchFamily="34" charset="0"/>
              </a:rPr>
              <a:t>Write </a:t>
            </a:r>
            <a:r>
              <a:rPr lang="en-US" altLang="de-DE">
                <a:latin typeface="Arial" panose="020B0604020202020204" pitchFamily="34" charset="0"/>
              </a:rPr>
              <a:t>method. It also includes the </a:t>
            </a:r>
            <a:r>
              <a:rPr lang="en-US" altLang="de-DE" b="1">
                <a:latin typeface="Arial" panose="020B0604020202020204" pitchFamily="34" charset="0"/>
              </a:rPr>
              <a:t>Warn </a:t>
            </a:r>
            <a:r>
              <a:rPr lang="en-US" altLang="de-DE">
                <a:latin typeface="Arial" panose="020B0604020202020204" pitchFamily="34" charset="0"/>
              </a:rPr>
              <a:t>method, which simply calls the </a:t>
            </a:r>
            <a:r>
              <a:rPr lang="en-US" altLang="de-DE" b="1">
                <a:latin typeface="Arial" panose="020B0604020202020204" pitchFamily="34" charset="0"/>
              </a:rPr>
              <a:t>Write() </a:t>
            </a:r>
            <a:r>
              <a:rPr lang="en-US" altLang="de-DE">
                <a:latin typeface="Arial" panose="020B0604020202020204" pitchFamily="34" charset="0"/>
              </a:rPr>
              <a:t>function, and ensures that the output generated by </a:t>
            </a:r>
            <a:r>
              <a:rPr lang="en-US" altLang="de-DE" b="1">
                <a:latin typeface="Arial" panose="020B0604020202020204" pitchFamily="34" charset="0"/>
              </a:rPr>
              <a:t>Warn</a:t>
            </a:r>
            <a:r>
              <a:rPr lang="en-US" altLang="de-DE">
                <a:latin typeface="Arial" panose="020B0604020202020204" pitchFamily="34" charset="0"/>
              </a:rPr>
              <a:t> is colored in red.</a:t>
            </a:r>
          </a:p>
          <a:p>
            <a:r>
              <a:rPr lang="en-US" altLang="de-DE">
                <a:latin typeface="Arial" panose="020B0604020202020204" pitchFamily="34" charset="0"/>
              </a:rPr>
              <a:t>Avoid a discussion on state, because this is covered in Module 13.</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view trace information?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view trace information at the bottom of each page. Alternatively, you can also use the trace viewer or </a:t>
            </a:r>
            <a:r>
              <a:rPr lang="en-US" altLang="de-DE" b="1">
                <a:latin typeface="Arial" panose="020B0604020202020204" pitchFamily="34" charset="0"/>
              </a:rPr>
              <a:t>Trace.axd</a:t>
            </a:r>
            <a:r>
              <a:rPr lang="en-US" altLang="de-DE">
                <a:latin typeface="Arial" panose="020B0604020202020204" pitchFamily="34" charset="0"/>
              </a:rPr>
              <a:t> to view trace information that is collected and cached by ASP.NET, when tracing is enabled. </a:t>
            </a:r>
          </a:p>
        </p:txBody>
      </p:sp>
      <p:sp>
        <p:nvSpPr>
          <p:cNvPr id="3789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789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C1CFA20-BDFF-4A4D-B8F8-254A53C48C87}"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Tree>
    <p:extLst>
      <p:ext uri="{BB962C8B-B14F-4D97-AF65-F5344CB8AC3E}">
        <p14:creationId xmlns:p14="http://schemas.microsoft.com/office/powerpoint/2010/main" val="153296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10</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75236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02.06.2017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02.06.2017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02.06.2017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02.06.2017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02.06.2017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02.06.2017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02.06.2017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Validierung</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ValidationSummary</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28" name="Rechteck 27"/>
          <p:cNvSpPr/>
          <p:nvPr/>
        </p:nvSpPr>
        <p:spPr>
          <a:xfrm>
            <a:off x="5061075" y="2083071"/>
            <a:ext cx="6292725" cy="707886"/>
          </a:xfrm>
          <a:prstGeom prst="rect">
            <a:avLst/>
          </a:prstGeom>
        </p:spPr>
        <p:txBody>
          <a:bodyPr wrap="square">
            <a:spAutoFit/>
          </a:bodyPr>
          <a:lstStyle/>
          <a:p>
            <a:pPr>
              <a:buClr>
                <a:srgbClr val="DC0081"/>
              </a:buClr>
            </a:pPr>
            <a:r>
              <a:rPr lang="en-US" altLang="de-DE" sz="2000" dirty="0" err="1"/>
              <a:t>ValidationSummary</a:t>
            </a:r>
            <a:r>
              <a:rPr lang="en-US" altLang="de-DE" sz="2000" dirty="0"/>
              <a:t> </a:t>
            </a:r>
            <a:r>
              <a:rPr lang="en-US" altLang="de-DE" sz="2000" dirty="0" err="1"/>
              <a:t>listet</a:t>
            </a:r>
            <a:r>
              <a:rPr lang="en-US" altLang="de-DE" sz="2000" dirty="0"/>
              <a:t> </a:t>
            </a:r>
            <a:r>
              <a:rPr lang="en-US" altLang="de-DE" sz="2000" dirty="0" err="1"/>
              <a:t>alle</a:t>
            </a:r>
            <a:r>
              <a:rPr lang="en-US" altLang="de-DE" sz="2000" dirty="0"/>
              <a:t> </a:t>
            </a:r>
            <a:r>
              <a:rPr lang="en-US" altLang="de-DE" sz="2000" dirty="0" err="1"/>
              <a:t>Fehler</a:t>
            </a:r>
            <a:r>
              <a:rPr lang="en-US" altLang="de-DE" sz="2000" dirty="0"/>
              <a:t> der </a:t>
            </a:r>
            <a:r>
              <a:rPr lang="en-US" altLang="de-DE" sz="2000" dirty="0" err="1"/>
              <a:t>Eingabe</a:t>
            </a:r>
            <a:r>
              <a:rPr lang="en-US" altLang="de-DE" sz="2000" dirty="0"/>
              <a:t> auf, </a:t>
            </a:r>
            <a:r>
              <a:rPr lang="en-US" altLang="de-DE" sz="2000" dirty="0" err="1"/>
              <a:t>wenn</a:t>
            </a:r>
            <a:r>
              <a:rPr lang="en-US" altLang="de-DE" sz="2000" dirty="0"/>
              <a:t> das Property </a:t>
            </a:r>
            <a:r>
              <a:rPr lang="en-US" altLang="de-DE" sz="2000" dirty="0" err="1"/>
              <a:t>Page.IsValid</a:t>
            </a:r>
            <a:r>
              <a:rPr lang="en-US" altLang="de-DE" sz="2000" dirty="0"/>
              <a:t>  </a:t>
            </a:r>
            <a:r>
              <a:rPr lang="en-US" altLang="de-DE" sz="2000" dirty="0">
                <a:solidFill>
                  <a:srgbClr val="009AD0"/>
                </a:solidFill>
              </a:rPr>
              <a:t>false</a:t>
            </a:r>
            <a:r>
              <a:rPr lang="en-US" altLang="de-DE" sz="2000" dirty="0"/>
              <a:t> </a:t>
            </a:r>
            <a:r>
              <a:rPr lang="en-US" altLang="de-DE" sz="2000" dirty="0" err="1"/>
              <a:t>zurückliefert</a:t>
            </a:r>
            <a:endParaRPr lang="en-US" altLang="de-DE" sz="2000" dirty="0"/>
          </a:p>
        </p:txBody>
      </p:sp>
      <p:pic>
        <p:nvPicPr>
          <p:cNvPr id="17" name="Picture 5" descr="M6L3I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83071"/>
            <a:ext cx="3316288"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7"/>
          <p:cNvSpPr>
            <a:spLocks noChangeArrowheads="1"/>
          </p:cNvSpPr>
          <p:nvPr/>
        </p:nvSpPr>
        <p:spPr bwMode="auto">
          <a:xfrm>
            <a:off x="5061075" y="4220308"/>
            <a:ext cx="6292725" cy="2004646"/>
          </a:xfrm>
          <a:prstGeom prst="roundRect">
            <a:avLst>
              <a:gd name="adj" fmla="val 7093"/>
            </a:avLst>
          </a:prstGeom>
          <a:ln w="25400">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lstStyle/>
          <a:p>
            <a:pPr>
              <a:lnSpc>
                <a:spcPct val="125000"/>
              </a:lnSpc>
              <a:defRPr/>
            </a:pPr>
            <a:r>
              <a:rPr lang="en-US" sz="1600" dirty="0">
                <a:solidFill>
                  <a:schemeClr val="tx1"/>
                </a:solidFill>
                <a:latin typeface="Consolas" panose="020B0609020204030204" pitchFamily="49" charset="0"/>
                <a:cs typeface="Arial" charset="0"/>
              </a:rPr>
              <a:t>&lt;</a:t>
            </a:r>
            <a:r>
              <a:rPr lang="en-US" sz="1600" dirty="0" err="1">
                <a:solidFill>
                  <a:schemeClr val="tx1"/>
                </a:solidFill>
                <a:latin typeface="Consolas" panose="020B0609020204030204" pitchFamily="49" charset="0"/>
              </a:rPr>
              <a:t>asp:ValidationSummary</a:t>
            </a:r>
            <a:r>
              <a:rPr lang="en-US" sz="1600" dirty="0">
                <a:solidFill>
                  <a:schemeClr val="tx1"/>
                </a:solidFill>
                <a:latin typeface="Consolas" panose="020B0609020204030204" pitchFamily="49" charset="0"/>
                <a:cs typeface="Arial" charset="0"/>
              </a:rPr>
              <a:t> </a:t>
            </a:r>
          </a:p>
          <a:p>
            <a:pPr>
              <a:lnSpc>
                <a:spcPct val="125000"/>
              </a:lnSpc>
              <a:defRPr/>
            </a:pPr>
            <a:r>
              <a:rPr lang="en-US" sz="1600" dirty="0">
                <a:solidFill>
                  <a:schemeClr val="tx1"/>
                </a:solidFill>
                <a:latin typeface="Consolas" panose="020B0609020204030204" pitchFamily="49" charset="0"/>
              </a:rPr>
              <a:t>	id</a:t>
            </a:r>
            <a:r>
              <a:rPr lang="en-US" sz="1600" dirty="0">
                <a:solidFill>
                  <a:schemeClr val="tx1"/>
                </a:solidFill>
                <a:latin typeface="Consolas" panose="020B0609020204030204" pitchFamily="49" charset="0"/>
                <a:cs typeface="Arial" charset="0"/>
              </a:rPr>
              <a:t>="</a:t>
            </a:r>
            <a:r>
              <a:rPr lang="en-US" sz="1600" dirty="0" err="1">
                <a:solidFill>
                  <a:schemeClr val="tx1"/>
                </a:solidFill>
                <a:latin typeface="Consolas" panose="020B0609020204030204" pitchFamily="49" charset="0"/>
                <a:cs typeface="Arial" charset="0"/>
              </a:rPr>
              <a:t>MyValidationSummary</a:t>
            </a:r>
            <a:r>
              <a:rPr lang="en-US" sz="1600" dirty="0">
                <a:solidFill>
                  <a:schemeClr val="tx1"/>
                </a:solidFill>
                <a:latin typeface="Consolas" panose="020B0609020204030204" pitchFamily="49" charset="0"/>
                <a:cs typeface="Arial" charset="0"/>
              </a:rPr>
              <a:t>" </a:t>
            </a:r>
          </a:p>
          <a:p>
            <a:pPr>
              <a:lnSpc>
                <a:spcPct val="125000"/>
              </a:lnSpc>
              <a:defRPr/>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runat</a:t>
            </a:r>
            <a:r>
              <a:rPr lang="en-US" sz="1600" dirty="0">
                <a:solidFill>
                  <a:schemeClr val="tx1"/>
                </a:solidFill>
                <a:latin typeface="Consolas" panose="020B0609020204030204" pitchFamily="49" charset="0"/>
                <a:cs typeface="Arial" charset="0"/>
              </a:rPr>
              <a:t>="server" </a:t>
            </a:r>
            <a:r>
              <a:rPr lang="en-US" sz="1600" dirty="0" err="1">
                <a:solidFill>
                  <a:schemeClr val="tx1"/>
                </a:solidFill>
                <a:latin typeface="Consolas" panose="020B0609020204030204" pitchFamily="49" charset="0"/>
              </a:rPr>
              <a:t>ShowSummary</a:t>
            </a:r>
            <a:r>
              <a:rPr lang="en-US" sz="1600" dirty="0">
                <a:solidFill>
                  <a:schemeClr val="tx1"/>
                </a:solidFill>
                <a:latin typeface="Consolas" panose="020B0609020204030204" pitchFamily="49" charset="0"/>
                <a:cs typeface="Arial" charset="0"/>
              </a:rPr>
              <a:t>="True“</a:t>
            </a:r>
          </a:p>
          <a:p>
            <a:pPr lvl="0">
              <a:lnSpc>
                <a:spcPct val="125000"/>
              </a:lnSpc>
              <a:defRPr/>
            </a:pPr>
            <a:r>
              <a:rPr lang="de-DE" altLang="de-DE" sz="1600" dirty="0">
                <a:solidFill>
                  <a:srgbClr val="000000"/>
                </a:solidFill>
                <a:latin typeface="Consolas" panose="020B0609020204030204" pitchFamily="49" charset="0"/>
              </a:rPr>
              <a:t>	</a:t>
            </a:r>
            <a:r>
              <a:rPr lang="de-DE" altLang="de-DE" sz="1600" dirty="0" err="1">
                <a:solidFill>
                  <a:srgbClr val="000000"/>
                </a:solidFill>
                <a:latin typeface="Consolas" panose="020B0609020204030204" pitchFamily="49" charset="0"/>
              </a:rPr>
              <a:t>headertext</a:t>
            </a:r>
            <a:r>
              <a:rPr lang="de-DE" altLang="de-DE" sz="1600" dirty="0">
                <a:solidFill>
                  <a:srgbClr val="000000"/>
                </a:solidFill>
                <a:latin typeface="Consolas" panose="020B0609020204030204" pitchFamily="49" charset="0"/>
              </a:rPr>
              <a:t>=</a:t>
            </a:r>
            <a:r>
              <a:rPr lang="de-DE" altLang="de-DE" sz="1600" dirty="0">
                <a:solidFill>
                  <a:srgbClr val="A31515"/>
                </a:solidFill>
                <a:latin typeface="Consolas" panose="020B0609020204030204" pitchFamily="49" charset="0"/>
              </a:rPr>
              <a:t>"Check </a:t>
            </a:r>
            <a:r>
              <a:rPr lang="de-DE" altLang="de-DE" sz="1600" dirty="0" err="1">
                <a:solidFill>
                  <a:srgbClr val="A31515"/>
                </a:solidFill>
                <a:latin typeface="Consolas" panose="020B0609020204030204" pitchFamily="49" charset="0"/>
              </a:rPr>
              <a:t>the</a:t>
            </a:r>
            <a:r>
              <a:rPr lang="de-DE" altLang="de-DE" sz="1600" dirty="0">
                <a:solidFill>
                  <a:srgbClr val="A31515"/>
                </a:solidFill>
                <a:latin typeface="Consolas" panose="020B0609020204030204" pitchFamily="49" charset="0"/>
              </a:rPr>
              <a:t> </a:t>
            </a:r>
            <a:r>
              <a:rPr lang="de-DE" altLang="de-DE" sz="1600" dirty="0" err="1">
                <a:solidFill>
                  <a:srgbClr val="A31515"/>
                </a:solidFill>
                <a:latin typeface="Consolas" panose="020B0609020204030204" pitchFamily="49" charset="0"/>
              </a:rPr>
              <a:t>following</a:t>
            </a:r>
            <a:r>
              <a:rPr lang="de-DE" altLang="de-DE" sz="1600" dirty="0">
                <a:solidFill>
                  <a:srgbClr val="A31515"/>
                </a:solidFill>
                <a:latin typeface="Consolas" panose="020B0609020204030204" pitchFamily="49" charset="0"/>
              </a:rPr>
              <a:t> </a:t>
            </a:r>
            <a:r>
              <a:rPr lang="de-DE" altLang="de-DE" sz="1600" dirty="0" err="1">
                <a:solidFill>
                  <a:srgbClr val="A31515"/>
                </a:solidFill>
                <a:latin typeface="Consolas" panose="020B0609020204030204" pitchFamily="49" charset="0"/>
              </a:rPr>
              <a:t>fields</a:t>
            </a:r>
            <a:r>
              <a:rPr lang="de-DE" altLang="de-DE" sz="1600" dirty="0">
                <a:solidFill>
                  <a:srgbClr val="A31515"/>
                </a:solidFill>
                <a:latin typeface="Consolas" panose="020B0609020204030204" pitchFamily="49" charset="0"/>
              </a:rPr>
              <a:t>:"</a:t>
            </a:r>
            <a:r>
              <a:rPr lang="de-DE" altLang="de-DE" sz="1400" dirty="0">
                <a:solidFill>
                  <a:schemeClr val="tx1"/>
                </a:solidFill>
              </a:rPr>
              <a:t> </a:t>
            </a:r>
            <a:endParaRPr lang="en-US" sz="1600" dirty="0">
              <a:solidFill>
                <a:schemeClr val="tx1"/>
              </a:solidFill>
              <a:latin typeface="Consolas" panose="020B0609020204030204" pitchFamily="49" charset="0"/>
              <a:cs typeface="Arial" charset="0"/>
            </a:endParaRPr>
          </a:p>
          <a:p>
            <a:pPr>
              <a:lnSpc>
                <a:spcPct val="125000"/>
              </a:lnSpc>
              <a:defRPr/>
            </a:pPr>
            <a:r>
              <a:rPr lang="en-US" sz="1600" dirty="0">
                <a:solidFill>
                  <a:schemeClr val="tx1"/>
                </a:solidFill>
                <a:latin typeface="Consolas" panose="020B0609020204030204" pitchFamily="49" charset="0"/>
                <a:cs typeface="Arial" charset="0"/>
              </a:rPr>
              <a:t> 	</a:t>
            </a:r>
            <a:r>
              <a:rPr lang="en-US" sz="1600" dirty="0" err="1">
                <a:solidFill>
                  <a:schemeClr val="tx1"/>
                </a:solidFill>
                <a:latin typeface="Consolas" panose="020B0609020204030204" pitchFamily="49" charset="0"/>
              </a:rPr>
              <a:t>DisplayMode</a:t>
            </a:r>
            <a:r>
              <a:rPr lang="en-US" sz="1600" dirty="0">
                <a:solidFill>
                  <a:schemeClr val="tx1"/>
                </a:solidFill>
                <a:latin typeface="Consolas" panose="020B0609020204030204" pitchFamily="49" charset="0"/>
                <a:cs typeface="Arial" charset="0"/>
              </a:rPr>
              <a:t>="List" </a:t>
            </a:r>
          </a:p>
          <a:p>
            <a:pPr>
              <a:lnSpc>
                <a:spcPct val="125000"/>
              </a:lnSpc>
              <a:defRPr/>
            </a:pPr>
            <a:r>
              <a:rPr lang="en-US" sz="1600" dirty="0">
                <a:solidFill>
                  <a:schemeClr val="tx1"/>
                </a:solidFill>
                <a:latin typeface="Consolas" panose="020B0609020204030204" pitchFamily="49" charset="0"/>
                <a:cs typeface="Arial" charset="0"/>
              </a:rPr>
              <a:t>/&gt;</a:t>
            </a:r>
          </a:p>
        </p:txBody>
      </p:sp>
      <p:sp>
        <p:nvSpPr>
          <p:cNvPr id="20" name="Gefaltete Ecke 19"/>
          <p:cNvSpPr/>
          <p:nvPr/>
        </p:nvSpPr>
        <p:spPr>
          <a:xfrm>
            <a:off x="10748148" y="5390367"/>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sp>
        <p:nvSpPr>
          <p:cNvPr id="5" name="Rectangle 2"/>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2" name="Rechteck 1"/>
          <p:cNvSpPr/>
          <p:nvPr/>
        </p:nvSpPr>
        <p:spPr>
          <a:xfrm rot="20475245">
            <a:off x="11211103" y="4852714"/>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84347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Formview</a:t>
            </a:r>
            <a:r>
              <a:rPr lang="de-DE" dirty="0" smtClean="0"/>
              <a:t> komplett</a:t>
            </a:r>
            <a:endParaRPr lang="de-DE" dirty="0"/>
          </a:p>
        </p:txBody>
      </p:sp>
      <p:sp>
        <p:nvSpPr>
          <p:cNvPr id="3" name="Inhaltsplatzhalter 2"/>
          <p:cNvSpPr>
            <a:spLocks noGrp="1"/>
          </p:cNvSpPr>
          <p:nvPr>
            <p:ph idx="1"/>
          </p:nvPr>
        </p:nvSpPr>
        <p:spPr/>
        <p:txBody>
          <a:bodyPr>
            <a:normAutofit lnSpcReduction="10000"/>
          </a:bodyPr>
          <a:lstStyle/>
          <a:p>
            <a:r>
              <a:rPr lang="de-DE" dirty="0" smtClean="0"/>
              <a:t>Templates für Modes</a:t>
            </a:r>
          </a:p>
          <a:p>
            <a:pPr lvl="1"/>
            <a:r>
              <a:rPr lang="de-DE" dirty="0" smtClean="0"/>
              <a:t>&lt;%#Item.</a:t>
            </a:r>
          </a:p>
          <a:p>
            <a:pPr lvl="1"/>
            <a:r>
              <a:rPr lang="de-DE" dirty="0" smtClean="0"/>
              <a:t>&lt;%#</a:t>
            </a:r>
            <a:r>
              <a:rPr lang="de-DE" dirty="0" err="1" smtClean="0"/>
              <a:t>BindItem</a:t>
            </a:r>
            <a:r>
              <a:rPr lang="de-DE" dirty="0" smtClean="0"/>
              <a:t>.</a:t>
            </a:r>
          </a:p>
          <a:p>
            <a:r>
              <a:rPr lang="de-DE" dirty="0" smtClean="0"/>
              <a:t>Einstieg </a:t>
            </a:r>
            <a:r>
              <a:rPr lang="de-DE" dirty="0" err="1" smtClean="0"/>
              <a:t>DefaultMode</a:t>
            </a:r>
            <a:r>
              <a:rPr lang="de-DE" dirty="0" smtClean="0"/>
              <a:t> Attribut</a:t>
            </a:r>
          </a:p>
          <a:p>
            <a:r>
              <a:rPr lang="de-DE" dirty="0" err="1" smtClean="0"/>
              <a:t>ItemType</a:t>
            </a:r>
            <a:r>
              <a:rPr lang="de-DE" dirty="0" smtClean="0"/>
              <a:t>, </a:t>
            </a:r>
            <a:r>
              <a:rPr lang="de-DE" dirty="0" err="1" smtClean="0"/>
              <a:t>DataKeynames</a:t>
            </a:r>
            <a:endParaRPr lang="de-DE" dirty="0" smtClean="0"/>
          </a:p>
          <a:p>
            <a:r>
              <a:rPr lang="de-DE" dirty="0" smtClean="0"/>
              <a:t>Buttons per Command</a:t>
            </a:r>
          </a:p>
          <a:p>
            <a:pPr lvl="1"/>
            <a:r>
              <a:rPr lang="de-DE" dirty="0" smtClean="0"/>
              <a:t>Edit, </a:t>
            </a:r>
            <a:r>
              <a:rPr lang="de-DE" dirty="0" err="1" smtClean="0"/>
              <a:t>Cancel</a:t>
            </a:r>
            <a:r>
              <a:rPr lang="de-DE" dirty="0" smtClean="0"/>
              <a:t>, Delete, Update, Insert</a:t>
            </a:r>
          </a:p>
          <a:p>
            <a:r>
              <a:rPr lang="de-DE" dirty="0" err="1" smtClean="0"/>
              <a:t>SelectMethod</a:t>
            </a:r>
            <a:r>
              <a:rPr lang="de-DE" dirty="0" smtClean="0"/>
              <a:t>, </a:t>
            </a:r>
            <a:r>
              <a:rPr lang="de-DE" dirty="0" err="1" smtClean="0"/>
              <a:t>UpdateMethod</a:t>
            </a:r>
            <a:r>
              <a:rPr lang="de-DE" dirty="0" smtClean="0"/>
              <a:t>… </a:t>
            </a:r>
          </a:p>
          <a:p>
            <a:pPr lvl="1"/>
            <a:r>
              <a:rPr lang="de-DE" dirty="0" smtClean="0"/>
              <a:t>Methoden</a:t>
            </a:r>
          </a:p>
          <a:p>
            <a:pPr lvl="1"/>
            <a:r>
              <a:rPr lang="de-DE" dirty="0" smtClean="0"/>
              <a:t>ID wie In </a:t>
            </a:r>
            <a:r>
              <a:rPr lang="de-DE" dirty="0" err="1" smtClean="0"/>
              <a:t>DataKeyname</a:t>
            </a:r>
            <a:r>
              <a:rPr lang="de-DE" dirty="0" smtClean="0"/>
              <a:t> von </a:t>
            </a:r>
            <a:r>
              <a:rPr lang="de-DE" dirty="0" err="1" smtClean="0"/>
              <a:t>Formview</a:t>
            </a:r>
            <a:endParaRPr lang="de-DE" dirty="0" smtClean="0"/>
          </a:p>
        </p:txBody>
      </p:sp>
    </p:spTree>
    <p:extLst>
      <p:ext uri="{BB962C8B-B14F-4D97-AF65-F5344CB8AC3E}">
        <p14:creationId xmlns:p14="http://schemas.microsoft.com/office/powerpoint/2010/main" val="64405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a:bodyPr>
          <a:lstStyle/>
          <a:p>
            <a:pPr algn="l"/>
            <a:r>
              <a:rPr lang="de-DE" sz="7200" dirty="0" err="1">
                <a:solidFill>
                  <a:schemeClr val="bg1">
                    <a:lumMod val="65000"/>
                  </a:schemeClr>
                </a:solidFill>
                <a:latin typeface="Century Gothic" panose="020B0502020202020204" pitchFamily="34" charset="0"/>
              </a:rPr>
              <a:t>Validating</a:t>
            </a:r>
            <a:r>
              <a:rPr lang="de-DE" sz="7200">
                <a:solidFill>
                  <a:schemeClr val="bg1">
                    <a:lumMod val="65000"/>
                  </a:schemeClr>
                </a:solidFill>
                <a:latin typeface="Century Gothic" panose="020B0502020202020204" pitchFamily="34" charset="0"/>
              </a:rPr>
              <a:t> Input</a:t>
            </a:r>
            <a:endParaRPr lang="de-DE" sz="72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err="1"/>
              <a:t>Überblick</a:t>
            </a:r>
            <a:r>
              <a:rPr lang="en-US" altLang="de-DE" dirty="0"/>
              <a:t> </a:t>
            </a:r>
            <a:r>
              <a:rPr lang="en-US" altLang="de-DE" dirty="0" err="1"/>
              <a:t>über</a:t>
            </a:r>
            <a:r>
              <a:rPr lang="en-US" altLang="de-DE" dirty="0"/>
              <a:t> User Input Validation</a:t>
            </a:r>
          </a:p>
          <a:p>
            <a:pPr lvl="1"/>
            <a:r>
              <a:rPr lang="de-DE" altLang="de-DE" dirty="0" smtClean="0"/>
              <a:t>Definition</a:t>
            </a:r>
            <a:endParaRPr lang="de-DE" altLang="de-DE" dirty="0"/>
          </a:p>
          <a:p>
            <a:pPr lvl="1"/>
            <a:r>
              <a:rPr lang="de-DE" altLang="de-DE" dirty="0" err="1"/>
              <a:t>Serverseitge</a:t>
            </a:r>
            <a:r>
              <a:rPr lang="de-DE" altLang="de-DE" dirty="0"/>
              <a:t>- </a:t>
            </a:r>
            <a:r>
              <a:rPr lang="de-DE" altLang="de-DE" dirty="0" err="1"/>
              <a:t>vs</a:t>
            </a:r>
            <a:r>
              <a:rPr lang="de-DE" altLang="de-DE" dirty="0"/>
              <a:t> Clientseitige Validation</a:t>
            </a:r>
          </a:p>
          <a:p>
            <a:pPr marL="0" indent="0">
              <a:buNone/>
            </a:pPr>
            <a:r>
              <a:rPr lang="en-US" altLang="de-DE" dirty="0"/>
              <a:t>Validation Controls </a:t>
            </a:r>
          </a:p>
          <a:p>
            <a:pPr lvl="1"/>
            <a:r>
              <a:rPr lang="en-US" altLang="de-DE" dirty="0"/>
              <a:t>Basic Controls</a:t>
            </a:r>
          </a:p>
          <a:p>
            <a:pPr lvl="1"/>
            <a:r>
              <a:rPr lang="en-US" altLang="de-DE" dirty="0" err="1"/>
              <a:t>Spezifische</a:t>
            </a:r>
            <a:r>
              <a:rPr lang="en-US" altLang="de-DE" dirty="0"/>
              <a:t> </a:t>
            </a:r>
            <a:r>
              <a:rPr lang="en-US" altLang="de-DE" dirty="0" err="1"/>
              <a:t>Controlattribute</a:t>
            </a:r>
            <a:endParaRPr lang="en-US" altLang="de-DE" dirty="0"/>
          </a:p>
          <a:p>
            <a:pPr lvl="1"/>
            <a:r>
              <a:rPr lang="en-US" altLang="de-DE" dirty="0"/>
              <a:t>Custom Validator</a:t>
            </a:r>
          </a:p>
          <a:p>
            <a:pPr marL="0" indent="0">
              <a:buNone/>
            </a:pPr>
            <a:r>
              <a:rPr lang="en-US" altLang="de-DE" dirty="0"/>
              <a:t>Validating Web Forms </a:t>
            </a:r>
          </a:p>
          <a:p>
            <a:pPr lvl="1"/>
            <a:r>
              <a:rPr lang="en-US" altLang="de-DE" dirty="0" err="1"/>
              <a:t>ValidationSummary</a:t>
            </a:r>
            <a:r>
              <a:rPr lang="en-US" altLang="de-DE" dirty="0"/>
              <a:t> Control	</a:t>
            </a:r>
          </a:p>
          <a:p>
            <a:pPr marL="0" indent="0">
              <a:buNone/>
            </a:pPr>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Definition </a:t>
            </a:r>
            <a:r>
              <a:rPr lang="en-US" altLang="de-DE" sz="7200" dirty="0" err="1">
                <a:solidFill>
                  <a:schemeClr val="bg1">
                    <a:lumMod val="65000"/>
                  </a:schemeClr>
                </a:solidFill>
                <a:latin typeface="Century Gothic" panose="020B0502020202020204" pitchFamily="34" charset="0"/>
                <a:ea typeface="+mn-ea"/>
                <a:cs typeface="+mn-cs"/>
              </a:rPr>
              <a:t>Validierung</a:t>
            </a:r>
            <a:endParaRPr lang="en-US" altLang="de-DE" sz="7200" dirty="0">
              <a:solidFill>
                <a:schemeClr val="bg1">
                  <a:lumMod val="65000"/>
                </a:schemeClr>
              </a:solidFill>
              <a:latin typeface="Century Gothic" panose="020B0502020202020204" pitchFamily="34" charset="0"/>
              <a:ea typeface="+mn-ea"/>
              <a:cs typeface="+mn-cs"/>
            </a:endParaRPr>
          </a:p>
        </p:txBody>
      </p:sp>
      <p:grpSp>
        <p:nvGrpSpPr>
          <p:cNvPr id="8" name="Gruppieren 7"/>
          <p:cNvGrpSpPr/>
          <p:nvPr/>
        </p:nvGrpSpPr>
        <p:grpSpPr>
          <a:xfrm>
            <a:off x="838200" y="2068952"/>
            <a:ext cx="11188705" cy="2045994"/>
            <a:chOff x="838200" y="2235201"/>
            <a:chExt cx="11188705" cy="2045994"/>
          </a:xfrm>
        </p:grpSpPr>
        <p:sp>
          <p:nvSpPr>
            <p:cNvPr id="3" name="Textfeld 2"/>
            <p:cNvSpPr txBox="1"/>
            <p:nvPr/>
          </p:nvSpPr>
          <p:spPr>
            <a:xfrm>
              <a:off x="838200" y="2530764"/>
              <a:ext cx="9258300" cy="707886"/>
            </a:xfrm>
            <a:prstGeom prst="rect">
              <a:avLst/>
            </a:prstGeom>
            <a:noFill/>
          </p:spPr>
          <p:txBody>
            <a:bodyPr wrap="square" rtlCol="0">
              <a:spAutoFit/>
            </a:bodyPr>
            <a:lstStyle/>
            <a:p>
              <a:r>
                <a:rPr lang="de-DE" sz="2000" dirty="0"/>
                <a:t>Inputvalidierung stellt sicher, dass der User alle Daten korrekt ausgefüllt hat, bevor eine Anfrage zum Server geschickt wird</a:t>
              </a:r>
            </a:p>
          </p:txBody>
        </p:sp>
        <p:grpSp>
          <p:nvGrpSpPr>
            <p:cNvPr id="7" name="Gruppieren 6"/>
            <p:cNvGrpSpPr/>
            <p:nvPr/>
          </p:nvGrpSpPr>
          <p:grpSpPr>
            <a:xfrm>
              <a:off x="5681524" y="2235201"/>
              <a:ext cx="6345381" cy="2045994"/>
              <a:chOff x="858988" y="2766152"/>
              <a:chExt cx="6345381" cy="2045994"/>
            </a:xfrm>
          </p:grpSpPr>
          <p:pic>
            <p:nvPicPr>
              <p:cNvPr id="4" name="Grafik 3"/>
              <p:cNvPicPr>
                <a:picLocks noChangeAspect="1"/>
              </p:cNvPicPr>
              <p:nvPr/>
            </p:nvPicPr>
            <p:blipFill rotWithShape="1">
              <a:blip r:embed="rId3"/>
              <a:srcRect l="8635" t="15760" r="8144" b="57141"/>
              <a:stretch/>
            </p:blipFill>
            <p:spPr>
              <a:xfrm>
                <a:off x="858988" y="3785380"/>
                <a:ext cx="4673600" cy="1026766"/>
              </a:xfrm>
              <a:prstGeom prst="rect">
                <a:avLst/>
              </a:prstGeom>
            </p:spPr>
          </p:pic>
          <p:sp>
            <p:nvSpPr>
              <p:cNvPr id="6" name="Wolkenförmige Legende 5"/>
              <p:cNvSpPr/>
              <p:nvPr/>
            </p:nvSpPr>
            <p:spPr>
              <a:xfrm>
                <a:off x="5330541" y="2766152"/>
                <a:ext cx="1873828" cy="877455"/>
              </a:xfrm>
              <a:prstGeom prst="cloudCallout">
                <a:avLst>
                  <a:gd name="adj1" fmla="val -27816"/>
                  <a:gd name="adj2" fmla="val 74876"/>
                </a:avLst>
              </a:prstGeom>
              <a:solidFill>
                <a:schemeClr val="bg1"/>
              </a:solidFill>
              <a:ln w="31750">
                <a:solidFill>
                  <a:srgbClr val="11E9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Validation?</a:t>
                </a:r>
              </a:p>
            </p:txBody>
          </p:sp>
        </p:grpSp>
      </p:grpSp>
      <p:sp>
        <p:nvSpPr>
          <p:cNvPr id="9" name="Textfeld 8"/>
          <p:cNvSpPr txBox="1"/>
          <p:nvPr/>
        </p:nvSpPr>
        <p:spPr>
          <a:xfrm>
            <a:off x="838200" y="4469893"/>
            <a:ext cx="6993088" cy="1015663"/>
          </a:xfrm>
          <a:prstGeom prst="rect">
            <a:avLst/>
          </a:prstGeom>
          <a:noFill/>
        </p:spPr>
        <p:txBody>
          <a:bodyPr wrap="square" rtlCol="0">
            <a:spAutoFit/>
          </a:bodyPr>
          <a:lstStyle/>
          <a:p>
            <a:pPr marL="285750" indent="-285750">
              <a:buFont typeface="Wingdings" panose="05000000000000000000" pitchFamily="2" charset="2"/>
              <a:buChar char="ü"/>
            </a:pPr>
            <a:r>
              <a:rPr lang="de-DE" sz="2000" dirty="0"/>
              <a:t>Vergleicht die Usereingabe nach einen bestimmten Format</a:t>
            </a:r>
          </a:p>
          <a:p>
            <a:pPr marL="285750" indent="-285750">
              <a:buFont typeface="Wingdings" panose="05000000000000000000" pitchFamily="2" charset="2"/>
              <a:buChar char="ü"/>
            </a:pPr>
            <a:r>
              <a:rPr lang="de-DE" sz="2000" dirty="0"/>
              <a:t>Blockiert das Senden, falls die Eingabe nicht passt</a:t>
            </a:r>
          </a:p>
          <a:p>
            <a:pPr marL="285750" indent="-285750">
              <a:buFont typeface="Wingdings" panose="05000000000000000000" pitchFamily="2" charset="2"/>
              <a:buChar char="ü"/>
            </a:pPr>
            <a:r>
              <a:rPr lang="de-DE" sz="2000" dirty="0"/>
              <a:t>Reduziert Spoofing </a:t>
            </a:r>
          </a:p>
        </p:txBody>
      </p:sp>
      <p:grpSp>
        <p:nvGrpSpPr>
          <p:cNvPr id="10" name="Gruppieren 9"/>
          <p:cNvGrpSpPr/>
          <p:nvPr/>
        </p:nvGrpSpPr>
        <p:grpSpPr>
          <a:xfrm>
            <a:off x="9738730" y="3323556"/>
            <a:ext cx="1232788" cy="1866325"/>
            <a:chOff x="628073" y="2803797"/>
            <a:chExt cx="1422400" cy="2203786"/>
          </a:xfrm>
        </p:grpSpPr>
        <p:sp>
          <p:nvSpPr>
            <p:cNvPr id="12" name="Ellipse 11"/>
            <p:cNvSpPr/>
            <p:nvPr/>
          </p:nvSpPr>
          <p:spPr>
            <a:xfrm>
              <a:off x="1052947" y="2803797"/>
              <a:ext cx="554181" cy="532751"/>
            </a:xfrm>
            <a:prstGeom prst="ellipse">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3" name="Sehne 12"/>
            <p:cNvSpPr/>
            <p:nvPr/>
          </p:nvSpPr>
          <p:spPr>
            <a:xfrm rot="5400000">
              <a:off x="520441" y="3692180"/>
              <a:ext cx="1633159" cy="997648"/>
            </a:xfrm>
            <a:prstGeom prst="chord">
              <a:avLst>
                <a:gd name="adj1" fmla="val 6350610"/>
                <a:gd name="adj2" fmla="val 153114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Sehne 13"/>
            <p:cNvSpPr/>
            <p:nvPr/>
          </p:nvSpPr>
          <p:spPr>
            <a:xfrm rot="16200000">
              <a:off x="738909" y="2899073"/>
              <a:ext cx="1200727" cy="1422400"/>
            </a:xfrm>
            <a:prstGeom prst="chord">
              <a:avLst>
                <a:gd name="adj1" fmla="val 7861247"/>
                <a:gd name="adj2" fmla="val 138518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836775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p:txBody>
          <a:bodyPr>
            <a:noAutofit/>
          </a:bodyPr>
          <a:lstStyle/>
          <a:p>
            <a:pPr eaLnBrk="1" hangingPunct="1"/>
            <a:r>
              <a:rPr lang="en-US" altLang="de-DE" sz="7200" dirty="0">
                <a:solidFill>
                  <a:schemeClr val="bg1">
                    <a:lumMod val="65000"/>
                  </a:schemeClr>
                </a:solidFill>
                <a:latin typeface="Century Gothic" panose="020B0502020202020204" pitchFamily="34" charset="0"/>
                <a:ea typeface="+mn-ea"/>
                <a:cs typeface="+mn-cs"/>
              </a:rPr>
              <a:t>Client- &amp; Server-Side</a:t>
            </a:r>
          </a:p>
        </p:txBody>
      </p:sp>
      <p:sp>
        <p:nvSpPr>
          <p:cNvPr id="9220" name="Rectangle 3"/>
          <p:cNvSpPr>
            <a:spLocks noChangeArrowheads="1"/>
          </p:cNvSpPr>
          <p:nvPr/>
        </p:nvSpPr>
        <p:spPr bwMode="auto">
          <a:xfrm>
            <a:off x="1982788" y="992188"/>
            <a:ext cx="7751762"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70000"/>
              </a:spcBef>
              <a:buClr>
                <a:schemeClr val="hlink"/>
              </a:buClr>
              <a:buSzPct val="90000"/>
            </a:pPr>
            <a:endParaRPr lang="da-DK" altLang="de-DE" sz="2000"/>
          </a:p>
        </p:txBody>
      </p:sp>
      <p:grpSp>
        <p:nvGrpSpPr>
          <p:cNvPr id="9221" name="Group 34"/>
          <p:cNvGrpSpPr>
            <a:grpSpLocks/>
          </p:cNvGrpSpPr>
          <p:nvPr/>
        </p:nvGrpSpPr>
        <p:grpSpPr bwMode="auto">
          <a:xfrm>
            <a:off x="837832" y="1690687"/>
            <a:ext cx="10515700" cy="4741497"/>
            <a:chOff x="2120" y="757"/>
            <a:chExt cx="6731" cy="3012"/>
          </a:xfrm>
        </p:grpSpPr>
        <p:sp>
          <p:nvSpPr>
            <p:cNvPr id="9229" name="Line 4"/>
            <p:cNvSpPr>
              <a:spLocks noChangeShapeType="1"/>
            </p:cNvSpPr>
            <p:nvPr/>
          </p:nvSpPr>
          <p:spPr bwMode="auto">
            <a:xfrm flipH="1">
              <a:off x="3923" y="2866"/>
              <a:ext cx="4" cy="459"/>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9230" name="Line 5"/>
            <p:cNvSpPr>
              <a:spLocks noChangeShapeType="1"/>
            </p:cNvSpPr>
            <p:nvPr/>
          </p:nvSpPr>
          <p:spPr bwMode="auto">
            <a:xfrm flipH="1">
              <a:off x="3927" y="2007"/>
              <a:ext cx="4" cy="459"/>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9231" name="AutoShape 6"/>
            <p:cNvSpPr>
              <a:spLocks noChangeArrowheads="1"/>
            </p:cNvSpPr>
            <p:nvPr/>
          </p:nvSpPr>
          <p:spPr bwMode="auto">
            <a:xfrm>
              <a:off x="3241" y="1555"/>
              <a:ext cx="1362" cy="537"/>
            </a:xfrm>
            <a:prstGeom prst="diamond">
              <a:avLst/>
            </a:prstGeom>
            <a:ln w="25400">
              <a:headEnd/>
              <a:tailEnd/>
            </a:ln>
          </p:spPr>
          <p:style>
            <a:lnRef idx="2">
              <a:schemeClr val="accent2"/>
            </a:lnRef>
            <a:fillRef idx="1">
              <a:schemeClr val="lt1"/>
            </a:fillRef>
            <a:effectRef idx="0">
              <a:schemeClr val="accent2"/>
            </a:effectRef>
            <a:fontRef idx="minor">
              <a:schemeClr val="dk1"/>
            </a:fontRef>
          </p:style>
          <p:txBody>
            <a:bodyPr anchor="ctr"/>
            <a:lstStyle/>
            <a:p>
              <a:pPr algn="ctr" eaLnBrk="0" hangingPunct="0">
                <a:lnSpc>
                  <a:spcPct val="90000"/>
                </a:lnSpc>
                <a:defRPr/>
              </a:pPr>
              <a:r>
                <a:rPr lang="en-US" sz="2000" dirty="0">
                  <a:cs typeface="Arial" charset="0"/>
                </a:rPr>
                <a:t>Valid?</a:t>
              </a:r>
            </a:p>
          </p:txBody>
        </p:sp>
        <p:sp>
          <p:nvSpPr>
            <p:cNvPr id="9232" name="Text Box 7"/>
            <p:cNvSpPr txBox="1">
              <a:spLocks noChangeArrowheads="1"/>
            </p:cNvSpPr>
            <p:nvPr/>
          </p:nvSpPr>
          <p:spPr bwMode="auto">
            <a:xfrm>
              <a:off x="3558" y="2064"/>
              <a:ext cx="10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Bef>
                  <a:spcPct val="50000"/>
                </a:spcBef>
              </a:pPr>
              <a:r>
                <a:rPr lang="en-US" altLang="de-DE" sz="1600"/>
                <a:t>Yes</a:t>
              </a:r>
            </a:p>
          </p:txBody>
        </p:sp>
        <p:sp>
          <p:nvSpPr>
            <p:cNvPr id="9233" name="AutoShape 8"/>
            <p:cNvSpPr>
              <a:spLocks noChangeArrowheads="1"/>
            </p:cNvSpPr>
            <p:nvPr/>
          </p:nvSpPr>
          <p:spPr bwMode="auto">
            <a:xfrm>
              <a:off x="3237" y="2464"/>
              <a:ext cx="1362" cy="537"/>
            </a:xfrm>
            <a:prstGeom prst="diamond">
              <a:avLst/>
            </a:prstGeom>
            <a:ln w="25400">
              <a:headEnd/>
              <a:tailEnd/>
            </a:ln>
          </p:spPr>
          <p:style>
            <a:lnRef idx="2">
              <a:schemeClr val="accent2"/>
            </a:lnRef>
            <a:fillRef idx="1">
              <a:schemeClr val="lt1"/>
            </a:fillRef>
            <a:effectRef idx="0">
              <a:schemeClr val="accent2"/>
            </a:effectRef>
            <a:fontRef idx="minor">
              <a:schemeClr val="dk1"/>
            </a:fontRef>
          </p:style>
          <p:txBody>
            <a:bodyPr anchor="ctr"/>
            <a:lstStyle/>
            <a:p>
              <a:pPr algn="ctr" eaLnBrk="0" hangingPunct="0">
                <a:lnSpc>
                  <a:spcPct val="90000"/>
                </a:lnSpc>
                <a:defRPr/>
              </a:pPr>
              <a:r>
                <a:rPr lang="en-US" sz="2000" dirty="0">
                  <a:cs typeface="Arial" charset="0"/>
                </a:rPr>
                <a:t>Valid?</a:t>
              </a:r>
            </a:p>
          </p:txBody>
        </p:sp>
        <p:sp>
          <p:nvSpPr>
            <p:cNvPr id="9234" name="Text Box 9"/>
            <p:cNvSpPr txBox="1">
              <a:spLocks noChangeArrowheads="1"/>
            </p:cNvSpPr>
            <p:nvPr/>
          </p:nvSpPr>
          <p:spPr bwMode="auto">
            <a:xfrm>
              <a:off x="3554" y="2983"/>
              <a:ext cx="10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Bef>
                  <a:spcPct val="50000"/>
                </a:spcBef>
              </a:pPr>
              <a:r>
                <a:rPr lang="en-US" altLang="de-DE" sz="1600"/>
                <a:t>Yes</a:t>
              </a:r>
            </a:p>
          </p:txBody>
        </p:sp>
        <p:sp>
          <p:nvSpPr>
            <p:cNvPr id="9235" name="AutoShape 10"/>
            <p:cNvSpPr>
              <a:spLocks noChangeArrowheads="1"/>
            </p:cNvSpPr>
            <p:nvPr/>
          </p:nvSpPr>
          <p:spPr bwMode="auto">
            <a:xfrm>
              <a:off x="3159" y="757"/>
              <a:ext cx="1484" cy="453"/>
            </a:xfrm>
            <a:prstGeom prst="roundRect">
              <a:avLst>
                <a:gd name="adj" fmla="val 16667"/>
              </a:avLst>
            </a:prstGeom>
            <a:ln w="25400">
              <a:solidFill>
                <a:srgbClr val="11E9CF"/>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eaLnBrk="0" hangingPunct="0">
                <a:lnSpc>
                  <a:spcPct val="90000"/>
                </a:lnSpc>
                <a:defRPr/>
              </a:pPr>
              <a:r>
                <a:rPr lang="en-US" sz="2000" dirty="0">
                  <a:cs typeface="Arial" charset="0"/>
                </a:rPr>
                <a:t>User Enters Data</a:t>
              </a:r>
            </a:p>
          </p:txBody>
        </p:sp>
        <p:sp>
          <p:nvSpPr>
            <p:cNvPr id="9236" name="AutoShape 11"/>
            <p:cNvSpPr>
              <a:spLocks noChangeArrowheads="1"/>
            </p:cNvSpPr>
            <p:nvPr/>
          </p:nvSpPr>
          <p:spPr bwMode="auto">
            <a:xfrm>
              <a:off x="3165" y="3322"/>
              <a:ext cx="1505" cy="447"/>
            </a:xfrm>
            <a:prstGeom prst="roundRect">
              <a:avLst>
                <a:gd name="adj" fmla="val 16667"/>
              </a:avLst>
            </a:prstGeom>
            <a:ln w="25400">
              <a:solidFill>
                <a:srgbClr val="11E9CF"/>
              </a:solidFill>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eaLnBrk="0" hangingPunct="0">
                <a:lnSpc>
                  <a:spcPct val="90000"/>
                </a:lnSpc>
                <a:defRPr/>
              </a:pPr>
              <a:r>
                <a:rPr lang="en-US" sz="2000" dirty="0">
                  <a:cs typeface="Arial" charset="0"/>
                </a:rPr>
                <a:t>Web Application</a:t>
              </a:r>
              <a:br>
                <a:rPr lang="en-US" sz="2000" dirty="0">
                  <a:cs typeface="Arial" charset="0"/>
                </a:rPr>
              </a:br>
              <a:r>
                <a:rPr lang="en-US" sz="2000" dirty="0">
                  <a:cs typeface="Arial" charset="0"/>
                </a:rPr>
                <a:t>Processed</a:t>
              </a:r>
            </a:p>
          </p:txBody>
        </p:sp>
        <p:sp>
          <p:nvSpPr>
            <p:cNvPr id="9237" name="Line 12"/>
            <p:cNvSpPr>
              <a:spLocks noChangeShapeType="1"/>
            </p:cNvSpPr>
            <p:nvPr/>
          </p:nvSpPr>
          <p:spPr bwMode="auto">
            <a:xfrm flipH="1">
              <a:off x="3924" y="1209"/>
              <a:ext cx="3" cy="35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9238" name="Text Box 13"/>
            <p:cNvSpPr txBox="1">
              <a:spLocks noChangeArrowheads="1"/>
            </p:cNvSpPr>
            <p:nvPr/>
          </p:nvSpPr>
          <p:spPr bwMode="auto">
            <a:xfrm>
              <a:off x="4570" y="1891"/>
              <a:ext cx="2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de-DE" sz="1600"/>
                <a:t>No</a:t>
              </a:r>
            </a:p>
          </p:txBody>
        </p:sp>
        <p:sp>
          <p:nvSpPr>
            <p:cNvPr id="9239" name="Text Box 14"/>
            <p:cNvSpPr txBox="1">
              <a:spLocks noChangeArrowheads="1"/>
            </p:cNvSpPr>
            <p:nvPr/>
          </p:nvSpPr>
          <p:spPr bwMode="auto">
            <a:xfrm>
              <a:off x="4570" y="2755"/>
              <a:ext cx="2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de-DE" sz="1600"/>
                <a:t>No</a:t>
              </a:r>
            </a:p>
          </p:txBody>
        </p:sp>
        <p:sp>
          <p:nvSpPr>
            <p:cNvPr id="9240" name="Line 15"/>
            <p:cNvSpPr>
              <a:spLocks noChangeShapeType="1"/>
            </p:cNvSpPr>
            <p:nvPr/>
          </p:nvSpPr>
          <p:spPr bwMode="auto">
            <a:xfrm>
              <a:off x="4608" y="2742"/>
              <a:ext cx="288"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41" name="Line 16"/>
            <p:cNvSpPr>
              <a:spLocks noChangeShapeType="1"/>
            </p:cNvSpPr>
            <p:nvPr/>
          </p:nvSpPr>
          <p:spPr bwMode="auto">
            <a:xfrm>
              <a:off x="4886" y="1148"/>
              <a:ext cx="0" cy="1584"/>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42" name="Line 17"/>
            <p:cNvSpPr>
              <a:spLocks noChangeShapeType="1"/>
            </p:cNvSpPr>
            <p:nvPr/>
          </p:nvSpPr>
          <p:spPr bwMode="auto">
            <a:xfrm>
              <a:off x="4648" y="1148"/>
              <a:ext cx="248" cy="0"/>
            </a:xfrm>
            <a:prstGeom prst="line">
              <a:avLst/>
            </a:prstGeom>
            <a:noFill/>
            <a:ln w="28575">
              <a:solidFill>
                <a:srgbClr val="808080"/>
              </a:solidFill>
              <a:round/>
              <a:headEnd type="triangle" w="lg" len="lg"/>
              <a:tailEnd/>
            </a:ln>
            <a:extLst>
              <a:ext uri="{909E8E84-426E-40DD-AFC4-6F175D3DCCD1}">
                <a14:hiddenFill xmlns:a14="http://schemas.microsoft.com/office/drawing/2010/main">
                  <a:noFill/>
                </a14:hiddenFill>
              </a:ext>
            </a:extLst>
          </p:spPr>
          <p:txBody>
            <a:bodyPr/>
            <a:lstStyle/>
            <a:p>
              <a:endParaRPr lang="de-DE"/>
            </a:p>
          </p:txBody>
        </p:sp>
        <p:sp>
          <p:nvSpPr>
            <p:cNvPr id="9243" name="Line 18"/>
            <p:cNvSpPr>
              <a:spLocks noChangeShapeType="1"/>
            </p:cNvSpPr>
            <p:nvPr/>
          </p:nvSpPr>
          <p:spPr bwMode="auto">
            <a:xfrm>
              <a:off x="4608" y="1828"/>
              <a:ext cx="288"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44" name="Text Box 19"/>
            <p:cNvSpPr txBox="1">
              <a:spLocks noChangeArrowheads="1"/>
            </p:cNvSpPr>
            <p:nvPr/>
          </p:nvSpPr>
          <p:spPr bwMode="auto">
            <a:xfrm rot="16200000">
              <a:off x="4503" y="1245"/>
              <a:ext cx="74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de-DE" dirty="0"/>
                <a:t>Error </a:t>
              </a:r>
              <a:br>
                <a:rPr lang="en-US" altLang="de-DE" dirty="0"/>
              </a:br>
              <a:r>
                <a:rPr lang="en-US" altLang="de-DE" dirty="0"/>
                <a:t>Message</a:t>
              </a:r>
            </a:p>
          </p:txBody>
        </p:sp>
        <p:sp>
          <p:nvSpPr>
            <p:cNvPr id="9245" name="Line 20"/>
            <p:cNvSpPr>
              <a:spLocks noChangeShapeType="1"/>
            </p:cNvSpPr>
            <p:nvPr/>
          </p:nvSpPr>
          <p:spPr bwMode="auto">
            <a:xfrm flipV="1">
              <a:off x="2120" y="2298"/>
              <a:ext cx="6731" cy="2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de-DE"/>
            </a:p>
          </p:txBody>
        </p:sp>
      </p:grpSp>
      <p:sp>
        <p:nvSpPr>
          <p:cNvPr id="2" name="Textfeld 1"/>
          <p:cNvSpPr txBox="1"/>
          <p:nvPr/>
        </p:nvSpPr>
        <p:spPr>
          <a:xfrm>
            <a:off x="5844886" y="4307646"/>
            <a:ext cx="5508914" cy="1323439"/>
          </a:xfrm>
          <a:prstGeom prst="rect">
            <a:avLst/>
          </a:prstGeom>
          <a:noFill/>
        </p:spPr>
        <p:txBody>
          <a:bodyPr wrap="square" rtlCol="0">
            <a:spAutoFit/>
          </a:bodyPr>
          <a:lstStyle/>
          <a:p>
            <a:pPr marL="285750" indent="-285750">
              <a:buFont typeface="Wingdings" panose="05000000000000000000" pitchFamily="2" charset="2"/>
              <a:buChar char="ü"/>
            </a:pPr>
            <a:r>
              <a:rPr lang="de-DE" sz="2000" dirty="0"/>
              <a:t>Wiederholt die clientseitige Validierung</a:t>
            </a:r>
          </a:p>
          <a:p>
            <a:pPr marL="285750" indent="-285750">
              <a:buFont typeface="Wingdings" panose="05000000000000000000" pitchFamily="2" charset="2"/>
              <a:buChar char="ü"/>
            </a:pPr>
            <a:r>
              <a:rPr lang="de-DE" sz="2000" dirty="0"/>
              <a:t>Vergleicht mit gespeicherten Daten oder serverseitigen Ressourcen</a:t>
            </a:r>
            <a:br>
              <a:rPr lang="de-DE" sz="2000" dirty="0"/>
            </a:br>
            <a:r>
              <a:rPr lang="de-DE" sz="2000" dirty="0" err="1"/>
              <a:t>zB</a:t>
            </a:r>
            <a:r>
              <a:rPr lang="de-DE" sz="2000" dirty="0"/>
              <a:t> Ist der Username bereits vergeben?</a:t>
            </a:r>
          </a:p>
        </p:txBody>
      </p:sp>
      <p:sp>
        <p:nvSpPr>
          <p:cNvPr id="53" name="Textfeld 52"/>
          <p:cNvSpPr txBox="1"/>
          <p:nvPr/>
        </p:nvSpPr>
        <p:spPr>
          <a:xfrm>
            <a:off x="5757449" y="2868826"/>
            <a:ext cx="5508914" cy="1015663"/>
          </a:xfrm>
          <a:prstGeom prst="rect">
            <a:avLst/>
          </a:prstGeom>
          <a:noFill/>
        </p:spPr>
        <p:txBody>
          <a:bodyPr wrap="square" rtlCol="0">
            <a:spAutoFit/>
          </a:bodyPr>
          <a:lstStyle/>
          <a:p>
            <a:pPr marL="285750" indent="-285750">
              <a:buFont typeface="Wingdings" panose="05000000000000000000" pitchFamily="2" charset="2"/>
              <a:buChar char="ü"/>
            </a:pPr>
            <a:r>
              <a:rPr lang="de-DE" sz="2000" dirty="0"/>
              <a:t>Ist abhängig von der Browserversion</a:t>
            </a:r>
          </a:p>
          <a:p>
            <a:pPr marL="285750" indent="-285750">
              <a:buFont typeface="Wingdings" panose="05000000000000000000" pitchFamily="2" charset="2"/>
              <a:buChar char="ü"/>
            </a:pPr>
            <a:r>
              <a:rPr lang="de-DE" sz="2000" dirty="0"/>
              <a:t>Gibt sofort Rückmeldung bei einem Fehler</a:t>
            </a:r>
          </a:p>
          <a:p>
            <a:pPr marL="285750" indent="-285750">
              <a:buFont typeface="Wingdings" panose="05000000000000000000" pitchFamily="2" charset="2"/>
              <a:buChar char="ü"/>
            </a:pPr>
            <a:r>
              <a:rPr lang="de-DE" sz="2000" dirty="0"/>
              <a:t>Braucht keinen </a:t>
            </a:r>
            <a:r>
              <a:rPr lang="de-DE" sz="2000" dirty="0" err="1"/>
              <a:t>Postback</a:t>
            </a:r>
            <a:r>
              <a:rPr lang="de-DE" sz="2000" dirty="0"/>
              <a:t> zum Server</a:t>
            </a:r>
          </a:p>
        </p:txBody>
      </p:sp>
      <p:grpSp>
        <p:nvGrpSpPr>
          <p:cNvPr id="3" name="Gruppieren 2"/>
          <p:cNvGrpSpPr/>
          <p:nvPr/>
        </p:nvGrpSpPr>
        <p:grpSpPr>
          <a:xfrm>
            <a:off x="642976" y="2907192"/>
            <a:ext cx="1148510" cy="1770110"/>
            <a:chOff x="625062" y="2862715"/>
            <a:chExt cx="1232788" cy="1866325"/>
          </a:xfrm>
        </p:grpSpPr>
        <p:sp>
          <p:nvSpPr>
            <p:cNvPr id="26" name="Ellipse 25"/>
            <p:cNvSpPr/>
            <p:nvPr/>
          </p:nvSpPr>
          <p:spPr>
            <a:xfrm>
              <a:off x="993299" y="2862715"/>
              <a:ext cx="480306" cy="451172"/>
            </a:xfrm>
            <a:prstGeom prst="ellipse">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7" name="Sehne 26"/>
            <p:cNvSpPr/>
            <p:nvPr/>
          </p:nvSpPr>
          <p:spPr>
            <a:xfrm rot="5400000">
              <a:off x="547966" y="3605173"/>
              <a:ext cx="1383077" cy="864657"/>
            </a:xfrm>
            <a:prstGeom prst="chord">
              <a:avLst>
                <a:gd name="adj1" fmla="val 6350610"/>
                <a:gd name="adj2" fmla="val 153114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Sehne 27"/>
            <p:cNvSpPr/>
            <p:nvPr/>
          </p:nvSpPr>
          <p:spPr>
            <a:xfrm rot="16200000">
              <a:off x="733025" y="2929303"/>
              <a:ext cx="1016862" cy="1232788"/>
            </a:xfrm>
            <a:prstGeom prst="chord">
              <a:avLst>
                <a:gd name="adj1" fmla="val 7861247"/>
                <a:gd name="adj2" fmla="val 138518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 name="Gruppieren 5"/>
          <p:cNvGrpSpPr/>
          <p:nvPr/>
        </p:nvGrpSpPr>
        <p:grpSpPr>
          <a:xfrm>
            <a:off x="813765" y="4909347"/>
            <a:ext cx="804421" cy="1619185"/>
            <a:chOff x="6574832" y="5328316"/>
            <a:chExt cx="869677" cy="1342503"/>
          </a:xfrm>
        </p:grpSpPr>
        <p:sp>
          <p:nvSpPr>
            <p:cNvPr id="4" name="Flussdiagramm: Magnetplattenspeicher 3"/>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lussdiagramm: Magnetplattenspeicher 3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Magnetplattenspeicher 36"/>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Magnetplattenspeicher 31"/>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Flussdiagramm: Magnetplattenspeicher 37"/>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gnetplattenspeicher 34"/>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espeicherte Daten 4"/>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 name="Textfeld 6"/>
          <p:cNvSpPr txBox="1"/>
          <p:nvPr/>
        </p:nvSpPr>
        <p:spPr>
          <a:xfrm>
            <a:off x="8486775" y="6226389"/>
            <a:ext cx="1492716" cy="369332"/>
          </a:xfrm>
          <a:prstGeom prst="rect">
            <a:avLst/>
          </a:prstGeom>
          <a:solidFill>
            <a:srgbClr val="FFC000"/>
          </a:solidFill>
        </p:spPr>
        <p:txBody>
          <a:bodyPr wrap="none" rtlCol="0">
            <a:spAutoFit/>
          </a:bodyPr>
          <a:lstStyle/>
          <a:p>
            <a:r>
              <a:rPr lang="de-DE" dirty="0" smtClean="0"/>
              <a:t>SQL </a:t>
            </a:r>
            <a:r>
              <a:rPr lang="de-DE" dirty="0" err="1" smtClean="0"/>
              <a:t>Injection</a:t>
            </a:r>
            <a:r>
              <a:rPr lang="de-DE" dirty="0" smtClean="0"/>
              <a:t>!</a:t>
            </a:r>
            <a:endParaRPr lang="de-DE" dirty="0"/>
          </a:p>
        </p:txBody>
      </p:sp>
    </p:spTree>
    <p:extLst>
      <p:ext uri="{BB962C8B-B14F-4D97-AF65-F5344CB8AC3E}">
        <p14:creationId xmlns:p14="http://schemas.microsoft.com/office/powerpoint/2010/main" val="2512770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HTML 5 Validierung</a:t>
            </a:r>
            <a:endParaRPr lang="de-DE" dirty="0"/>
          </a:p>
        </p:txBody>
      </p:sp>
      <p:sp>
        <p:nvSpPr>
          <p:cNvPr id="3" name="Inhaltsplatzhalter 2"/>
          <p:cNvSpPr>
            <a:spLocks noGrp="1"/>
          </p:cNvSpPr>
          <p:nvPr>
            <p:ph idx="1"/>
          </p:nvPr>
        </p:nvSpPr>
        <p:spPr/>
        <p:txBody>
          <a:bodyPr/>
          <a:lstStyle/>
          <a:p>
            <a:r>
              <a:rPr lang="de-DE" dirty="0" err="1" smtClean="0"/>
              <a:t>Required</a:t>
            </a:r>
            <a:endParaRPr lang="de-DE" dirty="0" smtClean="0"/>
          </a:p>
          <a:p>
            <a:r>
              <a:rPr lang="de-DE" dirty="0" smtClean="0"/>
              <a:t>Type=</a:t>
            </a:r>
          </a:p>
          <a:p>
            <a:pPr lvl="1"/>
            <a:r>
              <a:rPr lang="de-DE" dirty="0" smtClean="0"/>
              <a:t>Date</a:t>
            </a:r>
          </a:p>
          <a:p>
            <a:r>
              <a:rPr lang="de-DE" dirty="0" err="1" smtClean="0"/>
              <a:t>Novalidate</a:t>
            </a:r>
            <a:endParaRPr lang="de-DE" dirty="0" smtClean="0"/>
          </a:p>
          <a:p>
            <a:r>
              <a:rPr lang="de-DE" dirty="0" smtClean="0"/>
              <a:t>Validierung per Framework</a:t>
            </a:r>
            <a:endParaRPr lang="de-DE" dirty="0"/>
          </a:p>
        </p:txBody>
      </p:sp>
    </p:spTree>
    <p:extLst>
      <p:ext uri="{BB962C8B-B14F-4D97-AF65-F5344CB8AC3E}">
        <p14:creationId xmlns:p14="http://schemas.microsoft.com/office/powerpoint/2010/main" val="1816194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200" y="365125"/>
            <a:ext cx="10371644" cy="1325563"/>
          </a:xfrm>
        </p:spPr>
        <p:txBody>
          <a:bodyPr>
            <a:normAutofit/>
          </a:bodyPr>
          <a:lstStyle/>
          <a:p>
            <a:r>
              <a:rPr lang="en-US" altLang="de-DE" sz="7200" dirty="0">
                <a:solidFill>
                  <a:schemeClr val="bg1">
                    <a:lumMod val="65000"/>
                  </a:schemeClr>
                </a:solidFill>
                <a:latin typeface="Century Gothic" panose="020B0502020202020204" pitchFamily="34" charset="0"/>
                <a:ea typeface="+mn-ea"/>
                <a:cs typeface="+mn-cs"/>
              </a:rPr>
              <a:t>Basic Controls</a:t>
            </a:r>
          </a:p>
        </p:txBody>
      </p:sp>
      <p:pic>
        <p:nvPicPr>
          <p:cNvPr id="15" name="Grafik 14"/>
          <p:cNvPicPr>
            <a:picLocks noChangeAspect="1"/>
          </p:cNvPicPr>
          <p:nvPr/>
        </p:nvPicPr>
        <p:blipFill rotWithShape="1">
          <a:blip r:embed="rId3"/>
          <a:srcRect l="8635" t="15760" r="8144" b="57141"/>
          <a:stretch/>
        </p:blipFill>
        <p:spPr>
          <a:xfrm>
            <a:off x="6314571" y="5066448"/>
            <a:ext cx="4673600" cy="1026766"/>
          </a:xfrm>
          <a:prstGeom prst="rect">
            <a:avLst/>
          </a:prstGeom>
        </p:spPr>
      </p:pic>
      <p:graphicFrame>
        <p:nvGraphicFramePr>
          <p:cNvPr id="2" name="Tabelle 1"/>
          <p:cNvGraphicFramePr>
            <a:graphicFrameLocks noGrp="1"/>
          </p:cNvGraphicFramePr>
          <p:nvPr>
            <p:extLst>
              <p:ext uri="{D42A27DB-BD31-4B8C-83A1-F6EECF244321}">
                <p14:modId xmlns:p14="http://schemas.microsoft.com/office/powerpoint/2010/main" val="3118518050"/>
              </p:ext>
            </p:extLst>
          </p:nvPr>
        </p:nvGraphicFramePr>
        <p:xfrm>
          <a:off x="838199" y="2255465"/>
          <a:ext cx="10371644" cy="2312416"/>
        </p:xfrm>
        <a:graphic>
          <a:graphicData uri="http://schemas.openxmlformats.org/drawingml/2006/table">
            <a:tbl>
              <a:tblPr firstRow="1" bandRow="1">
                <a:tableStyleId>{2D5ABB26-0587-4C30-8999-92F81FD0307C}</a:tableStyleId>
              </a:tblPr>
              <a:tblGrid>
                <a:gridCol w="3971194">
                  <a:extLst>
                    <a:ext uri="{9D8B030D-6E8A-4147-A177-3AD203B41FA5}">
                      <a16:colId xmlns:a16="http://schemas.microsoft.com/office/drawing/2014/main" val="1670586113"/>
                    </a:ext>
                  </a:extLst>
                </a:gridCol>
                <a:gridCol w="6400450">
                  <a:extLst>
                    <a:ext uri="{9D8B030D-6E8A-4147-A177-3AD203B41FA5}">
                      <a16:colId xmlns:a16="http://schemas.microsoft.com/office/drawing/2014/main" val="2637878433"/>
                    </a:ext>
                  </a:extLst>
                </a:gridCol>
              </a:tblGrid>
              <a:tr h="3909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de-DE" sz="2400" u="none" strike="noStrike" cap="none" normalizeH="0" baseline="0" dirty="0">
                          <a:ln>
                            <a:noFill/>
                          </a:ln>
                          <a:effectLst/>
                        </a:rPr>
                        <a:t>Validation Control </a:t>
                      </a:r>
                      <a:endParaRPr kumimoji="0" lang="en-IN" altLang="de-DE" sz="2400" b="0" i="0" u="none" strike="noStrike" cap="none" normalizeH="0" baseline="0" dirty="0">
                        <a:ln>
                          <a:noFill/>
                        </a:ln>
                        <a:solidFill>
                          <a:schemeClr val="tx1"/>
                        </a:solidFill>
                        <a:effectLst/>
                        <a:latin typeface="Century Gothic" panose="020B0502020202020204" pitchFamily="34" charset="0"/>
                        <a:cs typeface="Arial" panose="020B0604020202020204" pitchFamily="34" charset="0"/>
                      </a:endParaRPr>
                    </a:p>
                  </a:txBody>
                  <a:tcPr>
                    <a:lnL>
                      <a:noFill/>
                    </a:lnL>
                    <a:lnR>
                      <a:noFill/>
                    </a:lnR>
                    <a:lnT>
                      <a:noFill/>
                    </a:lnT>
                    <a:lnB w="1905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altLang="de-DE" sz="2400" u="none" strike="noStrike" cap="none" normalizeH="0" baseline="0" dirty="0" err="1">
                          <a:ln>
                            <a:noFill/>
                          </a:ln>
                          <a:effectLst/>
                        </a:rPr>
                        <a:t>Funktion</a:t>
                      </a:r>
                      <a:endParaRPr lang="de-DE" sz="2400" dirty="0">
                        <a:latin typeface="Century Gothic" panose="020B0502020202020204" pitchFamily="34" charset="0"/>
                      </a:endParaRPr>
                    </a:p>
                  </a:txBody>
                  <a:tcPr>
                    <a:lnL>
                      <a:noFill/>
                    </a:lnL>
                    <a:lnR>
                      <a:noFill/>
                    </a:lnR>
                    <a:lnT>
                      <a:noFill/>
                    </a:lnT>
                    <a:lnB w="1905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7444695"/>
                  </a:ext>
                </a:extLst>
              </a:tr>
              <a:tr h="370840">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altLang="de-DE" sz="1600" u="none" strike="noStrike" cap="none" normalizeH="0" baseline="0" dirty="0" err="1">
                          <a:ln>
                            <a:noFill/>
                          </a:ln>
                          <a:effectLst/>
                        </a:rPr>
                        <a:t>RequiredFieldValidator</a:t>
                      </a:r>
                      <a:r>
                        <a:rPr kumimoji="0" lang="en-US" altLang="de-DE" sz="1600" u="none" strike="noStrike" cap="none" normalizeH="0" baseline="0" dirty="0">
                          <a:ln>
                            <a:noFill/>
                          </a:ln>
                          <a:effectLst/>
                        </a:rPr>
                        <a:t> </a:t>
                      </a:r>
                      <a:endParaRPr kumimoji="0" lang="en-IN" altLang="de-DE" sz="1600" b="0" i="0" u="none" strike="noStrike" cap="none" normalizeH="0" baseline="0" dirty="0">
                        <a:ln>
                          <a:noFill/>
                        </a:ln>
                        <a:solidFill>
                          <a:schemeClr val="tx1"/>
                        </a:solidFill>
                        <a:effectLst/>
                        <a:latin typeface="+mn-lt"/>
                        <a:cs typeface="Arial" panose="020B0604020202020204" pitchFamily="34" charset="0"/>
                      </a:endParaRPr>
                    </a:p>
                  </a:txBody>
                  <a:tcPr horzOverflow="overflow">
                    <a:lnT w="19050" cap="flat" cmpd="sng" algn="ctr">
                      <a:solidFill>
                        <a:srgbClr val="11E9CF"/>
                      </a:solidFill>
                      <a:prstDash val="solid"/>
                      <a:round/>
                      <a:headEnd type="none" w="med" len="med"/>
                      <a:tailEnd type="none" w="med" len="med"/>
                    </a:lnT>
                  </a:tcPr>
                </a:tc>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de-DE" altLang="de-DE" sz="1600" b="0" i="0" u="none" strike="noStrike" cap="none" normalizeH="0" baseline="0" dirty="0">
                          <a:ln>
                            <a:noFill/>
                          </a:ln>
                          <a:solidFill>
                            <a:schemeClr val="tx1"/>
                          </a:solidFill>
                          <a:effectLst/>
                          <a:latin typeface="Verdana" panose="020B0604030504040204" pitchFamily="34" charset="0"/>
                          <a:cs typeface="+mn-cs"/>
                        </a:rPr>
                        <a:t>Pflichtfeld</a:t>
                      </a:r>
                      <a:endParaRPr kumimoji="0" lang="en-IN" altLang="de-DE" sz="1600" b="0" i="0" u="none" strike="noStrike" cap="none" normalizeH="0" baseline="0" dirty="0">
                        <a:ln>
                          <a:noFill/>
                        </a:ln>
                        <a:solidFill>
                          <a:schemeClr val="tx1"/>
                        </a:solidFill>
                        <a:effectLst/>
                        <a:latin typeface="+mn-lt"/>
                        <a:cs typeface="Arial" panose="020B0604020202020204" pitchFamily="34" charset="0"/>
                      </a:endParaRPr>
                    </a:p>
                  </a:txBody>
                  <a:tcPr horzOverflow="overflow">
                    <a:lnT w="19050" cap="flat" cmpd="sng" algn="ctr">
                      <a:solidFill>
                        <a:srgbClr val="11E9CF"/>
                      </a:solidFill>
                      <a:prstDash val="solid"/>
                      <a:round/>
                      <a:headEnd type="none" w="med" len="med"/>
                      <a:tailEnd type="none" w="med" len="med"/>
                    </a:lnT>
                  </a:tcPr>
                </a:tc>
                <a:extLst>
                  <a:ext uri="{0D108BD9-81ED-4DB2-BD59-A6C34878D82A}">
                    <a16:rowId xmlns:a16="http://schemas.microsoft.com/office/drawing/2014/main" val="4220318595"/>
                  </a:ext>
                </a:extLst>
              </a:tr>
              <a:tr h="370840">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altLang="de-DE" sz="1600" u="none" strike="noStrike" cap="none" normalizeH="0" baseline="0">
                          <a:ln>
                            <a:noFill/>
                          </a:ln>
                          <a:effectLst/>
                        </a:rPr>
                        <a:t>CompareValidator </a:t>
                      </a:r>
                      <a:endParaRPr kumimoji="0" lang="en-IN" altLang="de-DE" sz="1600" b="0" i="0" u="none" strike="noStrike" cap="none" normalizeH="0" baseline="0">
                        <a:ln>
                          <a:noFill/>
                        </a:ln>
                        <a:solidFill>
                          <a:schemeClr val="tx1"/>
                        </a:solidFill>
                        <a:effectLst/>
                        <a:latin typeface="+mn-lt"/>
                        <a:cs typeface="Arial" panose="020B0604020202020204" pitchFamily="34" charset="0"/>
                      </a:endParaRPr>
                    </a:p>
                  </a:txBody>
                  <a:tcPr horzOverflow="overflow"/>
                </a:tc>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de-DE" altLang="de-DE" sz="1600" u="none" strike="noStrike" cap="none" normalizeH="0" baseline="0" dirty="0">
                          <a:ln>
                            <a:noFill/>
                          </a:ln>
                          <a:effectLst/>
                        </a:rPr>
                        <a:t>Vergleicht Eingaben </a:t>
                      </a:r>
                      <a:r>
                        <a:rPr kumimoji="0" lang="de-DE" altLang="de-DE" sz="1600" u="none" strike="noStrike" cap="none" normalizeH="0" baseline="0" dirty="0" err="1">
                          <a:ln>
                            <a:noFill/>
                          </a:ln>
                          <a:effectLst/>
                        </a:rPr>
                        <a:t>zB</a:t>
                      </a:r>
                      <a:r>
                        <a:rPr kumimoji="0" lang="de-DE" altLang="de-DE" sz="1600" u="none" strike="noStrike" cap="none" normalizeH="0" baseline="0" dirty="0">
                          <a:ln>
                            <a:noFill/>
                          </a:ln>
                          <a:effectLst/>
                        </a:rPr>
                        <a:t> wiederholen der Mailadresse</a:t>
                      </a:r>
                      <a:endParaRPr kumimoji="0" lang="en-IN" altLang="de-DE" sz="1600" b="0" i="0" u="none" strike="noStrike" cap="none" normalizeH="0" baseline="0" dirty="0">
                        <a:ln>
                          <a:noFill/>
                        </a:ln>
                        <a:solidFill>
                          <a:schemeClr val="tx1"/>
                        </a:solidFill>
                        <a:effectLst/>
                        <a:latin typeface="+mn-lt"/>
                        <a:cs typeface="Arial" panose="020B0604020202020204" pitchFamily="34" charset="0"/>
                      </a:endParaRPr>
                    </a:p>
                  </a:txBody>
                  <a:tcPr horzOverflow="overflow"/>
                </a:tc>
                <a:extLst>
                  <a:ext uri="{0D108BD9-81ED-4DB2-BD59-A6C34878D82A}">
                    <a16:rowId xmlns:a16="http://schemas.microsoft.com/office/drawing/2014/main" val="3523980711"/>
                  </a:ext>
                </a:extLst>
              </a:tr>
              <a:tr h="370840">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altLang="de-DE" sz="1600" u="none" strike="noStrike" cap="none" normalizeH="0" baseline="0" dirty="0" err="1">
                          <a:ln>
                            <a:noFill/>
                          </a:ln>
                          <a:effectLst/>
                        </a:rPr>
                        <a:t>RangeValidator</a:t>
                      </a:r>
                      <a:r>
                        <a:rPr kumimoji="0" lang="en-US" altLang="de-DE" sz="1600" u="none" strike="noStrike" cap="none" normalizeH="0" baseline="0" dirty="0">
                          <a:ln>
                            <a:noFill/>
                          </a:ln>
                          <a:effectLst/>
                        </a:rPr>
                        <a:t> </a:t>
                      </a:r>
                      <a:endParaRPr kumimoji="0" lang="en-IN" altLang="de-DE" sz="1600" b="0" i="0" u="none" strike="noStrike" cap="none" normalizeH="0" baseline="0" dirty="0">
                        <a:ln>
                          <a:noFill/>
                        </a:ln>
                        <a:solidFill>
                          <a:schemeClr val="tx1"/>
                        </a:solidFill>
                        <a:effectLst/>
                        <a:latin typeface="+mn-lt"/>
                        <a:cs typeface="Arial" panose="020B0604020202020204" pitchFamily="34" charset="0"/>
                      </a:endParaRPr>
                    </a:p>
                  </a:txBody>
                  <a:tcPr horzOverflow="overflow"/>
                </a:tc>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de-DE" altLang="de-DE" sz="1600" u="none" strike="noStrike" cap="none" normalizeH="0" baseline="0" dirty="0">
                          <a:ln>
                            <a:noFill/>
                          </a:ln>
                          <a:effectLst/>
                        </a:rPr>
                        <a:t>Vergleicht Eingaben mit einem Wertebereich</a:t>
                      </a:r>
                      <a:endParaRPr kumimoji="0" lang="en-IN" altLang="de-DE" sz="1600" b="0" i="0" u="none" strike="noStrike" cap="none" normalizeH="0" baseline="0" dirty="0">
                        <a:ln>
                          <a:noFill/>
                        </a:ln>
                        <a:solidFill>
                          <a:schemeClr val="tx1"/>
                        </a:solidFill>
                        <a:effectLst/>
                        <a:latin typeface="+mn-lt"/>
                        <a:cs typeface="Arial" panose="020B0604020202020204" pitchFamily="34" charset="0"/>
                      </a:endParaRPr>
                    </a:p>
                  </a:txBody>
                  <a:tcPr horzOverflow="overflow"/>
                </a:tc>
                <a:extLst>
                  <a:ext uri="{0D108BD9-81ED-4DB2-BD59-A6C34878D82A}">
                    <a16:rowId xmlns:a16="http://schemas.microsoft.com/office/drawing/2014/main" val="1221450411"/>
                  </a:ext>
                </a:extLst>
              </a:tr>
              <a:tr h="370840">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altLang="de-DE" sz="1600" u="none" strike="noStrike" cap="none" normalizeH="0" baseline="0">
                          <a:ln>
                            <a:noFill/>
                          </a:ln>
                          <a:effectLst/>
                        </a:rPr>
                        <a:t>RegularExpressionValidator</a:t>
                      </a:r>
                      <a:r>
                        <a:rPr kumimoji="0" lang="en-IN" altLang="de-DE" sz="1600" u="none" strike="noStrike" cap="none" normalizeH="0" baseline="0">
                          <a:ln>
                            <a:noFill/>
                          </a:ln>
                          <a:effectLst/>
                        </a:rPr>
                        <a:t> </a:t>
                      </a:r>
                      <a:endParaRPr kumimoji="0" lang="en-IN" altLang="de-DE" sz="1600" b="0" i="0" u="none" strike="noStrike" cap="none" normalizeH="0" baseline="0">
                        <a:ln>
                          <a:noFill/>
                        </a:ln>
                        <a:solidFill>
                          <a:schemeClr val="tx1"/>
                        </a:solidFill>
                        <a:effectLst/>
                        <a:latin typeface="+mn-lt"/>
                        <a:cs typeface="Arial" panose="020B0604020202020204" pitchFamily="34" charset="0"/>
                      </a:endParaRPr>
                    </a:p>
                  </a:txBody>
                  <a:tcPr horzOverflow="overflow"/>
                </a:tc>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115000"/>
                        </a:lnSpc>
                        <a:spcBef>
                          <a:spcPct val="70000"/>
                        </a:spcBef>
                        <a:spcAft>
                          <a:spcPct val="0"/>
                        </a:spcAft>
                        <a:buClr>
                          <a:schemeClr val="hlink"/>
                        </a:buClr>
                        <a:buSzPct val="90000"/>
                        <a:buFontTx/>
                        <a:buNone/>
                        <a:tabLst/>
                      </a:pPr>
                      <a:r>
                        <a:rPr kumimoji="0" lang="de-DE" altLang="de-DE" sz="1600" u="none" strike="noStrike" cap="none" normalizeH="0" baseline="0" dirty="0">
                          <a:ln>
                            <a:noFill/>
                          </a:ln>
                          <a:effectLst/>
                        </a:rPr>
                        <a:t>Vergleicht Inhalt mit einem </a:t>
                      </a:r>
                      <a:r>
                        <a:rPr kumimoji="0" lang="de-DE" altLang="de-DE" sz="1600" u="none" strike="noStrike" cap="none" normalizeH="0" baseline="0" dirty="0" err="1">
                          <a:ln>
                            <a:noFill/>
                          </a:ln>
                          <a:effectLst/>
                        </a:rPr>
                        <a:t>RegularExpression</a:t>
                      </a:r>
                      <a:r>
                        <a:rPr kumimoji="0" lang="de-DE" altLang="de-DE" sz="1600" u="none" strike="noStrike" cap="none" normalizeH="0" baseline="0" dirty="0">
                          <a:ln>
                            <a:noFill/>
                          </a:ln>
                          <a:effectLst/>
                        </a:rPr>
                        <a:t> Muster</a:t>
                      </a:r>
                      <a:endParaRPr kumimoji="0" lang="en-IN" altLang="de-DE" sz="1600" b="0" i="0" u="none" strike="noStrike" cap="none" normalizeH="0" baseline="0" dirty="0">
                        <a:ln>
                          <a:noFill/>
                        </a:ln>
                        <a:solidFill>
                          <a:schemeClr val="tx1"/>
                        </a:solidFill>
                        <a:effectLst/>
                        <a:latin typeface="+mn-lt"/>
                        <a:cs typeface="Arial" panose="020B0604020202020204" pitchFamily="34" charset="0"/>
                      </a:endParaRPr>
                    </a:p>
                  </a:txBody>
                  <a:tcPr horzOverflow="overflow"/>
                </a:tc>
                <a:extLst>
                  <a:ext uri="{0D108BD9-81ED-4DB2-BD59-A6C34878D82A}">
                    <a16:rowId xmlns:a16="http://schemas.microsoft.com/office/drawing/2014/main" val="3078348125"/>
                  </a:ext>
                </a:extLst>
              </a:tr>
              <a:tr h="370840">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altLang="de-DE" sz="1600" u="none" strike="noStrike" cap="none" normalizeH="0" baseline="0" dirty="0" err="1">
                          <a:ln>
                            <a:noFill/>
                          </a:ln>
                          <a:effectLst/>
                        </a:rPr>
                        <a:t>CustomValidator</a:t>
                      </a:r>
                      <a:r>
                        <a:rPr kumimoji="0" lang="en-US" altLang="de-DE" sz="1600" u="none" strike="noStrike" cap="none" normalizeH="0" baseline="0" dirty="0">
                          <a:ln>
                            <a:noFill/>
                          </a:ln>
                          <a:effectLst/>
                        </a:rPr>
                        <a:t> </a:t>
                      </a:r>
                      <a:endParaRPr kumimoji="0" lang="en-IN" altLang="de-DE" sz="1600" b="0" i="0" u="none" strike="noStrike" cap="none" normalizeH="0" baseline="0" dirty="0">
                        <a:ln>
                          <a:noFill/>
                        </a:ln>
                        <a:solidFill>
                          <a:schemeClr val="tx1"/>
                        </a:solidFill>
                        <a:effectLst/>
                        <a:latin typeface="+mn-lt"/>
                        <a:cs typeface="Arial" panose="020B0604020202020204" pitchFamily="34" charset="0"/>
                      </a:endParaRPr>
                    </a:p>
                  </a:txBody>
                  <a:tcPr horzOverflow="overflow"/>
                </a:tc>
                <a:tc>
                  <a:txBody>
                    <a:bodyPr/>
                    <a:lstStyle>
                      <a:lvl1pPr eaLnBrk="0" hangingPunct="0">
                        <a:lnSpc>
                          <a:spcPct val="90000"/>
                        </a:lnSpc>
                        <a:spcBef>
                          <a:spcPct val="70000"/>
                        </a:spcBef>
                        <a:buClr>
                          <a:schemeClr val="hlink"/>
                        </a:buClr>
                        <a:buSzPct val="90000"/>
                        <a:defRPr>
                          <a:solidFill>
                            <a:schemeClr val="tx1"/>
                          </a:solidFill>
                          <a:latin typeface="Verdana" panose="020B0604030504040204" pitchFamily="34" charset="0"/>
                        </a:defRPr>
                      </a:lvl1pPr>
                      <a:lvl2pPr marL="742950" indent="-285750" eaLnBrk="0" hangingPunct="0">
                        <a:lnSpc>
                          <a:spcPct val="90000"/>
                        </a:lnSpc>
                        <a:spcBef>
                          <a:spcPct val="70000"/>
                        </a:spcBef>
                        <a:buClr>
                          <a:schemeClr val="hlink"/>
                        </a:buClr>
                        <a:buSzPct val="80000"/>
                        <a:buFont typeface="Wingdings" panose="05000000000000000000" pitchFamily="2" charset="2"/>
                        <a:defRPr sz="2400">
                          <a:solidFill>
                            <a:schemeClr val="tx1"/>
                          </a:solidFill>
                          <a:latin typeface="Verdana" panose="020B0604030504040204" pitchFamily="34" charset="0"/>
                        </a:defRPr>
                      </a:lvl2pPr>
                      <a:lvl3pPr marL="1143000" indent="-228600" eaLnBrk="0" hangingPunct="0">
                        <a:lnSpc>
                          <a:spcPct val="90000"/>
                        </a:lnSpc>
                        <a:spcBef>
                          <a:spcPct val="70000"/>
                        </a:spcBef>
                        <a:buClr>
                          <a:schemeClr val="bg2"/>
                        </a:buClr>
                        <a:buSzPct val="80000"/>
                        <a:defRPr sz="2000">
                          <a:solidFill>
                            <a:schemeClr val="tx1"/>
                          </a:solidFill>
                          <a:latin typeface="Verdana" panose="020B0604030504040204" pitchFamily="34" charset="0"/>
                        </a:defRPr>
                      </a:lvl3pPr>
                      <a:lvl4pPr marL="1600200" indent="-228600" eaLnBrk="0" hangingPunct="0">
                        <a:lnSpc>
                          <a:spcPct val="90000"/>
                        </a:lnSpc>
                        <a:spcBef>
                          <a:spcPct val="70000"/>
                        </a:spcBef>
                        <a:buClr>
                          <a:srgbClr val="2D4A6D"/>
                        </a:buClr>
                        <a:buSzPct val="90000"/>
                        <a:buFont typeface="Segoe" pitchFamily="34" charset="0"/>
                        <a:defRPr sz="1400">
                          <a:solidFill>
                            <a:schemeClr val="tx1"/>
                          </a:solidFill>
                          <a:latin typeface="Verdana" panose="020B0604030504040204" pitchFamily="34" charset="0"/>
                        </a:defRPr>
                      </a:lvl4pPr>
                      <a:lvl5pPr marL="2057400" indent="-228600" eaLnBrk="0" hangingPunct="0">
                        <a:lnSpc>
                          <a:spcPct val="90000"/>
                        </a:lnSpc>
                        <a:spcBef>
                          <a:spcPct val="70000"/>
                        </a:spcBef>
                        <a:buClr>
                          <a:srgbClr val="2D4A6D"/>
                        </a:buClr>
                        <a:buSzPct val="90000"/>
                        <a:defRPr sz="1400">
                          <a:solidFill>
                            <a:schemeClr val="tx1"/>
                          </a:solidFill>
                          <a:latin typeface="Verdana" panose="020B0604030504040204" pitchFamily="34" charset="0"/>
                        </a:defRPr>
                      </a:lvl5pPr>
                      <a:lvl6pPr marL="25146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6pPr>
                      <a:lvl7pPr marL="29718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7pPr>
                      <a:lvl8pPr marL="34290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8pPr>
                      <a:lvl9pPr marL="3886200" indent="-228600" eaLnBrk="0" fontAlgn="base" hangingPunct="0">
                        <a:lnSpc>
                          <a:spcPct val="90000"/>
                        </a:lnSpc>
                        <a:spcBef>
                          <a:spcPct val="70000"/>
                        </a:spcBef>
                        <a:spcAft>
                          <a:spcPct val="0"/>
                        </a:spcAft>
                        <a:buClr>
                          <a:srgbClr val="2D4A6D"/>
                        </a:buClr>
                        <a:buSzPct val="90000"/>
                        <a:defRPr sz="1400">
                          <a:solidFill>
                            <a:schemeClr val="tx1"/>
                          </a:solidFill>
                          <a:latin typeface="Verdana" panose="020B0604030504040204" pitchFamily="34" charset="0"/>
                        </a:defRPr>
                      </a:lvl9p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altLang="de-DE" sz="1600" u="none" strike="noStrike" cap="none" normalizeH="0" baseline="0" dirty="0">
                          <a:ln>
                            <a:noFill/>
                          </a:ln>
                          <a:effectLst/>
                        </a:rPr>
                        <a:t>Compares input values to custom logic</a:t>
                      </a:r>
                      <a:endParaRPr kumimoji="0" lang="en-IN" altLang="de-DE" sz="1600" b="0" i="0" u="none" strike="noStrike" cap="none" normalizeH="0" baseline="0" dirty="0">
                        <a:ln>
                          <a:noFill/>
                        </a:ln>
                        <a:solidFill>
                          <a:schemeClr val="tx1"/>
                        </a:solidFill>
                        <a:effectLst/>
                        <a:latin typeface="+mn-lt"/>
                        <a:cs typeface="Arial" panose="020B0604020202020204" pitchFamily="34" charset="0"/>
                      </a:endParaRPr>
                    </a:p>
                  </a:txBody>
                  <a:tcPr horzOverflow="overflow"/>
                </a:tc>
                <a:extLst>
                  <a:ext uri="{0D108BD9-81ED-4DB2-BD59-A6C34878D82A}">
                    <a16:rowId xmlns:a16="http://schemas.microsoft.com/office/drawing/2014/main" val="133862532"/>
                  </a:ext>
                </a:extLst>
              </a:tr>
            </a:tbl>
          </a:graphicData>
        </a:graphic>
      </p:graphicFrame>
      <p:grpSp>
        <p:nvGrpSpPr>
          <p:cNvPr id="6" name="Gruppieren 5"/>
          <p:cNvGrpSpPr/>
          <p:nvPr/>
        </p:nvGrpSpPr>
        <p:grpSpPr>
          <a:xfrm>
            <a:off x="10195930" y="5257864"/>
            <a:ext cx="1232788" cy="1866325"/>
            <a:chOff x="628073" y="2803797"/>
            <a:chExt cx="1422400" cy="2203786"/>
          </a:xfrm>
        </p:grpSpPr>
        <p:sp>
          <p:nvSpPr>
            <p:cNvPr id="7" name="Ellipse 6"/>
            <p:cNvSpPr/>
            <p:nvPr/>
          </p:nvSpPr>
          <p:spPr>
            <a:xfrm>
              <a:off x="1052947" y="2803797"/>
              <a:ext cx="554181" cy="532751"/>
            </a:xfrm>
            <a:prstGeom prst="ellipse">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8" name="Sehne 7"/>
            <p:cNvSpPr/>
            <p:nvPr/>
          </p:nvSpPr>
          <p:spPr>
            <a:xfrm rot="5400000">
              <a:off x="520441" y="3692180"/>
              <a:ext cx="1633159" cy="997648"/>
            </a:xfrm>
            <a:prstGeom prst="chord">
              <a:avLst>
                <a:gd name="adj1" fmla="val 6350610"/>
                <a:gd name="adj2" fmla="val 153114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Sehne 8"/>
            <p:cNvSpPr/>
            <p:nvPr/>
          </p:nvSpPr>
          <p:spPr>
            <a:xfrm rot="16200000">
              <a:off x="738909" y="2899073"/>
              <a:ext cx="1200727" cy="1422400"/>
            </a:xfrm>
            <a:prstGeom prst="chord">
              <a:avLst>
                <a:gd name="adj1" fmla="val 7861247"/>
                <a:gd name="adj2" fmla="val 138518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30508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7" y="105567"/>
            <a:ext cx="10515600" cy="1325563"/>
          </a:xfrm>
        </p:spPr>
        <p:txBody>
          <a:bodyPr/>
          <a:lstStyle/>
          <a:p>
            <a:endParaRPr lang="de-DE"/>
          </a:p>
        </p:txBody>
      </p:sp>
      <p:sp>
        <p:nvSpPr>
          <p:cNvPr id="4" name="Rechteck 3"/>
          <p:cNvSpPr/>
          <p:nvPr/>
        </p:nvSpPr>
        <p:spPr>
          <a:xfrm>
            <a:off x="266700" y="1431130"/>
            <a:ext cx="11658600" cy="5130507"/>
          </a:xfrm>
          <a:prstGeom prst="rect">
            <a:avLst/>
          </a:prstGeom>
        </p:spPr>
        <p:txBody>
          <a:bodyPr wrap="square">
            <a:spAutoFit/>
          </a:bodyPr>
          <a:lstStyle/>
          <a:p>
            <a:pPr>
              <a:lnSpc>
                <a:spcPct val="107000"/>
              </a:lnSpc>
              <a:spcAft>
                <a:spcPts val="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class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="form-group"&gt;</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label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class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="col-md-4 control-label"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for</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textinput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label</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TextBox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="txt1"</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="server"</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required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TextMode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="Email"</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CssClass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="form-control input-md"&gt;&lt;/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TextBox</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RequiredFieldValidator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="RequiredFieldValidator1"</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="server"</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Display</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="Dynamic"</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ControlToValidate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="txt1"</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ErrorMessage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="muss was rein"&gt;&lt;/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RequiredFieldValidator</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RegularExpressionValidator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="RegularExpressionValidator1"</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="server"</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ControlToValidate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="txt1"</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Display</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="Dynamic"</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ErrorMessage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keine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email"</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ValidationExpression</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="\w+([-+.']\w+)*@\w+([-.]\w+)*\.\w+([-.]\w+)*"&gt;&lt;/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800000"/>
                </a:solidFill>
                <a:latin typeface="Consolas" panose="020B0609020204030204" pitchFamily="49" charset="0"/>
                <a:ea typeface="Calibri" panose="020F0502020204030204" pitchFamily="34" charset="0"/>
                <a:cs typeface="Consolas" panose="020B0609020204030204" pitchFamily="49" charset="0"/>
              </a:rPr>
              <a:t>RegularExpressionValidator</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de-D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de-DE"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de-DE"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de-DE"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736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9"/>
          <p:cNvSpPr>
            <a:spLocks noGrp="1" noChangeArrowheads="1"/>
          </p:cNvSpPr>
          <p:nvPr>
            <p:ph type="title" idx="4294967295"/>
          </p:nvPr>
        </p:nvSpPr>
        <p:spPr/>
        <p:txBody>
          <a:bodyPr>
            <a:noAutofit/>
          </a:bodyPr>
          <a:lstStyle/>
          <a:p>
            <a:r>
              <a:rPr lang="en-US" altLang="de-DE" sz="7200" dirty="0">
                <a:solidFill>
                  <a:schemeClr val="bg1">
                    <a:lumMod val="65000"/>
                  </a:schemeClr>
                </a:solidFill>
                <a:latin typeface="Century Gothic" panose="020B0502020202020204" pitchFamily="34" charset="0"/>
                <a:ea typeface="+mn-ea"/>
                <a:cs typeface="+mn-cs"/>
              </a:rPr>
              <a:t>Control Attribute</a:t>
            </a:r>
          </a:p>
        </p:txBody>
      </p:sp>
      <p:grpSp>
        <p:nvGrpSpPr>
          <p:cNvPr id="17" name="Gruppieren 16"/>
          <p:cNvGrpSpPr/>
          <p:nvPr/>
        </p:nvGrpSpPr>
        <p:grpSpPr>
          <a:xfrm>
            <a:off x="829142" y="1774575"/>
            <a:ext cx="3199596" cy="2287183"/>
            <a:chOff x="1432947" y="3038738"/>
            <a:chExt cx="2608969" cy="2181648"/>
          </a:xfrm>
        </p:grpSpPr>
        <p:sp>
          <p:nvSpPr>
            <p:cNvPr id="3" name="Gefaltete Ecke 2"/>
            <p:cNvSpPr/>
            <p:nvPr/>
          </p:nvSpPr>
          <p:spPr>
            <a:xfrm>
              <a:off x="1450180" y="3420386"/>
              <a:ext cx="1800000" cy="1800000"/>
            </a:xfrm>
            <a:prstGeom prst="foldedCorner">
              <a:avLst>
                <a:gd name="adj" fmla="val 0"/>
              </a:avLst>
            </a:prstGeom>
            <a:ln w="28575">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rgbClr val="FF0000"/>
                  </a:solidFill>
                  <a:latin typeface="Consolas" panose="020B0609020204030204" pitchFamily="49" charset="0"/>
                </a:rPr>
                <a:t>InitialValue</a:t>
              </a:r>
              <a:endParaRPr lang="de-DE" dirty="0">
                <a:solidFill>
                  <a:schemeClr val="tx1"/>
                </a:solidFill>
                <a:latin typeface="Consolas" panose="020B0609020204030204" pitchFamily="49" charset="0"/>
              </a:endParaRPr>
            </a:p>
          </p:txBody>
        </p:sp>
        <p:sp>
          <p:nvSpPr>
            <p:cNvPr id="12" name="Textfeld 11"/>
            <p:cNvSpPr txBox="1"/>
            <p:nvPr/>
          </p:nvSpPr>
          <p:spPr>
            <a:xfrm>
              <a:off x="1432947" y="3038738"/>
              <a:ext cx="2608969" cy="381648"/>
            </a:xfrm>
            <a:prstGeom prst="rect">
              <a:avLst/>
            </a:prstGeom>
            <a:noFill/>
          </p:spPr>
          <p:txBody>
            <a:bodyPr wrap="square" rtlCol="0">
              <a:spAutoFit/>
            </a:bodyPr>
            <a:lstStyle/>
            <a:p>
              <a:r>
                <a:rPr lang="de-DE" sz="2000" dirty="0" err="1"/>
                <a:t>RequiredFieldValidator</a:t>
              </a:r>
              <a:endParaRPr lang="de-DE" sz="2000" dirty="0"/>
            </a:p>
          </p:txBody>
        </p:sp>
      </p:grpSp>
      <p:grpSp>
        <p:nvGrpSpPr>
          <p:cNvPr id="11" name="Gruppieren 10"/>
          <p:cNvGrpSpPr/>
          <p:nvPr/>
        </p:nvGrpSpPr>
        <p:grpSpPr>
          <a:xfrm>
            <a:off x="4035667" y="1752243"/>
            <a:ext cx="2734409" cy="2309518"/>
            <a:chOff x="4536927" y="3017434"/>
            <a:chExt cx="2229654" cy="2202952"/>
          </a:xfrm>
        </p:grpSpPr>
        <p:sp>
          <p:nvSpPr>
            <p:cNvPr id="7" name="Gefaltete Ecke 6"/>
            <p:cNvSpPr/>
            <p:nvPr/>
          </p:nvSpPr>
          <p:spPr>
            <a:xfrm>
              <a:off x="4644852" y="3420386"/>
              <a:ext cx="1800000" cy="1800000"/>
            </a:xfrm>
            <a:prstGeom prst="foldedCorner">
              <a:avLst>
                <a:gd name="adj" fmla="val 0"/>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latin typeface="Consolas" panose="020B0609020204030204" pitchFamily="49" charset="0"/>
                </a:rPr>
                <a:t>ValueToCompare</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ControlToCompare</a:t>
              </a:r>
              <a:r>
                <a:rPr lang="en-US" dirty="0">
                  <a:solidFill>
                    <a:srgbClr val="FF0000"/>
                  </a:solidFill>
                  <a:latin typeface="Consolas" panose="020B0609020204030204" pitchFamily="49" charset="0"/>
                </a:rPr>
                <a:t> Operator</a:t>
              </a:r>
              <a:endParaRPr lang="de-DE" dirty="0">
                <a:solidFill>
                  <a:schemeClr val="tx1"/>
                </a:solidFill>
              </a:endParaRPr>
            </a:p>
          </p:txBody>
        </p:sp>
        <p:sp>
          <p:nvSpPr>
            <p:cNvPr id="15" name="Textfeld 14"/>
            <p:cNvSpPr txBox="1"/>
            <p:nvPr/>
          </p:nvSpPr>
          <p:spPr>
            <a:xfrm>
              <a:off x="4536927" y="3017434"/>
              <a:ext cx="2229654" cy="381648"/>
            </a:xfrm>
            <a:prstGeom prst="rect">
              <a:avLst/>
            </a:prstGeom>
            <a:noFill/>
          </p:spPr>
          <p:txBody>
            <a:bodyPr wrap="square" rtlCol="0">
              <a:spAutoFit/>
            </a:bodyPr>
            <a:lstStyle/>
            <a:p>
              <a:r>
                <a:rPr lang="de-DE" sz="2000" dirty="0" err="1"/>
                <a:t>CompareValidator</a:t>
              </a:r>
              <a:endParaRPr lang="de-DE" sz="2000" dirty="0"/>
            </a:p>
          </p:txBody>
        </p:sp>
      </p:grpSp>
      <p:grpSp>
        <p:nvGrpSpPr>
          <p:cNvPr id="24" name="Gruppieren 23"/>
          <p:cNvGrpSpPr/>
          <p:nvPr/>
        </p:nvGrpSpPr>
        <p:grpSpPr>
          <a:xfrm>
            <a:off x="829141" y="4318855"/>
            <a:ext cx="2207489" cy="2287183"/>
            <a:chOff x="1450180" y="3038738"/>
            <a:chExt cx="1800000" cy="2181648"/>
          </a:xfrm>
        </p:grpSpPr>
        <p:sp>
          <p:nvSpPr>
            <p:cNvPr id="27" name="Gefaltete Ecke 26"/>
            <p:cNvSpPr/>
            <p:nvPr/>
          </p:nvSpPr>
          <p:spPr>
            <a:xfrm>
              <a:off x="1450180" y="3420386"/>
              <a:ext cx="1800000" cy="1800000"/>
            </a:xfrm>
            <a:prstGeom prst="foldedCorner">
              <a:avLst>
                <a:gd name="adj" fmla="val 0"/>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latin typeface="Consolas" panose="020B0609020204030204" pitchFamily="49" charset="0"/>
                </a:rPr>
                <a:t>MinimumValue</a:t>
              </a:r>
              <a:r>
                <a:rPr lang="en-US" dirty="0">
                  <a:solidFill>
                    <a:srgbClr val="FF0000"/>
                  </a:solidFill>
                  <a:latin typeface="Consolas" panose="020B0609020204030204" pitchFamily="49" charset="0"/>
                </a:rPr>
                <a:t> </a:t>
              </a:r>
            </a:p>
            <a:p>
              <a:pPr algn="ctr"/>
              <a:r>
                <a:rPr lang="en-US" dirty="0" err="1">
                  <a:solidFill>
                    <a:srgbClr val="FF0000"/>
                  </a:solidFill>
                  <a:latin typeface="Consolas" panose="020B0609020204030204" pitchFamily="49" charset="0"/>
                </a:rPr>
                <a:t>MaximumValue</a:t>
              </a:r>
              <a:r>
                <a:rPr lang="en-US" dirty="0">
                  <a:solidFill>
                    <a:srgbClr val="FF0000"/>
                  </a:solidFill>
                  <a:latin typeface="Consolas" panose="020B0609020204030204" pitchFamily="49" charset="0"/>
                </a:rPr>
                <a:t> </a:t>
              </a:r>
            </a:p>
            <a:p>
              <a:pPr algn="ctr"/>
              <a:r>
                <a:rPr lang="en-US" dirty="0">
                  <a:solidFill>
                    <a:srgbClr val="FF0000"/>
                  </a:solidFill>
                  <a:latin typeface="Consolas" panose="020B0609020204030204" pitchFamily="49" charset="0"/>
                </a:rPr>
                <a:t>Type</a:t>
              </a:r>
              <a:endParaRPr lang="de-DE" dirty="0">
                <a:solidFill>
                  <a:schemeClr val="tx1"/>
                </a:solidFill>
                <a:latin typeface="Consolas" panose="020B0609020204030204" pitchFamily="49" charset="0"/>
              </a:endParaRPr>
            </a:p>
          </p:txBody>
        </p:sp>
        <p:sp>
          <p:nvSpPr>
            <p:cNvPr id="26" name="Textfeld 25"/>
            <p:cNvSpPr txBox="1"/>
            <p:nvPr/>
          </p:nvSpPr>
          <p:spPr>
            <a:xfrm>
              <a:off x="1450180" y="3038738"/>
              <a:ext cx="1772266" cy="381648"/>
            </a:xfrm>
            <a:prstGeom prst="rect">
              <a:avLst/>
            </a:prstGeom>
            <a:noFill/>
          </p:spPr>
          <p:txBody>
            <a:bodyPr wrap="square" rtlCol="0">
              <a:spAutoFit/>
            </a:bodyPr>
            <a:lstStyle/>
            <a:p>
              <a:r>
                <a:rPr lang="de-DE" sz="2000" dirty="0" err="1"/>
                <a:t>RangeValidator</a:t>
              </a:r>
              <a:endParaRPr lang="de-DE" sz="2000" dirty="0"/>
            </a:p>
          </p:txBody>
        </p:sp>
      </p:grpSp>
      <p:grpSp>
        <p:nvGrpSpPr>
          <p:cNvPr id="29" name="Gruppieren 28"/>
          <p:cNvGrpSpPr/>
          <p:nvPr/>
        </p:nvGrpSpPr>
        <p:grpSpPr>
          <a:xfrm>
            <a:off x="4035668" y="4318854"/>
            <a:ext cx="3220730" cy="2287185"/>
            <a:chOff x="4554161" y="3038736"/>
            <a:chExt cx="2626204" cy="2181650"/>
          </a:xfrm>
        </p:grpSpPr>
        <p:sp>
          <p:nvSpPr>
            <p:cNvPr id="32" name="Gefaltete Ecke 31"/>
            <p:cNvSpPr/>
            <p:nvPr/>
          </p:nvSpPr>
          <p:spPr>
            <a:xfrm>
              <a:off x="4644852" y="3420386"/>
              <a:ext cx="1800000" cy="1800000"/>
            </a:xfrm>
            <a:prstGeom prst="foldedCorner">
              <a:avLst>
                <a:gd name="adj" fmla="val 0"/>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anose="020B0609020204030204" pitchFamily="49" charset="0"/>
                </a:rPr>
                <a:t>Validation- Expression</a:t>
              </a:r>
              <a:endParaRPr lang="de-DE" dirty="0">
                <a:solidFill>
                  <a:schemeClr val="tx1"/>
                </a:solidFill>
              </a:endParaRPr>
            </a:p>
          </p:txBody>
        </p:sp>
        <p:sp>
          <p:nvSpPr>
            <p:cNvPr id="31" name="Textfeld 30"/>
            <p:cNvSpPr txBox="1"/>
            <p:nvPr/>
          </p:nvSpPr>
          <p:spPr>
            <a:xfrm>
              <a:off x="4554161" y="3038736"/>
              <a:ext cx="2626204" cy="381648"/>
            </a:xfrm>
            <a:prstGeom prst="rect">
              <a:avLst/>
            </a:prstGeom>
            <a:noFill/>
          </p:spPr>
          <p:txBody>
            <a:bodyPr wrap="square" rtlCol="0">
              <a:spAutoFit/>
            </a:bodyPr>
            <a:lstStyle/>
            <a:p>
              <a:r>
                <a:rPr lang="de-DE" sz="2000" dirty="0" err="1"/>
                <a:t>RegularExpressionValidator</a:t>
              </a:r>
              <a:endParaRPr lang="de-DE" sz="2000" dirty="0"/>
            </a:p>
          </p:txBody>
        </p:sp>
      </p:grpSp>
      <p:grpSp>
        <p:nvGrpSpPr>
          <p:cNvPr id="35" name="Gruppieren 34"/>
          <p:cNvGrpSpPr/>
          <p:nvPr/>
        </p:nvGrpSpPr>
        <p:grpSpPr>
          <a:xfrm>
            <a:off x="8366656" y="2725160"/>
            <a:ext cx="3622518" cy="2371071"/>
            <a:chOff x="4635101" y="2958720"/>
            <a:chExt cx="3082682" cy="2261665"/>
          </a:xfrm>
        </p:grpSpPr>
        <p:sp>
          <p:nvSpPr>
            <p:cNvPr id="36" name="Gefaltete Ecke 35"/>
            <p:cNvSpPr/>
            <p:nvPr/>
          </p:nvSpPr>
          <p:spPr>
            <a:xfrm>
              <a:off x="4652711" y="3420386"/>
              <a:ext cx="2204107" cy="1799999"/>
            </a:xfrm>
            <a:prstGeom prst="foldedCorner">
              <a:avLst>
                <a:gd name="adj" fmla="val 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Consolas" panose="020B0609020204030204" pitchFamily="49" charset="0"/>
                </a:rPr>
                <a:t>Id</a:t>
              </a:r>
            </a:p>
            <a:p>
              <a:pPr algn="ctr"/>
              <a:r>
                <a:rPr lang="en-US" dirty="0" err="1">
                  <a:solidFill>
                    <a:schemeClr val="tx1"/>
                  </a:solidFill>
                  <a:latin typeface="Consolas" panose="020B0609020204030204" pitchFamily="49" charset="0"/>
                </a:rPr>
                <a:t>runat</a:t>
              </a:r>
              <a:r>
                <a:rPr lang="en-US" dirty="0">
                  <a:solidFill>
                    <a:schemeClr val="tx1"/>
                  </a:solidFill>
                  <a:latin typeface="Consolas" panose="020B0609020204030204" pitchFamily="49" charset="0"/>
                </a:rPr>
                <a:t>="server"</a:t>
              </a:r>
            </a:p>
            <a:p>
              <a:pPr algn="ctr"/>
              <a:r>
                <a:rPr lang="en-US" dirty="0" err="1">
                  <a:solidFill>
                    <a:schemeClr val="tx1"/>
                  </a:solidFill>
                  <a:latin typeface="Consolas" panose="020B0609020204030204" pitchFamily="49" charset="0"/>
                </a:rPr>
                <a:t>ControlToValidate</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ErrorMessage</a:t>
              </a:r>
              <a:endParaRPr lang="en-US" dirty="0">
                <a:solidFill>
                  <a:schemeClr val="tx1"/>
                </a:solidFill>
                <a:latin typeface="Consolas" panose="020B0609020204030204" pitchFamily="49" charset="0"/>
              </a:endParaRPr>
            </a:p>
          </p:txBody>
        </p:sp>
        <p:sp>
          <p:nvSpPr>
            <p:cNvPr id="37" name="Textfeld 36"/>
            <p:cNvSpPr txBox="1"/>
            <p:nvPr/>
          </p:nvSpPr>
          <p:spPr>
            <a:xfrm>
              <a:off x="4635101" y="2958720"/>
              <a:ext cx="3082682" cy="440363"/>
            </a:xfrm>
            <a:prstGeom prst="rect">
              <a:avLst/>
            </a:prstGeom>
            <a:noFill/>
          </p:spPr>
          <p:txBody>
            <a:bodyPr wrap="square" rtlCol="0">
              <a:spAutoFit/>
            </a:bodyPr>
            <a:lstStyle/>
            <a:p>
              <a:r>
                <a:rPr lang="de-DE" sz="2400" dirty="0"/>
                <a:t>Allgemeine Attribute</a:t>
              </a:r>
            </a:p>
          </p:txBody>
        </p:sp>
      </p:grpSp>
    </p:spTree>
    <p:extLst>
      <p:ext uri="{BB962C8B-B14F-4D97-AF65-F5344CB8AC3E}">
        <p14:creationId xmlns:p14="http://schemas.microsoft.com/office/powerpoint/2010/main" val="78547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Custom Validator</a:t>
            </a:r>
          </a:p>
        </p:txBody>
      </p:sp>
      <p:sp>
        <p:nvSpPr>
          <p:cNvPr id="17" name="Textfeld 16"/>
          <p:cNvSpPr txBox="1"/>
          <p:nvPr/>
        </p:nvSpPr>
        <p:spPr>
          <a:xfrm>
            <a:off x="823668" y="2157801"/>
            <a:ext cx="5170307" cy="400110"/>
          </a:xfrm>
          <a:prstGeom prst="rect">
            <a:avLst/>
          </a:prstGeom>
          <a:noFill/>
        </p:spPr>
        <p:txBody>
          <a:bodyPr wrap="square" rtlCol="0">
            <a:spAutoFit/>
          </a:bodyPr>
          <a:lstStyle/>
          <a:p>
            <a:r>
              <a:rPr lang="de-DE" sz="2000" dirty="0">
                <a:latin typeface="Century Gothic" panose="020B0502020202020204" pitchFamily="34" charset="0"/>
              </a:rPr>
              <a:t>Clientseitig</a:t>
            </a:r>
          </a:p>
        </p:txBody>
      </p:sp>
      <p:sp>
        <p:nvSpPr>
          <p:cNvPr id="32" name="Textfeld 31"/>
          <p:cNvSpPr txBox="1"/>
          <p:nvPr/>
        </p:nvSpPr>
        <p:spPr>
          <a:xfrm>
            <a:off x="6413879" y="2157801"/>
            <a:ext cx="4928174" cy="400110"/>
          </a:xfrm>
          <a:prstGeom prst="rect">
            <a:avLst/>
          </a:prstGeom>
          <a:noFill/>
        </p:spPr>
        <p:txBody>
          <a:bodyPr wrap="square" rtlCol="0">
            <a:spAutoFit/>
          </a:bodyPr>
          <a:lstStyle/>
          <a:p>
            <a:r>
              <a:rPr lang="de-DE" sz="2000" dirty="0">
                <a:latin typeface="Century Gothic" panose="020B0502020202020204" pitchFamily="34" charset="0"/>
              </a:rPr>
              <a:t>Serverseitig</a:t>
            </a:r>
          </a:p>
        </p:txBody>
      </p:sp>
      <p:sp>
        <p:nvSpPr>
          <p:cNvPr id="9216" name="Rechteck 9215"/>
          <p:cNvSpPr/>
          <p:nvPr/>
        </p:nvSpPr>
        <p:spPr>
          <a:xfrm>
            <a:off x="746532" y="2588772"/>
            <a:ext cx="5247443" cy="1077218"/>
          </a:xfrm>
          <a:prstGeom prst="rect">
            <a:avLst/>
          </a:prstGeom>
        </p:spPr>
        <p:txBody>
          <a:bodyPr wrap="square">
            <a:spAutoFit/>
          </a:bodyPr>
          <a:lstStyle/>
          <a:p>
            <a:pPr lvl="0"/>
            <a:r>
              <a:rPr lang="de-DE" altLang="de-DE" sz="1600" dirty="0">
                <a:solidFill>
                  <a:srgbClr val="303336"/>
                </a:solidFill>
                <a:latin typeface="Consolas" panose="020B0609020204030204" pitchFamily="49" charset="0"/>
              </a:rPr>
              <a:t>&lt;</a:t>
            </a:r>
            <a:r>
              <a:rPr lang="de-DE" altLang="de-DE" sz="1600" dirty="0" err="1">
                <a:solidFill>
                  <a:srgbClr val="303336"/>
                </a:solidFill>
                <a:latin typeface="Consolas" panose="020B0609020204030204" pitchFamily="49" charset="0"/>
              </a:rPr>
              <a:t>asp:</a:t>
            </a:r>
            <a:r>
              <a:rPr lang="de-DE" altLang="de-DE" sz="1600" dirty="0" err="1">
                <a:solidFill>
                  <a:srgbClr val="2B91AF"/>
                </a:solidFill>
                <a:latin typeface="Consolas" panose="020B0609020204030204" pitchFamily="49" charset="0"/>
              </a:rPr>
              <a:t>CustomValidator</a:t>
            </a:r>
            <a:r>
              <a:rPr lang="de-DE" altLang="de-DE" sz="1600" dirty="0">
                <a:solidFill>
                  <a:srgbClr val="303336"/>
                </a:solidFill>
                <a:latin typeface="Consolas" panose="020B0609020204030204" pitchFamily="49" charset="0"/>
              </a:rPr>
              <a:t> </a:t>
            </a:r>
            <a:r>
              <a:rPr lang="de-DE" altLang="de-DE" sz="1600" dirty="0" err="1">
                <a:solidFill>
                  <a:srgbClr val="303336"/>
                </a:solidFill>
                <a:latin typeface="Consolas" panose="020B0609020204030204" pitchFamily="49" charset="0"/>
              </a:rPr>
              <a:t>runat</a:t>
            </a:r>
            <a:r>
              <a:rPr lang="de-DE" altLang="de-DE" sz="1600" dirty="0">
                <a:solidFill>
                  <a:srgbClr val="303336"/>
                </a:solidFill>
                <a:latin typeface="Consolas" panose="020B0609020204030204" pitchFamily="49" charset="0"/>
              </a:rPr>
              <a:t>=</a:t>
            </a:r>
            <a:r>
              <a:rPr lang="de-DE" altLang="de-DE" sz="1600" dirty="0">
                <a:solidFill>
                  <a:srgbClr val="7D2727"/>
                </a:solidFill>
                <a:latin typeface="Consolas" panose="020B0609020204030204" pitchFamily="49" charset="0"/>
              </a:rPr>
              <a:t>"</a:t>
            </a:r>
            <a:r>
              <a:rPr lang="de-DE" altLang="de-DE" sz="1600" dirty="0" err="1">
                <a:solidFill>
                  <a:srgbClr val="7D2727"/>
                </a:solidFill>
                <a:latin typeface="Consolas" panose="020B0609020204030204" pitchFamily="49" charset="0"/>
              </a:rPr>
              <a:t>server</a:t>
            </a:r>
            <a:r>
              <a:rPr lang="de-DE" altLang="de-DE" sz="1600" dirty="0">
                <a:solidFill>
                  <a:srgbClr val="7D2727"/>
                </a:solidFill>
                <a:latin typeface="Consolas" panose="020B0609020204030204" pitchFamily="49" charset="0"/>
              </a:rPr>
              <a:t>"</a:t>
            </a:r>
            <a:r>
              <a:rPr lang="de-DE" altLang="de-DE" sz="1600" dirty="0">
                <a:solidFill>
                  <a:srgbClr val="303336"/>
                </a:solidFill>
                <a:latin typeface="Consolas" panose="020B0609020204030204" pitchFamily="49" charset="0"/>
              </a:rPr>
              <a:t> </a:t>
            </a:r>
            <a:r>
              <a:rPr lang="de-DE" altLang="de-DE" sz="1600" dirty="0" err="1">
                <a:solidFill>
                  <a:srgbClr val="2B91AF"/>
                </a:solidFill>
                <a:latin typeface="Consolas" panose="020B0609020204030204" pitchFamily="49" charset="0"/>
              </a:rPr>
              <a:t>ClientValidationFunction</a:t>
            </a:r>
            <a:r>
              <a:rPr lang="de-DE" altLang="de-DE" sz="1600" dirty="0">
                <a:solidFill>
                  <a:srgbClr val="303336"/>
                </a:solidFill>
                <a:latin typeface="Consolas" panose="020B0609020204030204" pitchFamily="49" charset="0"/>
              </a:rPr>
              <a:t>=</a:t>
            </a:r>
            <a:r>
              <a:rPr lang="de-DE" altLang="de-DE" sz="1600" dirty="0">
                <a:solidFill>
                  <a:srgbClr val="7D2727"/>
                </a:solidFill>
                <a:latin typeface="Consolas" panose="020B0609020204030204" pitchFamily="49" charset="0"/>
              </a:rPr>
              <a:t>"TB1Client„</a:t>
            </a:r>
            <a:endParaRPr lang="de-DE" altLang="de-DE" sz="1600" dirty="0">
              <a:solidFill>
                <a:srgbClr val="303336"/>
              </a:solidFill>
              <a:latin typeface="Consolas" panose="020B0609020204030204" pitchFamily="49" charset="0"/>
            </a:endParaRPr>
          </a:p>
          <a:p>
            <a:pPr lvl="0"/>
            <a:r>
              <a:rPr lang="de-DE" altLang="de-DE" sz="1600" dirty="0" err="1">
                <a:solidFill>
                  <a:srgbClr val="2B91AF"/>
                </a:solidFill>
                <a:latin typeface="Consolas" panose="020B0609020204030204" pitchFamily="49" charset="0"/>
              </a:rPr>
              <a:t>ControlToValidate</a:t>
            </a:r>
            <a:r>
              <a:rPr lang="de-DE" altLang="de-DE" sz="1600" dirty="0">
                <a:solidFill>
                  <a:srgbClr val="303336"/>
                </a:solidFill>
                <a:latin typeface="Consolas" panose="020B0609020204030204" pitchFamily="49" charset="0"/>
              </a:rPr>
              <a:t>=</a:t>
            </a:r>
            <a:r>
              <a:rPr lang="de-DE" altLang="de-DE" sz="1600" dirty="0">
                <a:solidFill>
                  <a:srgbClr val="7D2727"/>
                </a:solidFill>
                <a:latin typeface="Consolas" panose="020B0609020204030204" pitchFamily="49" charset="0"/>
              </a:rPr>
              <a:t>"TB1"</a:t>
            </a:r>
            <a:r>
              <a:rPr lang="de-DE" altLang="de-DE" sz="1600" dirty="0">
                <a:solidFill>
                  <a:srgbClr val="303336"/>
                </a:solidFill>
                <a:latin typeface="Consolas" panose="020B0609020204030204" pitchFamily="49" charset="0"/>
              </a:rPr>
              <a:t> </a:t>
            </a:r>
            <a:r>
              <a:rPr lang="de-DE" altLang="de-DE" sz="1600" dirty="0">
                <a:solidFill>
                  <a:srgbClr val="2B91AF"/>
                </a:solidFill>
                <a:latin typeface="Consolas" panose="020B0609020204030204" pitchFamily="49" charset="0"/>
              </a:rPr>
              <a:t>Display</a:t>
            </a:r>
            <a:r>
              <a:rPr lang="de-DE" altLang="de-DE" sz="1600" dirty="0">
                <a:solidFill>
                  <a:srgbClr val="303336"/>
                </a:solidFill>
                <a:latin typeface="Consolas" panose="020B0609020204030204" pitchFamily="49" charset="0"/>
              </a:rPr>
              <a:t>=</a:t>
            </a:r>
            <a:r>
              <a:rPr lang="de-DE" altLang="de-DE" sz="1600" dirty="0">
                <a:solidFill>
                  <a:srgbClr val="7D2727"/>
                </a:solidFill>
                <a:latin typeface="Consolas" panose="020B0609020204030204" pitchFamily="49" charset="0"/>
              </a:rPr>
              <a:t>"Dynamic"</a:t>
            </a:r>
            <a:r>
              <a:rPr lang="de-DE" altLang="de-DE" sz="1600" dirty="0">
                <a:solidFill>
                  <a:srgbClr val="303336"/>
                </a:solidFill>
                <a:latin typeface="Consolas" panose="020B0609020204030204" pitchFamily="49" charset="0"/>
              </a:rPr>
              <a:t> </a:t>
            </a:r>
          </a:p>
          <a:p>
            <a:r>
              <a:rPr lang="de-DE" altLang="de-DE" sz="1600" dirty="0" err="1">
                <a:solidFill>
                  <a:srgbClr val="2B91AF"/>
                </a:solidFill>
                <a:latin typeface="Consolas" panose="020B0609020204030204" pitchFamily="49" charset="0"/>
              </a:rPr>
              <a:t>EnableClientScript</a:t>
            </a:r>
            <a:r>
              <a:rPr lang="de-DE" altLang="de-DE" sz="1600" dirty="0">
                <a:solidFill>
                  <a:srgbClr val="303336"/>
                </a:solidFill>
                <a:latin typeface="Consolas" panose="020B0609020204030204" pitchFamily="49" charset="0"/>
              </a:rPr>
              <a:t>=</a:t>
            </a:r>
            <a:r>
              <a:rPr lang="de-DE" altLang="de-DE" sz="1600" dirty="0">
                <a:solidFill>
                  <a:srgbClr val="7D2727"/>
                </a:solidFill>
                <a:latin typeface="Consolas" panose="020B0609020204030204" pitchFamily="49" charset="0"/>
              </a:rPr>
              <a:t>"</a:t>
            </a:r>
            <a:r>
              <a:rPr lang="de-DE" altLang="de-DE" sz="1600" dirty="0" err="1">
                <a:solidFill>
                  <a:srgbClr val="7D2727"/>
                </a:solidFill>
                <a:latin typeface="Consolas" panose="020B0609020204030204" pitchFamily="49" charset="0"/>
              </a:rPr>
              <a:t>true</a:t>
            </a:r>
            <a:r>
              <a:rPr lang="de-DE" altLang="de-DE" sz="1600" dirty="0">
                <a:solidFill>
                  <a:srgbClr val="7D2727"/>
                </a:solidFill>
                <a:latin typeface="Consolas" panose="020B0609020204030204" pitchFamily="49" charset="0"/>
              </a:rPr>
              <a:t>"</a:t>
            </a:r>
            <a:r>
              <a:rPr lang="de-DE" altLang="de-DE" sz="1600" dirty="0">
                <a:solidFill>
                  <a:srgbClr val="303336"/>
                </a:solidFill>
                <a:latin typeface="Consolas" panose="020B0609020204030204" pitchFamily="49" charset="0"/>
              </a:rPr>
              <a:t> /&gt;</a:t>
            </a:r>
            <a:endParaRPr lang="de-DE" altLang="de-DE" sz="1600" dirty="0">
              <a:latin typeface="Consolas" panose="020B0609020204030204" pitchFamily="49" charset="0"/>
            </a:endParaRPr>
          </a:p>
        </p:txBody>
      </p:sp>
      <p:sp>
        <p:nvSpPr>
          <p:cNvPr id="9217" name="Rechteck 9216"/>
          <p:cNvSpPr/>
          <p:nvPr/>
        </p:nvSpPr>
        <p:spPr>
          <a:xfrm>
            <a:off x="6358541" y="2586744"/>
            <a:ext cx="5742019" cy="830997"/>
          </a:xfrm>
          <a:prstGeom prst="rect">
            <a:avLst/>
          </a:prstGeom>
        </p:spPr>
        <p:txBody>
          <a:bodyPr wrap="square">
            <a:spAutoFit/>
          </a:bodyPr>
          <a:lstStyle/>
          <a:p>
            <a:pPr lvl="0"/>
            <a:r>
              <a:rPr lang="de-DE" altLang="de-DE" sz="1600" dirty="0">
                <a:solidFill>
                  <a:srgbClr val="303336"/>
                </a:solidFill>
                <a:latin typeface="Consolas" panose="020B0609020204030204" pitchFamily="49" charset="0"/>
              </a:rPr>
              <a:t>&lt;</a:t>
            </a:r>
            <a:r>
              <a:rPr lang="de-DE" altLang="de-DE" sz="1600" dirty="0" err="1">
                <a:solidFill>
                  <a:srgbClr val="303336"/>
                </a:solidFill>
                <a:latin typeface="Consolas" panose="020B0609020204030204" pitchFamily="49" charset="0"/>
              </a:rPr>
              <a:t>asp:</a:t>
            </a:r>
            <a:r>
              <a:rPr lang="de-DE" altLang="de-DE" sz="1600" dirty="0" err="1">
                <a:solidFill>
                  <a:srgbClr val="2B91AF"/>
                </a:solidFill>
                <a:latin typeface="Consolas" panose="020B0609020204030204" pitchFamily="49" charset="0"/>
              </a:rPr>
              <a:t>CustomValidator</a:t>
            </a:r>
            <a:r>
              <a:rPr lang="de-DE" altLang="de-DE" sz="1600" dirty="0">
                <a:solidFill>
                  <a:srgbClr val="303336"/>
                </a:solidFill>
                <a:latin typeface="Consolas" panose="020B0609020204030204" pitchFamily="49" charset="0"/>
              </a:rPr>
              <a:t> </a:t>
            </a:r>
            <a:r>
              <a:rPr lang="de-DE" altLang="de-DE" sz="1600" dirty="0" err="1">
                <a:solidFill>
                  <a:srgbClr val="303336"/>
                </a:solidFill>
                <a:latin typeface="Consolas" panose="020B0609020204030204" pitchFamily="49" charset="0"/>
              </a:rPr>
              <a:t>runat</a:t>
            </a:r>
            <a:r>
              <a:rPr lang="de-DE" altLang="de-DE" sz="1600" dirty="0">
                <a:solidFill>
                  <a:srgbClr val="303336"/>
                </a:solidFill>
                <a:latin typeface="Consolas" panose="020B0609020204030204" pitchFamily="49" charset="0"/>
              </a:rPr>
              <a:t>=</a:t>
            </a:r>
            <a:r>
              <a:rPr lang="de-DE" altLang="de-DE" sz="1600" dirty="0">
                <a:solidFill>
                  <a:srgbClr val="7D2727"/>
                </a:solidFill>
                <a:latin typeface="Consolas" panose="020B0609020204030204" pitchFamily="49" charset="0"/>
              </a:rPr>
              <a:t>"</a:t>
            </a:r>
            <a:r>
              <a:rPr lang="de-DE" altLang="de-DE" sz="1600" dirty="0" err="1">
                <a:solidFill>
                  <a:srgbClr val="7D2727"/>
                </a:solidFill>
                <a:latin typeface="Consolas" panose="020B0609020204030204" pitchFamily="49" charset="0"/>
              </a:rPr>
              <a:t>server</a:t>
            </a:r>
            <a:r>
              <a:rPr lang="de-DE" altLang="de-DE" sz="1600" dirty="0">
                <a:solidFill>
                  <a:srgbClr val="7D2727"/>
                </a:solidFill>
                <a:latin typeface="Consolas" panose="020B0609020204030204" pitchFamily="49" charset="0"/>
              </a:rPr>
              <a:t>"</a:t>
            </a:r>
            <a:r>
              <a:rPr lang="de-DE" altLang="de-DE" sz="1600" dirty="0">
                <a:solidFill>
                  <a:srgbClr val="303336"/>
                </a:solidFill>
                <a:latin typeface="Consolas" panose="020B0609020204030204" pitchFamily="49" charset="0"/>
              </a:rPr>
              <a:t> </a:t>
            </a:r>
            <a:r>
              <a:rPr lang="de-DE" altLang="de-DE" sz="1600" dirty="0" err="1">
                <a:solidFill>
                  <a:srgbClr val="2B91AF"/>
                </a:solidFill>
                <a:latin typeface="Consolas" panose="020B0609020204030204" pitchFamily="49" charset="0"/>
              </a:rPr>
              <a:t>ControlToValidate</a:t>
            </a:r>
            <a:r>
              <a:rPr lang="de-DE" altLang="de-DE" sz="1600" dirty="0">
                <a:solidFill>
                  <a:srgbClr val="303336"/>
                </a:solidFill>
                <a:latin typeface="Consolas" panose="020B0609020204030204" pitchFamily="49" charset="0"/>
              </a:rPr>
              <a:t>=</a:t>
            </a:r>
            <a:r>
              <a:rPr lang="de-DE" altLang="de-DE" sz="1600" dirty="0">
                <a:solidFill>
                  <a:srgbClr val="7D2727"/>
                </a:solidFill>
                <a:latin typeface="Consolas" panose="020B0609020204030204" pitchFamily="49" charset="0"/>
              </a:rPr>
              <a:t>"TB1"</a:t>
            </a:r>
            <a:r>
              <a:rPr lang="de-DE" altLang="de-DE" sz="1600" dirty="0">
                <a:solidFill>
                  <a:srgbClr val="303336"/>
                </a:solidFill>
                <a:latin typeface="Consolas" panose="020B0609020204030204" pitchFamily="49" charset="0"/>
              </a:rPr>
              <a:t> </a:t>
            </a:r>
            <a:r>
              <a:rPr lang="de-DE" altLang="de-DE" sz="1600" dirty="0" err="1">
                <a:solidFill>
                  <a:srgbClr val="2B91AF"/>
                </a:solidFill>
                <a:latin typeface="Consolas" panose="020B0609020204030204" pitchFamily="49" charset="0"/>
              </a:rPr>
              <a:t>OnServerValidate</a:t>
            </a:r>
            <a:r>
              <a:rPr lang="de-DE" altLang="de-DE" sz="1600">
                <a:solidFill>
                  <a:srgbClr val="303336"/>
                </a:solidFill>
                <a:latin typeface="Consolas" panose="020B0609020204030204" pitchFamily="49" charset="0"/>
              </a:rPr>
              <a:t>=</a:t>
            </a:r>
            <a:r>
              <a:rPr lang="de-DE" altLang="de-DE" sz="1600">
                <a:solidFill>
                  <a:srgbClr val="7D2727"/>
                </a:solidFill>
                <a:latin typeface="Consolas" panose="020B0609020204030204" pitchFamily="49" charset="0"/>
              </a:rPr>
              <a:t>"TB1Server"</a:t>
            </a:r>
            <a:r>
              <a:rPr lang="de-DE" altLang="de-DE" sz="1600">
                <a:solidFill>
                  <a:srgbClr val="303336"/>
                </a:solidFill>
                <a:latin typeface="Consolas" panose="020B0609020204030204" pitchFamily="49" charset="0"/>
              </a:rPr>
              <a:t> </a:t>
            </a:r>
            <a:r>
              <a:rPr lang="de-DE" altLang="de-DE" sz="1600" dirty="0">
                <a:solidFill>
                  <a:srgbClr val="303336"/>
                </a:solidFill>
                <a:latin typeface="Consolas" panose="020B0609020204030204" pitchFamily="49" charset="0"/>
              </a:rPr>
              <a:t>/&gt;</a:t>
            </a:r>
            <a:endParaRPr lang="de-DE" altLang="de-DE" sz="1600" dirty="0">
              <a:latin typeface="Consolas" panose="020B0609020204030204" pitchFamily="49" charset="0"/>
            </a:endParaRPr>
          </a:p>
        </p:txBody>
      </p:sp>
      <p:sp>
        <p:nvSpPr>
          <p:cNvPr id="3" name="Abgerundetes Rechteck 2"/>
          <p:cNvSpPr/>
          <p:nvPr/>
        </p:nvSpPr>
        <p:spPr>
          <a:xfrm>
            <a:off x="6830494" y="6002537"/>
            <a:ext cx="486263" cy="5402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p:nvCxnSpPr>
        <p:spPr>
          <a:xfrm>
            <a:off x="6042988" y="1690688"/>
            <a:ext cx="1" cy="4952324"/>
          </a:xfrm>
          <a:prstGeom prst="line">
            <a:avLst/>
          </a:prstGeom>
        </p:spPr>
        <p:style>
          <a:lnRef idx="3">
            <a:schemeClr val="dk1"/>
          </a:lnRef>
          <a:fillRef idx="0">
            <a:schemeClr val="dk1"/>
          </a:fillRef>
          <a:effectRef idx="2">
            <a:schemeClr val="dk1"/>
          </a:effectRef>
          <a:fontRef idx="minor">
            <a:schemeClr val="tx1"/>
          </a:fontRef>
        </p:style>
      </p:cxnSp>
      <p:sp>
        <p:nvSpPr>
          <p:cNvPr id="14" name="Rechteck 13"/>
          <p:cNvSpPr/>
          <p:nvPr/>
        </p:nvSpPr>
        <p:spPr>
          <a:xfrm>
            <a:off x="5002634" y="3538246"/>
            <a:ext cx="2006178" cy="3152238"/>
          </a:xfrm>
          <a:prstGeom prst="rect">
            <a:avLst/>
          </a:prstGeom>
          <a:gradFill>
            <a:gsLst>
              <a:gs pos="0">
                <a:schemeClr val="bg1">
                  <a:alpha val="0"/>
                </a:schemeClr>
              </a:gs>
              <a:gs pos="38000">
                <a:schemeClr val="bg1"/>
              </a:gs>
              <a:gs pos="100000">
                <a:schemeClr val="bg1"/>
              </a:gs>
            </a:gsLst>
            <a:lin ang="7200000" scaled="0"/>
          </a:gradFill>
          <a:ln>
            <a:noFill/>
          </a:ln>
          <a:effectLst>
            <a:glow>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p:cNvSpPr/>
          <p:nvPr/>
        </p:nvSpPr>
        <p:spPr>
          <a:xfrm rot="16200000">
            <a:off x="6006957" y="5861453"/>
            <a:ext cx="25031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 name="Gruppieren 21"/>
          <p:cNvGrpSpPr/>
          <p:nvPr/>
        </p:nvGrpSpPr>
        <p:grpSpPr>
          <a:xfrm>
            <a:off x="5370219" y="4862361"/>
            <a:ext cx="1345538" cy="1995639"/>
            <a:chOff x="628073" y="2803797"/>
            <a:chExt cx="1422400" cy="2203786"/>
          </a:xfrm>
        </p:grpSpPr>
        <p:sp>
          <p:nvSpPr>
            <p:cNvPr id="23" name="Ellipse 22"/>
            <p:cNvSpPr/>
            <p:nvPr/>
          </p:nvSpPr>
          <p:spPr>
            <a:xfrm>
              <a:off x="1052947" y="2803797"/>
              <a:ext cx="554181" cy="532751"/>
            </a:xfrm>
            <a:prstGeom prst="ellipse">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4" name="Sehne 23"/>
            <p:cNvSpPr/>
            <p:nvPr/>
          </p:nvSpPr>
          <p:spPr>
            <a:xfrm rot="5400000">
              <a:off x="520441" y="3692180"/>
              <a:ext cx="1633159" cy="997648"/>
            </a:xfrm>
            <a:prstGeom prst="chord">
              <a:avLst>
                <a:gd name="adj1" fmla="val 6350610"/>
                <a:gd name="adj2" fmla="val 153114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ehne 24"/>
            <p:cNvSpPr/>
            <p:nvPr/>
          </p:nvSpPr>
          <p:spPr>
            <a:xfrm rot="16200000">
              <a:off x="738909" y="2899073"/>
              <a:ext cx="1200727" cy="1422400"/>
            </a:xfrm>
            <a:prstGeom prst="chord">
              <a:avLst>
                <a:gd name="adj1" fmla="val 7861247"/>
                <a:gd name="adj2" fmla="val 138518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 name="Gruppieren 25"/>
          <p:cNvGrpSpPr/>
          <p:nvPr/>
        </p:nvGrpSpPr>
        <p:grpSpPr>
          <a:xfrm>
            <a:off x="6048031" y="5687268"/>
            <a:ext cx="638006" cy="665917"/>
            <a:chOff x="8653951" y="6044579"/>
            <a:chExt cx="638006" cy="665917"/>
          </a:xfrm>
        </p:grpSpPr>
        <p:sp>
          <p:nvSpPr>
            <p:cNvPr id="5" name="Abgerundetes Rechteck 4"/>
            <p:cNvSpPr/>
            <p:nvPr/>
          </p:nvSpPr>
          <p:spPr>
            <a:xfrm>
              <a:off x="8653951" y="6186031"/>
              <a:ext cx="500846" cy="524465"/>
            </a:xfrm>
            <a:prstGeom prst="roundRect">
              <a:avLst>
                <a:gd name="adj" fmla="val 551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Abgerundetes Rechteck 28"/>
            <p:cNvSpPr/>
            <p:nvPr/>
          </p:nvSpPr>
          <p:spPr>
            <a:xfrm>
              <a:off x="8745391" y="6104751"/>
              <a:ext cx="500846" cy="524465"/>
            </a:xfrm>
            <a:prstGeom prst="roundRect">
              <a:avLst>
                <a:gd name="adj" fmla="val 551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 name="Gruppieren 17"/>
            <p:cNvGrpSpPr/>
            <p:nvPr/>
          </p:nvGrpSpPr>
          <p:grpSpPr>
            <a:xfrm>
              <a:off x="8886553" y="6044579"/>
              <a:ext cx="405404" cy="395979"/>
              <a:chOff x="8886553" y="6044579"/>
              <a:chExt cx="405404" cy="395979"/>
            </a:xfrm>
          </p:grpSpPr>
          <p:sp>
            <p:nvSpPr>
              <p:cNvPr id="7" name="Abgerundetes Rechteck 6"/>
              <p:cNvSpPr/>
              <p:nvPr/>
            </p:nvSpPr>
            <p:spPr>
              <a:xfrm>
                <a:off x="9109077" y="6044579"/>
                <a:ext cx="182880" cy="18349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8886553" y="6320053"/>
                <a:ext cx="104311" cy="11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flipV="1">
                <a:off x="8990864" y="6082025"/>
                <a:ext cx="269275" cy="3585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20" name="Textfeld 9219"/>
          <p:cNvSpPr txBox="1"/>
          <p:nvPr/>
        </p:nvSpPr>
        <p:spPr>
          <a:xfrm>
            <a:off x="6358541" y="3958087"/>
            <a:ext cx="5742019" cy="1323439"/>
          </a:xfrm>
          <a:prstGeom prst="rect">
            <a:avLst/>
          </a:prstGeom>
          <a:noFill/>
        </p:spPr>
        <p:txBody>
          <a:bodyPr wrap="square" rtlCol="0">
            <a:spAutoFit/>
          </a:bodyPr>
          <a:lstStyle/>
          <a:p>
            <a:pPr lvl="0"/>
            <a:r>
              <a:rPr lang="de-DE" altLang="de-DE" sz="1600" dirty="0" err="1">
                <a:solidFill>
                  <a:srgbClr val="101094"/>
                </a:solidFill>
                <a:latin typeface="Consolas" panose="020B0609020204030204" pitchFamily="49" charset="0"/>
              </a:rPr>
              <a:t>protected</a:t>
            </a:r>
            <a:r>
              <a:rPr lang="de-DE" altLang="de-DE" sz="1600" dirty="0">
                <a:solidFill>
                  <a:srgbClr val="303336"/>
                </a:solidFill>
                <a:latin typeface="Consolas" panose="020B0609020204030204" pitchFamily="49" charset="0"/>
              </a:rPr>
              <a:t> </a:t>
            </a:r>
            <a:r>
              <a:rPr lang="de-DE" altLang="de-DE" sz="1600" dirty="0" err="1">
                <a:solidFill>
                  <a:srgbClr val="101094"/>
                </a:solidFill>
                <a:latin typeface="Consolas" panose="020B0609020204030204" pitchFamily="49" charset="0"/>
              </a:rPr>
              <a:t>void</a:t>
            </a:r>
            <a:r>
              <a:rPr lang="de-DE" altLang="de-DE" sz="1600" dirty="0">
                <a:solidFill>
                  <a:srgbClr val="303336"/>
                </a:solidFill>
                <a:latin typeface="Consolas" panose="020B0609020204030204" pitchFamily="49" charset="0"/>
              </a:rPr>
              <a:t> </a:t>
            </a:r>
            <a:r>
              <a:rPr lang="de-DE" altLang="de-DE" sz="1600" dirty="0">
                <a:solidFill>
                  <a:srgbClr val="2B91AF"/>
                </a:solidFill>
                <a:latin typeface="Consolas" panose="020B0609020204030204" pitchFamily="49" charset="0"/>
              </a:rPr>
              <a:t>eTB1SErver</a:t>
            </a:r>
            <a:r>
              <a:rPr lang="de-DE" altLang="de-DE" sz="1600" dirty="0">
                <a:solidFill>
                  <a:srgbClr val="303336"/>
                </a:solidFill>
                <a:latin typeface="Consolas" panose="020B0609020204030204" pitchFamily="49" charset="0"/>
              </a:rPr>
              <a:t>(</a:t>
            </a:r>
            <a:r>
              <a:rPr lang="de-DE" altLang="de-DE" sz="1600" dirty="0" err="1">
                <a:solidFill>
                  <a:srgbClr val="101094"/>
                </a:solidFill>
                <a:latin typeface="Consolas" panose="020B0609020204030204" pitchFamily="49" charset="0"/>
              </a:rPr>
              <a:t>object</a:t>
            </a:r>
            <a:r>
              <a:rPr lang="de-DE" altLang="de-DE" sz="1600" dirty="0">
                <a:solidFill>
                  <a:srgbClr val="303336"/>
                </a:solidFill>
                <a:latin typeface="Consolas" panose="020B0609020204030204" pitchFamily="49" charset="0"/>
              </a:rPr>
              <a:t> </a:t>
            </a:r>
            <a:r>
              <a:rPr lang="de-DE" altLang="de-DE" sz="1600" dirty="0" err="1">
                <a:solidFill>
                  <a:srgbClr val="303336"/>
                </a:solidFill>
                <a:latin typeface="Consolas" panose="020B0609020204030204" pitchFamily="49" charset="0"/>
              </a:rPr>
              <a:t>source</a:t>
            </a:r>
            <a:r>
              <a:rPr lang="de-DE" altLang="de-DE" sz="1600" dirty="0">
                <a:solidFill>
                  <a:srgbClr val="303336"/>
                </a:solidFill>
                <a:latin typeface="Consolas" panose="020B0609020204030204" pitchFamily="49" charset="0"/>
              </a:rPr>
              <a:t>, </a:t>
            </a:r>
            <a:r>
              <a:rPr lang="de-DE" altLang="de-DE" sz="1600" dirty="0" err="1">
                <a:solidFill>
                  <a:srgbClr val="2B91AF"/>
                </a:solidFill>
                <a:latin typeface="Consolas" panose="020B0609020204030204" pitchFamily="49" charset="0"/>
              </a:rPr>
              <a:t>ServerValidateEventArgs</a:t>
            </a:r>
            <a:r>
              <a:rPr lang="de-DE" altLang="de-DE" sz="1600" dirty="0">
                <a:solidFill>
                  <a:srgbClr val="303336"/>
                </a:solidFill>
                <a:latin typeface="Consolas" panose="020B0609020204030204" pitchFamily="49" charset="0"/>
              </a:rPr>
              <a:t> </a:t>
            </a:r>
            <a:r>
              <a:rPr lang="de-DE" altLang="de-DE" sz="1600" dirty="0" err="1">
                <a:solidFill>
                  <a:srgbClr val="303336"/>
                </a:solidFill>
                <a:latin typeface="Consolas" panose="020B0609020204030204" pitchFamily="49" charset="0"/>
              </a:rPr>
              <a:t>args</a:t>
            </a:r>
            <a:r>
              <a:rPr lang="de-DE" altLang="de-DE" sz="1600" dirty="0">
                <a:solidFill>
                  <a:srgbClr val="303336"/>
                </a:solidFill>
                <a:latin typeface="Consolas" panose="020B0609020204030204" pitchFamily="49" charset="0"/>
              </a:rPr>
              <a:t>) { </a:t>
            </a:r>
          </a:p>
          <a:p>
            <a:pPr lvl="0"/>
            <a:r>
              <a:rPr lang="de-DE" altLang="de-DE" sz="1600" dirty="0">
                <a:solidFill>
                  <a:srgbClr val="303336"/>
                </a:solidFill>
                <a:latin typeface="Consolas" panose="020B0609020204030204" pitchFamily="49" charset="0"/>
              </a:rPr>
              <a:t>	</a:t>
            </a:r>
            <a:r>
              <a:rPr lang="de-DE" altLang="de-DE" sz="1600" dirty="0" err="1">
                <a:solidFill>
                  <a:srgbClr val="303336"/>
                </a:solidFill>
                <a:latin typeface="Consolas" panose="020B0609020204030204" pitchFamily="49" charset="0"/>
              </a:rPr>
              <a:t>args.</a:t>
            </a:r>
            <a:r>
              <a:rPr lang="de-DE" altLang="de-DE" sz="1600" dirty="0" err="1">
                <a:solidFill>
                  <a:srgbClr val="2B91AF"/>
                </a:solidFill>
                <a:latin typeface="Consolas" panose="020B0609020204030204" pitchFamily="49" charset="0"/>
              </a:rPr>
              <a:t>IsValid</a:t>
            </a:r>
            <a:r>
              <a:rPr lang="de-DE" altLang="de-DE" sz="1600" dirty="0">
                <a:solidFill>
                  <a:srgbClr val="303336"/>
                </a:solidFill>
                <a:latin typeface="Consolas" panose="020B0609020204030204" pitchFamily="49" charset="0"/>
              </a:rPr>
              <a:t> = </a:t>
            </a:r>
            <a:r>
              <a:rPr lang="de-DE" altLang="de-DE" sz="1600" dirty="0" err="1">
                <a:solidFill>
                  <a:srgbClr val="101094"/>
                </a:solidFill>
                <a:latin typeface="Consolas" panose="020B0609020204030204" pitchFamily="49" charset="0"/>
              </a:rPr>
              <a:t>false</a:t>
            </a:r>
            <a:r>
              <a:rPr lang="de-DE" altLang="de-DE" sz="1600" dirty="0">
                <a:solidFill>
                  <a:srgbClr val="303336"/>
                </a:solidFill>
                <a:latin typeface="Consolas" panose="020B0609020204030204" pitchFamily="49" charset="0"/>
              </a:rPr>
              <a:t>; </a:t>
            </a:r>
          </a:p>
          <a:p>
            <a:pPr lvl="0"/>
            <a:r>
              <a:rPr lang="de-DE" altLang="de-DE" sz="1600" dirty="0">
                <a:solidFill>
                  <a:srgbClr val="303336"/>
                </a:solidFill>
                <a:latin typeface="Consolas" panose="020B0609020204030204" pitchFamily="49" charset="0"/>
              </a:rPr>
              <a:t>}</a:t>
            </a:r>
            <a:r>
              <a:rPr lang="de-DE" altLang="de-DE" sz="1600" dirty="0"/>
              <a:t> </a:t>
            </a:r>
            <a:endParaRPr lang="de-DE" altLang="de-DE" sz="1600" dirty="0">
              <a:latin typeface="Arial" panose="020B0604020202020204" pitchFamily="34" charset="0"/>
            </a:endParaRPr>
          </a:p>
          <a:p>
            <a:endParaRPr lang="de-DE" sz="1600" dirty="0"/>
          </a:p>
        </p:txBody>
      </p:sp>
      <p:sp>
        <p:nvSpPr>
          <p:cNvPr id="21" name="Textfeld 20"/>
          <p:cNvSpPr txBox="1"/>
          <p:nvPr/>
        </p:nvSpPr>
        <p:spPr>
          <a:xfrm>
            <a:off x="746532" y="1677962"/>
            <a:ext cx="10518382" cy="338554"/>
          </a:xfrm>
          <a:prstGeom prst="rect">
            <a:avLst/>
          </a:prstGeom>
          <a:solidFill>
            <a:schemeClr val="bg1"/>
          </a:solidFill>
        </p:spPr>
        <p:txBody>
          <a:bodyPr wrap="square" rtlCol="0">
            <a:spAutoFit/>
          </a:bodyPr>
          <a:lstStyle/>
          <a:p>
            <a:pPr lvl="0" algn="ctr"/>
            <a:r>
              <a:rPr lang="de-DE" altLang="de-DE" sz="1600" dirty="0">
                <a:solidFill>
                  <a:srgbClr val="303336"/>
                </a:solidFill>
                <a:latin typeface="Consolas" panose="020B0609020204030204" pitchFamily="49" charset="0"/>
              </a:rPr>
              <a:t>&lt;</a:t>
            </a:r>
            <a:r>
              <a:rPr lang="de-DE" altLang="de-DE" sz="1600" dirty="0" err="1">
                <a:solidFill>
                  <a:srgbClr val="303336"/>
                </a:solidFill>
                <a:latin typeface="Consolas" panose="020B0609020204030204" pitchFamily="49" charset="0"/>
              </a:rPr>
              <a:t>asp:</a:t>
            </a:r>
            <a:r>
              <a:rPr lang="de-DE" altLang="de-DE" sz="1600" dirty="0" err="1">
                <a:solidFill>
                  <a:srgbClr val="2B91AF"/>
                </a:solidFill>
                <a:latin typeface="Consolas" panose="020B0609020204030204" pitchFamily="49" charset="0"/>
              </a:rPr>
              <a:t>TextBox</a:t>
            </a:r>
            <a:r>
              <a:rPr lang="de-DE" altLang="de-DE" sz="1600" dirty="0">
                <a:solidFill>
                  <a:srgbClr val="303336"/>
                </a:solidFill>
                <a:latin typeface="Consolas" panose="020B0609020204030204" pitchFamily="49" charset="0"/>
              </a:rPr>
              <a:t> ID=</a:t>
            </a:r>
            <a:r>
              <a:rPr lang="de-DE" altLang="de-DE" sz="1600" dirty="0">
                <a:solidFill>
                  <a:srgbClr val="7D2727"/>
                </a:solidFill>
                <a:latin typeface="Consolas" panose="020B0609020204030204" pitchFamily="49" charset="0"/>
              </a:rPr>
              <a:t>"TB1"</a:t>
            </a:r>
            <a:r>
              <a:rPr lang="de-DE" altLang="de-DE" sz="1600" dirty="0">
                <a:solidFill>
                  <a:srgbClr val="303336"/>
                </a:solidFill>
                <a:latin typeface="Consolas" panose="020B0609020204030204" pitchFamily="49" charset="0"/>
              </a:rPr>
              <a:t> </a:t>
            </a:r>
            <a:r>
              <a:rPr lang="de-DE" altLang="de-DE" sz="1600" dirty="0" err="1">
                <a:solidFill>
                  <a:srgbClr val="303336"/>
                </a:solidFill>
                <a:latin typeface="Consolas" panose="020B0609020204030204" pitchFamily="49" charset="0"/>
              </a:rPr>
              <a:t>runat</a:t>
            </a:r>
            <a:r>
              <a:rPr lang="de-DE" altLang="de-DE" sz="1600" dirty="0">
                <a:solidFill>
                  <a:srgbClr val="303336"/>
                </a:solidFill>
                <a:latin typeface="Consolas" panose="020B0609020204030204" pitchFamily="49" charset="0"/>
              </a:rPr>
              <a:t>=</a:t>
            </a:r>
            <a:r>
              <a:rPr lang="de-DE" altLang="de-DE" sz="1600" dirty="0">
                <a:solidFill>
                  <a:srgbClr val="7D2727"/>
                </a:solidFill>
                <a:latin typeface="Consolas" panose="020B0609020204030204" pitchFamily="49" charset="0"/>
              </a:rPr>
              <a:t>"</a:t>
            </a:r>
            <a:r>
              <a:rPr lang="de-DE" altLang="de-DE" sz="1600" dirty="0" err="1">
                <a:solidFill>
                  <a:srgbClr val="7D2727"/>
                </a:solidFill>
                <a:latin typeface="Consolas" panose="020B0609020204030204" pitchFamily="49" charset="0"/>
              </a:rPr>
              <a:t>server</a:t>
            </a:r>
            <a:r>
              <a:rPr lang="de-DE" altLang="de-DE" sz="1600" dirty="0">
                <a:solidFill>
                  <a:srgbClr val="7D2727"/>
                </a:solidFill>
                <a:latin typeface="Consolas" panose="020B0609020204030204" pitchFamily="49" charset="0"/>
              </a:rPr>
              <a:t>"</a:t>
            </a:r>
            <a:r>
              <a:rPr lang="de-DE" altLang="de-DE" sz="1600" dirty="0">
                <a:solidFill>
                  <a:srgbClr val="303336"/>
                </a:solidFill>
                <a:latin typeface="Consolas" panose="020B0609020204030204" pitchFamily="49" charset="0"/>
              </a:rPr>
              <a:t> /&gt; </a:t>
            </a:r>
          </a:p>
        </p:txBody>
      </p:sp>
      <p:sp>
        <p:nvSpPr>
          <p:cNvPr id="9226" name="Rechteck 9225"/>
          <p:cNvSpPr/>
          <p:nvPr/>
        </p:nvSpPr>
        <p:spPr>
          <a:xfrm>
            <a:off x="746533" y="3958088"/>
            <a:ext cx="5123144" cy="1323439"/>
          </a:xfrm>
          <a:prstGeom prst="rect">
            <a:avLst/>
          </a:prstGeom>
        </p:spPr>
        <p:txBody>
          <a:bodyPr wrap="square">
            <a:spAutoFit/>
          </a:bodyPr>
          <a:lstStyle/>
          <a:p>
            <a:pPr lvl="0" eaLnBrk="0" fontAlgn="base" hangingPunct="0">
              <a:spcBef>
                <a:spcPct val="0"/>
              </a:spcBef>
              <a:spcAft>
                <a:spcPct val="0"/>
              </a:spcAft>
            </a:pPr>
            <a:r>
              <a:rPr lang="de-DE" altLang="de-DE" sz="1600" dirty="0" err="1">
                <a:latin typeface="Consolas" panose="020B0609020204030204" pitchFamily="49" charset="0"/>
              </a:rPr>
              <a:t>function</a:t>
            </a:r>
            <a:r>
              <a:rPr lang="de-DE" altLang="de-DE" sz="1600" dirty="0">
                <a:latin typeface="Consolas" panose="020B0609020204030204" pitchFamily="49" charset="0"/>
              </a:rPr>
              <a:t> </a:t>
            </a:r>
            <a:r>
              <a:rPr lang="de-DE" altLang="de-DE" sz="1600" dirty="0" err="1">
                <a:latin typeface="Consolas" panose="020B0609020204030204" pitchFamily="49" charset="0"/>
              </a:rPr>
              <a:t>TextBoxDCountyClient</a:t>
            </a:r>
            <a:r>
              <a:rPr lang="de-DE" altLang="de-DE" sz="1600" dirty="0">
                <a:latin typeface="Consolas" panose="020B0609020204030204" pitchFamily="49" charset="0"/>
              </a:rPr>
              <a:t>(</a:t>
            </a:r>
            <a:r>
              <a:rPr lang="de-DE" altLang="de-DE" sz="1600" dirty="0" err="1">
                <a:latin typeface="Consolas" panose="020B0609020204030204" pitchFamily="49" charset="0"/>
              </a:rPr>
              <a:t>sender</a:t>
            </a:r>
            <a:r>
              <a:rPr lang="de-DE" altLang="de-DE" sz="1600" dirty="0">
                <a:latin typeface="Consolas" panose="020B0609020204030204" pitchFamily="49" charset="0"/>
              </a:rPr>
              <a:t>, </a:t>
            </a:r>
            <a:r>
              <a:rPr lang="de-DE" altLang="de-DE" sz="1600" dirty="0" err="1">
                <a:latin typeface="Consolas" panose="020B0609020204030204" pitchFamily="49" charset="0"/>
              </a:rPr>
              <a:t>args</a:t>
            </a:r>
            <a:r>
              <a:rPr lang="de-DE" altLang="de-DE" sz="1600" dirty="0">
                <a:latin typeface="Consolas" panose="020B0609020204030204" pitchFamily="49" charset="0"/>
              </a:rPr>
              <a:t>) { 	</a:t>
            </a:r>
          </a:p>
          <a:p>
            <a:pPr lvl="0" eaLnBrk="0" fontAlgn="base" hangingPunct="0">
              <a:spcBef>
                <a:spcPct val="0"/>
              </a:spcBef>
              <a:spcAft>
                <a:spcPct val="0"/>
              </a:spcAft>
            </a:pPr>
            <a:r>
              <a:rPr lang="de-DE" altLang="de-DE" sz="1600" dirty="0">
                <a:latin typeface="Consolas" panose="020B0609020204030204" pitchFamily="49" charset="0"/>
              </a:rPr>
              <a:t>	</a:t>
            </a:r>
            <a:r>
              <a:rPr lang="de-DE" altLang="de-DE" sz="1600" dirty="0" err="1">
                <a:latin typeface="Consolas" panose="020B0609020204030204" pitchFamily="49" charset="0"/>
              </a:rPr>
              <a:t>args.IsValid</a:t>
            </a:r>
            <a:r>
              <a:rPr lang="de-DE" altLang="de-DE" sz="1600" dirty="0">
                <a:latin typeface="Consolas" panose="020B0609020204030204" pitchFamily="49" charset="0"/>
              </a:rPr>
              <a:t> = </a:t>
            </a:r>
            <a:r>
              <a:rPr lang="de-DE" altLang="de-DE" sz="1600" dirty="0" err="1">
                <a:latin typeface="Consolas" panose="020B0609020204030204" pitchFamily="49" charset="0"/>
              </a:rPr>
              <a:t>false</a:t>
            </a:r>
            <a:r>
              <a:rPr lang="de-DE" altLang="de-DE" sz="1600" dirty="0">
                <a:latin typeface="Consolas" panose="020B0609020204030204" pitchFamily="49" charset="0"/>
              </a:rPr>
              <a:t>; </a:t>
            </a:r>
          </a:p>
          <a:p>
            <a:pPr lvl="0" eaLnBrk="0" fontAlgn="base" hangingPunct="0">
              <a:spcBef>
                <a:spcPct val="0"/>
              </a:spcBef>
              <a:spcAft>
                <a:spcPct val="0"/>
              </a:spcAft>
            </a:pPr>
            <a:r>
              <a:rPr lang="de-DE" altLang="de-DE" sz="1600" dirty="0">
                <a:latin typeface="Consolas" panose="020B0609020204030204" pitchFamily="49" charset="0"/>
              </a:rPr>
              <a:t>	alert("</a:t>
            </a:r>
            <a:r>
              <a:rPr lang="de-DE" altLang="de-DE" sz="1600" dirty="0" err="1">
                <a:latin typeface="Consolas" panose="020B0609020204030204" pitchFamily="49" charset="0"/>
              </a:rPr>
              <a:t>test</a:t>
            </a:r>
            <a:r>
              <a:rPr lang="de-DE" altLang="de-DE" sz="1600" dirty="0">
                <a:latin typeface="Consolas" panose="020B0609020204030204" pitchFamily="49" charset="0"/>
              </a:rPr>
              <a:t>"); </a:t>
            </a:r>
          </a:p>
          <a:p>
            <a:pPr lvl="0" eaLnBrk="0" fontAlgn="base" hangingPunct="0">
              <a:spcBef>
                <a:spcPct val="0"/>
              </a:spcBef>
              <a:spcAft>
                <a:spcPct val="0"/>
              </a:spcAft>
            </a:pPr>
            <a:r>
              <a:rPr lang="de-DE" altLang="de-DE" sz="1600" dirty="0">
                <a:latin typeface="Consolas" panose="020B0609020204030204" pitchFamily="49" charset="0"/>
              </a:rPr>
              <a:t>}</a:t>
            </a:r>
            <a:r>
              <a:rPr lang="de-DE" altLang="de-DE" sz="1600" dirty="0"/>
              <a:t> </a:t>
            </a:r>
            <a:endParaRPr lang="de-DE" altLang="de-DE" sz="1600" dirty="0">
              <a:latin typeface="Arial" panose="020B0604020202020204" pitchFamily="34" charset="0"/>
            </a:endParaRPr>
          </a:p>
        </p:txBody>
      </p:sp>
    </p:spTree>
    <p:extLst>
      <p:ext uri="{BB962C8B-B14F-4D97-AF65-F5344CB8AC3E}">
        <p14:creationId xmlns:p14="http://schemas.microsoft.com/office/powerpoint/2010/main" val="206721882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1816</Words>
  <Application>Microsoft Office PowerPoint</Application>
  <PresentationFormat>Breitbild</PresentationFormat>
  <Paragraphs>187</Paragraphs>
  <Slides>11</Slides>
  <Notes>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11</vt:i4>
      </vt:variant>
    </vt:vector>
  </HeadingPairs>
  <TitlesOfParts>
    <vt:vector size="21" baseType="lpstr">
      <vt:lpstr>Arial</vt:lpstr>
      <vt:lpstr>Brush Script MT</vt:lpstr>
      <vt:lpstr>Calibri</vt:lpstr>
      <vt:lpstr>Calibri Light</vt:lpstr>
      <vt:lpstr>Century Gothic</vt:lpstr>
      <vt:lpstr>Consolas</vt:lpstr>
      <vt:lpstr>Times New Roman</vt:lpstr>
      <vt:lpstr>Verdana</vt:lpstr>
      <vt:lpstr>Wingdings</vt:lpstr>
      <vt:lpstr>Office</vt:lpstr>
      <vt:lpstr>Validierung</vt:lpstr>
      <vt:lpstr>PowerPoint-Präsentation</vt:lpstr>
      <vt:lpstr>Definition Validierung</vt:lpstr>
      <vt:lpstr>Client- &amp; Server-Side</vt:lpstr>
      <vt:lpstr>HTML 5 Validierung</vt:lpstr>
      <vt:lpstr>Basic Controls</vt:lpstr>
      <vt:lpstr>PowerPoint-Präsentation</vt:lpstr>
      <vt:lpstr>Control Attribute</vt:lpstr>
      <vt:lpstr>Custom Validator</vt:lpstr>
      <vt:lpstr>ValidationSummary</vt:lpstr>
      <vt:lpstr>Formview komplett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126</cp:revision>
  <dcterms:created xsi:type="dcterms:W3CDTF">2016-10-05T12:31:26Z</dcterms:created>
  <dcterms:modified xsi:type="dcterms:W3CDTF">2017-06-02T07:36:50Z</dcterms:modified>
</cp:coreProperties>
</file>