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60" r:id="rId4"/>
    <p:sldId id="261" r:id="rId5"/>
    <p:sldId id="262" r:id="rId6"/>
    <p:sldId id="268" r:id="rId7"/>
    <p:sldId id="270" r:id="rId8"/>
    <p:sldId id="269" r:id="rId9"/>
    <p:sldId id="279" r:id="rId10"/>
    <p:sldId id="277" r:id="rId11"/>
    <p:sldId id="278"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E9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47205" autoAdjust="0"/>
  </p:normalViewPr>
  <p:slideViewPr>
    <p:cSldViewPr snapToGrid="0">
      <p:cViewPr>
        <p:scale>
          <a:sx n="120" d="100"/>
          <a:sy n="120" d="100"/>
        </p:scale>
        <p:origin x="-474"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035F98-A1BD-4CEA-97BE-8B0B3D35457A}" type="datetimeFigureOut">
              <a:rPr lang="de-DE" smtClean="0"/>
              <a:t>01.06.2017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210812-7D92-4061-8666-33E5FF0E418A}" type="slidenum">
              <a:rPr lang="de-DE" smtClean="0"/>
              <a:t>‹Nr.›</a:t>
            </a:fld>
            <a:endParaRPr lang="de-DE"/>
          </a:p>
        </p:txBody>
      </p:sp>
    </p:spTree>
    <p:extLst>
      <p:ext uri="{BB962C8B-B14F-4D97-AF65-F5344CB8AC3E}">
        <p14:creationId xmlns:p14="http://schemas.microsoft.com/office/powerpoint/2010/main" val="781058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dirty="0">
                <a:latin typeface="Arial" panose="020B0604020202020204" pitchFamily="34" charset="0"/>
              </a:rPr>
              <a:t>Discuss various types of errors. State examples, and ask students how they would categorize them. Ask them about any errors they have come across recently.</a:t>
            </a:r>
            <a:endParaRPr lang="en-US" altLang="de-DE" b="1" dirty="0">
              <a:latin typeface="Arial" panose="020B0604020202020204" pitchFamily="34" charset="0"/>
            </a:endParaRPr>
          </a:p>
          <a:p>
            <a:r>
              <a:rPr lang="en-US" altLang="de-DE" dirty="0">
                <a:latin typeface="Arial" panose="020B0604020202020204" pitchFamily="34" charset="0"/>
              </a:rPr>
              <a:t>There are three kinds of errors that you need to handle when you develop applications—syntax errors, runtime errors, and semantic errors.</a:t>
            </a:r>
            <a:endParaRPr lang="en-US" altLang="de-DE" b="1" dirty="0">
              <a:latin typeface="Arial" panose="020B0604020202020204" pitchFamily="34" charset="0"/>
            </a:endParaRPr>
          </a:p>
          <a:p>
            <a:r>
              <a:rPr lang="en-US" altLang="de-DE" b="1" dirty="0">
                <a:latin typeface="Arial" panose="020B0604020202020204" pitchFamily="34" charset="0"/>
              </a:rPr>
              <a:t>Syntax Errors</a:t>
            </a:r>
          </a:p>
          <a:p>
            <a:r>
              <a:rPr lang="en-US" altLang="de-DE" dirty="0">
                <a:latin typeface="Arial" panose="020B0604020202020204" pitchFamily="34" charset="0"/>
              </a:rPr>
              <a:t>The syntax of an application must be correct for a compiler to be able to compile the code, and for the application to run. Syntax refers to the application structure, and the rules associated with the structure. For example, this could be braces that surround a block of code in Microsoft Visual C#® (for example, </a:t>
            </a:r>
            <a:r>
              <a:rPr lang="en-US" altLang="de-DE" b="1" dirty="0">
                <a:latin typeface="Courier New" panose="02070309020205020404" pitchFamily="49" charset="0"/>
                <a:cs typeface="Courier New" panose="02070309020205020404" pitchFamily="49" charset="0"/>
              </a:rPr>
              <a:t>if (!</a:t>
            </a:r>
            <a:r>
              <a:rPr lang="en-US" altLang="de-DE" b="1" dirty="0" err="1">
                <a:latin typeface="Courier New" panose="02070309020205020404" pitchFamily="49" charset="0"/>
                <a:cs typeface="Courier New" panose="02070309020205020404" pitchFamily="49" charset="0"/>
              </a:rPr>
              <a:t>this.IsPostBack</a:t>
            </a:r>
            <a:r>
              <a:rPr lang="en-US" altLang="de-DE" b="1" dirty="0">
                <a:latin typeface="Courier New" panose="02070309020205020404" pitchFamily="49" charset="0"/>
                <a:cs typeface="Courier New" panose="02070309020205020404" pitchFamily="49" charset="0"/>
              </a:rPr>
              <a:t>) { Block of Code }</a:t>
            </a:r>
            <a:r>
              <a:rPr lang="en-US" altLang="de-DE" dirty="0">
                <a:latin typeface="Arial" panose="020B0604020202020204" pitchFamily="34" charset="0"/>
              </a:rPr>
              <a:t>) or the matching </a:t>
            </a:r>
            <a:r>
              <a:rPr lang="en-US" altLang="de-DE" b="1" dirty="0">
                <a:latin typeface="Arial" panose="020B0604020202020204" pitchFamily="34" charset="0"/>
              </a:rPr>
              <a:t>Begin</a:t>
            </a:r>
            <a:r>
              <a:rPr lang="en-US" altLang="de-DE" dirty="0">
                <a:latin typeface="Arial" panose="020B0604020202020204" pitchFamily="34" charset="0"/>
              </a:rPr>
              <a:t> and </a:t>
            </a:r>
            <a:r>
              <a:rPr lang="en-US" altLang="de-DE" b="1" dirty="0">
                <a:latin typeface="Arial" panose="020B0604020202020204" pitchFamily="34" charset="0"/>
              </a:rPr>
              <a:t>End</a:t>
            </a:r>
            <a:r>
              <a:rPr lang="en-US" altLang="de-DE" dirty="0">
                <a:latin typeface="Arial" panose="020B0604020202020204" pitchFamily="34" charset="0"/>
              </a:rPr>
              <a:t> statements in Microsoft Visual Basic®, (for example, </a:t>
            </a:r>
            <a:r>
              <a:rPr lang="en-US" altLang="de-DE" b="1" dirty="0">
                <a:latin typeface="Courier New" panose="02070309020205020404" pitchFamily="49" charset="0"/>
                <a:cs typeface="Courier New" panose="02070309020205020404" pitchFamily="49" charset="0"/>
              </a:rPr>
              <a:t>Sub </a:t>
            </a:r>
            <a:r>
              <a:rPr lang="en-US" altLang="de-DE" b="1" dirty="0" err="1">
                <a:latin typeface="Courier New" panose="02070309020205020404" pitchFamily="49" charset="0"/>
                <a:cs typeface="Courier New" panose="02070309020205020404" pitchFamily="49" charset="0"/>
              </a:rPr>
              <a:t>SubName</a:t>
            </a:r>
            <a:r>
              <a:rPr lang="en-US" altLang="de-DE" b="1" dirty="0">
                <a:latin typeface="Courier New" panose="02070309020205020404" pitchFamily="49" charset="0"/>
                <a:cs typeface="Courier New" panose="02070309020205020404" pitchFamily="49" charset="0"/>
              </a:rPr>
              <a:t>() ... End Sub</a:t>
            </a:r>
            <a:r>
              <a:rPr lang="en-US" altLang="de-DE" dirty="0">
                <a:latin typeface="Courier New" panose="02070309020205020404" pitchFamily="49" charset="0"/>
                <a:cs typeface="Courier New" panose="02070309020205020404" pitchFamily="49" charset="0"/>
              </a:rPr>
              <a:t>)</a:t>
            </a:r>
            <a:r>
              <a:rPr lang="en-US" altLang="de-DE" dirty="0">
                <a:latin typeface="Arial" panose="020B0604020202020204" pitchFamily="34" charset="0"/>
              </a:rPr>
              <a:t>. If you leave out one of the matching braces in Visual C#, or the </a:t>
            </a:r>
            <a:r>
              <a:rPr lang="en-US" altLang="de-DE" b="1" dirty="0">
                <a:latin typeface="Arial" panose="020B0604020202020204" pitchFamily="34" charset="0"/>
              </a:rPr>
              <a:t>End Sub </a:t>
            </a:r>
            <a:r>
              <a:rPr lang="en-US" altLang="de-DE" dirty="0">
                <a:latin typeface="Arial" panose="020B0604020202020204" pitchFamily="34" charset="0"/>
              </a:rPr>
              <a:t>statement in Visual Basic, a syntax error occurs. </a:t>
            </a:r>
          </a:p>
          <a:p>
            <a:r>
              <a:rPr lang="en-US" altLang="de-DE" dirty="0">
                <a:latin typeface="Arial" panose="020B0604020202020204" pitchFamily="34" charset="0"/>
              </a:rPr>
              <a:t>Syntax errors are part of what is referred to as </a:t>
            </a:r>
            <a:r>
              <a:rPr lang="en-US" altLang="de-DE" i="1" dirty="0">
                <a:latin typeface="Arial" panose="020B0604020202020204" pitchFamily="34" charset="0"/>
              </a:rPr>
              <a:t>compile-time errors</a:t>
            </a:r>
            <a:r>
              <a:rPr lang="en-US" altLang="de-DE" dirty="0">
                <a:latin typeface="Arial" panose="020B0604020202020204" pitchFamily="34" charset="0"/>
              </a:rPr>
              <a:t>. Visual Studio 2010 warns you of potential errors at design time. Syntax notifications—or squiggles—underline code that will not compile or that might cause an error . You can identify syntax errors and resolve them when you compile the application.</a:t>
            </a:r>
            <a:endParaRPr lang="en-US" altLang="de-DE" b="1" dirty="0">
              <a:latin typeface="Arial" panose="020B0604020202020204" pitchFamily="34" charset="0"/>
            </a:endParaRPr>
          </a:p>
          <a:p>
            <a:r>
              <a:rPr lang="en-US" altLang="de-DE" b="1" dirty="0">
                <a:latin typeface="Arial" panose="020B0604020202020204" pitchFamily="34" charset="0"/>
              </a:rPr>
              <a:t>Runtime Errors</a:t>
            </a:r>
          </a:p>
          <a:p>
            <a:r>
              <a:rPr lang="en-US" altLang="de-DE" dirty="0">
                <a:latin typeface="Arial" panose="020B0604020202020204" pitchFamily="34" charset="0"/>
              </a:rPr>
              <a:t>Runtime errors occur when the application is running. Runtime errors are also known as exceptions. For example, an application may rely on a file to be available at run-time. However, if the file is not available when the application tries to access it, an exception is thrown, unless your application can handle the exception. Briefly cover exception handling, but refer the students to the link in the Additional Reading section for more information.</a:t>
            </a:r>
            <a:endParaRPr lang="en-US" altLang="de-DE" b="1" dirty="0">
              <a:latin typeface="Arial" panose="020B0604020202020204" pitchFamily="34" charset="0"/>
            </a:endParaRPr>
          </a:p>
          <a:p>
            <a:r>
              <a:rPr lang="en-US" altLang="de-DE" b="1" dirty="0">
                <a:latin typeface="Arial" panose="020B0604020202020204" pitchFamily="34" charset="0"/>
              </a:rPr>
              <a:t>Semantic Errors</a:t>
            </a:r>
          </a:p>
          <a:p>
            <a:r>
              <a:rPr lang="en-US" altLang="de-DE" dirty="0">
                <a:latin typeface="Arial" panose="020B0604020202020204" pitchFamily="34" charset="0"/>
              </a:rPr>
              <a:t>Semantic errors are the hardest to locate and fix because your application will run successfully, and you will not see any error messages. However, your application may not perform as intended, or may perform differently from what you want it to do. For example, a user performs a calculation, and the correct result displays on the user interface. If the calculation and related operations are not stored in the data storage when the next user logs on, the second user will view the same data viewed by the first user. This means that the semantics of the application is wrong. Identifying this type of error can be very tricky and confusing, because it requires you to follow the input, output, and the flow of the application to locate the bug. </a:t>
            </a:r>
          </a:p>
        </p:txBody>
      </p:sp>
      <p:sp>
        <p:nvSpPr>
          <p:cNvPr id="2765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765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5A1639B-965C-4D21-A498-0F31CE667CD9}" type="slidenum">
              <a:rPr lang="en-US" altLang="de-DE" sz="1200">
                <a:latin typeface="Arial" panose="020B0604020202020204" pitchFamily="34" charset="0"/>
              </a:rPr>
              <a:pPr algn="r" eaLnBrk="1" hangingPunct="1"/>
              <a:t>3</a:t>
            </a:fld>
            <a:endParaRPr lang="en-US" altLang="de-DE" sz="1200">
              <a:latin typeface="Arial" panose="020B0604020202020204" pitchFamily="34" charset="0"/>
            </a:endParaRPr>
          </a:p>
        </p:txBody>
      </p:sp>
    </p:spTree>
    <p:extLst>
      <p:ext uri="{BB962C8B-B14F-4D97-AF65-F5344CB8AC3E}">
        <p14:creationId xmlns:p14="http://schemas.microsoft.com/office/powerpoint/2010/main" val="123888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7383A975-59B1-41BF-94DA-39C9E0150D14}" type="slidenum">
              <a:rPr lang="en-US" altLang="de-DE" sz="1200">
                <a:latin typeface="Arial" panose="020B0604020202020204" pitchFamily="34" charset="0"/>
              </a:rPr>
              <a:pPr algn="r" eaLnBrk="1" hangingPunct="1"/>
              <a:t>4</a:t>
            </a:fld>
            <a:endParaRPr lang="en-US" altLang="de-DE" sz="1200">
              <a:latin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Ensure that the students are familiar with the concept of debugging.</a:t>
            </a:r>
          </a:p>
          <a:p>
            <a:r>
              <a:rPr lang="en-US" altLang="de-DE">
                <a:latin typeface="Arial" panose="020B0604020202020204" pitchFamily="34" charset="0"/>
              </a:rPr>
              <a:t>Explain the process of debugging: Determine whether the bug should be fixed, locate the bug, and fix the bug.</a:t>
            </a:r>
            <a:endParaRPr lang="en-US" altLang="de-DE" b="1">
              <a:latin typeface="Arial" panose="020B0604020202020204" pitchFamily="34" charset="0"/>
            </a:endParaRPr>
          </a:p>
          <a:p>
            <a:r>
              <a:rPr lang="en-US" altLang="de-DE">
                <a:latin typeface="Arial" panose="020B0604020202020204" pitchFamily="34" charset="0"/>
              </a:rPr>
              <a:t>Point out that unlike spoken languages such as English and German, where a syntax error can be overlooked, a compiler error will not pass, because software like Visual Studio 2010 will not fix a syntax error.</a:t>
            </a:r>
          </a:p>
          <a:p>
            <a:r>
              <a:rPr lang="en-US" altLang="de-DE">
                <a:latin typeface="Arial" panose="020B0604020202020204" pitchFamily="34" charset="0"/>
              </a:rPr>
              <a:t>Mention about debugging on the client—for example, how to debug a commercial Web application on a client computer by using Microsoft Visual Studio® 2010—and stepping through client-side code. </a:t>
            </a:r>
          </a:p>
          <a:p>
            <a:r>
              <a:rPr lang="en-US" altLang="de-DE">
                <a:latin typeface="Arial" panose="020B0604020202020204" pitchFamily="34" charset="0"/>
              </a:rPr>
              <a:t>Potentially show the </a:t>
            </a:r>
            <a:r>
              <a:rPr lang="en-US" altLang="de-DE" b="1">
                <a:latin typeface="Arial" panose="020B0604020202020204" pitchFamily="34" charset="0"/>
              </a:rPr>
              <a:t>Options</a:t>
            </a:r>
            <a:r>
              <a:rPr lang="en-US" altLang="de-DE">
                <a:latin typeface="Arial" panose="020B0604020202020204" pitchFamily="34" charset="0"/>
              </a:rPr>
              <a:t> dialog box for enabling client-side debugging, and the JavaScript </a:t>
            </a:r>
            <a:r>
              <a:rPr lang="en-US" altLang="de-DE" b="1">
                <a:latin typeface="Arial" panose="020B0604020202020204" pitchFamily="34" charset="0"/>
              </a:rPr>
              <a:t>debugger</a:t>
            </a:r>
            <a:r>
              <a:rPr lang="en-US" altLang="de-DE">
                <a:latin typeface="Arial" panose="020B0604020202020204" pitchFamily="34" charset="0"/>
              </a:rPr>
              <a:t> method.</a:t>
            </a:r>
          </a:p>
          <a:p>
            <a:r>
              <a:rPr lang="en-US" altLang="de-DE">
                <a:latin typeface="Arial" panose="020B0604020202020204" pitchFamily="34" charset="0"/>
              </a:rPr>
              <a:t>Point out though, that client-side debugging is not being discussed in this module.</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ensure that your program or code is without any errors?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When you write a computer program, errors can and will occur. You might make a typographical error, your program might not perform as expected, or it might not run at all. When there is an error in your program, you need to find it and fix it. Finding and fixing errors is called debugging. </a:t>
            </a:r>
          </a:p>
        </p:txBody>
      </p:sp>
      <p:sp>
        <p:nvSpPr>
          <p:cNvPr id="28677"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8678"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254855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A34705FF-BA4A-4BAE-AC40-F5FE18C3BED8}" type="slidenum">
              <a:rPr lang="en-US" altLang="de-DE" sz="1200">
                <a:latin typeface="Arial" panose="020B0604020202020204" pitchFamily="34" charset="0"/>
              </a:rPr>
              <a:pPr algn="r" eaLnBrk="1" hangingPunct="1"/>
              <a:t>5</a:t>
            </a:fld>
            <a:endParaRPr lang="en-US" altLang="de-DE" sz="120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Explain what a Debug class is, and explain its methods.</a:t>
            </a:r>
          </a:p>
          <a:p>
            <a:r>
              <a:rPr lang="en-US" altLang="de-DE">
                <a:latin typeface="Arial" panose="020B0604020202020204" pitchFamily="34" charset="0"/>
              </a:rPr>
              <a:t>The listeners are explained in the next topic, so defer any discussion. </a:t>
            </a:r>
          </a:p>
          <a:p>
            <a:r>
              <a:rPr lang="en-US" altLang="de-DE">
                <a:latin typeface="Arial" panose="020B0604020202020204" pitchFamily="34" charset="0"/>
              </a:rPr>
              <a:t>For information on the methods and its overloads, refer to the Course Handbook and Additional Reading section.</a:t>
            </a:r>
          </a:p>
          <a:p>
            <a:r>
              <a:rPr lang="en-US" altLang="de-DE">
                <a:latin typeface="Arial" panose="020B0604020202020204" pitchFamily="34" charset="0"/>
              </a:rPr>
              <a:t> </a:t>
            </a:r>
          </a:p>
        </p:txBody>
      </p:sp>
      <p:sp>
        <p:nvSpPr>
          <p:cNvPr id="29701"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29702"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81302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314325" y="2176463"/>
            <a:ext cx="6286500" cy="685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Explain what tracing is.</a:t>
            </a:r>
          </a:p>
          <a:p>
            <a:r>
              <a:rPr lang="en-US" altLang="de-DE">
                <a:latin typeface="Arial" panose="020B0604020202020204" pitchFamily="34" charset="0"/>
              </a:rPr>
              <a:t>Explain the functionality of tracing. </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What is the purpose of using tracing functionality?</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use tracing to view diagnostic information about a single request for an ASP.NET page simply by enabling it for your page or application. Tracing also allows you to write debug statements directly in your code without having to remove them from your application when you deploy it to production servers.</a:t>
            </a:r>
          </a:p>
          <a:p>
            <a:endParaRPr lang="en-US" altLang="de-DE">
              <a:latin typeface="Arial" panose="020B0604020202020204" pitchFamily="34" charset="0"/>
            </a:endParaRPr>
          </a:p>
        </p:txBody>
      </p:sp>
      <p:sp>
        <p:nvSpPr>
          <p:cNvPr id="35844"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5845"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ADA1A15E-E85D-42EB-98FD-236B848B7AA6}" type="slidenum">
              <a:rPr lang="en-US" altLang="de-DE" sz="1200">
                <a:latin typeface="Arial" panose="020B0604020202020204" pitchFamily="34" charset="0"/>
              </a:rPr>
              <a:pPr algn="r" eaLnBrk="1" hangingPunct="1"/>
              <a:t>6</a:t>
            </a:fld>
            <a:endParaRPr lang="en-US" altLang="de-DE" sz="1200">
              <a:latin typeface="Arial" panose="020B0604020202020204" pitchFamily="34" charset="0"/>
            </a:endParaRPr>
          </a:p>
        </p:txBody>
      </p:sp>
    </p:spTree>
    <p:extLst>
      <p:ext uri="{BB962C8B-B14F-4D97-AF65-F5344CB8AC3E}">
        <p14:creationId xmlns:p14="http://schemas.microsoft.com/office/powerpoint/2010/main" val="194999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Focus this conversation on enabling tracing, and how to view trace messages.</a:t>
            </a:r>
          </a:p>
          <a:p>
            <a:r>
              <a:rPr lang="en-US" altLang="de-DE">
                <a:latin typeface="Arial" panose="020B0604020202020204" pitchFamily="34" charset="0"/>
              </a:rPr>
              <a:t>You can use the solution code for this module to view application-level tracing, and point out the information mentioned in the Trace Categories table.</a:t>
            </a:r>
          </a:p>
          <a:p>
            <a:r>
              <a:rPr lang="en-US" altLang="de-DE">
                <a:latin typeface="Arial" panose="020B0604020202020204" pitchFamily="34" charset="0"/>
              </a:rPr>
              <a:t>Ensure that you discuss the following background on tracing. In classic application service providers (ASPs), tracing and debugging facilities were not available Therefore, developers used the ‘got here’ debugging in the form of </a:t>
            </a:r>
            <a:r>
              <a:rPr lang="en-US" altLang="de-DE" b="1">
                <a:latin typeface="Arial" panose="020B0604020202020204" pitchFamily="34" charset="0"/>
              </a:rPr>
              <a:t>Response</a:t>
            </a:r>
            <a:r>
              <a:rPr lang="en-US" altLang="de-DE">
                <a:latin typeface="Arial" panose="020B0604020202020204" pitchFamily="34" charset="0"/>
              </a:rPr>
              <a:t>.</a:t>
            </a:r>
            <a:r>
              <a:rPr lang="en-US" altLang="de-DE" b="1">
                <a:latin typeface="Arial" panose="020B0604020202020204" pitchFamily="34" charset="0"/>
              </a:rPr>
              <a:t>Write</a:t>
            </a:r>
            <a:r>
              <a:rPr lang="en-US" altLang="de-DE">
                <a:latin typeface="Arial" panose="020B0604020202020204" pitchFamily="34" charset="0"/>
              </a:rPr>
              <a:t> statements. This resulted in an HTML page with informal trace statements announcing to the programmer that the program ‘got here’ and ‘got there’ with each new line executed. This kind of intrusive tracing was very inconvenient to clean up. So, many developers created their own informal trace libraries to circumvent these limitations. </a:t>
            </a:r>
          </a:p>
          <a:p>
            <a:r>
              <a:rPr lang="en-US" altLang="de-DE">
                <a:latin typeface="Arial" panose="020B0604020202020204" pitchFamily="34" charset="0"/>
              </a:rPr>
              <a:t>Emphasize that the students must use the </a:t>
            </a:r>
            <a:r>
              <a:rPr lang="en-US" altLang="de-DE" b="1">
                <a:latin typeface="Arial" panose="020B0604020202020204" pitchFamily="34" charset="0"/>
              </a:rPr>
              <a:t>Trace</a:t>
            </a:r>
            <a:r>
              <a:rPr lang="en-US" altLang="de-DE">
                <a:latin typeface="Arial" panose="020B0604020202020204" pitchFamily="34" charset="0"/>
              </a:rPr>
              <a:t> and </a:t>
            </a:r>
            <a:r>
              <a:rPr lang="en-US" altLang="de-DE" b="1">
                <a:latin typeface="Arial" panose="020B0604020202020204" pitchFamily="34" charset="0"/>
              </a:rPr>
              <a:t>Debug</a:t>
            </a:r>
            <a:r>
              <a:rPr lang="en-US" altLang="de-DE">
                <a:latin typeface="Arial" panose="020B0604020202020204" pitchFamily="34" charset="0"/>
              </a:rPr>
              <a:t> classes for tracing and debugging, rather than </a:t>
            </a:r>
            <a:r>
              <a:rPr lang="en-US" altLang="de-DE" b="1">
                <a:latin typeface="Arial" panose="020B0604020202020204" pitchFamily="34" charset="0"/>
              </a:rPr>
              <a:t>Response.Write</a:t>
            </a:r>
            <a:r>
              <a:rPr lang="en-US" altLang="de-DE">
                <a:latin typeface="Arial" panose="020B0604020202020204" pitchFamily="34" charset="0"/>
              </a:rPr>
              <a:t> statements. </a:t>
            </a:r>
          </a:p>
          <a:p>
            <a:r>
              <a:rPr lang="en-US" altLang="de-DE">
                <a:latin typeface="Arial" panose="020B0604020202020204" pitchFamily="34" charset="0"/>
              </a:rPr>
              <a:t>Mention to the students that there are multiple things named Trace in the Microsoft .NET Framework. There is a class called </a:t>
            </a:r>
            <a:r>
              <a:rPr lang="en-US" altLang="de-DE" b="1">
                <a:latin typeface="Arial" panose="020B0604020202020204" pitchFamily="34" charset="0"/>
              </a:rPr>
              <a:t>System.Diagnostics.Trace</a:t>
            </a:r>
            <a:r>
              <a:rPr lang="en-US" altLang="de-DE">
                <a:latin typeface="Arial" panose="020B0604020202020204" pitchFamily="34" charset="0"/>
              </a:rPr>
              <a:t>, and there is also a public property on </a:t>
            </a:r>
            <a:r>
              <a:rPr lang="en-US" altLang="de-DE" b="1">
                <a:latin typeface="Arial" panose="020B0604020202020204" pitchFamily="34" charset="0"/>
              </a:rPr>
              <a:t>System.Web.UI.Page</a:t>
            </a:r>
            <a:r>
              <a:rPr lang="en-US" altLang="de-DE">
                <a:latin typeface="Arial" panose="020B0604020202020204" pitchFamily="34" charset="0"/>
              </a:rPr>
              <a:t> that is known as </a:t>
            </a:r>
            <a:r>
              <a:rPr lang="en-US" altLang="de-DE" b="1">
                <a:latin typeface="Arial" panose="020B0604020202020204" pitchFamily="34" charset="0"/>
              </a:rPr>
              <a:t>Trace</a:t>
            </a:r>
            <a:r>
              <a:rPr lang="en-US" altLang="de-DE">
                <a:latin typeface="Arial" panose="020B0604020202020204" pitchFamily="34" charset="0"/>
              </a:rPr>
              <a:t>. The </a:t>
            </a:r>
            <a:r>
              <a:rPr lang="en-US" altLang="de-DE" b="1">
                <a:latin typeface="Arial" panose="020B0604020202020204" pitchFamily="34" charset="0"/>
              </a:rPr>
              <a:t>Trace</a:t>
            </a:r>
            <a:r>
              <a:rPr lang="en-US" altLang="de-DE">
                <a:latin typeface="Arial" panose="020B0604020202020204" pitchFamily="34" charset="0"/>
              </a:rPr>
              <a:t> property on the </a:t>
            </a:r>
            <a:r>
              <a:rPr lang="en-US" altLang="de-DE" b="1">
                <a:latin typeface="Arial" panose="020B0604020202020204" pitchFamily="34" charset="0"/>
              </a:rPr>
              <a:t>Page</a:t>
            </a:r>
            <a:r>
              <a:rPr lang="en-US" altLang="de-DE">
                <a:latin typeface="Arial" panose="020B0604020202020204" pitchFamily="34" charset="0"/>
              </a:rPr>
              <a:t> class gives you access to the </a:t>
            </a:r>
            <a:r>
              <a:rPr lang="en-US" altLang="de-DE" b="1">
                <a:latin typeface="Arial" panose="020B0604020202020204" pitchFamily="34" charset="0"/>
              </a:rPr>
              <a:t>System.Web.TraceContext</a:t>
            </a:r>
            <a:r>
              <a:rPr lang="en-US" altLang="de-DE">
                <a:latin typeface="Arial" panose="020B0604020202020204" pitchFamily="34" charset="0"/>
              </a:rPr>
              <a:t> and the ASP.NET–specific tracing mechanism. </a:t>
            </a:r>
          </a:p>
          <a:p>
            <a:r>
              <a:rPr lang="en-US" altLang="de-DE">
                <a:latin typeface="Arial" panose="020B0604020202020204" pitchFamily="34" charset="0"/>
              </a:rPr>
              <a:t>The </a:t>
            </a:r>
            <a:r>
              <a:rPr lang="en-US" altLang="de-DE" b="1">
                <a:latin typeface="Arial" panose="020B0604020202020204" pitchFamily="34" charset="0"/>
              </a:rPr>
              <a:t>TraceContext</a:t>
            </a:r>
            <a:r>
              <a:rPr lang="en-US" altLang="de-DE">
                <a:latin typeface="Arial" panose="020B0604020202020204" pitchFamily="34" charset="0"/>
              </a:rPr>
              <a:t> class collects all the details and timing of a Web request. It contains a number of methods, but the students will mostly use the </a:t>
            </a:r>
            <a:r>
              <a:rPr lang="en-US" altLang="de-DE" b="1">
                <a:latin typeface="Arial" panose="020B0604020202020204" pitchFamily="34" charset="0"/>
              </a:rPr>
              <a:t>Write </a:t>
            </a:r>
            <a:r>
              <a:rPr lang="en-US" altLang="de-DE">
                <a:latin typeface="Arial" panose="020B0604020202020204" pitchFamily="34" charset="0"/>
              </a:rPr>
              <a:t>method. It also includes the </a:t>
            </a:r>
            <a:r>
              <a:rPr lang="en-US" altLang="de-DE" b="1">
                <a:latin typeface="Arial" panose="020B0604020202020204" pitchFamily="34" charset="0"/>
              </a:rPr>
              <a:t>Warn </a:t>
            </a:r>
            <a:r>
              <a:rPr lang="en-US" altLang="de-DE">
                <a:latin typeface="Arial" panose="020B0604020202020204" pitchFamily="34" charset="0"/>
              </a:rPr>
              <a:t>method, which simply calls the </a:t>
            </a:r>
            <a:r>
              <a:rPr lang="en-US" altLang="de-DE" b="1">
                <a:latin typeface="Arial" panose="020B0604020202020204" pitchFamily="34" charset="0"/>
              </a:rPr>
              <a:t>Write() </a:t>
            </a:r>
            <a:r>
              <a:rPr lang="en-US" altLang="de-DE">
                <a:latin typeface="Arial" panose="020B0604020202020204" pitchFamily="34" charset="0"/>
              </a:rPr>
              <a:t>function, and ensures that the output generated by </a:t>
            </a:r>
            <a:r>
              <a:rPr lang="en-US" altLang="de-DE" b="1">
                <a:latin typeface="Arial" panose="020B0604020202020204" pitchFamily="34" charset="0"/>
              </a:rPr>
              <a:t>Warn</a:t>
            </a:r>
            <a:r>
              <a:rPr lang="en-US" altLang="de-DE">
                <a:latin typeface="Arial" panose="020B0604020202020204" pitchFamily="34" charset="0"/>
              </a:rPr>
              <a:t> is colored in red.</a:t>
            </a:r>
          </a:p>
          <a:p>
            <a:r>
              <a:rPr lang="en-US" altLang="de-DE">
                <a:latin typeface="Arial" panose="020B0604020202020204" pitchFamily="34" charset="0"/>
              </a:rPr>
              <a:t>Avoid a discussion on state, because this is covered in Module 13.</a:t>
            </a:r>
          </a:p>
          <a:p>
            <a:endParaRPr lang="en-US" altLang="de-DE">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How will you view trace information?</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view trace information at the bottom of each page. Alternatively, you can also use the trace viewer or </a:t>
            </a:r>
            <a:r>
              <a:rPr lang="en-US" altLang="de-DE" b="1">
                <a:latin typeface="Arial" panose="020B0604020202020204" pitchFamily="34" charset="0"/>
              </a:rPr>
              <a:t>Trace.axd</a:t>
            </a:r>
            <a:r>
              <a:rPr lang="en-US" altLang="de-DE">
                <a:latin typeface="Arial" panose="020B0604020202020204" pitchFamily="34" charset="0"/>
              </a:rPr>
              <a:t> to view trace information that is collected and cached by ASP.NET, when tracing is enabled. </a:t>
            </a:r>
          </a:p>
        </p:txBody>
      </p:sp>
      <p:sp>
        <p:nvSpPr>
          <p:cNvPr id="37892"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7893"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
        <p:nvSpPr>
          <p:cNvPr id="6"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CC1CFA20-BDFF-4A4D-B8F8-254A53C48C87}" type="slidenum">
              <a:rPr lang="en-US" altLang="de-DE" sz="1200">
                <a:latin typeface="Arial" panose="020B0604020202020204" pitchFamily="34" charset="0"/>
              </a:rPr>
              <a:pPr algn="r" eaLnBrk="1" hangingPunct="1"/>
              <a:t>7</a:t>
            </a:fld>
            <a:endParaRPr lang="en-US" altLang="de-DE" sz="1200">
              <a:latin typeface="Arial" panose="020B0604020202020204" pitchFamily="34" charset="0"/>
            </a:endParaRPr>
          </a:p>
        </p:txBody>
      </p:sp>
    </p:spTree>
    <p:extLst>
      <p:ext uri="{BB962C8B-B14F-4D97-AF65-F5344CB8AC3E}">
        <p14:creationId xmlns:p14="http://schemas.microsoft.com/office/powerpoint/2010/main" val="97756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7"/>
          <p:cNvSpPr txBox="1">
            <a:spLocks noGrp="1" noChangeArrowheads="1"/>
          </p:cNvSpPr>
          <p:nvPr/>
        </p:nvSpPr>
        <p:spPr bwMode="auto">
          <a:xfrm>
            <a:off x="3970338" y="8829675"/>
            <a:ext cx="3038475" cy="465138"/>
          </a:xfrm>
          <a:prstGeom prst="rect">
            <a:avLst/>
          </a:prstGeom>
          <a:noFill/>
          <a:ln>
            <a:miter lim="800000"/>
            <a:headEnd/>
            <a:tailEnd/>
          </a:ln>
        </p:spPr>
        <p:txBody>
          <a:bodyPr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r" eaLnBrk="1" hangingPunct="1"/>
            <a:fld id="{66031C6A-514F-4914-9BAD-0673F69214A0}" type="slidenum">
              <a:rPr lang="en-US" altLang="de-DE" sz="1200">
                <a:latin typeface="Arial" panose="020B0604020202020204" pitchFamily="34" charset="0"/>
              </a:rPr>
              <a:pPr algn="r" eaLnBrk="1" hangingPunct="1"/>
              <a:t>8</a:t>
            </a:fld>
            <a:endParaRPr lang="en-US" altLang="de-DE" sz="120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314325" y="2184400"/>
            <a:ext cx="62865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de-DE">
                <a:latin typeface="Arial" panose="020B0604020202020204" pitchFamily="34" charset="0"/>
              </a:rPr>
              <a:t>Point out the difference between the </a:t>
            </a:r>
            <a:r>
              <a:rPr lang="en-US" altLang="de-DE" b="1">
                <a:latin typeface="Arial" panose="020B0604020202020204" pitchFamily="34" charset="0"/>
              </a:rPr>
              <a:t>Warn</a:t>
            </a:r>
            <a:r>
              <a:rPr lang="en-US" altLang="de-DE">
                <a:latin typeface="Arial" panose="020B0604020202020204" pitchFamily="34" charset="0"/>
              </a:rPr>
              <a:t> and </a:t>
            </a:r>
            <a:r>
              <a:rPr lang="en-US" altLang="de-DE" b="1">
                <a:latin typeface="Arial" panose="020B0604020202020204" pitchFamily="34" charset="0"/>
              </a:rPr>
              <a:t>Write</a:t>
            </a:r>
            <a:r>
              <a:rPr lang="en-US" altLang="de-DE">
                <a:latin typeface="Arial" panose="020B0604020202020204" pitchFamily="34" charset="0"/>
              </a:rPr>
              <a:t> methods of the </a:t>
            </a:r>
            <a:r>
              <a:rPr lang="en-US" altLang="de-DE" b="1">
                <a:latin typeface="Arial" panose="020B0604020202020204" pitchFamily="34" charset="0"/>
              </a:rPr>
              <a:t>TraceContext</a:t>
            </a:r>
            <a:r>
              <a:rPr lang="en-US" altLang="de-DE">
                <a:latin typeface="Arial" panose="020B0604020202020204" pitchFamily="34" charset="0"/>
              </a:rPr>
              <a:t>. They are similar, with the exception of the red font for the </a:t>
            </a:r>
            <a:r>
              <a:rPr lang="en-US" altLang="de-DE" b="1">
                <a:latin typeface="Arial" panose="020B0604020202020204" pitchFamily="34" charset="0"/>
              </a:rPr>
              <a:t>Warn</a:t>
            </a:r>
            <a:r>
              <a:rPr lang="en-US" altLang="de-DE">
                <a:latin typeface="Arial" panose="020B0604020202020204" pitchFamily="34" charset="0"/>
              </a:rPr>
              <a:t> method.</a:t>
            </a:r>
          </a:p>
          <a:p>
            <a:r>
              <a:rPr lang="en-US" altLang="de-DE">
                <a:latin typeface="Arial" panose="020B0604020202020204" pitchFamily="34" charset="0"/>
              </a:rPr>
              <a:t>Tell the students that the </a:t>
            </a:r>
            <a:r>
              <a:rPr lang="en-US" altLang="de-DE" b="1">
                <a:latin typeface="Arial" panose="020B0604020202020204" pitchFamily="34" charset="0"/>
              </a:rPr>
              <a:t>Trace</a:t>
            </a:r>
            <a:r>
              <a:rPr lang="en-US" altLang="de-DE">
                <a:latin typeface="Arial" panose="020B0604020202020204" pitchFamily="34" charset="0"/>
              </a:rPr>
              <a:t> and </a:t>
            </a:r>
            <a:r>
              <a:rPr lang="en-US" altLang="de-DE" b="1">
                <a:latin typeface="Arial" panose="020B0604020202020204" pitchFamily="34" charset="0"/>
              </a:rPr>
              <a:t>TraceContext</a:t>
            </a:r>
            <a:r>
              <a:rPr lang="en-US" altLang="de-DE">
                <a:latin typeface="Arial" panose="020B0604020202020204" pitchFamily="34" charset="0"/>
              </a:rPr>
              <a:t> classes can be combined.</a:t>
            </a:r>
          </a:p>
          <a:p>
            <a:r>
              <a:rPr lang="en-US" altLang="de-DE">
                <a:latin typeface="Arial" panose="020B0604020202020204" pitchFamily="34" charset="0"/>
              </a:rPr>
              <a:t>Refer to the Additional Reading section for more information.</a:t>
            </a:r>
          </a:p>
          <a:p>
            <a:endParaRPr lang="en-US" altLang="de-DE" b="1">
              <a:latin typeface="Arial" panose="020B0604020202020204" pitchFamily="34" charset="0"/>
            </a:endParaRPr>
          </a:p>
          <a:p>
            <a:r>
              <a:rPr lang="en-US" altLang="de-DE" b="1">
                <a:latin typeface="Arial" panose="020B0604020202020204" pitchFamily="34" charset="0"/>
              </a:rPr>
              <a:t>Question:</a:t>
            </a:r>
            <a:r>
              <a:rPr lang="en-US" altLang="de-DE">
                <a:latin typeface="Arial" panose="020B0604020202020204" pitchFamily="34" charset="0"/>
              </a:rPr>
              <a:t> When will you use the </a:t>
            </a:r>
            <a:r>
              <a:rPr lang="en-US" altLang="de-DE" b="1">
                <a:latin typeface="Arial" panose="020B0604020202020204" pitchFamily="34" charset="0"/>
              </a:rPr>
              <a:t>TraceContext</a:t>
            </a:r>
            <a:r>
              <a:rPr lang="en-US" altLang="de-DE">
                <a:latin typeface="Arial" panose="020B0604020202020204" pitchFamily="34" charset="0"/>
              </a:rPr>
              <a:t> class?</a:t>
            </a:r>
            <a:endParaRPr lang="en-US" altLang="de-DE" b="1">
              <a:latin typeface="Arial" panose="020B0604020202020204" pitchFamily="34" charset="0"/>
            </a:endParaRPr>
          </a:p>
          <a:p>
            <a:r>
              <a:rPr lang="en-US" altLang="de-DE" b="1">
                <a:latin typeface="Arial" panose="020B0604020202020204" pitchFamily="34" charset="0"/>
              </a:rPr>
              <a:t>Answer:</a:t>
            </a:r>
            <a:r>
              <a:rPr lang="en-US" altLang="de-DE">
                <a:latin typeface="Arial" panose="020B0604020202020204" pitchFamily="34" charset="0"/>
              </a:rPr>
              <a:t> You can use the </a:t>
            </a:r>
            <a:r>
              <a:rPr lang="en-US" altLang="de-DE" b="1">
                <a:latin typeface="Arial" panose="020B0604020202020204" pitchFamily="34" charset="0"/>
              </a:rPr>
              <a:t>TraceContext</a:t>
            </a:r>
            <a:r>
              <a:rPr lang="en-US" altLang="de-DE">
                <a:latin typeface="Arial" panose="020B0604020202020204" pitchFamily="34" charset="0"/>
              </a:rPr>
              <a:t> class to append messages to specific trace categories, and to obtain a set of trace records at the end of request execution.</a:t>
            </a:r>
          </a:p>
        </p:txBody>
      </p:sp>
      <p:sp>
        <p:nvSpPr>
          <p:cNvPr id="36869" name="Rectangle 2"/>
          <p:cNvSpPr txBox="1">
            <a:spLocks noGrp="1" noChangeArrowheads="1"/>
          </p:cNvSpPr>
          <p:nvPr/>
        </p:nvSpPr>
        <p:spPr bwMode="auto">
          <a:xfrm>
            <a:off x="0" y="238125"/>
            <a:ext cx="30384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solidFill>
                  <a:srgbClr val="336699"/>
                </a:solidFill>
                <a:latin typeface="Arial" panose="020B0604020202020204" pitchFamily="34" charset="0"/>
              </a:rPr>
              <a:t>Module 7: Troubleshooting Microsoft® ASP.NET Web Applications</a:t>
            </a:r>
          </a:p>
        </p:txBody>
      </p:sp>
      <p:sp>
        <p:nvSpPr>
          <p:cNvPr id="36870" name="Rectangle 3"/>
          <p:cNvSpPr txBox="1">
            <a:spLocks noGrp="1" noChangeArrowheads="1"/>
          </p:cNvSpPr>
          <p:nvPr/>
        </p:nvSpPr>
        <p:spPr bwMode="auto">
          <a:xfrm>
            <a:off x="0" y="0"/>
            <a:ext cx="30384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eaLnBrk="1" hangingPunct="1"/>
            <a:r>
              <a:rPr lang="en-US" altLang="de-DE" sz="1200" b="1">
                <a:latin typeface="Arial" panose="020B0604020202020204" pitchFamily="34" charset="0"/>
              </a:rPr>
              <a:t>Course 10267A</a:t>
            </a:r>
          </a:p>
        </p:txBody>
      </p:sp>
    </p:spTree>
    <p:extLst>
      <p:ext uri="{BB962C8B-B14F-4D97-AF65-F5344CB8AC3E}">
        <p14:creationId xmlns:p14="http://schemas.microsoft.com/office/powerpoint/2010/main" val="3756168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01.06.2017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976709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01.06.2017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5911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01.06.2017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8650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92B96C3-1F42-476F-BF68-0478C74608EE}" type="datetimeFigureOut">
              <a:rPr lang="de-DE" smtClean="0"/>
              <a:t>01.06.2017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74066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D92B96C3-1F42-476F-BF68-0478C74608EE}" type="datetimeFigureOut">
              <a:rPr lang="de-DE" smtClean="0"/>
              <a:t>01.06.2017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8423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92B96C3-1F42-476F-BF68-0478C74608EE}" type="datetimeFigureOut">
              <a:rPr lang="de-DE" smtClean="0"/>
              <a:t>01.06.2017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92524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2B96C3-1F42-476F-BF68-0478C74608EE}" type="datetimeFigureOut">
              <a:rPr lang="de-DE" smtClean="0"/>
              <a:t>01.06.2017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403493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92B96C3-1F42-476F-BF68-0478C74608EE}" type="datetimeFigureOut">
              <a:rPr lang="de-DE" smtClean="0"/>
              <a:t>01.06.2017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9089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92B96C3-1F42-476F-BF68-0478C74608EE}" type="datetimeFigureOut">
              <a:rPr lang="de-DE" smtClean="0"/>
              <a:t>01.06.2017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13417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01.06.2017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232422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D92B96C3-1F42-476F-BF68-0478C74608EE}" type="datetimeFigureOut">
              <a:rPr lang="de-DE" smtClean="0"/>
              <a:t>01.06.2017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02E7D81-D40F-42C0-A55D-21721D26AEDC}" type="slidenum">
              <a:rPr lang="de-DE" smtClean="0"/>
              <a:t>‹Nr.›</a:t>
            </a:fld>
            <a:endParaRPr lang="de-DE"/>
          </a:p>
        </p:txBody>
      </p:sp>
    </p:spTree>
    <p:extLst>
      <p:ext uri="{BB962C8B-B14F-4D97-AF65-F5344CB8AC3E}">
        <p14:creationId xmlns:p14="http://schemas.microsoft.com/office/powerpoint/2010/main" val="36010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96C3-1F42-476F-BF68-0478C74608EE}" type="datetimeFigureOut">
              <a:rPr lang="de-DE" smtClean="0"/>
              <a:t>01.06.2017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E7D81-D40F-42C0-A55D-21721D26AEDC}" type="slidenum">
              <a:rPr lang="de-DE" smtClean="0"/>
              <a:t>‹Nr.›</a:t>
            </a:fld>
            <a:endParaRPr lang="de-DE"/>
          </a:p>
        </p:txBody>
      </p:sp>
    </p:spTree>
    <p:extLst>
      <p:ext uri="{BB962C8B-B14F-4D97-AF65-F5344CB8AC3E}">
        <p14:creationId xmlns:p14="http://schemas.microsoft.com/office/powerpoint/2010/main" val="2545405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03503" y="4554414"/>
            <a:ext cx="11415581" cy="2224129"/>
          </a:xfrm>
        </p:spPr>
        <p:txBody>
          <a:bodyPr anchor="t">
            <a:noAutofit/>
          </a:bodyPr>
          <a:lstStyle/>
          <a:p>
            <a:pPr algn="l"/>
            <a:r>
              <a:rPr lang="de-DE" sz="16000" dirty="0" err="1">
                <a:solidFill>
                  <a:srgbClr val="11E9CF"/>
                </a:solidFill>
                <a:latin typeface="Century Gothic" panose="020B0502020202020204" pitchFamily="34" charset="0"/>
              </a:rPr>
              <a:t>Webforms</a:t>
            </a:r>
            <a:endParaRPr lang="de-DE" sz="16000" dirty="0">
              <a:solidFill>
                <a:srgbClr val="11E9CF"/>
              </a:solidFill>
              <a:latin typeface="Century Gothic" panose="020B0502020202020204" pitchFamily="34" charset="0"/>
            </a:endParaRPr>
          </a:p>
        </p:txBody>
      </p:sp>
      <p:sp>
        <p:nvSpPr>
          <p:cNvPr id="3" name="Untertitel 2"/>
          <p:cNvSpPr>
            <a:spLocks noGrp="1"/>
          </p:cNvSpPr>
          <p:nvPr>
            <p:ph type="subTitle" idx="1"/>
          </p:nvPr>
        </p:nvSpPr>
        <p:spPr>
          <a:xfrm>
            <a:off x="603504" y="2705522"/>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ASP.NET</a:t>
            </a:r>
          </a:p>
        </p:txBody>
      </p:sp>
      <p:cxnSp>
        <p:nvCxnSpPr>
          <p:cNvPr id="5" name="Gerader Verbinder 4"/>
          <p:cNvCxnSpPr/>
          <p:nvPr/>
        </p:nvCxnSpPr>
        <p:spPr>
          <a:xfrm flipV="1">
            <a:off x="603504" y="4448908"/>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84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Logfiles</a:t>
            </a:r>
            <a:endParaRPr lang="de-DE" dirty="0"/>
          </a:p>
        </p:txBody>
      </p:sp>
      <p:sp>
        <p:nvSpPr>
          <p:cNvPr id="3" name="Inhaltsplatzhalter 2"/>
          <p:cNvSpPr>
            <a:spLocks noGrp="1"/>
          </p:cNvSpPr>
          <p:nvPr>
            <p:ph idx="1"/>
          </p:nvPr>
        </p:nvSpPr>
        <p:spPr/>
        <p:txBody>
          <a:bodyPr/>
          <a:lstStyle/>
          <a:p>
            <a:r>
              <a:rPr lang="de-DE" dirty="0" smtClean="0"/>
              <a:t>W3C IIS Setting</a:t>
            </a:r>
          </a:p>
          <a:p>
            <a:r>
              <a:rPr lang="de-DE" dirty="0" smtClean="0"/>
              <a:t>Logparser</a:t>
            </a:r>
          </a:p>
          <a:p>
            <a:r>
              <a:rPr lang="de-DE" dirty="0" err="1"/>
              <a:t>iis</a:t>
            </a:r>
            <a:r>
              <a:rPr lang="de-DE" dirty="0"/>
              <a:t> </a:t>
            </a:r>
            <a:r>
              <a:rPr lang="de-DE" dirty="0" err="1"/>
              <a:t>failed</a:t>
            </a:r>
            <a:r>
              <a:rPr lang="de-DE" dirty="0"/>
              <a:t> </a:t>
            </a:r>
            <a:r>
              <a:rPr lang="de-DE" dirty="0" err="1"/>
              <a:t>request</a:t>
            </a:r>
            <a:r>
              <a:rPr lang="de-DE" dirty="0"/>
              <a:t> </a:t>
            </a:r>
            <a:r>
              <a:rPr lang="de-DE" dirty="0" err="1"/>
              <a:t>tracing</a:t>
            </a:r>
            <a:endParaRPr lang="de-DE" dirty="0"/>
          </a:p>
        </p:txBody>
      </p:sp>
    </p:spTree>
    <p:extLst>
      <p:ext uri="{BB962C8B-B14F-4D97-AF65-F5344CB8AC3E}">
        <p14:creationId xmlns:p14="http://schemas.microsoft.com/office/powerpoint/2010/main" val="328046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Tests</a:t>
            </a:r>
            <a:endParaRPr lang="de-DE" dirty="0"/>
          </a:p>
        </p:txBody>
      </p:sp>
      <p:sp>
        <p:nvSpPr>
          <p:cNvPr id="3" name="Inhaltsplatzhalter 2"/>
          <p:cNvSpPr>
            <a:spLocks noGrp="1"/>
          </p:cNvSpPr>
          <p:nvPr>
            <p:ph idx="1"/>
          </p:nvPr>
        </p:nvSpPr>
        <p:spPr/>
        <p:txBody>
          <a:bodyPr/>
          <a:lstStyle/>
          <a:p>
            <a:r>
              <a:rPr lang="de-DE" dirty="0" smtClean="0"/>
              <a:t>HTTP Status Codes</a:t>
            </a:r>
          </a:p>
          <a:p>
            <a:pPr lvl="1"/>
            <a:r>
              <a:rPr lang="de-DE" dirty="0" smtClean="0"/>
              <a:t>200</a:t>
            </a:r>
          </a:p>
          <a:p>
            <a:r>
              <a:rPr lang="de-DE" dirty="0" err="1" smtClean="0"/>
              <a:t>Lasttest</a:t>
            </a:r>
            <a:endParaRPr lang="de-DE" dirty="0"/>
          </a:p>
        </p:txBody>
      </p:sp>
    </p:spTree>
    <p:extLst>
      <p:ext uri="{BB962C8B-B14F-4D97-AF65-F5344CB8AC3E}">
        <p14:creationId xmlns:p14="http://schemas.microsoft.com/office/powerpoint/2010/main" val="2681626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603504" y="217300"/>
            <a:ext cx="9228201" cy="1645920"/>
          </a:xfrm>
        </p:spPr>
        <p:txBody>
          <a:bodyPr anchor="b">
            <a:normAutofit/>
          </a:bodyPr>
          <a:lstStyle/>
          <a:p>
            <a:pPr algn="l"/>
            <a:r>
              <a:rPr lang="de-DE" sz="7200" dirty="0">
                <a:solidFill>
                  <a:schemeClr val="bg1">
                    <a:lumMod val="65000"/>
                  </a:schemeClr>
                </a:solidFill>
                <a:latin typeface="Century Gothic" panose="020B0502020202020204" pitchFamily="34" charset="0"/>
              </a:rPr>
              <a:t>Troubleshooting</a:t>
            </a:r>
          </a:p>
        </p:txBody>
      </p:sp>
      <p:cxnSp>
        <p:nvCxnSpPr>
          <p:cNvPr id="5" name="Gerader Verbinder 4"/>
          <p:cNvCxnSpPr/>
          <p:nvPr/>
        </p:nvCxnSpPr>
        <p:spPr>
          <a:xfrm flipV="1">
            <a:off x="603504" y="1960686"/>
            <a:ext cx="10993550" cy="4020"/>
          </a:xfrm>
          <a:prstGeom prst="line">
            <a:avLst/>
          </a:prstGeom>
          <a:ln w="34925">
            <a:solidFill>
              <a:srgbClr val="11E9CF"/>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603504" y="2242037"/>
            <a:ext cx="10750296" cy="3934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de-DE" dirty="0"/>
              <a:t>Debugging in Visual Studios</a:t>
            </a:r>
          </a:p>
          <a:p>
            <a:pPr lvl="1"/>
            <a:r>
              <a:rPr lang="de-DE" altLang="de-DE" dirty="0"/>
              <a:t>Fehlertypen</a:t>
            </a:r>
          </a:p>
          <a:p>
            <a:pPr lvl="1"/>
            <a:r>
              <a:rPr lang="de-DE" altLang="de-DE" dirty="0"/>
              <a:t>Definition</a:t>
            </a:r>
          </a:p>
          <a:p>
            <a:pPr lvl="1"/>
            <a:r>
              <a:rPr lang="en-US" altLang="de-DE" dirty="0"/>
              <a:t>Debug Class</a:t>
            </a:r>
          </a:p>
          <a:p>
            <a:pPr marL="0" indent="0">
              <a:buNone/>
            </a:pPr>
            <a:r>
              <a:rPr lang="en-US" altLang="de-DE" dirty="0"/>
              <a:t>Tracing</a:t>
            </a:r>
          </a:p>
          <a:p>
            <a:pPr lvl="1"/>
            <a:r>
              <a:rPr lang="en-US" altLang="de-DE" dirty="0" err="1"/>
              <a:t>TraceContext</a:t>
            </a:r>
            <a:r>
              <a:rPr lang="en-US" altLang="de-DE" dirty="0"/>
              <a:t> Class </a:t>
            </a:r>
          </a:p>
          <a:p>
            <a:pPr lvl="1"/>
            <a:r>
              <a:rPr lang="en-US" altLang="de-DE" dirty="0"/>
              <a:t>Tracing a Web Application </a:t>
            </a:r>
            <a:endParaRPr lang="en-IN" altLang="de-DE" dirty="0"/>
          </a:p>
          <a:p>
            <a:pPr marL="0" indent="0">
              <a:buNone/>
            </a:pPr>
            <a:endParaRPr lang="en-US" altLang="de-DE" dirty="0"/>
          </a:p>
          <a:p>
            <a:endParaRPr lang="en-US" altLang="de-DE" dirty="0"/>
          </a:p>
        </p:txBody>
      </p:sp>
    </p:spTree>
    <p:extLst>
      <p:ext uri="{BB962C8B-B14F-4D97-AF65-F5344CB8AC3E}">
        <p14:creationId xmlns:p14="http://schemas.microsoft.com/office/powerpoint/2010/main" val="1528758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4"/>
          <p:cNvSpPr>
            <a:spLocks noChangeArrowheads="1"/>
          </p:cNvSpPr>
          <p:nvPr/>
        </p:nvSpPr>
        <p:spPr bwMode="auto">
          <a:xfrm>
            <a:off x="838200" y="5150171"/>
            <a:ext cx="6648450" cy="941189"/>
          </a:xfrm>
          <a:prstGeom prst="roundRect">
            <a:avLst>
              <a:gd name="adj" fmla="val 4167"/>
            </a:avLst>
          </a:prstGeom>
          <a:noFill/>
        </p:spPr>
        <p:txBody>
          <a:bodyPr wrap="square" rtlCol="0">
            <a:spAutoFit/>
          </a:bodyPr>
          <a:lstStyle/>
          <a:p>
            <a:r>
              <a:rPr lang="en-US" altLang="de-DE" b="1" dirty="0"/>
              <a:t>Semantic Errors</a:t>
            </a:r>
          </a:p>
          <a:p>
            <a:r>
              <a:rPr lang="en-US" altLang="de-DE" dirty="0"/>
              <a:t>Sind am </a:t>
            </a:r>
            <a:r>
              <a:rPr lang="en-US" altLang="de-DE" dirty="0" err="1"/>
              <a:t>schwersten</a:t>
            </a:r>
            <a:r>
              <a:rPr lang="en-US" altLang="de-DE" dirty="0"/>
              <a:t> </a:t>
            </a:r>
            <a:r>
              <a:rPr lang="en-US" altLang="de-DE" dirty="0" err="1"/>
              <a:t>zu</a:t>
            </a:r>
            <a:r>
              <a:rPr lang="en-US" altLang="de-DE" dirty="0"/>
              <a:t> </a:t>
            </a:r>
            <a:r>
              <a:rPr lang="en-US" altLang="de-DE" dirty="0" err="1"/>
              <a:t>finden</a:t>
            </a:r>
            <a:r>
              <a:rPr lang="en-US" altLang="de-DE" dirty="0"/>
              <a:t>, </a:t>
            </a:r>
            <a:r>
              <a:rPr lang="en-US" altLang="de-DE" dirty="0" err="1"/>
              <a:t>weil</a:t>
            </a:r>
            <a:r>
              <a:rPr lang="en-US" altLang="de-DE" dirty="0"/>
              <a:t> die </a:t>
            </a:r>
            <a:r>
              <a:rPr lang="en-US" altLang="de-DE" dirty="0" err="1"/>
              <a:t>Anwendung</a:t>
            </a:r>
            <a:r>
              <a:rPr lang="en-US" altLang="de-DE" dirty="0"/>
              <a:t> </a:t>
            </a:r>
            <a:r>
              <a:rPr lang="en-US" altLang="de-DE" dirty="0" err="1"/>
              <a:t>einwandfrei</a:t>
            </a:r>
            <a:r>
              <a:rPr lang="en-US" altLang="de-DE" dirty="0"/>
              <a:t> </a:t>
            </a:r>
            <a:r>
              <a:rPr lang="en-US" altLang="de-DE" dirty="0" err="1"/>
              <a:t>läuft</a:t>
            </a:r>
            <a:r>
              <a:rPr lang="en-US" altLang="de-DE" dirty="0"/>
              <a:t> und man </a:t>
            </a:r>
            <a:r>
              <a:rPr lang="en-US" altLang="de-DE" dirty="0" err="1"/>
              <a:t>keine</a:t>
            </a:r>
            <a:r>
              <a:rPr lang="en-US" altLang="de-DE" dirty="0"/>
              <a:t> </a:t>
            </a:r>
            <a:r>
              <a:rPr lang="en-US" altLang="de-DE" dirty="0" err="1"/>
              <a:t>Fehlermeldungen</a:t>
            </a:r>
            <a:r>
              <a:rPr lang="en-US" altLang="de-DE" dirty="0"/>
              <a:t> </a:t>
            </a:r>
            <a:r>
              <a:rPr lang="en-US" altLang="de-DE" dirty="0" err="1"/>
              <a:t>auftreten</a:t>
            </a:r>
            <a:endParaRPr lang="en-US" altLang="de-DE" dirty="0"/>
          </a:p>
        </p:txBody>
      </p:sp>
      <p:sp>
        <p:nvSpPr>
          <p:cNvPr id="8199" name="Rectangle 7"/>
          <p:cNvSpPr>
            <a:spLocks noGrp="1" noChangeArrowheads="1"/>
          </p:cNvSpPr>
          <p:nvPr>
            <p:ph type="title" idx="4294967295"/>
          </p:nvPr>
        </p:nvSpPr>
        <p:spPr/>
        <p:txBody>
          <a:bodyPr/>
          <a:lstStyle/>
          <a:p>
            <a:r>
              <a:rPr lang="en-US" altLang="de-DE" sz="7200" dirty="0">
                <a:solidFill>
                  <a:schemeClr val="bg1">
                    <a:lumMod val="65000"/>
                  </a:schemeClr>
                </a:solidFill>
                <a:latin typeface="Century Gothic" panose="020B0502020202020204" pitchFamily="34" charset="0"/>
                <a:ea typeface="+mn-ea"/>
                <a:cs typeface="+mn-cs"/>
              </a:rPr>
              <a:t>Types</a:t>
            </a:r>
            <a:r>
              <a:rPr lang="en-US" altLang="de-DE" dirty="0"/>
              <a:t> </a:t>
            </a:r>
            <a:r>
              <a:rPr lang="en-US" altLang="de-DE" sz="7200" dirty="0">
                <a:solidFill>
                  <a:schemeClr val="bg1">
                    <a:lumMod val="65000"/>
                  </a:schemeClr>
                </a:solidFill>
                <a:latin typeface="Century Gothic" panose="020B0502020202020204" pitchFamily="34" charset="0"/>
                <a:ea typeface="+mn-ea"/>
                <a:cs typeface="+mn-cs"/>
              </a:rPr>
              <a:t>of</a:t>
            </a:r>
            <a:r>
              <a:rPr lang="en-US" altLang="de-DE" dirty="0"/>
              <a:t> </a:t>
            </a:r>
            <a:r>
              <a:rPr lang="en-US" altLang="de-DE" sz="7200" dirty="0">
                <a:solidFill>
                  <a:schemeClr val="bg1">
                    <a:lumMod val="65000"/>
                  </a:schemeClr>
                </a:solidFill>
                <a:latin typeface="Century Gothic" panose="020B0502020202020204" pitchFamily="34" charset="0"/>
                <a:ea typeface="+mn-ea"/>
                <a:cs typeface="+mn-cs"/>
              </a:rPr>
              <a:t>Errors</a:t>
            </a:r>
          </a:p>
        </p:txBody>
      </p:sp>
      <p:sp>
        <p:nvSpPr>
          <p:cNvPr id="2" name="AutoShape 4" descr="https://image.freepik.com/free-icon/question-mark_318-52837.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sp>
        <p:nvSpPr>
          <p:cNvPr id="4" name="Textfeld 3"/>
          <p:cNvSpPr txBox="1"/>
          <p:nvPr/>
        </p:nvSpPr>
        <p:spPr>
          <a:xfrm>
            <a:off x="838200" y="1968649"/>
            <a:ext cx="6648450" cy="923330"/>
          </a:xfrm>
          <a:prstGeom prst="rect">
            <a:avLst/>
          </a:prstGeom>
          <a:noFill/>
        </p:spPr>
        <p:txBody>
          <a:bodyPr wrap="square" rtlCol="0">
            <a:spAutoFit/>
          </a:bodyPr>
          <a:lstStyle/>
          <a:p>
            <a:r>
              <a:rPr lang="en-US" altLang="de-DE" b="1" dirty="0"/>
              <a:t>Syntax Errors</a:t>
            </a:r>
          </a:p>
          <a:p>
            <a:r>
              <a:rPr lang="en-US" altLang="de-DE" dirty="0" err="1"/>
              <a:t>zB</a:t>
            </a:r>
            <a:r>
              <a:rPr lang="en-US" altLang="de-DE" dirty="0"/>
              <a:t> </a:t>
            </a:r>
            <a:r>
              <a:rPr lang="en-US" altLang="de-DE" dirty="0" err="1"/>
              <a:t>Schreibfehlder</a:t>
            </a:r>
            <a:r>
              <a:rPr lang="en-US" altLang="de-DE" dirty="0"/>
              <a:t>, </a:t>
            </a:r>
            <a:r>
              <a:rPr lang="en-US" altLang="de-DE" dirty="0" err="1"/>
              <a:t>Strukturen</a:t>
            </a:r>
            <a:r>
              <a:rPr lang="en-US" altLang="de-DE" dirty="0"/>
              <a:t>, </a:t>
            </a:r>
            <a:r>
              <a:rPr lang="en-US" altLang="de-DE" dirty="0" err="1"/>
              <a:t>etc</a:t>
            </a:r>
            <a:r>
              <a:rPr lang="en-US" altLang="de-DE" dirty="0"/>
              <a:t> und </a:t>
            </a:r>
            <a:r>
              <a:rPr lang="en-US" altLang="de-DE" dirty="0" err="1"/>
              <a:t>werden</a:t>
            </a:r>
            <a:r>
              <a:rPr lang="en-US" altLang="de-DE" dirty="0"/>
              <a:t> </a:t>
            </a:r>
            <a:r>
              <a:rPr lang="en-US" altLang="de-DE" dirty="0" err="1"/>
              <a:t>als</a:t>
            </a:r>
            <a:r>
              <a:rPr lang="en-US" altLang="de-DE" dirty="0"/>
              <a:t> Compile-Time Errors </a:t>
            </a:r>
            <a:r>
              <a:rPr lang="en-US" altLang="de-DE" dirty="0" err="1"/>
              <a:t>noch</a:t>
            </a:r>
            <a:r>
              <a:rPr lang="en-US" altLang="de-DE" dirty="0"/>
              <a:t> </a:t>
            </a:r>
            <a:r>
              <a:rPr lang="en-US" altLang="de-DE" dirty="0" err="1"/>
              <a:t>während</a:t>
            </a:r>
            <a:r>
              <a:rPr lang="en-US" altLang="de-DE" dirty="0"/>
              <a:t> des </a:t>
            </a:r>
            <a:r>
              <a:rPr lang="en-US" altLang="de-DE" dirty="0" err="1"/>
              <a:t>Schreibens</a:t>
            </a:r>
            <a:r>
              <a:rPr lang="en-US" altLang="de-DE" dirty="0"/>
              <a:t> </a:t>
            </a:r>
            <a:r>
              <a:rPr lang="en-US" altLang="de-DE" dirty="0" err="1"/>
              <a:t>entdeckt</a:t>
            </a:r>
            <a:endParaRPr lang="de-DE" dirty="0">
              <a:cs typeface="Courier New" panose="02070309020205020404" pitchFamily="49" charset="0"/>
            </a:endParaRPr>
          </a:p>
        </p:txBody>
      </p:sp>
      <p:sp>
        <p:nvSpPr>
          <p:cNvPr id="5" name="Textfeld 4"/>
          <p:cNvSpPr txBox="1"/>
          <p:nvPr/>
        </p:nvSpPr>
        <p:spPr>
          <a:xfrm>
            <a:off x="838200" y="3559410"/>
            <a:ext cx="6648450" cy="923330"/>
          </a:xfrm>
          <a:prstGeom prst="rect">
            <a:avLst/>
          </a:prstGeom>
          <a:noFill/>
        </p:spPr>
        <p:txBody>
          <a:bodyPr wrap="square" rtlCol="0">
            <a:spAutoFit/>
          </a:bodyPr>
          <a:lstStyle/>
          <a:p>
            <a:r>
              <a:rPr lang="en-US" altLang="de-DE" b="1" dirty="0"/>
              <a:t>Runtime Errors</a:t>
            </a:r>
          </a:p>
          <a:p>
            <a:r>
              <a:rPr lang="en-US" altLang="de-DE" dirty="0" err="1"/>
              <a:t>Treten</a:t>
            </a:r>
            <a:r>
              <a:rPr lang="en-US" altLang="de-DE" dirty="0"/>
              <a:t> </a:t>
            </a:r>
            <a:r>
              <a:rPr lang="en-US" altLang="de-DE" dirty="0" err="1"/>
              <a:t>während</a:t>
            </a:r>
            <a:r>
              <a:rPr lang="en-US" altLang="de-DE" dirty="0"/>
              <a:t> der </a:t>
            </a:r>
            <a:r>
              <a:rPr lang="en-US" altLang="de-DE" dirty="0" err="1"/>
              <a:t>Laufzeit</a:t>
            </a:r>
            <a:r>
              <a:rPr lang="en-US" altLang="de-DE" dirty="0"/>
              <a:t> auf und </a:t>
            </a:r>
            <a:r>
              <a:rPr lang="en-US" altLang="de-DE" dirty="0" err="1"/>
              <a:t>sind</a:t>
            </a:r>
            <a:r>
              <a:rPr lang="en-US" altLang="de-DE" dirty="0"/>
              <a:t> </a:t>
            </a:r>
            <a:r>
              <a:rPr lang="en-US" altLang="de-DE" dirty="0" err="1"/>
              <a:t>bekannt</a:t>
            </a:r>
            <a:r>
              <a:rPr lang="en-US" altLang="de-DE" dirty="0"/>
              <a:t> </a:t>
            </a:r>
            <a:r>
              <a:rPr lang="en-US" altLang="de-DE" dirty="0" err="1"/>
              <a:t>als</a:t>
            </a:r>
            <a:r>
              <a:rPr lang="en-US" altLang="de-DE" dirty="0"/>
              <a:t> </a:t>
            </a:r>
            <a:r>
              <a:rPr lang="en-US" altLang="de-DE" dirty="0" err="1"/>
              <a:t>Exeptions</a:t>
            </a:r>
            <a:r>
              <a:rPr lang="en-US" altLang="de-DE" dirty="0"/>
              <a:t>. </a:t>
            </a:r>
            <a:r>
              <a:rPr lang="en-US" altLang="de-DE" dirty="0" err="1"/>
              <a:t>Zum</a:t>
            </a:r>
            <a:r>
              <a:rPr lang="en-US" altLang="de-DE" dirty="0"/>
              <a:t> </a:t>
            </a:r>
            <a:r>
              <a:rPr lang="en-US" altLang="de-DE" dirty="0" err="1"/>
              <a:t>Beispiel</a:t>
            </a:r>
            <a:r>
              <a:rPr lang="en-US" altLang="de-DE" dirty="0"/>
              <a:t> </a:t>
            </a:r>
            <a:r>
              <a:rPr lang="en-US" altLang="de-DE" dirty="0" err="1"/>
              <a:t>bei</a:t>
            </a:r>
            <a:r>
              <a:rPr lang="en-US" altLang="de-DE" dirty="0"/>
              <a:t> </a:t>
            </a:r>
            <a:r>
              <a:rPr lang="en-US" altLang="de-DE" dirty="0" err="1"/>
              <a:t>Datenbankzugriffen</a:t>
            </a:r>
            <a:r>
              <a:rPr lang="en-US" altLang="de-DE" dirty="0"/>
              <a:t>.</a:t>
            </a:r>
            <a:endParaRPr lang="de-DE" dirty="0"/>
          </a:p>
        </p:txBody>
      </p:sp>
      <p:sp>
        <p:nvSpPr>
          <p:cNvPr id="6" name="Rechteck 5"/>
          <p:cNvSpPr/>
          <p:nvPr/>
        </p:nvSpPr>
        <p:spPr>
          <a:xfrm rot="1213955">
            <a:off x="10167345" y="1891061"/>
            <a:ext cx="582211" cy="923330"/>
          </a:xfrm>
          <a:prstGeom prst="rect">
            <a:avLst/>
          </a:prstGeom>
          <a:noFill/>
        </p:spPr>
        <p:txBody>
          <a:bodyPr wrap="none" lIns="91440" tIns="45720" rIns="91440" bIns="45720">
            <a:spAutoFit/>
          </a:bodyPr>
          <a:lstStyle/>
          <a:p>
            <a:pPr algn="ctr"/>
            <a:r>
              <a:rPr lang="de-DE" sz="5400" b="0" cap="none" spc="0" dirty="0">
                <a:ln w="0"/>
                <a:effectLst>
                  <a:outerShdw blurRad="38100" dist="25400" dir="5400000" algn="ctr" rotWithShape="0">
                    <a:srgbClr val="6E747A">
                      <a:alpha val="43000"/>
                    </a:srgbClr>
                  </a:outerShdw>
                </a:effectLst>
                <a:latin typeface="Arial Rounded MT Bold" panose="020F0704030504030204" pitchFamily="34" charset="0"/>
              </a:rPr>
              <a:t>?</a:t>
            </a:r>
          </a:p>
        </p:txBody>
      </p:sp>
      <p:grpSp>
        <p:nvGrpSpPr>
          <p:cNvPr id="11" name="Gruppieren 10"/>
          <p:cNvGrpSpPr/>
          <p:nvPr/>
        </p:nvGrpSpPr>
        <p:grpSpPr>
          <a:xfrm>
            <a:off x="9048750" y="2352726"/>
            <a:ext cx="1582177" cy="2364389"/>
            <a:chOff x="625062" y="2862715"/>
            <a:chExt cx="1232788" cy="1866325"/>
          </a:xfrm>
        </p:grpSpPr>
        <p:sp>
          <p:nvSpPr>
            <p:cNvPr id="12" name="Ellipse 11"/>
            <p:cNvSpPr/>
            <p:nvPr/>
          </p:nvSpPr>
          <p:spPr>
            <a:xfrm>
              <a:off x="993299" y="2862715"/>
              <a:ext cx="480306" cy="451172"/>
            </a:xfrm>
            <a:prstGeom prst="ellipse">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3" name="Sehne 12"/>
            <p:cNvSpPr/>
            <p:nvPr/>
          </p:nvSpPr>
          <p:spPr>
            <a:xfrm rot="5400000">
              <a:off x="547966" y="3605173"/>
              <a:ext cx="1383077" cy="864657"/>
            </a:xfrm>
            <a:prstGeom prst="chord">
              <a:avLst>
                <a:gd name="adj1" fmla="val 6350610"/>
                <a:gd name="adj2" fmla="val 1531149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Sehne 13"/>
            <p:cNvSpPr/>
            <p:nvPr/>
          </p:nvSpPr>
          <p:spPr>
            <a:xfrm rot="16200000">
              <a:off x="733025" y="2929303"/>
              <a:ext cx="1016862" cy="1232788"/>
            </a:xfrm>
            <a:prstGeom prst="chord">
              <a:avLst>
                <a:gd name="adj1" fmla="val 7861247"/>
                <a:gd name="adj2" fmla="val 138518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736949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US" altLang="de-DE" sz="7200" dirty="0">
                <a:solidFill>
                  <a:schemeClr val="bg1">
                    <a:lumMod val="65000"/>
                  </a:schemeClr>
                </a:solidFill>
                <a:latin typeface="Century Gothic" panose="020B0502020202020204" pitchFamily="34" charset="0"/>
                <a:ea typeface="+mn-ea"/>
                <a:cs typeface="+mn-cs"/>
              </a:rPr>
              <a:t>Definition</a:t>
            </a:r>
          </a:p>
        </p:txBody>
      </p:sp>
      <p:sp>
        <p:nvSpPr>
          <p:cNvPr id="9222" name="AutoShape 4"/>
          <p:cNvSpPr>
            <a:spLocks noChangeArrowheads="1"/>
          </p:cNvSpPr>
          <p:nvPr/>
        </p:nvSpPr>
        <p:spPr bwMode="auto">
          <a:xfrm>
            <a:off x="580913" y="1978884"/>
            <a:ext cx="10772887" cy="1030288"/>
          </a:xfrm>
          <a:prstGeom prst="roundRect">
            <a:avLst>
              <a:gd name="adj" fmla="val 4167"/>
            </a:avLst>
          </a:prstGeom>
          <a:noFill/>
          <a:ln>
            <a:noFill/>
          </a:ln>
        </p:spPr>
        <p:style>
          <a:lnRef idx="0">
            <a:scrgbClr r="0" g="0" b="0"/>
          </a:lnRef>
          <a:fillRef idx="0">
            <a:scrgbClr r="0" g="0" b="0"/>
          </a:fillRef>
          <a:effectRef idx="0">
            <a:scrgbClr r="0" g="0" b="0"/>
          </a:effectRef>
          <a:fontRef idx="minor">
            <a:schemeClr val="dk1"/>
          </a:fontRef>
        </p:style>
        <p:txBody>
          <a:bodyPr lIns="274320" tIns="0"/>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buClr>
                <a:srgbClr val="DC0081"/>
              </a:buClr>
              <a:buFont typeface="Wingdings" panose="05000000000000000000" pitchFamily="2" charset="2"/>
              <a:buNone/>
            </a:pPr>
            <a:r>
              <a:rPr lang="en-US" altLang="de-DE" sz="2400" dirty="0">
                <a:latin typeface="+mn-lt"/>
              </a:rPr>
              <a:t>Debugging </a:t>
            </a:r>
            <a:r>
              <a:rPr lang="en-US" altLang="de-DE" sz="2400" dirty="0" err="1">
                <a:latin typeface="+mn-lt"/>
              </a:rPr>
              <a:t>ist</a:t>
            </a:r>
            <a:r>
              <a:rPr lang="en-US" altLang="de-DE" sz="2400" dirty="0">
                <a:latin typeface="+mn-lt"/>
              </a:rPr>
              <a:t> der </a:t>
            </a:r>
            <a:r>
              <a:rPr lang="en-US" altLang="de-DE" sz="2400" dirty="0" err="1">
                <a:latin typeface="+mn-lt"/>
              </a:rPr>
              <a:t>Prozess</a:t>
            </a:r>
            <a:r>
              <a:rPr lang="en-US" altLang="de-DE" sz="2400" dirty="0">
                <a:latin typeface="+mn-lt"/>
              </a:rPr>
              <a:t> </a:t>
            </a:r>
            <a:r>
              <a:rPr lang="en-US" altLang="de-DE" sz="2400" dirty="0" err="1">
                <a:latin typeface="+mn-lt"/>
              </a:rPr>
              <a:t>technische</a:t>
            </a:r>
            <a:r>
              <a:rPr lang="en-US" altLang="de-DE" sz="2400" dirty="0">
                <a:latin typeface="+mn-lt"/>
              </a:rPr>
              <a:t> </a:t>
            </a:r>
            <a:r>
              <a:rPr lang="en-US" altLang="de-DE" sz="2400" dirty="0" err="1">
                <a:latin typeface="+mn-lt"/>
              </a:rPr>
              <a:t>oder</a:t>
            </a:r>
            <a:r>
              <a:rPr lang="en-US" altLang="de-DE" sz="2400" dirty="0">
                <a:latin typeface="+mn-lt"/>
              </a:rPr>
              <a:t> </a:t>
            </a:r>
            <a:r>
              <a:rPr lang="en-US" altLang="de-DE" sz="2400" dirty="0" err="1">
                <a:latin typeface="+mn-lt"/>
              </a:rPr>
              <a:t>logische</a:t>
            </a:r>
            <a:r>
              <a:rPr lang="en-US" altLang="de-DE" sz="2400" dirty="0">
                <a:latin typeface="+mn-lt"/>
              </a:rPr>
              <a:t> </a:t>
            </a:r>
            <a:r>
              <a:rPr lang="en-US" altLang="de-DE" sz="2400" dirty="0" err="1">
                <a:latin typeface="+mn-lt"/>
              </a:rPr>
              <a:t>Fehler</a:t>
            </a:r>
            <a:r>
              <a:rPr lang="en-US" altLang="de-DE" sz="2400" dirty="0">
                <a:latin typeface="+mn-lt"/>
              </a:rPr>
              <a:t> in der </a:t>
            </a:r>
            <a:r>
              <a:rPr lang="en-US" altLang="de-DE" sz="2400" dirty="0" err="1">
                <a:latin typeface="+mn-lt"/>
              </a:rPr>
              <a:t>Webanwendung</a:t>
            </a:r>
            <a:r>
              <a:rPr lang="en-US" altLang="de-DE" sz="2400" dirty="0">
                <a:latin typeface="+mn-lt"/>
              </a:rPr>
              <a:t> </a:t>
            </a:r>
            <a:r>
              <a:rPr lang="en-US" altLang="de-DE" sz="2400" dirty="0" err="1">
                <a:latin typeface="+mn-lt"/>
              </a:rPr>
              <a:t>zu</a:t>
            </a:r>
            <a:r>
              <a:rPr lang="en-US" altLang="de-DE" sz="2400" dirty="0">
                <a:latin typeface="+mn-lt"/>
              </a:rPr>
              <a:t> </a:t>
            </a:r>
            <a:r>
              <a:rPr lang="en-US" altLang="de-DE" sz="2400" dirty="0" err="1">
                <a:latin typeface="+mn-lt"/>
              </a:rPr>
              <a:t>finden</a:t>
            </a:r>
            <a:r>
              <a:rPr lang="en-US" altLang="de-DE" sz="2400" dirty="0">
                <a:latin typeface="+mn-lt"/>
              </a:rPr>
              <a:t> und </a:t>
            </a:r>
            <a:r>
              <a:rPr lang="en-US" altLang="de-DE" sz="2400" dirty="0" err="1">
                <a:latin typeface="+mn-lt"/>
              </a:rPr>
              <a:t>zu</a:t>
            </a:r>
            <a:r>
              <a:rPr lang="en-US" altLang="de-DE" sz="2400" dirty="0">
                <a:latin typeface="+mn-lt"/>
              </a:rPr>
              <a:t> </a:t>
            </a:r>
            <a:r>
              <a:rPr lang="en-US" altLang="de-DE" sz="2400" dirty="0" err="1">
                <a:latin typeface="+mn-lt"/>
              </a:rPr>
              <a:t>beheben</a:t>
            </a:r>
            <a:r>
              <a:rPr lang="en-US" altLang="de-DE" sz="2400" dirty="0">
                <a:latin typeface="+mn-lt"/>
              </a:rPr>
              <a:t>.</a:t>
            </a:r>
          </a:p>
        </p:txBody>
      </p:sp>
      <p:sp>
        <p:nvSpPr>
          <p:cNvPr id="3" name="Gefaltete Ecke 2"/>
          <p:cNvSpPr/>
          <p:nvPr/>
        </p:nvSpPr>
        <p:spPr>
          <a:xfrm>
            <a:off x="8186514" y="3672970"/>
            <a:ext cx="2216074" cy="1674469"/>
          </a:xfrm>
          <a:prstGeom prst="foldedCorner">
            <a:avLst/>
          </a:prstGeom>
        </p:spPr>
        <p:style>
          <a:lnRef idx="2">
            <a:schemeClr val="dk1"/>
          </a:lnRef>
          <a:fillRef idx="1">
            <a:schemeClr val="lt1"/>
          </a:fillRef>
          <a:effectRef idx="0">
            <a:schemeClr val="dk1"/>
          </a:effectRef>
          <a:fontRef idx="minor">
            <a:schemeClr val="dk1"/>
          </a:fontRef>
        </p:style>
        <p:txBody>
          <a:bodyPr rtlCol="0" anchor="b"/>
          <a:lstStyle/>
          <a:p>
            <a:pPr algn="ctr"/>
            <a:r>
              <a:rPr lang="de-DE" sz="2800" b="1" dirty="0" err="1">
                <a:solidFill>
                  <a:schemeClr val="bg1">
                    <a:lumMod val="65000"/>
                  </a:schemeClr>
                </a:solidFill>
              </a:rPr>
              <a:t>Webfroms</a:t>
            </a:r>
            <a:r>
              <a:rPr lang="de-DE" sz="2800" b="1" dirty="0">
                <a:solidFill>
                  <a:schemeClr val="bg1">
                    <a:lumMod val="65000"/>
                  </a:schemeClr>
                </a:solidFill>
              </a:rPr>
              <a:t> </a:t>
            </a:r>
            <a:r>
              <a:rPr lang="de-DE" sz="2800" b="1" dirty="0" err="1">
                <a:solidFill>
                  <a:schemeClr val="bg1">
                    <a:lumMod val="65000"/>
                  </a:schemeClr>
                </a:solidFill>
              </a:rPr>
              <a:t>Application</a:t>
            </a:r>
            <a:endParaRPr lang="de-DE" sz="2800" b="1" dirty="0">
              <a:solidFill>
                <a:schemeClr val="bg1">
                  <a:lumMod val="65000"/>
                </a:schemeClr>
              </a:solidFill>
            </a:endParaRPr>
          </a:p>
        </p:txBody>
      </p:sp>
      <p:grpSp>
        <p:nvGrpSpPr>
          <p:cNvPr id="19" name="Gruppieren 18"/>
          <p:cNvGrpSpPr/>
          <p:nvPr/>
        </p:nvGrpSpPr>
        <p:grpSpPr>
          <a:xfrm>
            <a:off x="1557542" y="3297368"/>
            <a:ext cx="4340337" cy="2782740"/>
            <a:chOff x="826023" y="3297369"/>
            <a:chExt cx="3585640" cy="2782740"/>
          </a:xfrm>
        </p:grpSpPr>
        <p:grpSp>
          <p:nvGrpSpPr>
            <p:cNvPr id="18" name="Gruppieren 17"/>
            <p:cNvGrpSpPr/>
            <p:nvPr/>
          </p:nvGrpSpPr>
          <p:grpSpPr>
            <a:xfrm>
              <a:off x="826023" y="3297369"/>
              <a:ext cx="3585640" cy="2782740"/>
              <a:chOff x="826023" y="3297369"/>
              <a:chExt cx="3585640" cy="2782740"/>
            </a:xfrm>
          </p:grpSpPr>
          <p:sp>
            <p:nvSpPr>
              <p:cNvPr id="9221" name="AutoShape 4"/>
              <p:cNvSpPr>
                <a:spLocks noChangeArrowheads="1"/>
              </p:cNvSpPr>
              <p:nvPr/>
            </p:nvSpPr>
            <p:spPr bwMode="auto">
              <a:xfrm>
                <a:off x="838200" y="5284919"/>
                <a:ext cx="3573463" cy="795190"/>
              </a:xfrm>
              <a:prstGeom prst="roundRect">
                <a:avLst>
                  <a:gd name="adj" fmla="val 16667"/>
                </a:avLst>
              </a:prstGeom>
              <a:ln>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274320" tIns="0"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175000"/>
                  </a:lnSpc>
                  <a:buClr>
                    <a:srgbClr val="DC0081"/>
                  </a:buClr>
                  <a:buFont typeface="Wingdings" panose="05000000000000000000" pitchFamily="2" charset="2"/>
                  <a:buNone/>
                </a:pPr>
                <a:r>
                  <a:rPr lang="en-US" altLang="de-DE" sz="2000" dirty="0">
                    <a:latin typeface="+mn-lt"/>
                  </a:rPr>
                  <a:t>Den Bug </a:t>
                </a:r>
                <a:r>
                  <a:rPr lang="en-US" altLang="de-DE" sz="2000" dirty="0" err="1">
                    <a:latin typeface="+mn-lt"/>
                  </a:rPr>
                  <a:t>beseitigen</a:t>
                </a:r>
                <a:endParaRPr lang="en-US" altLang="de-DE" sz="2000" dirty="0">
                  <a:latin typeface="+mn-lt"/>
                </a:endParaRPr>
              </a:p>
            </p:txBody>
          </p:sp>
          <p:sp>
            <p:nvSpPr>
              <p:cNvPr id="9224" name="AutoShape 4"/>
              <p:cNvSpPr>
                <a:spLocks noChangeArrowheads="1"/>
              </p:cNvSpPr>
              <p:nvPr/>
            </p:nvSpPr>
            <p:spPr bwMode="auto">
              <a:xfrm>
                <a:off x="826023" y="3297369"/>
                <a:ext cx="3573463" cy="795190"/>
              </a:xfrm>
              <a:prstGeom prst="roundRect">
                <a:avLst>
                  <a:gd name="adj" fmla="val 16667"/>
                </a:avLst>
              </a:prstGeom>
              <a:ln>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274320" tIns="0"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160000"/>
                  </a:lnSpc>
                  <a:buClr>
                    <a:srgbClr val="DC0081"/>
                  </a:buClr>
                  <a:buFont typeface="Wingdings" panose="05000000000000000000" pitchFamily="2" charset="2"/>
                  <a:buNone/>
                </a:pPr>
                <a:r>
                  <a:rPr lang="en-US" altLang="de-DE" sz="2000" dirty="0">
                    <a:latin typeface="+mn-lt"/>
                  </a:rPr>
                  <a:t>Soll der Bug </a:t>
                </a:r>
                <a:r>
                  <a:rPr lang="en-US" altLang="de-DE" sz="2000" dirty="0" err="1">
                    <a:latin typeface="+mn-lt"/>
                  </a:rPr>
                  <a:t>beseitigt</a:t>
                </a:r>
                <a:r>
                  <a:rPr lang="en-US" altLang="de-DE" sz="2000" dirty="0">
                    <a:latin typeface="+mn-lt"/>
                  </a:rPr>
                  <a:t> </a:t>
                </a:r>
                <a:r>
                  <a:rPr lang="en-US" altLang="de-DE" sz="2000" dirty="0" err="1">
                    <a:latin typeface="+mn-lt"/>
                  </a:rPr>
                  <a:t>werden</a:t>
                </a:r>
                <a:r>
                  <a:rPr lang="en-US" altLang="de-DE" sz="2000" dirty="0">
                    <a:latin typeface="+mn-lt"/>
                  </a:rPr>
                  <a:t>?</a:t>
                </a:r>
              </a:p>
            </p:txBody>
          </p:sp>
          <p:sp>
            <p:nvSpPr>
              <p:cNvPr id="9225" name="AutoShape 4"/>
              <p:cNvSpPr>
                <a:spLocks noChangeArrowheads="1"/>
              </p:cNvSpPr>
              <p:nvPr/>
            </p:nvSpPr>
            <p:spPr bwMode="auto">
              <a:xfrm>
                <a:off x="835025" y="4291144"/>
                <a:ext cx="3573463" cy="795190"/>
              </a:xfrm>
              <a:prstGeom prst="roundRect">
                <a:avLst>
                  <a:gd name="adj" fmla="val 16667"/>
                </a:avLst>
              </a:prstGeom>
              <a:ln>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274320" tIns="0"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175000"/>
                  </a:lnSpc>
                  <a:buClr>
                    <a:srgbClr val="DC0081"/>
                  </a:buClr>
                  <a:buFont typeface="Wingdings" panose="05000000000000000000" pitchFamily="2" charset="2"/>
                  <a:buNone/>
                </a:pPr>
                <a:r>
                  <a:rPr lang="en-US" altLang="de-DE" sz="2000" dirty="0">
                    <a:latin typeface="+mn-lt"/>
                  </a:rPr>
                  <a:t>Den Bug </a:t>
                </a:r>
                <a:r>
                  <a:rPr lang="en-US" altLang="de-DE" sz="2000" dirty="0" err="1">
                    <a:latin typeface="+mn-lt"/>
                  </a:rPr>
                  <a:t>lokalisieren</a:t>
                </a:r>
                <a:endParaRPr lang="en-US" altLang="de-DE" sz="2000" dirty="0">
                  <a:latin typeface="+mn-lt"/>
                </a:endParaRPr>
              </a:p>
            </p:txBody>
          </p:sp>
          <p:cxnSp>
            <p:nvCxnSpPr>
              <p:cNvPr id="7" name="Gekrümmter Verbinder 6"/>
              <p:cNvCxnSpPr>
                <a:stCxn id="9224" idx="3"/>
                <a:endCxn id="9225" idx="3"/>
              </p:cNvCxnSpPr>
              <p:nvPr/>
            </p:nvCxnSpPr>
            <p:spPr>
              <a:xfrm>
                <a:off x="4399486" y="3694964"/>
                <a:ext cx="9002" cy="993775"/>
              </a:xfrm>
              <a:prstGeom prst="curvedConnector3">
                <a:avLst>
                  <a:gd name="adj1" fmla="val 767421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30" name="Gekrümmter Verbinder 29"/>
            <p:cNvCxnSpPr/>
            <p:nvPr/>
          </p:nvCxnSpPr>
          <p:spPr>
            <a:xfrm>
              <a:off x="826023" y="4688738"/>
              <a:ext cx="3175" cy="993775"/>
            </a:xfrm>
            <a:prstGeom prst="curvedConnector3">
              <a:avLst>
                <a:gd name="adj1" fmla="val -20483559"/>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uppieren 5"/>
          <p:cNvGrpSpPr/>
          <p:nvPr/>
        </p:nvGrpSpPr>
        <p:grpSpPr>
          <a:xfrm>
            <a:off x="9895486" y="3530425"/>
            <a:ext cx="1148244" cy="1124265"/>
            <a:chOff x="10438411" y="3126378"/>
            <a:chExt cx="1148244" cy="1124265"/>
          </a:xfrm>
        </p:grpSpPr>
        <p:sp>
          <p:nvSpPr>
            <p:cNvPr id="2" name="Ellipse 1"/>
            <p:cNvSpPr/>
            <p:nvPr/>
          </p:nvSpPr>
          <p:spPr>
            <a:xfrm>
              <a:off x="10438411" y="3126378"/>
              <a:ext cx="879566" cy="83384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 name="Gerader Verbinder 4"/>
            <p:cNvCxnSpPr/>
            <p:nvPr/>
          </p:nvCxnSpPr>
          <p:spPr>
            <a:xfrm>
              <a:off x="11156769" y="3826950"/>
              <a:ext cx="429886" cy="42369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6775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p:txBody>
          <a:bodyPr/>
          <a:lstStyle/>
          <a:p>
            <a:pPr eaLnBrk="1" hangingPunct="1"/>
            <a:r>
              <a:rPr lang="en-US" altLang="de-DE" sz="7200" dirty="0">
                <a:solidFill>
                  <a:schemeClr val="bg1">
                    <a:lumMod val="65000"/>
                  </a:schemeClr>
                </a:solidFill>
                <a:latin typeface="Century Gothic" panose="020B0502020202020204" pitchFamily="34" charset="0"/>
                <a:ea typeface="+mn-ea"/>
                <a:cs typeface="+mn-cs"/>
              </a:rPr>
              <a:t>Debug</a:t>
            </a:r>
            <a:r>
              <a:rPr lang="en-US" altLang="de-DE" dirty="0"/>
              <a:t> </a:t>
            </a:r>
            <a:r>
              <a:rPr lang="en-US" altLang="de-DE" sz="7200" dirty="0">
                <a:solidFill>
                  <a:schemeClr val="bg1">
                    <a:lumMod val="65000"/>
                  </a:schemeClr>
                </a:solidFill>
                <a:latin typeface="Century Gothic" panose="020B0502020202020204" pitchFamily="34" charset="0"/>
                <a:ea typeface="+mn-ea"/>
                <a:cs typeface="+mn-cs"/>
              </a:rPr>
              <a:t>Class</a:t>
            </a:r>
          </a:p>
        </p:txBody>
      </p:sp>
      <p:sp>
        <p:nvSpPr>
          <p:cNvPr id="10245" name="AutoShape 4"/>
          <p:cNvSpPr>
            <a:spLocks noChangeArrowheads="1"/>
          </p:cNvSpPr>
          <p:nvPr/>
        </p:nvSpPr>
        <p:spPr bwMode="auto">
          <a:xfrm>
            <a:off x="838200" y="1360488"/>
            <a:ext cx="10515600" cy="1117600"/>
          </a:xfrm>
          <a:prstGeom prst="roundRect">
            <a:avLst>
              <a:gd name="adj" fmla="val 4167"/>
            </a:avLst>
          </a:prstGeom>
          <a:noFill/>
          <a:ln>
            <a:noFill/>
          </a:ln>
        </p:spPr>
        <p:style>
          <a:lnRef idx="0">
            <a:scrgbClr r="0" g="0" b="0"/>
          </a:lnRef>
          <a:fillRef idx="0">
            <a:scrgbClr r="0" g="0" b="0"/>
          </a:fillRef>
          <a:effectRef idx="0">
            <a:scrgbClr r="0" g="0" b="0"/>
          </a:effectRef>
          <a:fontRef idx="minor">
            <a:schemeClr val="dk1"/>
          </a:fontRef>
        </p:style>
        <p:txBody>
          <a:bodyPr lIns="274320" tIns="0" anchor="b"/>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buClr>
                <a:srgbClr val="DC0081"/>
              </a:buClr>
              <a:buFont typeface="Wingdings" panose="05000000000000000000" pitchFamily="2" charset="2"/>
              <a:buNone/>
            </a:pPr>
            <a:r>
              <a:rPr lang="en-US" altLang="de-DE" sz="2000" dirty="0"/>
              <a:t>Die </a:t>
            </a:r>
            <a:r>
              <a:rPr lang="en-US" altLang="de-DE" sz="2000" b="1" dirty="0" err="1"/>
              <a:t>System.Diagnostics.Debug</a:t>
            </a:r>
            <a:r>
              <a:rPr lang="en-US" altLang="de-DE" sz="2000" dirty="0"/>
              <a:t> class </a:t>
            </a:r>
            <a:r>
              <a:rPr lang="en-US" altLang="de-DE" sz="2000" dirty="0" err="1"/>
              <a:t>hilft</a:t>
            </a:r>
            <a:r>
              <a:rPr lang="en-US" altLang="de-DE" sz="2000" dirty="0"/>
              <a:t> </a:t>
            </a:r>
            <a:r>
              <a:rPr lang="en-US" altLang="de-DE" sz="2000" dirty="0" err="1"/>
              <a:t>dir</a:t>
            </a:r>
            <a:r>
              <a:rPr lang="en-US" altLang="de-DE" sz="2000" dirty="0"/>
              <a:t> </a:t>
            </a:r>
            <a:r>
              <a:rPr lang="en-US" altLang="de-DE" sz="2000" dirty="0" err="1"/>
              <a:t>deine</a:t>
            </a:r>
            <a:r>
              <a:rPr lang="en-US" altLang="de-DE" sz="2000" dirty="0"/>
              <a:t> Code </a:t>
            </a:r>
            <a:r>
              <a:rPr lang="en-US" altLang="de-DE" sz="2000" dirty="0" err="1"/>
              <a:t>zu</a:t>
            </a:r>
            <a:r>
              <a:rPr lang="en-US" altLang="de-DE" sz="2000" dirty="0"/>
              <a:t> </a:t>
            </a:r>
            <a:r>
              <a:rPr lang="en-US" altLang="de-DE" sz="2000" dirty="0" err="1"/>
              <a:t>debuggen</a:t>
            </a:r>
            <a:r>
              <a:rPr lang="en-US" altLang="de-DE" sz="2000" dirty="0"/>
              <a:t> </a:t>
            </a:r>
            <a:r>
              <a:rPr lang="en-US" altLang="de-DE" sz="2000" dirty="0" err="1"/>
              <a:t>indem</a:t>
            </a:r>
            <a:r>
              <a:rPr lang="en-US" altLang="de-DE" sz="2000" dirty="0"/>
              <a:t> </a:t>
            </a:r>
            <a:r>
              <a:rPr lang="en-US" altLang="de-DE" sz="2000" dirty="0" err="1"/>
              <a:t>Infos</a:t>
            </a:r>
            <a:r>
              <a:rPr lang="en-US" altLang="de-DE" sz="2000" dirty="0"/>
              <a:t> in der Console </a:t>
            </a:r>
            <a:r>
              <a:rPr lang="en-US" altLang="de-DE" sz="2000" dirty="0" err="1"/>
              <a:t>ausgegeben</a:t>
            </a:r>
            <a:r>
              <a:rPr lang="en-US" altLang="de-DE" sz="2000" dirty="0"/>
              <a:t> </a:t>
            </a:r>
            <a:r>
              <a:rPr lang="en-US" altLang="de-DE" sz="2000" dirty="0" err="1"/>
              <a:t>werden</a:t>
            </a:r>
            <a:endParaRPr lang="en-US" altLang="de-DE" sz="2000" dirty="0"/>
          </a:p>
        </p:txBody>
      </p:sp>
      <p:sp>
        <p:nvSpPr>
          <p:cNvPr id="2" name="Rechteck 1"/>
          <p:cNvSpPr/>
          <p:nvPr/>
        </p:nvSpPr>
        <p:spPr>
          <a:xfrm>
            <a:off x="838200" y="3132515"/>
            <a:ext cx="4876800" cy="2600712"/>
          </a:xfrm>
          <a:prstGeom prst="rect">
            <a:avLst/>
          </a:prstGeom>
        </p:spPr>
        <p:txBody>
          <a:bodyPr wrap="square">
            <a:spAutoFit/>
          </a:bodyPr>
          <a:lstStyle/>
          <a:p>
            <a:r>
              <a:rPr lang="de-DE" sz="2800" dirty="0">
                <a:solidFill>
                  <a:srgbClr val="FF0000"/>
                </a:solidFill>
              </a:rPr>
              <a:t>Checkliste</a:t>
            </a:r>
          </a:p>
          <a:p>
            <a:pPr marL="285750" indent="-285750">
              <a:buFont typeface="Wingdings" panose="05000000000000000000" pitchFamily="2" charset="2"/>
              <a:buChar char="ü"/>
            </a:pPr>
            <a:r>
              <a:rPr lang="de-DE" sz="2000" dirty="0"/>
              <a:t>Methoden einfügen</a:t>
            </a:r>
          </a:p>
          <a:p>
            <a:pPr marL="285750" indent="-285750">
              <a:buFont typeface="Wingdings" panose="05000000000000000000" pitchFamily="2" charset="2"/>
              <a:buChar char="ü"/>
            </a:pPr>
            <a:r>
              <a:rPr lang="de-DE" sz="2000" dirty="0" err="1"/>
              <a:t>evtl</a:t>
            </a:r>
            <a:r>
              <a:rPr lang="de-DE" sz="2000" dirty="0"/>
              <a:t> Breakpoints setzen</a:t>
            </a:r>
          </a:p>
          <a:p>
            <a:pPr marL="285750" indent="-285750">
              <a:buFont typeface="Wingdings" panose="05000000000000000000" pitchFamily="2" charset="2"/>
              <a:buChar char="ü"/>
            </a:pPr>
            <a:endParaRPr lang="de-DE" sz="700" dirty="0"/>
          </a:p>
          <a:p>
            <a:r>
              <a:rPr lang="de-DE" sz="2800" dirty="0">
                <a:solidFill>
                  <a:srgbClr val="FF0000"/>
                </a:solidFill>
              </a:rPr>
              <a:t>Methoden</a:t>
            </a:r>
          </a:p>
          <a:p>
            <a:pPr marL="285750" indent="-285750">
              <a:buFont typeface="Wingdings" panose="05000000000000000000" pitchFamily="2" charset="2"/>
              <a:buChar char="ü"/>
            </a:pPr>
            <a:r>
              <a:rPr lang="en-US" altLang="de-DE" sz="2000" dirty="0" err="1"/>
              <a:t>Debug.Write</a:t>
            </a:r>
            <a:r>
              <a:rPr lang="en-US" altLang="de-DE" sz="2000" dirty="0"/>
              <a:t> </a:t>
            </a:r>
            <a:r>
              <a:rPr lang="en-US" altLang="de-DE" sz="2000" dirty="0" err="1"/>
              <a:t>bzw</a:t>
            </a:r>
            <a:r>
              <a:rPr lang="en-US" altLang="de-DE" sz="2000" dirty="0"/>
              <a:t> </a:t>
            </a:r>
            <a:r>
              <a:rPr lang="en-US" altLang="de-DE" sz="2000" dirty="0" err="1"/>
              <a:t>Debug.WriteLine</a:t>
            </a:r>
            <a:endParaRPr lang="en-US" altLang="de-DE" sz="2000" dirty="0"/>
          </a:p>
          <a:p>
            <a:pPr marL="285750" indent="-285750">
              <a:buFont typeface="Wingdings" panose="05000000000000000000" pitchFamily="2" charset="2"/>
              <a:buChar char="ü"/>
            </a:pPr>
            <a:r>
              <a:rPr lang="en-US" altLang="de-DE" sz="2000" dirty="0" err="1"/>
              <a:t>Debug.WriteIf</a:t>
            </a:r>
            <a:r>
              <a:rPr lang="en-US" altLang="de-DE" sz="2000" dirty="0"/>
              <a:t> </a:t>
            </a:r>
            <a:r>
              <a:rPr lang="en-US" altLang="de-DE" sz="2000" dirty="0" err="1"/>
              <a:t>bzw</a:t>
            </a:r>
            <a:r>
              <a:rPr lang="en-US" altLang="de-DE" sz="2000" dirty="0"/>
              <a:t> </a:t>
            </a:r>
            <a:r>
              <a:rPr lang="en-US" altLang="de-DE" sz="2000" dirty="0" err="1"/>
              <a:t>Debug.Assert</a:t>
            </a:r>
            <a:endParaRPr lang="en-US" altLang="de-DE" sz="2000" dirty="0"/>
          </a:p>
          <a:p>
            <a:pPr marL="285750" indent="-285750">
              <a:buFont typeface="Wingdings" panose="05000000000000000000" pitchFamily="2" charset="2"/>
              <a:buChar char="ü"/>
            </a:pPr>
            <a:r>
              <a:rPr lang="en-US" altLang="de-DE" sz="2000" dirty="0" err="1"/>
              <a:t>Debug.Print</a:t>
            </a:r>
            <a:endParaRPr lang="en-US" altLang="de-DE" sz="2000" dirty="0"/>
          </a:p>
        </p:txBody>
      </p:sp>
      <p:sp>
        <p:nvSpPr>
          <p:cNvPr id="3" name="Rectangle 1"/>
          <p:cNvSpPr>
            <a:spLocks noChangeArrowheads="1"/>
          </p:cNvSpPr>
          <p:nvPr/>
        </p:nvSpPr>
        <p:spPr bwMode="auto">
          <a:xfrm>
            <a:off x="5715000" y="3132515"/>
            <a:ext cx="588264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using</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System.Diagnostics</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de-DE" altLang="de-DE"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protected</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void</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Page_Load</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lang="de-DE" dirty="0" err="1">
                <a:solidFill>
                  <a:srgbClr val="0000FF"/>
                </a:solidFill>
                <a:latin typeface="Courier New" panose="02070309020205020404" pitchFamily="49" charset="0"/>
                <a:cs typeface="Courier New" panose="02070309020205020404" pitchFamily="49" charset="0"/>
              </a:rPr>
              <a:t>object</a:t>
            </a:r>
            <a:r>
              <a:rPr lang="de-DE" dirty="0">
                <a:solidFill>
                  <a:srgbClr val="000000"/>
                </a:solidFill>
                <a:latin typeface="Courier New" panose="02070309020205020404" pitchFamily="49" charset="0"/>
                <a:cs typeface="Courier New" panose="02070309020205020404" pitchFamily="49" charset="0"/>
              </a:rPr>
              <a:t> </a:t>
            </a:r>
            <a:r>
              <a:rPr lang="de-DE" dirty="0" err="1">
                <a:solidFill>
                  <a:srgbClr val="000000"/>
                </a:solidFill>
                <a:latin typeface="Courier New" panose="02070309020205020404" pitchFamily="49" charset="0"/>
                <a:cs typeface="Courier New" panose="02070309020205020404" pitchFamily="49" charset="0"/>
              </a:rPr>
              <a:t>sender</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Debug.WriteLine</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err="1">
                <a:ln>
                  <a:noFill/>
                </a:ln>
                <a:solidFill>
                  <a:srgbClr val="A31515"/>
                </a:solidFill>
                <a:effectLst/>
                <a:latin typeface="Courier New" panose="02070309020205020404" pitchFamily="49" charset="0"/>
                <a:cs typeface="Courier New" panose="02070309020205020404" pitchFamily="49" charset="0"/>
              </a:rPr>
              <a:t>Entering</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 Main"</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Debug.Write</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err="1">
                <a:ln>
                  <a:noFill/>
                </a:ln>
                <a:solidFill>
                  <a:srgbClr val="A31515"/>
                </a:solidFill>
                <a:effectLst/>
                <a:latin typeface="Courier New" panose="02070309020205020404" pitchFamily="49" charset="0"/>
                <a:cs typeface="Courier New" panose="02070309020205020404" pitchFamily="49" charset="0"/>
              </a:rPr>
              <a:t>Exiting</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 Main"</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de-DE" altLang="de-DE" sz="4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38117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normAutofit/>
          </a:bodyPr>
          <a:lstStyle/>
          <a:p>
            <a:r>
              <a:rPr lang="en-US" altLang="de-DE" sz="7200" dirty="0">
                <a:solidFill>
                  <a:schemeClr val="bg1">
                    <a:lumMod val="65000"/>
                  </a:schemeClr>
                </a:solidFill>
                <a:latin typeface="Century Gothic" panose="020B0502020202020204" pitchFamily="34" charset="0"/>
                <a:ea typeface="+mn-ea"/>
                <a:cs typeface="+mn-cs"/>
              </a:rPr>
              <a:t>Definition</a:t>
            </a:r>
          </a:p>
        </p:txBody>
      </p:sp>
      <p:sp>
        <p:nvSpPr>
          <p:cNvPr id="16389" name="AutoShape 4"/>
          <p:cNvSpPr>
            <a:spLocks noChangeArrowheads="1"/>
          </p:cNvSpPr>
          <p:nvPr/>
        </p:nvSpPr>
        <p:spPr bwMode="auto">
          <a:xfrm>
            <a:off x="838200" y="1972082"/>
            <a:ext cx="10515600" cy="914400"/>
          </a:xfrm>
          <a:prstGeom prst="roundRect">
            <a:avLst>
              <a:gd name="adj" fmla="val 4167"/>
            </a:avLst>
          </a:prstGeom>
          <a:ln>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274320" tIns="0" anchor="ctr"/>
          <a:lstStyle>
            <a:lvl1pPr algn="ctr" eaLnBrk="0" hangingPunct="0">
              <a:defRPr>
                <a:solidFill>
                  <a:schemeClr val="tx1"/>
                </a:solidFill>
                <a:latin typeface="Verdana" panose="020B0604030504040204" pitchFamily="34" charset="0"/>
                <a:cs typeface="Arial" panose="020B0604020202020204" pitchFamily="34" charset="0"/>
              </a:defRPr>
            </a:lvl1pPr>
            <a:lvl2pPr marL="742950" indent="-285750" algn="ctr" eaLnBrk="0" hangingPunct="0">
              <a:defRPr>
                <a:solidFill>
                  <a:schemeClr val="tx1"/>
                </a:solidFill>
                <a:latin typeface="Verdana" panose="020B0604030504040204" pitchFamily="34" charset="0"/>
                <a:cs typeface="Arial" panose="020B0604020202020204" pitchFamily="34" charset="0"/>
              </a:defRPr>
            </a:lvl2pPr>
            <a:lvl3pPr marL="1143000" indent="-228600" algn="ctr" eaLnBrk="0" hangingPunct="0">
              <a:defRPr>
                <a:solidFill>
                  <a:schemeClr val="tx1"/>
                </a:solidFill>
                <a:latin typeface="Verdana" panose="020B0604030504040204" pitchFamily="34" charset="0"/>
                <a:cs typeface="Arial" panose="020B0604020202020204" pitchFamily="34" charset="0"/>
              </a:defRPr>
            </a:lvl3pPr>
            <a:lvl4pPr marL="1600200" indent="-228600" algn="ctr" eaLnBrk="0" hangingPunct="0">
              <a:defRPr>
                <a:solidFill>
                  <a:schemeClr val="tx1"/>
                </a:solidFill>
                <a:latin typeface="Verdana" panose="020B0604030504040204" pitchFamily="34" charset="0"/>
                <a:cs typeface="Arial" panose="020B0604020202020204" pitchFamily="34" charset="0"/>
              </a:defRPr>
            </a:lvl4pPr>
            <a:lvl5pPr marL="2057400" indent="-228600" algn="ctr" eaLnBrk="0" hangingPunct="0">
              <a:defRPr>
                <a:solidFill>
                  <a:schemeClr val="tx1"/>
                </a:solidFill>
                <a:latin typeface="Verdan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l">
              <a:lnSpc>
                <a:spcPct val="165000"/>
              </a:lnSpc>
              <a:buClr>
                <a:srgbClr val="DC0081"/>
              </a:buClr>
              <a:buFont typeface="Wingdings" panose="05000000000000000000" pitchFamily="2" charset="2"/>
              <a:buNone/>
            </a:pPr>
            <a:r>
              <a:rPr lang="en-US" altLang="de-DE" sz="2400" dirty="0" err="1">
                <a:latin typeface="+mn-lt"/>
              </a:rPr>
              <a:t>Bei</a:t>
            </a:r>
            <a:r>
              <a:rPr lang="en-US" altLang="de-DE" sz="2400" dirty="0">
                <a:latin typeface="+mn-lt"/>
              </a:rPr>
              <a:t> Tracing </a:t>
            </a:r>
            <a:r>
              <a:rPr lang="en-US" altLang="de-DE" sz="2400" dirty="0" err="1">
                <a:latin typeface="+mn-lt"/>
              </a:rPr>
              <a:t>erhält</a:t>
            </a:r>
            <a:r>
              <a:rPr lang="en-US" altLang="de-DE" sz="2400" dirty="0">
                <a:latin typeface="+mn-lt"/>
              </a:rPr>
              <a:t> man </a:t>
            </a:r>
            <a:r>
              <a:rPr lang="en-US" altLang="de-DE" sz="2400" dirty="0" err="1">
                <a:latin typeface="+mn-lt"/>
              </a:rPr>
              <a:t>Infos</a:t>
            </a:r>
            <a:r>
              <a:rPr lang="en-US" altLang="de-DE" sz="2400" dirty="0">
                <a:latin typeface="+mn-lt"/>
              </a:rPr>
              <a:t> </a:t>
            </a:r>
            <a:r>
              <a:rPr lang="en-US" altLang="de-DE" sz="2400" dirty="0" err="1">
                <a:latin typeface="+mn-lt"/>
              </a:rPr>
              <a:t>über</a:t>
            </a:r>
            <a:r>
              <a:rPr lang="en-US" altLang="de-DE" sz="2400" dirty="0">
                <a:latin typeface="+mn-lt"/>
              </a:rPr>
              <a:t> die </a:t>
            </a:r>
            <a:r>
              <a:rPr lang="en-US" altLang="de-DE" sz="2400" dirty="0" err="1">
                <a:latin typeface="+mn-lt"/>
              </a:rPr>
              <a:t>Ausführung</a:t>
            </a:r>
            <a:r>
              <a:rPr lang="en-US" altLang="de-DE" sz="2400" dirty="0">
                <a:latin typeface="+mn-lt"/>
              </a:rPr>
              <a:t> der Web </a:t>
            </a:r>
            <a:r>
              <a:rPr lang="en-US" altLang="de-DE" sz="2400" dirty="0" err="1">
                <a:latin typeface="+mn-lt"/>
              </a:rPr>
              <a:t>Applikation</a:t>
            </a:r>
            <a:r>
              <a:rPr lang="en-US" altLang="de-DE" sz="2400" dirty="0">
                <a:latin typeface="+mn-lt"/>
              </a:rPr>
              <a:t> </a:t>
            </a:r>
            <a:r>
              <a:rPr lang="en-US" altLang="de-DE" sz="2400" dirty="0" err="1">
                <a:latin typeface="+mn-lt"/>
              </a:rPr>
              <a:t>zur</a:t>
            </a:r>
            <a:r>
              <a:rPr lang="en-US" altLang="de-DE" sz="2400" dirty="0">
                <a:latin typeface="+mn-lt"/>
              </a:rPr>
              <a:t> </a:t>
            </a:r>
            <a:r>
              <a:rPr lang="en-US" altLang="de-DE" sz="2400" dirty="0" err="1">
                <a:latin typeface="+mn-lt"/>
              </a:rPr>
              <a:t>Laufzeit</a:t>
            </a:r>
            <a:endParaRPr lang="en-US" altLang="de-DE" sz="2400" dirty="0">
              <a:latin typeface="+mn-lt"/>
            </a:endParaRPr>
          </a:p>
        </p:txBody>
      </p:sp>
      <p:sp>
        <p:nvSpPr>
          <p:cNvPr id="2" name="Textfeld 1"/>
          <p:cNvSpPr txBox="1"/>
          <p:nvPr/>
        </p:nvSpPr>
        <p:spPr>
          <a:xfrm>
            <a:off x="838200" y="3167877"/>
            <a:ext cx="10515600" cy="1569660"/>
          </a:xfrm>
          <a:prstGeom prst="rect">
            <a:avLst/>
          </a:prstGeom>
          <a:noFill/>
        </p:spPr>
        <p:txBody>
          <a:bodyPr wrap="square" rtlCol="0">
            <a:spAutoFit/>
          </a:bodyPr>
          <a:lstStyle/>
          <a:p>
            <a:pPr marL="342900" indent="-342900">
              <a:buFont typeface="Wingdings" panose="05000000000000000000" pitchFamily="2" charset="2"/>
              <a:buChar char="ü"/>
            </a:pPr>
            <a:r>
              <a:rPr lang="en-US" altLang="de-DE" sz="2400" dirty="0"/>
              <a:t>Debug Statements </a:t>
            </a:r>
            <a:r>
              <a:rPr lang="en-US" altLang="de-DE" sz="2400" dirty="0" err="1"/>
              <a:t>können</a:t>
            </a:r>
            <a:r>
              <a:rPr lang="en-US" altLang="de-DE" sz="2400" dirty="0"/>
              <a:t> </a:t>
            </a:r>
            <a:r>
              <a:rPr lang="en-US" altLang="de-DE" sz="2400" dirty="0" err="1"/>
              <a:t>direkt</a:t>
            </a:r>
            <a:r>
              <a:rPr lang="en-US" altLang="de-DE" sz="2400" dirty="0"/>
              <a:t> in den Code </a:t>
            </a:r>
            <a:r>
              <a:rPr lang="en-US" altLang="de-DE" sz="2400" dirty="0" err="1"/>
              <a:t>geschrieben</a:t>
            </a:r>
            <a:r>
              <a:rPr lang="en-US" altLang="de-DE" sz="2400" dirty="0"/>
              <a:t> </a:t>
            </a:r>
            <a:r>
              <a:rPr lang="en-US" altLang="de-DE" sz="2400" dirty="0" err="1"/>
              <a:t>werden</a:t>
            </a:r>
            <a:endParaRPr lang="en-US" altLang="de-DE" sz="2400" dirty="0"/>
          </a:p>
          <a:p>
            <a:pPr marL="342900" indent="-342900">
              <a:buFont typeface="Wingdings" panose="05000000000000000000" pitchFamily="2" charset="2"/>
              <a:buChar char="ü"/>
            </a:pPr>
            <a:r>
              <a:rPr lang="en-US" altLang="de-DE" sz="2400" dirty="0"/>
              <a:t>Den </a:t>
            </a:r>
            <a:r>
              <a:rPr lang="en-US" altLang="de-DE" sz="2400" dirty="0" err="1"/>
              <a:t>Pfad</a:t>
            </a:r>
            <a:r>
              <a:rPr lang="en-US" altLang="de-DE" sz="2400" dirty="0"/>
              <a:t> der </a:t>
            </a:r>
            <a:r>
              <a:rPr lang="en-US" altLang="de-DE" sz="2400" dirty="0" err="1"/>
              <a:t>Ausführung</a:t>
            </a:r>
            <a:r>
              <a:rPr lang="en-US" altLang="de-DE" sz="2400" dirty="0"/>
              <a:t> </a:t>
            </a:r>
            <a:r>
              <a:rPr lang="en-US" altLang="de-DE" sz="2400" dirty="0" err="1"/>
              <a:t>wird</a:t>
            </a:r>
            <a:r>
              <a:rPr lang="en-US" altLang="de-DE" sz="2400" dirty="0"/>
              <a:t> </a:t>
            </a:r>
            <a:r>
              <a:rPr lang="en-US" altLang="de-DE" sz="2400" dirty="0" err="1"/>
              <a:t>Schritt</a:t>
            </a:r>
            <a:r>
              <a:rPr lang="en-US" altLang="de-DE" sz="2400" dirty="0"/>
              <a:t> </a:t>
            </a:r>
            <a:r>
              <a:rPr lang="en-US" altLang="de-DE" sz="2400" dirty="0" err="1"/>
              <a:t>für</a:t>
            </a:r>
            <a:r>
              <a:rPr lang="en-US" altLang="de-DE" sz="2400" dirty="0"/>
              <a:t> </a:t>
            </a:r>
            <a:r>
              <a:rPr lang="en-US" altLang="de-DE" sz="2400" dirty="0" err="1"/>
              <a:t>Schritt</a:t>
            </a:r>
            <a:r>
              <a:rPr lang="en-US" altLang="de-DE" sz="2400" dirty="0"/>
              <a:t> </a:t>
            </a:r>
            <a:r>
              <a:rPr lang="en-US" altLang="de-DE" sz="2400" dirty="0" err="1"/>
              <a:t>aufgezeichnet</a:t>
            </a:r>
            <a:endParaRPr lang="en-US" altLang="de-DE" sz="2400" dirty="0"/>
          </a:p>
          <a:p>
            <a:pPr marL="342900" indent="-342900">
              <a:buFont typeface="Wingdings" panose="05000000000000000000" pitchFamily="2" charset="2"/>
              <a:buChar char="ü"/>
            </a:pPr>
            <a:endParaRPr lang="en-US" altLang="de-DE" sz="2400" dirty="0"/>
          </a:p>
          <a:p>
            <a:pPr marL="342900" indent="-342900">
              <a:buFont typeface="Wingdings" panose="05000000000000000000" pitchFamily="2" charset="2"/>
              <a:buChar char="ü"/>
            </a:pPr>
            <a:endParaRPr lang="en-US" sz="2400" dirty="0"/>
          </a:p>
        </p:txBody>
      </p:sp>
    </p:spTree>
    <p:extLst>
      <p:ext uri="{BB962C8B-B14F-4D97-AF65-F5344CB8AC3E}">
        <p14:creationId xmlns:p14="http://schemas.microsoft.com/office/powerpoint/2010/main" val="2482772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1" name="AutoShape 4"/>
          <p:cNvSpPr>
            <a:spLocks noChangeArrowheads="1"/>
          </p:cNvSpPr>
          <p:nvPr/>
        </p:nvSpPr>
        <p:spPr bwMode="auto">
          <a:xfrm>
            <a:off x="838200" y="3873961"/>
            <a:ext cx="10515600" cy="1796526"/>
          </a:xfrm>
          <a:prstGeom prst="roundRect">
            <a:avLst>
              <a:gd name="adj" fmla="val 4167"/>
            </a:avLst>
          </a:prstGeom>
          <a:ln>
            <a:solidFill>
              <a:srgbClr val="11E9CF"/>
            </a:solidFill>
            <a:headEnd/>
            <a:tailEnd/>
          </a:ln>
        </p:spPr>
        <p:style>
          <a:lnRef idx="2">
            <a:schemeClr val="accent1"/>
          </a:lnRef>
          <a:fillRef idx="1">
            <a:schemeClr val="lt1"/>
          </a:fillRef>
          <a:effectRef idx="0">
            <a:schemeClr val="accent1"/>
          </a:effectRef>
          <a:fontRef idx="minor">
            <a:schemeClr val="dk1"/>
          </a:fontRef>
        </p:style>
        <p:txBody>
          <a:bodyPr lIns="182880" rIns="182880" numCol="2"/>
          <a:lstStyle/>
          <a:p>
            <a:pPr>
              <a:defRPr/>
            </a:pPr>
            <a:r>
              <a:rPr lang="en-US" b="1" dirty="0" err="1"/>
              <a:t>Seitenweise</a:t>
            </a:r>
            <a:r>
              <a:rPr lang="en-US" b="1" dirty="0"/>
              <a:t> </a:t>
            </a:r>
            <a:r>
              <a:rPr lang="en-US" b="1" dirty="0" err="1"/>
              <a:t>Freigabe</a:t>
            </a:r>
            <a:r>
              <a:rPr lang="en-US" b="1" dirty="0"/>
              <a:t> </a:t>
            </a:r>
            <a:r>
              <a:rPr lang="en-US" b="1" dirty="0" err="1"/>
              <a:t>für</a:t>
            </a:r>
            <a:r>
              <a:rPr lang="en-US" b="1" dirty="0"/>
              <a:t> Tracing</a:t>
            </a:r>
          </a:p>
          <a:p>
            <a:pPr>
              <a:defRPr/>
            </a:pPr>
            <a:endParaRPr lang="en-US" sz="1100" b="1" dirty="0"/>
          </a:p>
          <a:p>
            <a:pPr>
              <a:defRPr/>
            </a:pPr>
            <a:r>
              <a:rPr lang="en-US" sz="1600" dirty="0">
                <a:latin typeface="Courier New" pitchFamily="49" charset="0"/>
              </a:rPr>
              <a:t>&lt;%@ Page Language="C#" </a:t>
            </a:r>
            <a:r>
              <a:rPr lang="en-US" sz="1600" b="1" dirty="0">
                <a:latin typeface="Courier New" pitchFamily="49" charset="0"/>
              </a:rPr>
              <a:t>Trace="true"</a:t>
            </a:r>
            <a:r>
              <a:rPr lang="en-US" sz="1600" dirty="0">
                <a:latin typeface="Courier New" pitchFamily="49" charset="0"/>
              </a:rPr>
              <a:t> %&gt;</a:t>
            </a:r>
          </a:p>
          <a:p>
            <a:pPr>
              <a:defRPr/>
            </a:pPr>
            <a:endParaRPr lang="en-US" b="1" dirty="0"/>
          </a:p>
          <a:p>
            <a:pPr>
              <a:defRPr/>
            </a:pPr>
            <a:endParaRPr lang="en-US" b="1" dirty="0"/>
          </a:p>
          <a:p>
            <a:pPr>
              <a:defRPr/>
            </a:pPr>
            <a:endParaRPr lang="en-US" b="1" dirty="0"/>
          </a:p>
          <a:p>
            <a:pPr>
              <a:defRPr/>
            </a:pPr>
            <a:r>
              <a:rPr lang="en-US" b="1" dirty="0" err="1"/>
              <a:t>Allgemeine</a:t>
            </a:r>
            <a:r>
              <a:rPr lang="en-US" b="1" dirty="0"/>
              <a:t> </a:t>
            </a:r>
            <a:r>
              <a:rPr lang="en-US" b="1" dirty="0" err="1"/>
              <a:t>Freigabe</a:t>
            </a:r>
            <a:r>
              <a:rPr lang="en-US" b="1" dirty="0"/>
              <a:t> </a:t>
            </a:r>
            <a:r>
              <a:rPr lang="en-US" b="1" dirty="0" err="1"/>
              <a:t>für</a:t>
            </a:r>
            <a:r>
              <a:rPr lang="en-US" b="1" dirty="0"/>
              <a:t> Tracing</a:t>
            </a:r>
          </a:p>
          <a:p>
            <a:pPr>
              <a:defRPr/>
            </a:pPr>
            <a:endParaRPr lang="en-US" sz="1000" b="1" dirty="0"/>
          </a:p>
          <a:p>
            <a:pPr>
              <a:defRPr/>
            </a:pPr>
            <a:r>
              <a:rPr lang="en-US" sz="1600" dirty="0">
                <a:latin typeface="Courier New" pitchFamily="49" charset="0"/>
              </a:rPr>
              <a:t>&lt;configuration&gt;</a:t>
            </a:r>
          </a:p>
          <a:p>
            <a:pPr lvl="1">
              <a:defRPr/>
            </a:pPr>
            <a:r>
              <a:rPr lang="en-US" sz="1600" dirty="0">
                <a:latin typeface="Courier New" pitchFamily="49" charset="0"/>
              </a:rPr>
              <a:t>    &lt;system.web&gt;</a:t>
            </a:r>
          </a:p>
          <a:p>
            <a:pPr lvl="1">
              <a:defRPr/>
            </a:pPr>
            <a:r>
              <a:rPr lang="en-US" sz="1600" dirty="0">
                <a:latin typeface="Courier New" pitchFamily="49" charset="0"/>
              </a:rPr>
              <a:t>        &lt;</a:t>
            </a:r>
            <a:r>
              <a:rPr lang="en-US" sz="1600" b="1" dirty="0">
                <a:latin typeface="Courier New" pitchFamily="49" charset="0"/>
              </a:rPr>
              <a:t>trace enabled="true" /</a:t>
            </a:r>
            <a:r>
              <a:rPr lang="en-US" sz="1600" dirty="0">
                <a:latin typeface="Courier New" pitchFamily="49" charset="0"/>
              </a:rPr>
              <a:t>&gt;</a:t>
            </a:r>
          </a:p>
          <a:p>
            <a:pPr>
              <a:defRPr/>
            </a:pPr>
            <a:r>
              <a:rPr lang="en-US" sz="1600" dirty="0">
                <a:latin typeface="Courier New" pitchFamily="49" charset="0"/>
              </a:rPr>
              <a:t>	&lt;/system.web&gt;</a:t>
            </a:r>
          </a:p>
          <a:p>
            <a:pPr>
              <a:defRPr/>
            </a:pPr>
            <a:r>
              <a:rPr lang="en-US" sz="1600" dirty="0">
                <a:latin typeface="Courier New" pitchFamily="49" charset="0"/>
              </a:rPr>
              <a:t>&lt;/configuration&gt;</a:t>
            </a:r>
          </a:p>
        </p:txBody>
      </p:sp>
      <p:sp>
        <p:nvSpPr>
          <p:cNvPr id="18441" name="Rectangle 9"/>
          <p:cNvSpPr>
            <a:spLocks noGrp="1" noChangeArrowheads="1"/>
          </p:cNvSpPr>
          <p:nvPr>
            <p:ph type="title" idx="4294967295"/>
          </p:nvPr>
        </p:nvSpPr>
        <p:spPr/>
        <p:txBody>
          <a:bodyPr>
            <a:noAutofit/>
          </a:bodyPr>
          <a:lstStyle/>
          <a:p>
            <a:r>
              <a:rPr lang="en-US" altLang="de-DE" sz="7200" dirty="0">
                <a:solidFill>
                  <a:schemeClr val="bg1">
                    <a:lumMod val="65000"/>
                  </a:schemeClr>
                </a:solidFill>
                <a:latin typeface="Century Gothic" panose="020B0502020202020204" pitchFamily="34" charset="0"/>
                <a:ea typeface="+mn-ea"/>
                <a:cs typeface="+mn-cs"/>
              </a:rPr>
              <a:t>Tracing </a:t>
            </a:r>
            <a:r>
              <a:rPr lang="en-US" altLang="de-DE" sz="7200" dirty="0" err="1" smtClean="0">
                <a:solidFill>
                  <a:schemeClr val="bg1">
                    <a:lumMod val="65000"/>
                  </a:schemeClr>
                </a:solidFill>
                <a:latin typeface="Century Gothic" panose="020B0502020202020204" pitchFamily="34" charset="0"/>
                <a:ea typeface="+mn-ea"/>
                <a:cs typeface="+mn-cs"/>
              </a:rPr>
              <a:t>verwenden</a:t>
            </a:r>
            <a:endParaRPr lang="en-US" altLang="de-DE" sz="7200" dirty="0">
              <a:solidFill>
                <a:schemeClr val="bg1">
                  <a:lumMod val="65000"/>
                </a:schemeClr>
              </a:solidFill>
              <a:latin typeface="Century Gothic" panose="020B0502020202020204" pitchFamily="34" charset="0"/>
              <a:ea typeface="+mn-ea"/>
              <a:cs typeface="+mn-cs"/>
            </a:endParaRPr>
          </a:p>
        </p:txBody>
      </p:sp>
      <p:sp>
        <p:nvSpPr>
          <p:cNvPr id="2" name="Textfeld 1"/>
          <p:cNvSpPr txBox="1"/>
          <p:nvPr/>
        </p:nvSpPr>
        <p:spPr>
          <a:xfrm>
            <a:off x="838200" y="2059049"/>
            <a:ext cx="10515600" cy="1446550"/>
          </a:xfrm>
          <a:prstGeom prst="rect">
            <a:avLst/>
          </a:prstGeom>
          <a:noFill/>
        </p:spPr>
        <p:txBody>
          <a:bodyPr wrap="square" rtlCol="0">
            <a:spAutoFit/>
          </a:bodyPr>
          <a:lstStyle/>
          <a:p>
            <a:r>
              <a:rPr lang="de-DE" sz="2800" dirty="0">
                <a:solidFill>
                  <a:srgbClr val="FF0000"/>
                </a:solidFill>
              </a:rPr>
              <a:t>Checkliste</a:t>
            </a:r>
          </a:p>
          <a:p>
            <a:pPr marL="285750" indent="-285750">
              <a:buFont typeface="Wingdings" panose="05000000000000000000" pitchFamily="2" charset="2"/>
              <a:buChar char="ü"/>
            </a:pPr>
            <a:r>
              <a:rPr lang="de-DE" sz="2000" dirty="0" err="1"/>
              <a:t>Tracing</a:t>
            </a:r>
            <a:r>
              <a:rPr lang="de-DE" sz="2000" dirty="0"/>
              <a:t> freigeben</a:t>
            </a:r>
          </a:p>
          <a:p>
            <a:pPr marL="285750" indent="-285750">
              <a:buFont typeface="Wingdings" panose="05000000000000000000" pitchFamily="2" charset="2"/>
              <a:buChar char="ü"/>
            </a:pPr>
            <a:r>
              <a:rPr lang="de-DE" sz="2000" dirty="0" err="1"/>
              <a:t>TraceContext</a:t>
            </a:r>
            <a:r>
              <a:rPr lang="de-DE" sz="2000" dirty="0"/>
              <a:t> Class für eigene Ausgaben </a:t>
            </a:r>
            <a:r>
              <a:rPr lang="de-DE" sz="2000" dirty="0" err="1"/>
              <a:t>verweden</a:t>
            </a:r>
            <a:endParaRPr lang="de-DE" sz="2000" dirty="0"/>
          </a:p>
          <a:p>
            <a:pPr marL="285750" indent="-285750">
              <a:buFont typeface="Wingdings" panose="05000000000000000000" pitchFamily="2" charset="2"/>
              <a:buChar char="ü"/>
            </a:pPr>
            <a:r>
              <a:rPr lang="de-DE" sz="2000" dirty="0"/>
              <a:t>http://</a:t>
            </a:r>
            <a:r>
              <a:rPr lang="de-DE" sz="2000" i="1" dirty="0"/>
              <a:t>servername</a:t>
            </a:r>
            <a:r>
              <a:rPr lang="de-DE" sz="2000" dirty="0"/>
              <a:t>/webapp/trace.axd  aufrufen</a:t>
            </a:r>
          </a:p>
        </p:txBody>
      </p:sp>
    </p:spTree>
    <p:extLst>
      <p:ext uri="{BB962C8B-B14F-4D97-AF65-F5344CB8AC3E}">
        <p14:creationId xmlns:p14="http://schemas.microsoft.com/office/powerpoint/2010/main" val="64496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p:txBody>
          <a:bodyPr>
            <a:normAutofit/>
          </a:bodyPr>
          <a:lstStyle/>
          <a:p>
            <a:pPr eaLnBrk="1" hangingPunct="1"/>
            <a:r>
              <a:rPr lang="en-US" altLang="de-DE" sz="7200" dirty="0" err="1">
                <a:solidFill>
                  <a:schemeClr val="bg1">
                    <a:lumMod val="65000"/>
                  </a:schemeClr>
                </a:solidFill>
                <a:latin typeface="Century Gothic" panose="020B0502020202020204" pitchFamily="34" charset="0"/>
                <a:ea typeface="+mn-ea"/>
                <a:cs typeface="+mn-cs"/>
              </a:rPr>
              <a:t>TraceContext</a:t>
            </a:r>
            <a:r>
              <a:rPr lang="en-US" altLang="de-DE" sz="7200" dirty="0">
                <a:solidFill>
                  <a:schemeClr val="bg1">
                    <a:lumMod val="65000"/>
                  </a:schemeClr>
                </a:solidFill>
                <a:latin typeface="Century Gothic" panose="020B0502020202020204" pitchFamily="34" charset="0"/>
                <a:ea typeface="+mn-ea"/>
                <a:cs typeface="+mn-cs"/>
              </a:rPr>
              <a:t> Class </a:t>
            </a:r>
          </a:p>
        </p:txBody>
      </p:sp>
      <p:sp>
        <p:nvSpPr>
          <p:cNvPr id="3" name="Rectangle 1"/>
          <p:cNvSpPr>
            <a:spLocks noChangeArrowheads="1"/>
          </p:cNvSpPr>
          <p:nvPr/>
        </p:nvSpPr>
        <p:spPr bwMode="auto">
          <a:xfrm>
            <a:off x="838200" y="4541997"/>
            <a:ext cx="109575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try</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endParaRPr kumimoji="0" lang="de-DE" altLang="de-D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catch</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ArgumentException</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ae</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Trace.Warn</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err="1">
                <a:ln>
                  <a:noFill/>
                </a:ln>
                <a:solidFill>
                  <a:srgbClr val="A31515"/>
                </a:solidFill>
                <a:effectLst/>
                <a:latin typeface="Courier New" panose="02070309020205020404" pitchFamily="49" charset="0"/>
                <a:cs typeface="Courier New" panose="02070309020205020404" pitchFamily="49" charset="0"/>
              </a:rPr>
              <a:t>Exception</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 Handling"</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err="1">
                <a:ln>
                  <a:noFill/>
                </a:ln>
                <a:solidFill>
                  <a:srgbClr val="A31515"/>
                </a:solidFill>
                <a:effectLst/>
                <a:latin typeface="Courier New" panose="02070309020205020404" pitchFamily="49" charset="0"/>
                <a:cs typeface="Courier New" panose="02070309020205020404" pitchFamily="49" charset="0"/>
              </a:rPr>
              <a:t>Warning:Method</a:t>
            </a:r>
            <a:r>
              <a:rPr kumimoji="0" lang="de-DE" altLang="de-DE" b="0" i="0" u="none" strike="noStrike" cap="none" normalizeH="0" dirty="0">
                <a:ln>
                  <a:noFill/>
                </a:ln>
                <a:solidFill>
                  <a:srgbClr val="A31515"/>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A31515"/>
                </a:solidFill>
                <a:effectLst/>
                <a:latin typeface="Courier New" panose="02070309020205020404" pitchFamily="49" charset="0"/>
                <a:cs typeface="Courier New" panose="02070309020205020404" pitchFamily="49" charset="0"/>
              </a:rPr>
              <a:t>Page_Load</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ae</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catch</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InvalidOperationException</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lvl="0" eaLnBrk="0" fontAlgn="base" hangingPunct="0">
              <a:spcBef>
                <a:spcPct val="0"/>
              </a:spcBef>
              <a:spcAft>
                <a:spcPct val="0"/>
              </a:spcAft>
            </a:pPr>
            <a:r>
              <a:rPr lang="de-DE" altLang="de-DE" dirty="0">
                <a:solidFill>
                  <a:srgbClr val="000000"/>
                </a:solidFill>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Trace.Write</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err="1">
                <a:ln>
                  <a:noFill/>
                </a:ln>
                <a:solidFill>
                  <a:srgbClr val="A31515"/>
                </a:solidFill>
                <a:effectLst/>
                <a:latin typeface="Courier New" panose="02070309020205020404" pitchFamily="49" charset="0"/>
                <a:cs typeface="Courier New" panose="02070309020205020404" pitchFamily="49" charset="0"/>
              </a:rPr>
              <a:t>Exception</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 Handling"</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err="1">
                <a:ln>
                  <a:noFill/>
                </a:ln>
                <a:solidFill>
                  <a:srgbClr val="A31515"/>
                </a:solidFill>
                <a:effectLst/>
                <a:latin typeface="Courier New" panose="02070309020205020404" pitchFamily="49" charset="0"/>
                <a:cs typeface="Courier New" panose="02070309020205020404" pitchFamily="49" charset="0"/>
              </a:rPr>
              <a:t>Exception</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A31515"/>
                </a:solidFill>
                <a:effectLst/>
                <a:latin typeface="Courier New" panose="02070309020205020404" pitchFamily="49" charset="0"/>
                <a:cs typeface="Courier New" panose="02070309020205020404" pitchFamily="49" charset="0"/>
              </a:rPr>
              <a:t>Method</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A31515"/>
                </a:solidFill>
                <a:effectLst/>
                <a:latin typeface="Courier New" panose="02070309020205020404" pitchFamily="49" charset="0"/>
                <a:cs typeface="Courier New" panose="02070309020205020404" pitchFamily="49" charset="0"/>
              </a:rPr>
              <a:t>Page_Load</a:t>
            </a:r>
            <a:r>
              <a:rPr kumimoji="0" lang="de-DE" altLang="de-DE"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de-DE" altLang="de-DE"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ioe</a:t>
            </a: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de-DE" altLang="de-D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5" name="Textfeld 4"/>
          <p:cNvSpPr txBox="1"/>
          <p:nvPr/>
        </p:nvSpPr>
        <p:spPr>
          <a:xfrm>
            <a:off x="838200" y="2064770"/>
            <a:ext cx="10515600" cy="707886"/>
          </a:xfrm>
          <a:prstGeom prst="rect">
            <a:avLst/>
          </a:prstGeom>
          <a:noFill/>
        </p:spPr>
        <p:txBody>
          <a:bodyPr wrap="square" rtlCol="0">
            <a:spAutoFit/>
          </a:bodyPr>
          <a:lstStyle/>
          <a:p>
            <a:pPr>
              <a:buClr>
                <a:srgbClr val="DC0081"/>
              </a:buClr>
            </a:pPr>
            <a:r>
              <a:rPr lang="en-US" altLang="de-DE" sz="2000" dirty="0"/>
              <a:t>Die </a:t>
            </a:r>
            <a:r>
              <a:rPr lang="en-US" altLang="de-DE" sz="2000" b="1" dirty="0" err="1"/>
              <a:t>TraceContext</a:t>
            </a:r>
            <a:r>
              <a:rPr lang="en-US" altLang="de-DE" sz="2000" dirty="0"/>
              <a:t> class </a:t>
            </a:r>
            <a:r>
              <a:rPr lang="en-US" altLang="de-DE" sz="2000" dirty="0" err="1"/>
              <a:t>wird</a:t>
            </a:r>
            <a:r>
              <a:rPr lang="en-US" altLang="de-DE" sz="2000" dirty="0"/>
              <a:t> </a:t>
            </a:r>
            <a:r>
              <a:rPr lang="en-US" altLang="de-DE" sz="2000" dirty="0" err="1"/>
              <a:t>verwendet</a:t>
            </a:r>
            <a:r>
              <a:rPr lang="en-US" altLang="de-DE" sz="2000" dirty="0"/>
              <a:t> um </a:t>
            </a:r>
            <a:r>
              <a:rPr lang="en-US" altLang="de-DE" sz="2000" dirty="0" err="1"/>
              <a:t>Ausgaben</a:t>
            </a:r>
            <a:r>
              <a:rPr lang="en-US" altLang="de-DE" sz="2000" dirty="0"/>
              <a:t> auf der </a:t>
            </a:r>
            <a:r>
              <a:rPr lang="en-US" altLang="de-DE" sz="2000" dirty="0" err="1"/>
              <a:t>Webseite</a:t>
            </a:r>
            <a:r>
              <a:rPr lang="en-US" altLang="de-DE" sz="2000" dirty="0"/>
              <a:t> </a:t>
            </a:r>
            <a:r>
              <a:rPr lang="en-US" altLang="de-DE" sz="2000" dirty="0" err="1"/>
              <a:t>selbst</a:t>
            </a:r>
            <a:r>
              <a:rPr lang="en-US" altLang="de-DE" sz="2000" dirty="0"/>
              <a:t> </a:t>
            </a:r>
            <a:r>
              <a:rPr lang="en-US" altLang="de-DE" sz="2000" dirty="0" err="1"/>
              <a:t>oder</a:t>
            </a:r>
            <a:r>
              <a:rPr lang="en-US" altLang="de-DE" sz="2000" dirty="0"/>
              <a:t> </a:t>
            </a:r>
            <a:r>
              <a:rPr lang="en-US" altLang="de-DE" sz="2000" dirty="0" err="1"/>
              <a:t>im</a:t>
            </a:r>
            <a:r>
              <a:rPr lang="en-US" altLang="de-DE" sz="2000" dirty="0"/>
              <a:t> Trace Log </a:t>
            </a:r>
            <a:r>
              <a:rPr lang="en-US" altLang="de-DE" sz="2000" dirty="0" err="1"/>
              <a:t>im</a:t>
            </a:r>
            <a:r>
              <a:rPr lang="en-US" altLang="de-DE" sz="2000" dirty="0"/>
              <a:t> Speicher</a:t>
            </a:r>
          </a:p>
        </p:txBody>
      </p:sp>
      <p:graphicFrame>
        <p:nvGraphicFramePr>
          <p:cNvPr id="9" name="Tabelle 8"/>
          <p:cNvGraphicFramePr>
            <a:graphicFrameLocks noGrp="1"/>
          </p:cNvGraphicFramePr>
          <p:nvPr>
            <p:extLst>
              <p:ext uri="{D42A27DB-BD31-4B8C-83A1-F6EECF244321}">
                <p14:modId xmlns:p14="http://schemas.microsoft.com/office/powerpoint/2010/main" val="3417587015"/>
              </p:ext>
            </p:extLst>
          </p:nvPr>
        </p:nvGraphicFramePr>
        <p:xfrm>
          <a:off x="838200" y="3207077"/>
          <a:ext cx="10515600" cy="76200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184700885"/>
                    </a:ext>
                  </a:extLst>
                </a:gridCol>
                <a:gridCol w="5257800">
                  <a:extLst>
                    <a:ext uri="{9D8B030D-6E8A-4147-A177-3AD203B41FA5}">
                      <a16:colId xmlns:a16="http://schemas.microsoft.com/office/drawing/2014/main" val="3014849015"/>
                    </a:ext>
                  </a:extLst>
                </a:gridCol>
              </a:tblGrid>
              <a:tr h="370840">
                <a:tc>
                  <a:txBody>
                    <a:bodyPr/>
                    <a:lstStyle/>
                    <a:p>
                      <a:pPr>
                        <a:buClr>
                          <a:schemeClr val="hlink"/>
                        </a:buClr>
                      </a:pPr>
                      <a:r>
                        <a:rPr lang="en-US" altLang="de-DE" sz="2400" b="1" dirty="0" err="1">
                          <a:solidFill>
                            <a:srgbClr val="11E9CF"/>
                          </a:solidFill>
                        </a:rPr>
                        <a:t>Trace.Write</a:t>
                      </a:r>
                      <a:endParaRPr lang="en-US" altLang="de-DE" sz="2400" dirty="0">
                        <a:solidFill>
                          <a:srgbClr val="11E9CF"/>
                        </a:solidFill>
                      </a:endParaRPr>
                    </a:p>
                    <a:p>
                      <a:pPr>
                        <a:buClr>
                          <a:schemeClr val="hlink"/>
                        </a:buClr>
                      </a:pPr>
                      <a:r>
                        <a:rPr lang="en-US" altLang="de-DE" sz="2000" dirty="0" err="1"/>
                        <a:t>Schreibt</a:t>
                      </a:r>
                      <a:r>
                        <a:rPr lang="en-US" altLang="de-DE" sz="2000" dirty="0"/>
                        <a:t> </a:t>
                      </a:r>
                      <a:r>
                        <a:rPr lang="en-US" altLang="de-DE" sz="2000" dirty="0" err="1"/>
                        <a:t>Nachrichten</a:t>
                      </a:r>
                      <a:r>
                        <a:rPr lang="en-US" altLang="de-DE" sz="2000" dirty="0"/>
                        <a:t> ins Log </a:t>
                      </a:r>
                      <a:r>
                        <a:rPr lang="en-US" altLang="de-DE" sz="2000" dirty="0" err="1"/>
                        <a:t>bzw</a:t>
                      </a:r>
                      <a:r>
                        <a:rPr lang="en-US" altLang="de-DE" sz="2000" dirty="0"/>
                        <a:t> </a:t>
                      </a:r>
                      <a:r>
                        <a:rPr lang="en-US" altLang="de-DE" sz="2000" dirty="0" err="1"/>
                        <a:t>Webseite</a:t>
                      </a:r>
                      <a:endParaRPr lang="en-US" altLang="de-DE" sz="2000" dirty="0"/>
                    </a:p>
                  </a:txBody>
                  <a:tcPr/>
                </a:tc>
                <a:tc>
                  <a:txBody>
                    <a:bodyPr/>
                    <a:lstStyle/>
                    <a:p>
                      <a:pPr>
                        <a:buClr>
                          <a:schemeClr val="hlink"/>
                        </a:buClr>
                      </a:pPr>
                      <a:r>
                        <a:rPr lang="en-US" altLang="de-DE" sz="2400" b="1" dirty="0" err="1">
                          <a:solidFill>
                            <a:srgbClr val="11E9CF"/>
                          </a:solidFill>
                        </a:rPr>
                        <a:t>Trace.Warn</a:t>
                      </a:r>
                      <a:endParaRPr lang="en-US" altLang="de-DE" sz="2400" dirty="0">
                        <a:solidFill>
                          <a:srgbClr val="11E9CF"/>
                        </a:solidFill>
                      </a:endParaRPr>
                    </a:p>
                    <a:p>
                      <a:pPr>
                        <a:buClr>
                          <a:schemeClr val="hlink"/>
                        </a:buClr>
                      </a:pPr>
                      <a:r>
                        <a:rPr lang="en-US" altLang="de-DE" sz="2000" dirty="0" err="1"/>
                        <a:t>Änlich</a:t>
                      </a:r>
                      <a:r>
                        <a:rPr lang="en-US" altLang="de-DE" sz="2000" dirty="0"/>
                        <a:t> </a:t>
                      </a:r>
                      <a:r>
                        <a:rPr lang="en-US" altLang="de-DE" sz="2000" dirty="0" err="1"/>
                        <a:t>wie</a:t>
                      </a:r>
                      <a:r>
                        <a:rPr lang="en-US" altLang="de-DE" sz="2000" dirty="0"/>
                        <a:t> Write, </a:t>
                      </a:r>
                      <a:r>
                        <a:rPr lang="en-US" altLang="de-DE" sz="2000" dirty="0" err="1"/>
                        <a:t>nur</a:t>
                      </a:r>
                      <a:r>
                        <a:rPr lang="en-US" altLang="de-DE" sz="2000" dirty="0"/>
                        <a:t> die </a:t>
                      </a:r>
                      <a:r>
                        <a:rPr lang="en-US" altLang="de-DE" sz="2000" dirty="0" err="1"/>
                        <a:t>Nachrichen</a:t>
                      </a:r>
                      <a:r>
                        <a:rPr lang="en-US" altLang="de-DE" sz="2000" dirty="0"/>
                        <a:t> </a:t>
                      </a:r>
                      <a:r>
                        <a:rPr lang="en-US" altLang="de-DE" sz="2000" dirty="0" err="1"/>
                        <a:t>sind</a:t>
                      </a:r>
                      <a:r>
                        <a:rPr lang="en-US" altLang="de-DE" sz="2000" dirty="0"/>
                        <a:t> </a:t>
                      </a:r>
                      <a:r>
                        <a:rPr lang="en-US" altLang="de-DE" sz="2000" dirty="0">
                          <a:solidFill>
                            <a:srgbClr val="FF0000"/>
                          </a:solidFill>
                        </a:rPr>
                        <a:t>rot</a:t>
                      </a:r>
                    </a:p>
                  </a:txBody>
                  <a:tcPr/>
                </a:tc>
                <a:extLst>
                  <a:ext uri="{0D108BD9-81ED-4DB2-BD59-A6C34878D82A}">
                    <a16:rowId xmlns:a16="http://schemas.microsoft.com/office/drawing/2014/main" val="3302529601"/>
                  </a:ext>
                </a:extLst>
              </a:tr>
            </a:tbl>
          </a:graphicData>
        </a:graphic>
      </p:graphicFrame>
    </p:spTree>
    <p:extLst>
      <p:ext uri="{BB962C8B-B14F-4D97-AF65-F5344CB8AC3E}">
        <p14:creationId xmlns:p14="http://schemas.microsoft.com/office/powerpoint/2010/main" val="14977239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264149" y="1141848"/>
            <a:ext cx="9960610" cy="4734165"/>
          </a:xfrm>
          <a:prstGeom prst="rect">
            <a:avLst/>
          </a:prstGeom>
        </p:spPr>
      </p:pic>
    </p:spTree>
    <p:extLst>
      <p:ext uri="{BB962C8B-B14F-4D97-AF65-F5344CB8AC3E}">
        <p14:creationId xmlns:p14="http://schemas.microsoft.com/office/powerpoint/2010/main" val="997500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Zitierfähig</Template>
  <TotalTime>0</TotalTime>
  <Words>1606</Words>
  <Application>Microsoft Office PowerPoint</Application>
  <PresentationFormat>Breitbild</PresentationFormat>
  <Paragraphs>144</Paragraphs>
  <Slides>11</Slides>
  <Notes>6</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11</vt:i4>
      </vt:variant>
    </vt:vector>
  </HeadingPairs>
  <TitlesOfParts>
    <vt:vector size="20" baseType="lpstr">
      <vt:lpstr>Arial</vt:lpstr>
      <vt:lpstr>Arial Rounded MT Bold</vt:lpstr>
      <vt:lpstr>Calibri</vt:lpstr>
      <vt:lpstr>Calibri Light</vt:lpstr>
      <vt:lpstr>Century Gothic</vt:lpstr>
      <vt:lpstr>Courier New</vt:lpstr>
      <vt:lpstr>Verdana</vt:lpstr>
      <vt:lpstr>Wingdings</vt:lpstr>
      <vt:lpstr>Office</vt:lpstr>
      <vt:lpstr>Webforms</vt:lpstr>
      <vt:lpstr>PowerPoint-Präsentation</vt:lpstr>
      <vt:lpstr>Types of Errors</vt:lpstr>
      <vt:lpstr>Definition</vt:lpstr>
      <vt:lpstr>Debug Class</vt:lpstr>
      <vt:lpstr>Definition</vt:lpstr>
      <vt:lpstr>Tracing verwenden</vt:lpstr>
      <vt:lpstr>TraceContext Class </vt:lpstr>
      <vt:lpstr>PowerPoint-Präsentation</vt:lpstr>
      <vt:lpstr>Logfiles</vt:lpstr>
      <vt:lpstr>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Webforms</dc:title>
  <dc:creator>juliaz@ppedv.de</dc:creator>
  <cp:lastModifiedBy>Preishuber</cp:lastModifiedBy>
  <cp:revision>48</cp:revision>
  <dcterms:created xsi:type="dcterms:W3CDTF">2016-10-05T12:31:26Z</dcterms:created>
  <dcterms:modified xsi:type="dcterms:W3CDTF">2017-06-01T15:00:26Z</dcterms:modified>
</cp:coreProperties>
</file>