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6" r:id="rId2"/>
    <p:sldId id="257" r:id="rId3"/>
    <p:sldId id="260" r:id="rId4"/>
    <p:sldId id="262" r:id="rId5"/>
    <p:sldId id="261" r:id="rId6"/>
    <p:sldId id="268" r:id="rId7"/>
    <p:sldId id="27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varScale="1">
        <p:scale>
          <a:sx n="98" d="100"/>
          <a:sy n="98" d="100"/>
        </p:scale>
        <p:origin x="3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02.06.2017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Tree>
    <p:extLst>
      <p:ext uri="{BB962C8B-B14F-4D97-AF65-F5344CB8AC3E}">
        <p14:creationId xmlns:p14="http://schemas.microsoft.com/office/powerpoint/2010/main" val="12388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34705FF-BA4A-4BAE-AC40-F5FE18C3BED8}"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a Debug class is, and explain its methods.</a:t>
            </a:r>
          </a:p>
          <a:p>
            <a:r>
              <a:rPr lang="en-US" altLang="de-DE">
                <a:latin typeface="Arial" panose="020B0604020202020204" pitchFamily="34" charset="0"/>
              </a:rPr>
              <a:t>The listeners are explained in the next topic, so defer any discussion. </a:t>
            </a:r>
          </a:p>
          <a:p>
            <a:r>
              <a:rPr lang="en-US" altLang="de-DE">
                <a:latin typeface="Arial" panose="020B0604020202020204" pitchFamily="34" charset="0"/>
              </a:rPr>
              <a:t>For information on the methods and its overloads, refer to the Course Handbook and Additional Reading section.</a:t>
            </a:r>
          </a:p>
          <a:p>
            <a:r>
              <a:rPr lang="en-US" altLang="de-DE">
                <a:latin typeface="Arial" panose="020B0604020202020204" pitchFamily="34" charset="0"/>
              </a:rPr>
              <a:t> </a:t>
            </a:r>
          </a:p>
        </p:txBody>
      </p:sp>
      <p:sp>
        <p:nvSpPr>
          <p:cNvPr id="29701"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9702"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81302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tracing is.</a:t>
            </a:r>
          </a:p>
          <a:p>
            <a:r>
              <a:rPr lang="en-US" altLang="de-DE">
                <a:latin typeface="Arial" panose="020B0604020202020204" pitchFamily="34" charset="0"/>
              </a:rPr>
              <a:t>Explain the functionality of tracing. </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is the purpose of using tracing functionality?</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use tracing to view diagnostic information about a single request for an ASP.NET page simply by enabling it for your page or application. Tracing also allows you to write debug statements directly in your code without having to remove them from your application when you deploy it to production servers.</a:t>
            </a:r>
          </a:p>
          <a:p>
            <a:endParaRPr lang="en-US" altLang="de-DE">
              <a:latin typeface="Arial" panose="020B0604020202020204" pitchFamily="34" charset="0"/>
            </a:endParaRPr>
          </a:p>
        </p:txBody>
      </p:sp>
      <p:sp>
        <p:nvSpPr>
          <p:cNvPr id="35844"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5845"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DA1A15E-E85D-42EB-98FD-236B848B7AA6}"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94999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02.06.2017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02.06.2017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02.06.2017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02.06.2017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02.06.2017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02.06.2017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10677027" cy="1645920"/>
          </a:xfrm>
        </p:spPr>
        <p:txBody>
          <a:bodyPr anchor="b">
            <a:normAutofit fontScale="92500"/>
          </a:bodyPr>
          <a:lstStyle/>
          <a:p>
            <a:pPr algn="l"/>
            <a:r>
              <a:rPr lang="de-DE" sz="7200" dirty="0">
                <a:solidFill>
                  <a:schemeClr val="bg1">
                    <a:lumMod val="65000"/>
                  </a:schemeClr>
                </a:solidFill>
                <a:latin typeface="Century Gothic" panose="020B0502020202020204" pitchFamily="34" charset="0"/>
              </a:rPr>
              <a:t>Ajax-Enabled </a:t>
            </a:r>
            <a:r>
              <a:rPr lang="de-DE" sz="7200" dirty="0" err="1">
                <a:solidFill>
                  <a:schemeClr val="bg1">
                    <a:lumMod val="65000"/>
                  </a:schemeClr>
                </a:solidFill>
                <a:latin typeface="Century Gothic" panose="020B0502020202020204" pitchFamily="34" charset="0"/>
              </a:rPr>
              <a:t>WebForms</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First Steps with Ajax</a:t>
            </a:r>
          </a:p>
          <a:p>
            <a:pPr lvl="1"/>
            <a:r>
              <a:rPr lang="en-GB" altLang="de-DE" dirty="0"/>
              <a:t>Asynchronous JavaScript and XML</a:t>
            </a:r>
          </a:p>
          <a:p>
            <a:pPr marL="0" indent="0">
              <a:buNone/>
            </a:pPr>
            <a:r>
              <a:rPr lang="en-US" altLang="de-DE" dirty="0"/>
              <a:t>Ajax Server Controls</a:t>
            </a:r>
          </a:p>
          <a:p>
            <a:pPr lvl="1"/>
            <a:r>
              <a:rPr lang="en-US" altLang="de-DE" dirty="0"/>
              <a:t>Ajax </a:t>
            </a:r>
            <a:r>
              <a:rPr lang="en-US" altLang="de-DE" dirty="0" err="1"/>
              <a:t>ScriptManager</a:t>
            </a:r>
            <a:r>
              <a:rPr lang="en-US" altLang="de-DE" dirty="0"/>
              <a:t> Control</a:t>
            </a:r>
          </a:p>
          <a:p>
            <a:pPr lvl="1"/>
            <a:r>
              <a:rPr lang="en-US" altLang="de-DE" dirty="0" err="1"/>
              <a:t>UpdatePanel</a:t>
            </a:r>
            <a:r>
              <a:rPr lang="en-US" altLang="de-DE" dirty="0"/>
              <a:t> Control</a:t>
            </a:r>
          </a:p>
          <a:p>
            <a:pPr lvl="1"/>
            <a:r>
              <a:rPr lang="en-US" altLang="de-DE" dirty="0"/>
              <a:t>Partial-Page Updates</a:t>
            </a:r>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Grp="1" noChangeArrowheads="1"/>
          </p:cNvSpPr>
          <p:nvPr>
            <p:ph type="title" idx="4294967295"/>
          </p:nvPr>
        </p:nvSpPr>
        <p:spPr/>
        <p:txBody>
          <a:bodyPr>
            <a:normAutofit fontScale="90000"/>
          </a:bodyPr>
          <a:lstStyle/>
          <a:p>
            <a:r>
              <a:rPr lang="en-US" altLang="de-DE" sz="7200" dirty="0">
                <a:solidFill>
                  <a:schemeClr val="bg1">
                    <a:lumMod val="65000"/>
                  </a:schemeClr>
                </a:solidFill>
                <a:latin typeface="Century Gothic" panose="020B0502020202020204" pitchFamily="34" charset="0"/>
                <a:ea typeface="+mn-ea"/>
                <a:cs typeface="+mn-cs"/>
              </a:rPr>
              <a:t>Asynchronous JavaScript </a:t>
            </a: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Rechteck 5"/>
          <p:cNvSpPr/>
          <p:nvPr/>
        </p:nvSpPr>
        <p:spPr>
          <a:xfrm>
            <a:off x="838200" y="2024884"/>
            <a:ext cx="8671453" cy="2092881"/>
          </a:xfrm>
          <a:prstGeom prst="rect">
            <a:avLst/>
          </a:prstGeom>
        </p:spPr>
        <p:txBody>
          <a:bodyPr wrap="square">
            <a:spAutoFit/>
          </a:bodyPr>
          <a:lstStyle/>
          <a:p>
            <a:r>
              <a:rPr lang="en-US" altLang="de-DE" sz="2000" b="1" dirty="0" err="1" smtClean="0"/>
              <a:t>Ziel</a:t>
            </a:r>
            <a:endParaRPr lang="en-US" altLang="de-DE" b="1" dirty="0"/>
          </a:p>
          <a:p>
            <a:r>
              <a:rPr lang="en-US" altLang="de-DE" dirty="0" err="1"/>
              <a:t>Asynchrones</a:t>
            </a:r>
            <a:r>
              <a:rPr lang="en-US" altLang="de-DE" dirty="0"/>
              <a:t> JavaScript und XML </a:t>
            </a:r>
            <a:r>
              <a:rPr lang="en-US" altLang="de-DE" dirty="0" err="1"/>
              <a:t>sind</a:t>
            </a:r>
            <a:r>
              <a:rPr lang="en-US" altLang="de-DE" dirty="0"/>
              <a:t> </a:t>
            </a:r>
            <a:r>
              <a:rPr lang="en-US" altLang="de-DE" dirty="0" err="1"/>
              <a:t>clientseitige</a:t>
            </a:r>
            <a:r>
              <a:rPr lang="en-US" altLang="de-DE" dirty="0"/>
              <a:t> </a:t>
            </a:r>
            <a:r>
              <a:rPr lang="en-US" altLang="de-DE" dirty="0" err="1" smtClean="0"/>
              <a:t>Technologien</a:t>
            </a:r>
            <a:r>
              <a:rPr lang="en-US" altLang="de-DE" dirty="0" smtClean="0"/>
              <a:t> </a:t>
            </a:r>
            <a:r>
              <a:rPr lang="en-US" altLang="de-DE" dirty="0"/>
              <a:t>die </a:t>
            </a:r>
            <a:r>
              <a:rPr lang="en-US" altLang="de-DE" dirty="0" err="1"/>
              <a:t>bessere</a:t>
            </a:r>
            <a:r>
              <a:rPr lang="en-US" altLang="de-DE" dirty="0"/>
              <a:t>, </a:t>
            </a:r>
            <a:r>
              <a:rPr lang="en-US" altLang="de-DE" dirty="0" err="1"/>
              <a:t>schnellere</a:t>
            </a:r>
            <a:r>
              <a:rPr lang="en-US" altLang="de-DE" dirty="0"/>
              <a:t> und </a:t>
            </a:r>
            <a:r>
              <a:rPr lang="en-US" altLang="de-DE" dirty="0" err="1"/>
              <a:t>interaktivere</a:t>
            </a:r>
            <a:r>
              <a:rPr lang="en-US" altLang="de-DE" dirty="0"/>
              <a:t> </a:t>
            </a:r>
            <a:r>
              <a:rPr lang="en-US" altLang="de-DE" dirty="0" err="1"/>
              <a:t>Webseiten</a:t>
            </a:r>
            <a:r>
              <a:rPr lang="en-US" altLang="de-DE" dirty="0"/>
              <a:t> </a:t>
            </a:r>
            <a:r>
              <a:rPr lang="en-US" altLang="de-DE" dirty="0" err="1"/>
              <a:t>erstellt</a:t>
            </a:r>
            <a:r>
              <a:rPr lang="en-US" altLang="de-DE" dirty="0"/>
              <a:t>.</a:t>
            </a:r>
          </a:p>
          <a:p>
            <a:r>
              <a:rPr lang="en-US" altLang="de-DE" dirty="0"/>
              <a:t/>
            </a:r>
            <a:br>
              <a:rPr lang="en-US" altLang="de-DE" dirty="0"/>
            </a:br>
            <a:r>
              <a:rPr lang="en-US" altLang="de-DE" sz="2000" dirty="0" err="1"/>
              <a:t>Ohne</a:t>
            </a:r>
            <a:r>
              <a:rPr lang="en-US" altLang="de-DE" sz="2000" dirty="0"/>
              <a:t> </a:t>
            </a:r>
            <a:r>
              <a:rPr lang="en-US" altLang="de-DE" sz="2000" dirty="0" err="1"/>
              <a:t>Serveranfrage</a:t>
            </a:r>
            <a:r>
              <a:rPr lang="en-US" altLang="de-DE" sz="2000" dirty="0"/>
              <a:t> </a:t>
            </a:r>
            <a:r>
              <a:rPr lang="en-US" altLang="de-DE" sz="2000" dirty="0" err="1"/>
              <a:t>realisierbar</a:t>
            </a:r>
            <a:endParaRPr lang="en-US" altLang="de-DE" dirty="0"/>
          </a:p>
          <a:p>
            <a:pPr marL="285750" indent="-285750">
              <a:buFont typeface="Wingdings" panose="05000000000000000000" pitchFamily="2" charset="2"/>
              <a:buChar char="ü"/>
            </a:pPr>
            <a:r>
              <a:rPr lang="en-US" altLang="de-DE" dirty="0"/>
              <a:t>Just-in-time </a:t>
            </a:r>
            <a:r>
              <a:rPr lang="en-US" altLang="de-DE" dirty="0" err="1"/>
              <a:t>Informationen</a:t>
            </a:r>
            <a:r>
              <a:rPr lang="en-US" altLang="de-DE" dirty="0"/>
              <a:t> </a:t>
            </a:r>
          </a:p>
          <a:p>
            <a:pPr marL="285750" indent="-285750">
              <a:buFont typeface="Wingdings" panose="05000000000000000000" pitchFamily="2" charset="2"/>
              <a:buChar char="ü"/>
            </a:pPr>
            <a:r>
              <a:rPr lang="en-US" altLang="de-DE" dirty="0" err="1"/>
              <a:t>dynamisches</a:t>
            </a:r>
            <a:r>
              <a:rPr lang="en-US" altLang="de-DE" dirty="0"/>
              <a:t> Interface</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2891333813"/>
              </p:ext>
            </p:extLst>
          </p:nvPr>
        </p:nvGraphicFramePr>
        <p:xfrm>
          <a:off x="838200" y="4451961"/>
          <a:ext cx="6381749" cy="2001520"/>
        </p:xfrm>
        <a:graphic>
          <a:graphicData uri="http://schemas.openxmlformats.org/drawingml/2006/table">
            <a:tbl>
              <a:tblPr firstRow="1" bandRow="1">
                <a:tableStyleId>{2D5ABB26-0587-4C30-8999-92F81FD0307C}</a:tableStyleId>
              </a:tblPr>
              <a:tblGrid>
                <a:gridCol w="6381749">
                  <a:extLst>
                    <a:ext uri="{9D8B030D-6E8A-4147-A177-3AD203B41FA5}">
                      <a16:colId xmlns:a16="http://schemas.microsoft.com/office/drawing/2014/main" val="3888198931"/>
                    </a:ext>
                  </a:extLst>
                </a:gridCol>
              </a:tblGrid>
              <a:tr h="370840">
                <a:tc>
                  <a:txBody>
                    <a:bodyPr/>
                    <a:lstStyle/>
                    <a:p>
                      <a:pPr algn="ctr"/>
                      <a:r>
                        <a:rPr lang="de-DE" sz="2800" b="0" dirty="0">
                          <a:solidFill>
                            <a:schemeClr val="tx1"/>
                          </a:solidFill>
                          <a:latin typeface="Century Gothic" panose="020B0502020202020204" pitchFamily="34" charset="0"/>
                        </a:rPr>
                        <a:t>AJAX beinhaltet</a:t>
                      </a:r>
                      <a:endParaRPr lang="de-DE" b="0" dirty="0">
                        <a:solidFill>
                          <a:schemeClr val="tx1"/>
                        </a:solidFill>
                        <a:latin typeface="Century Gothic" panose="020B0502020202020204" pitchFamily="34" charset="0"/>
                      </a:endParaRPr>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49974340"/>
                  </a:ext>
                </a:extLst>
              </a:tr>
              <a:tr h="370840">
                <a:tc>
                  <a:txBody>
                    <a:bodyPr/>
                    <a:lstStyle/>
                    <a:p>
                      <a:r>
                        <a:rPr lang="de-DE" dirty="0" err="1"/>
                        <a:t>XMLHttpRequest</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3175779924"/>
                  </a:ext>
                </a:extLst>
              </a:tr>
              <a:tr h="370840">
                <a:tc>
                  <a:txBody>
                    <a:bodyPr/>
                    <a:lstStyle/>
                    <a:p>
                      <a:r>
                        <a:rPr lang="en-US" altLang="de-DE" sz="1800" dirty="0"/>
                        <a:t>HTML, XHTML, und CSS</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005353937"/>
                  </a:ext>
                </a:extLst>
              </a:tr>
              <a:tr h="370840">
                <a:tc>
                  <a:txBody>
                    <a:bodyPr/>
                    <a:lstStyle/>
                    <a:p>
                      <a:r>
                        <a:rPr lang="en-US" altLang="de-DE" sz="1800" dirty="0"/>
                        <a:t>XML </a:t>
                      </a:r>
                      <a:r>
                        <a:rPr lang="en-US" altLang="de-DE" sz="1800" dirty="0" err="1"/>
                        <a:t>oder</a:t>
                      </a:r>
                      <a:r>
                        <a:rPr lang="en-US" altLang="de-DE" sz="1800" dirty="0"/>
                        <a:t> JSON</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213238202"/>
                  </a:ext>
                </a:extLst>
              </a:tr>
              <a:tr h="370840">
                <a:tc>
                  <a:txBody>
                    <a:bodyPr/>
                    <a:lstStyle/>
                    <a:p>
                      <a:r>
                        <a:rPr lang="en-US" altLang="de-DE" sz="1800" dirty="0"/>
                        <a:t>Document Object Model</a:t>
                      </a:r>
                      <a:endParaRPr lang="de-DE" b="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11E9CF">
                        <a:alpha val="21000"/>
                      </a:srgbClr>
                    </a:solidFill>
                  </a:tcPr>
                </a:tc>
                <a:extLst>
                  <a:ext uri="{0D108BD9-81ED-4DB2-BD59-A6C34878D82A}">
                    <a16:rowId xmlns:a16="http://schemas.microsoft.com/office/drawing/2014/main" val="2857656549"/>
                  </a:ext>
                </a:extLst>
              </a:tr>
            </a:tbl>
          </a:graphicData>
        </a:graphic>
      </p:graphicFrame>
      <p:grpSp>
        <p:nvGrpSpPr>
          <p:cNvPr id="13" name="Gruppieren 12"/>
          <p:cNvGrpSpPr/>
          <p:nvPr/>
        </p:nvGrpSpPr>
        <p:grpSpPr>
          <a:xfrm>
            <a:off x="9515475" y="2024884"/>
            <a:ext cx="1838325" cy="2694509"/>
            <a:chOff x="628073" y="2803797"/>
            <a:chExt cx="1422400" cy="2203786"/>
          </a:xfrm>
        </p:grpSpPr>
        <p:sp>
          <p:nvSpPr>
            <p:cNvPr id="14" name="Ellipse 13"/>
            <p:cNvSpPr/>
            <p:nvPr/>
          </p:nvSpPr>
          <p:spPr>
            <a:xfrm>
              <a:off x="1052947" y="2803797"/>
              <a:ext cx="554181" cy="532751"/>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5" name="Sehne 14"/>
            <p:cNvSpPr/>
            <p:nvPr/>
          </p:nvSpPr>
          <p:spPr>
            <a:xfrm rot="5400000">
              <a:off x="520441" y="3692180"/>
              <a:ext cx="1633159" cy="997648"/>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Sehne 15"/>
            <p:cNvSpPr/>
            <p:nvPr/>
          </p:nvSpPr>
          <p:spPr>
            <a:xfrm rot="16200000">
              <a:off x="738909" y="2899073"/>
              <a:ext cx="1200727" cy="1422400"/>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Rechteck 8"/>
          <p:cNvSpPr/>
          <p:nvPr/>
        </p:nvSpPr>
        <p:spPr>
          <a:xfrm rot="772976">
            <a:off x="10800534" y="1550723"/>
            <a:ext cx="551754" cy="1200329"/>
          </a:xfrm>
          <a:prstGeom prst="rect">
            <a:avLst/>
          </a:prstGeom>
          <a:noFill/>
        </p:spPr>
        <p:txBody>
          <a:bodyPr wrap="none" lIns="91440" tIns="45720" rIns="91440" bIns="45720">
            <a:spAutoFit/>
          </a:bodyPr>
          <a:lstStyle/>
          <a:p>
            <a:pPr algn="ctr"/>
            <a:r>
              <a:rPr lang="de-DE" sz="7200" b="0" cap="none" spc="0" dirty="0">
                <a:ln w="0"/>
                <a:effectLst>
                  <a:outerShdw blurRad="38100" dist="25400" dir="5400000" algn="ctr" rotWithShape="0">
                    <a:srgbClr val="6E747A">
                      <a:alpha val="43000"/>
                    </a:srgbClr>
                  </a:outerShdw>
                </a:effectLst>
                <a:latin typeface="Berlin Sans FB" panose="020E0602020502020306" pitchFamily="34" charset="0"/>
              </a:rPr>
              <a:t>?</a:t>
            </a:r>
          </a:p>
        </p:txBody>
      </p:sp>
    </p:spTree>
    <p:extLst>
      <p:ext uri="{BB962C8B-B14F-4D97-AF65-F5344CB8AC3E}">
        <p14:creationId xmlns:p14="http://schemas.microsoft.com/office/powerpoint/2010/main" val="173694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ScriptManager</a:t>
            </a:r>
            <a:r>
              <a:rPr lang="en-US" altLang="de-DE" sz="7200" dirty="0">
                <a:solidFill>
                  <a:schemeClr val="bg1">
                    <a:lumMod val="65000"/>
                  </a:schemeClr>
                </a:solidFill>
                <a:latin typeface="Century Gothic" panose="020B0502020202020204" pitchFamily="34" charset="0"/>
                <a:ea typeface="+mn-ea"/>
                <a:cs typeface="+mn-cs"/>
              </a:rPr>
              <a:t> Control</a:t>
            </a:r>
          </a:p>
        </p:txBody>
      </p:sp>
      <p:sp>
        <p:nvSpPr>
          <p:cNvPr id="6" name="Textfeld 5"/>
          <p:cNvSpPr txBox="1"/>
          <p:nvPr/>
        </p:nvSpPr>
        <p:spPr>
          <a:xfrm>
            <a:off x="838200" y="3485466"/>
            <a:ext cx="8162925" cy="1323439"/>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Services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asp:Scriptreferzent</a:t>
            </a:r>
            <a:r>
              <a:rPr lang="de-DE" altLang="de-DE" sz="1600" dirty="0">
                <a:solidFill>
                  <a:srgbClr val="800000"/>
                </a:solidFill>
                <a:latin typeface="Consolas" panose="020B0609020204030204" pitchFamily="49" charset="0"/>
              </a:rPr>
              <a:t> </a:t>
            </a:r>
            <a:r>
              <a:rPr lang="de-DE" altLang="de-DE" sz="1600" dirty="0">
                <a:solidFill>
                  <a:srgbClr val="FF0000"/>
                </a:solidFill>
                <a:latin typeface="Consolas" panose="020B0609020204030204" pitchFamily="49" charset="0"/>
              </a:rPr>
              <a:t>Path</a:t>
            </a:r>
            <a:r>
              <a:rPr lang="de-DE" altLang="de-DE" sz="1600" dirty="0">
                <a:solidFill>
                  <a:srgbClr val="0000FF"/>
                </a:solidFill>
                <a:latin typeface="Consolas" panose="020B0609020204030204" pitchFamily="49" charset="0"/>
              </a:rPr>
              <a:t>="~/Webservice.asmx"/&gt;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 Services </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asp:Scriptmanager</a:t>
            </a:r>
            <a:r>
              <a:rPr lang="de-DE" altLang="de-DE" sz="1600" dirty="0">
                <a:solidFill>
                  <a:srgbClr val="0000FF"/>
                </a:solidFill>
                <a:latin typeface="Consolas" panose="020B0609020204030204" pitchFamily="49" charset="0"/>
              </a:rPr>
              <a:t>&gt;</a:t>
            </a:r>
          </a:p>
        </p:txBody>
      </p:sp>
      <p:sp>
        <p:nvSpPr>
          <p:cNvPr id="5" name="Textfeld 4"/>
          <p:cNvSpPr txBox="1"/>
          <p:nvPr/>
        </p:nvSpPr>
        <p:spPr>
          <a:xfrm>
            <a:off x="838200" y="2047875"/>
            <a:ext cx="10515600" cy="707886"/>
          </a:xfrm>
          <a:prstGeom prst="rect">
            <a:avLst/>
          </a:prstGeom>
          <a:noFill/>
        </p:spPr>
        <p:txBody>
          <a:bodyPr wrap="square" rtlCol="0">
            <a:spAutoFit/>
          </a:bodyPr>
          <a:lstStyle/>
          <a:p>
            <a:r>
              <a:rPr lang="de-DE" sz="2000" dirty="0"/>
              <a:t>Der </a:t>
            </a:r>
            <a:r>
              <a:rPr lang="de-DE" sz="2000" dirty="0" err="1"/>
              <a:t>ScriptManager</a:t>
            </a:r>
            <a:r>
              <a:rPr lang="de-DE" sz="2000" dirty="0"/>
              <a:t> verwaltet </a:t>
            </a:r>
            <a:r>
              <a:rPr lang="de-DE" sz="2000" dirty="0" err="1" smtClean="0"/>
              <a:t>Clientscripte</a:t>
            </a:r>
            <a:r>
              <a:rPr lang="de-DE" sz="2000" dirty="0" smtClean="0"/>
              <a:t> </a:t>
            </a:r>
            <a:r>
              <a:rPr lang="de-DE" sz="2000" dirty="0"/>
              <a:t>für Asp.net Seiten mit Ajax Features. Somit können Webdienste aufgerufen werden und Teilrenderings durgeführt werden</a:t>
            </a:r>
          </a:p>
        </p:txBody>
      </p:sp>
    </p:spTree>
    <p:extLst>
      <p:ext uri="{BB962C8B-B14F-4D97-AF65-F5344CB8AC3E}">
        <p14:creationId xmlns:p14="http://schemas.microsoft.com/office/powerpoint/2010/main" val="3338117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err="1">
                <a:solidFill>
                  <a:schemeClr val="bg1">
                    <a:lumMod val="65000"/>
                  </a:schemeClr>
                </a:solidFill>
                <a:latin typeface="Century Gothic" panose="020B0502020202020204" pitchFamily="34" charset="0"/>
              </a:rPr>
              <a:t>UpdatePanel</a:t>
            </a:r>
            <a:r>
              <a:rPr lang="en-US" altLang="de-DE" sz="7200" dirty="0">
                <a:solidFill>
                  <a:schemeClr val="bg1">
                    <a:lumMod val="65000"/>
                  </a:schemeClr>
                </a:solidFill>
                <a:latin typeface="Century Gothic" panose="020B0502020202020204" pitchFamily="34" charset="0"/>
              </a:rPr>
              <a:t> Control</a:t>
            </a:r>
            <a:r>
              <a:rPr lang="en-IN" altLang="de-DE" sz="7200" dirty="0">
                <a:solidFill>
                  <a:schemeClr val="bg1">
                    <a:lumMod val="65000"/>
                  </a:schemeClr>
                </a:solidFill>
                <a:latin typeface="Century Gothic" panose="020B0502020202020204" pitchFamily="34" charset="0"/>
              </a:rPr>
              <a:t> </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 name="Rechteck 1"/>
          <p:cNvSpPr/>
          <p:nvPr/>
        </p:nvSpPr>
        <p:spPr>
          <a:xfrm>
            <a:off x="8258174" y="1813338"/>
            <a:ext cx="2543175" cy="2806615"/>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sz="2800" dirty="0">
                <a:solidFill>
                  <a:schemeClr val="tx1"/>
                </a:solidFill>
                <a:latin typeface="Century Gothic" panose="020B0502020202020204" pitchFamily="34" charset="0"/>
              </a:rPr>
              <a:t>Web Applikation</a:t>
            </a:r>
          </a:p>
        </p:txBody>
      </p:sp>
      <p:sp>
        <p:nvSpPr>
          <p:cNvPr id="3" name="Rechteck 2"/>
          <p:cNvSpPr/>
          <p:nvPr/>
        </p:nvSpPr>
        <p:spPr>
          <a:xfrm>
            <a:off x="8258174" y="2876550"/>
            <a:ext cx="2543175" cy="1106613"/>
          </a:xfrm>
          <a:prstGeom prst="rect">
            <a:avLst/>
          </a:prstGeom>
          <a:solidFill>
            <a:srgbClr val="11E9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Update Panel</a:t>
            </a:r>
          </a:p>
          <a:p>
            <a:pPr algn="ctr"/>
            <a:endParaRPr lang="de-DE" dirty="0">
              <a:solidFill>
                <a:schemeClr val="tx1"/>
              </a:solidFill>
            </a:endParaRPr>
          </a:p>
          <a:p>
            <a:pPr algn="ctr"/>
            <a:endParaRPr lang="de-DE" dirty="0">
              <a:solidFill>
                <a:schemeClr val="tx1"/>
              </a:solidFill>
            </a:endParaRPr>
          </a:p>
          <a:p>
            <a:pPr algn="ctr"/>
            <a:endParaRPr lang="de-DE" dirty="0">
              <a:solidFill>
                <a:schemeClr val="tx1"/>
              </a:solidFill>
            </a:endParaRPr>
          </a:p>
        </p:txBody>
      </p:sp>
      <p:sp>
        <p:nvSpPr>
          <p:cNvPr id="27" name="Textfeld 26"/>
          <p:cNvSpPr txBox="1"/>
          <p:nvPr/>
        </p:nvSpPr>
        <p:spPr>
          <a:xfrm>
            <a:off x="838200" y="1813338"/>
            <a:ext cx="7886700" cy="2169825"/>
          </a:xfrm>
          <a:prstGeom prst="rect">
            <a:avLst/>
          </a:prstGeom>
          <a:noFill/>
        </p:spPr>
        <p:txBody>
          <a:bodyPr wrap="square" rtlCol="0">
            <a:spAutoFit/>
          </a:bodyPr>
          <a:lstStyle/>
          <a:p>
            <a:r>
              <a:rPr lang="de-DE" sz="2000" dirty="0"/>
              <a:t>Seitenteile können ohne </a:t>
            </a:r>
            <a:r>
              <a:rPr lang="de-DE" sz="2000" dirty="0" err="1"/>
              <a:t>Postback</a:t>
            </a:r>
            <a:r>
              <a:rPr lang="de-DE" sz="2000" dirty="0"/>
              <a:t> ausgetauscht werden</a:t>
            </a:r>
          </a:p>
          <a:p>
            <a:endParaRPr lang="de-DE" sz="2000" dirty="0"/>
          </a:p>
          <a:p>
            <a:r>
              <a:rPr lang="de-DE" sz="2000" dirty="0"/>
              <a:t>Das Control beinhaltet </a:t>
            </a:r>
          </a:p>
          <a:p>
            <a:pPr marL="285750" indent="-285750">
              <a:buFont typeface="Wingdings" panose="05000000000000000000" pitchFamily="2" charset="2"/>
              <a:buChar char="ü"/>
            </a:pPr>
            <a:r>
              <a:rPr lang="de-DE" sz="2000" dirty="0"/>
              <a:t>Trigger, die das </a:t>
            </a:r>
            <a:r>
              <a:rPr lang="de-DE" sz="2000" dirty="0" err="1"/>
              <a:t>Refreshen</a:t>
            </a:r>
            <a:r>
              <a:rPr lang="de-DE" sz="2000" dirty="0"/>
              <a:t> auslösen</a:t>
            </a:r>
          </a:p>
          <a:p>
            <a:pPr marL="285750" indent="-285750">
              <a:buFont typeface="Wingdings" panose="05000000000000000000" pitchFamily="2" charset="2"/>
              <a:buChar char="ü"/>
            </a:pPr>
            <a:r>
              <a:rPr lang="de-DE" sz="2000" dirty="0" err="1"/>
              <a:t>ContentTemplate</a:t>
            </a:r>
            <a:r>
              <a:rPr lang="de-DE" sz="2000" dirty="0"/>
              <a:t>, dass aktualisiert wird</a:t>
            </a:r>
          </a:p>
          <a:p>
            <a:pPr>
              <a:spcBef>
                <a:spcPts val="1800"/>
              </a:spcBef>
            </a:pPr>
            <a:r>
              <a:rPr lang="de-DE" sz="2000" dirty="0" err="1"/>
              <a:t>UpdatePanel</a:t>
            </a:r>
            <a:r>
              <a:rPr lang="de-DE" sz="2000" dirty="0"/>
              <a:t> benötigt einen Skriptmanager</a:t>
            </a:r>
          </a:p>
        </p:txBody>
      </p:sp>
      <p:sp>
        <p:nvSpPr>
          <p:cNvPr id="31" name="Textfeld 30"/>
          <p:cNvSpPr txBox="1"/>
          <p:nvPr/>
        </p:nvSpPr>
        <p:spPr>
          <a:xfrm>
            <a:off x="838200" y="4619953"/>
            <a:ext cx="8162925" cy="1569660"/>
          </a:xfrm>
          <a:prstGeom prst="rect">
            <a:avLst/>
          </a:prstGeom>
          <a:noFill/>
        </p:spPr>
        <p:txBody>
          <a:bodyPr wrap="square" rtlCol="0">
            <a:spAutoFit/>
          </a:bodyPr>
          <a:lstStyle/>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runat</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server</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updatemode</a:t>
            </a:r>
            <a:r>
              <a:rPr lang="de-DE" altLang="de-DE" sz="1600" dirty="0">
                <a:solidFill>
                  <a:srgbClr val="0000FF"/>
                </a:solidFill>
                <a:latin typeface="Consolas" panose="020B0609020204030204" pitchFamily="49" charset="0"/>
              </a:rPr>
              <a:t>="</a:t>
            </a:r>
            <a:r>
              <a:rPr lang="de-DE" altLang="de-DE" sz="1600" dirty="0" err="1">
                <a:solidFill>
                  <a:srgbClr val="0000FF"/>
                </a:solidFill>
                <a:latin typeface="Consolas" panose="020B0609020204030204" pitchFamily="49" charset="0"/>
              </a:rPr>
              <a:t>Conditional</a:t>
            </a:r>
            <a:r>
              <a:rPr lang="de-DE" altLang="de-DE" sz="1600" dirty="0">
                <a:solidFill>
                  <a:srgbClr val="0000FF"/>
                </a:solidFill>
                <a:latin typeface="Consolas" panose="020B0609020204030204" pitchFamily="49" charset="0"/>
              </a:rPr>
              <a:t>"&gt;</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2"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asp:AsyncPostBackTrigger</a:t>
            </a:r>
            <a:r>
              <a:rPr lang="de-DE" altLang="de-DE" sz="1600" dirty="0">
                <a:solidFill>
                  <a:srgbClr val="800000"/>
                </a:solidFill>
                <a:latin typeface="Consolas" panose="020B0609020204030204" pitchFamily="49" charset="0"/>
              </a:rPr>
              <a:t> </a:t>
            </a:r>
            <a:r>
              <a:rPr lang="de-DE" altLang="de-DE" sz="1600" dirty="0" err="1">
                <a:solidFill>
                  <a:srgbClr val="FF0000"/>
                </a:solidFill>
                <a:latin typeface="Consolas" panose="020B0609020204030204" pitchFamily="49" charset="0"/>
              </a:rPr>
              <a:t>controlid</a:t>
            </a:r>
            <a:r>
              <a:rPr lang="de-DE" altLang="de-DE" sz="1600" dirty="0">
                <a:solidFill>
                  <a:srgbClr val="0000FF"/>
                </a:solidFill>
                <a:latin typeface="Consolas" panose="020B0609020204030204" pitchFamily="49" charset="0"/>
              </a:rPr>
              <a:t>=""</a:t>
            </a:r>
            <a:r>
              <a:rPr lang="de-DE" altLang="de-DE" sz="1600" dirty="0">
                <a:solidFill>
                  <a:srgbClr val="FF0000"/>
                </a:solidFill>
                <a:latin typeface="Consolas" panose="020B0609020204030204" pitchFamily="49" charset="0"/>
              </a:rPr>
              <a:t> </a:t>
            </a:r>
            <a:r>
              <a:rPr lang="de-DE" altLang="de-DE" sz="1600" dirty="0" err="1">
                <a:solidFill>
                  <a:srgbClr val="FF0000"/>
                </a:solidFill>
                <a:latin typeface="Consolas" panose="020B0609020204030204" pitchFamily="49" charset="0"/>
              </a:rPr>
              <a:t>eventname</a:t>
            </a:r>
            <a:r>
              <a:rPr lang="de-DE" altLang="de-DE" sz="1600" dirty="0">
                <a:solidFill>
                  <a:srgbClr val="0000FF"/>
                </a:solidFill>
                <a:latin typeface="Consolas" panose="020B0609020204030204" pitchFamily="49" charset="0"/>
              </a:rPr>
              <a:t>="Click"</a:t>
            </a:r>
            <a:r>
              <a:rPr lang="de-DE" altLang="de-DE" sz="1600" dirty="0">
                <a:solidFill>
                  <a:srgbClr val="FF0000"/>
                </a:solidFill>
                <a:latin typeface="Consolas" panose="020B0609020204030204" pitchFamily="49" charset="0"/>
              </a:rPr>
              <a:t> </a:t>
            </a:r>
            <a:r>
              <a:rPr lang="de-DE" altLang="de-DE" sz="1600" dirty="0">
                <a:solidFill>
                  <a:srgbClr val="0000FF"/>
                </a:solidFill>
                <a:latin typeface="Consolas" panose="020B0609020204030204" pitchFamily="49" charset="0"/>
              </a:rPr>
              <a:t>/&gt;</a:t>
            </a:r>
            <a:endParaRPr lang="de-DE" altLang="de-DE" sz="1600" dirty="0">
              <a:solidFill>
                <a:srgbClr val="000000"/>
              </a:solidFill>
              <a:latin typeface="Consolas" panose="020B0609020204030204" pitchFamily="49" charset="0"/>
            </a:endParaRP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a:solidFill>
                  <a:srgbClr val="800000"/>
                </a:solidFill>
                <a:latin typeface="Consolas" panose="020B0609020204030204" pitchFamily="49" charset="0"/>
              </a:rPr>
              <a:t>Triggers</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1"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	&lt;/</a:t>
            </a:r>
            <a:r>
              <a:rPr lang="de-DE" altLang="de-DE" sz="1600" dirty="0" err="1">
                <a:solidFill>
                  <a:srgbClr val="800000"/>
                </a:solidFill>
                <a:latin typeface="Consolas" panose="020B0609020204030204" pitchFamily="49" charset="0"/>
              </a:rPr>
              <a:t>ContentTemplate</a:t>
            </a:r>
            <a:r>
              <a:rPr lang="de-DE" altLang="de-DE" sz="1600" dirty="0">
                <a:solidFill>
                  <a:srgbClr val="0000FF"/>
                </a:solidFill>
                <a:latin typeface="Consolas" panose="020B0609020204030204" pitchFamily="49" charset="0"/>
              </a:rPr>
              <a:t>&gt;</a:t>
            </a:r>
            <a:r>
              <a:rPr lang="de-DE" altLang="de-DE" sz="1600" dirty="0">
                <a:solidFill>
                  <a:srgbClr val="000000"/>
                </a:solidFill>
                <a:latin typeface="Consolas" panose="020B0609020204030204" pitchFamily="49" charset="0"/>
              </a:rPr>
              <a:t> </a:t>
            </a:r>
          </a:p>
          <a:p>
            <a:pPr lvl="0" eaLnBrk="0" fontAlgn="base" hangingPunct="0">
              <a:spcBef>
                <a:spcPct val="0"/>
              </a:spcBef>
              <a:spcAft>
                <a:spcPct val="0"/>
              </a:spcAft>
            </a:pPr>
            <a:r>
              <a:rPr lang="de-DE" altLang="de-DE" sz="1600" dirty="0">
                <a:solidFill>
                  <a:srgbClr val="0000FF"/>
                </a:solidFill>
                <a:latin typeface="Consolas" panose="020B0609020204030204" pitchFamily="49" charset="0"/>
              </a:rPr>
              <a:t>&lt;/</a:t>
            </a:r>
            <a:r>
              <a:rPr lang="de-DE" altLang="de-DE" sz="1600" dirty="0" err="1">
                <a:solidFill>
                  <a:srgbClr val="800000"/>
                </a:solidFill>
                <a:latin typeface="Consolas" panose="020B0609020204030204" pitchFamily="49" charset="0"/>
              </a:rPr>
              <a:t>asp:UpdatePanel</a:t>
            </a:r>
            <a:r>
              <a:rPr lang="de-DE" altLang="de-DE" sz="1600" dirty="0">
                <a:solidFill>
                  <a:srgbClr val="0000FF"/>
                </a:solidFill>
                <a:latin typeface="Consolas" panose="020B0609020204030204" pitchFamily="49" charset="0"/>
              </a:rPr>
              <a:t>&gt;</a:t>
            </a:r>
          </a:p>
        </p:txBody>
      </p:sp>
      <p:pic>
        <p:nvPicPr>
          <p:cNvPr id="9220" name="Grafik 9219"/>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0070" y1="34983" x2="30070" y2="34983"/>
                        <a14:foregroundMark x1="51399" y1="26403" x2="51399" y2="26403"/>
                        <a14:foregroundMark x1="70280" y1="31023" x2="70280" y2="31023"/>
                        <a14:foregroundMark x1="70629" y1="73597" x2="70629" y2="73597"/>
                        <a14:foregroundMark x1="47902" y1="82178" x2="47902" y2="82178"/>
                        <a14:foregroundMark x1="27273" y1="73267" x2="27273" y2="73267"/>
                        <a14:foregroundMark x1="19231" y1="52805" x2="19231" y2="52805"/>
                      </a14:backgroundRemoval>
                    </a14:imgEffect>
                  </a14:imgLayer>
                </a14:imgProps>
              </a:ext>
            </a:extLst>
          </a:blip>
          <a:stretch>
            <a:fillRect/>
          </a:stretch>
        </p:blipFill>
        <p:spPr>
          <a:xfrm>
            <a:off x="9157100" y="3117124"/>
            <a:ext cx="745321" cy="789623"/>
          </a:xfrm>
          <a:prstGeom prst="rect">
            <a:avLst/>
          </a:prstGeom>
        </p:spPr>
      </p:pic>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normAutofit/>
          </a:bodyPr>
          <a:lstStyle/>
          <a:p>
            <a:r>
              <a:rPr lang="en-US" altLang="de-DE" sz="7200" dirty="0">
                <a:solidFill>
                  <a:schemeClr val="bg1">
                    <a:lumMod val="65000"/>
                  </a:schemeClr>
                </a:solidFill>
                <a:latin typeface="Century Gothic" panose="020B0502020202020204" pitchFamily="34" charset="0"/>
              </a:rPr>
              <a:t>Partial-Page Updates</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4" name="Textfeld 3"/>
          <p:cNvSpPr txBox="1"/>
          <p:nvPr/>
        </p:nvSpPr>
        <p:spPr>
          <a:xfrm>
            <a:off x="838200" y="2028825"/>
            <a:ext cx="10515600" cy="707886"/>
          </a:xfrm>
          <a:prstGeom prst="rect">
            <a:avLst/>
          </a:prstGeom>
          <a:noFill/>
        </p:spPr>
        <p:txBody>
          <a:bodyPr wrap="square" rtlCol="0">
            <a:spAutoFit/>
          </a:bodyPr>
          <a:lstStyle/>
          <a:p>
            <a:r>
              <a:rPr lang="de-DE" sz="2000" dirty="0"/>
              <a:t>Die </a:t>
            </a:r>
            <a:r>
              <a:rPr lang="de-DE" sz="2000" dirty="0" err="1"/>
              <a:t>PageRequestManager</a:t>
            </a:r>
            <a:r>
              <a:rPr lang="de-DE" sz="2000" dirty="0"/>
              <a:t> Klasse verwaltet </a:t>
            </a:r>
            <a:r>
              <a:rPr lang="de-DE" sz="2000" dirty="0" err="1"/>
              <a:t>Teilseitenaktualiesierung</a:t>
            </a:r>
            <a:r>
              <a:rPr lang="de-DE" sz="2000" dirty="0"/>
              <a:t> und beinhaltet einige Events um die das Teilrendering für die Seite anzupassen </a:t>
            </a:r>
          </a:p>
        </p:txBody>
      </p:sp>
      <p:graphicFrame>
        <p:nvGraphicFramePr>
          <p:cNvPr id="6" name="Tabelle 5"/>
          <p:cNvGraphicFramePr>
            <a:graphicFrameLocks noGrp="1"/>
          </p:cNvGraphicFramePr>
          <p:nvPr>
            <p:extLst>
              <p:ext uri="{D42A27DB-BD31-4B8C-83A1-F6EECF244321}">
                <p14:modId xmlns:p14="http://schemas.microsoft.com/office/powerpoint/2010/main" val="2588162139"/>
              </p:ext>
            </p:extLst>
          </p:nvPr>
        </p:nvGraphicFramePr>
        <p:xfrm>
          <a:off x="838200" y="3074848"/>
          <a:ext cx="2847975" cy="2250440"/>
        </p:xfrm>
        <a:graphic>
          <a:graphicData uri="http://schemas.openxmlformats.org/drawingml/2006/table">
            <a:tbl>
              <a:tblPr firstRow="1" bandRow="1">
                <a:tableStyleId>{2D5ABB26-0587-4C30-8999-92F81FD0307C}</a:tableStyleId>
              </a:tblPr>
              <a:tblGrid>
                <a:gridCol w="2847975">
                  <a:extLst>
                    <a:ext uri="{9D8B030D-6E8A-4147-A177-3AD203B41FA5}">
                      <a16:colId xmlns:a16="http://schemas.microsoft.com/office/drawing/2014/main" val="2345149064"/>
                    </a:ext>
                  </a:extLst>
                </a:gridCol>
              </a:tblGrid>
              <a:tr h="370840">
                <a:tc>
                  <a:txBody>
                    <a:bodyPr/>
                    <a:lstStyle/>
                    <a:p>
                      <a:pPr algn="l"/>
                      <a:r>
                        <a:rPr lang="de-DE" sz="2000" dirty="0">
                          <a:latin typeface="Century Gothic" panose="020B0502020202020204" pitchFamily="34" charset="0"/>
                        </a:rPr>
                        <a:t>Events</a:t>
                      </a:r>
                      <a:endParaRPr lang="de-DE" dirty="0">
                        <a:latin typeface="Century Gothic" panose="020B0502020202020204" pitchFamily="34" charset="0"/>
                      </a:endParaRPr>
                    </a:p>
                  </a:txBody>
                  <a:tcPr>
                    <a:lnB w="19050" cap="flat" cmpd="sng" algn="ctr">
                      <a:solidFill>
                        <a:srgbClr val="11E9CF"/>
                      </a:solidFill>
                      <a:prstDash val="solid"/>
                      <a:round/>
                      <a:headEnd type="none" w="med" len="med"/>
                      <a:tailEnd type="none" w="med" len="med"/>
                    </a:lnB>
                  </a:tcPr>
                </a:tc>
                <a:extLst>
                  <a:ext uri="{0D108BD9-81ED-4DB2-BD59-A6C34878D82A}">
                    <a16:rowId xmlns:a16="http://schemas.microsoft.com/office/drawing/2014/main" val="594673387"/>
                  </a:ext>
                </a:extLst>
              </a:tr>
              <a:tr h="370840">
                <a:tc>
                  <a:txBody>
                    <a:bodyPr/>
                    <a:lstStyle/>
                    <a:p>
                      <a:r>
                        <a:rPr lang="en-US" altLang="de-DE" sz="1800" dirty="0" err="1"/>
                        <a:t>initializeRequest</a:t>
                      </a:r>
                      <a:endParaRPr lang="de-DE" dirty="0"/>
                    </a:p>
                  </a:txBody>
                  <a:tcPr>
                    <a:lnT w="19050" cap="flat" cmpd="sng" algn="ctr">
                      <a:solidFill>
                        <a:srgbClr val="11E9CF"/>
                      </a:solidFill>
                      <a:prstDash val="solid"/>
                      <a:round/>
                      <a:headEnd type="none" w="med" len="med"/>
                      <a:tailEnd type="none" w="med" len="med"/>
                    </a:lnT>
                  </a:tcPr>
                </a:tc>
                <a:extLst>
                  <a:ext uri="{0D108BD9-81ED-4DB2-BD59-A6C34878D82A}">
                    <a16:rowId xmlns:a16="http://schemas.microsoft.com/office/drawing/2014/main" val="3358275889"/>
                  </a:ext>
                </a:extLst>
              </a:tr>
              <a:tr h="370840">
                <a:tc>
                  <a:txBody>
                    <a:bodyPr/>
                    <a:lstStyle/>
                    <a:p>
                      <a:r>
                        <a:rPr lang="en-US" altLang="de-DE" sz="1800" dirty="0"/>
                        <a:t> </a:t>
                      </a:r>
                      <a:r>
                        <a:rPr lang="en-US" altLang="de-DE" sz="1800" dirty="0" err="1"/>
                        <a:t>beginRequest</a:t>
                      </a:r>
                      <a:endParaRPr lang="de-DE" dirty="0"/>
                    </a:p>
                  </a:txBody>
                  <a:tcPr/>
                </a:tc>
                <a:extLst>
                  <a:ext uri="{0D108BD9-81ED-4DB2-BD59-A6C34878D82A}">
                    <a16:rowId xmlns:a16="http://schemas.microsoft.com/office/drawing/2014/main" val="4267463568"/>
                  </a:ext>
                </a:extLst>
              </a:tr>
              <a:tr h="370840">
                <a:tc>
                  <a:txBody>
                    <a:bodyPr/>
                    <a:lstStyle/>
                    <a:p>
                      <a:r>
                        <a:rPr lang="en-US" altLang="de-DE" sz="1800" dirty="0" err="1"/>
                        <a:t>pageLoading</a:t>
                      </a:r>
                      <a:endParaRPr lang="de-DE" dirty="0"/>
                    </a:p>
                  </a:txBody>
                  <a:tcPr/>
                </a:tc>
                <a:extLst>
                  <a:ext uri="{0D108BD9-81ED-4DB2-BD59-A6C34878D82A}">
                    <a16:rowId xmlns:a16="http://schemas.microsoft.com/office/drawing/2014/main" val="3994101905"/>
                  </a:ext>
                </a:extLst>
              </a:tr>
              <a:tr h="370840">
                <a:tc>
                  <a:txBody>
                    <a:bodyPr/>
                    <a:lstStyle/>
                    <a:p>
                      <a:r>
                        <a:rPr lang="en-US" altLang="de-DE" sz="1800" dirty="0" err="1"/>
                        <a:t>pageLoaded</a:t>
                      </a:r>
                      <a:endParaRPr lang="de-DE" dirty="0"/>
                    </a:p>
                  </a:txBody>
                  <a:tcPr/>
                </a:tc>
                <a:extLst>
                  <a:ext uri="{0D108BD9-81ED-4DB2-BD59-A6C34878D82A}">
                    <a16:rowId xmlns:a16="http://schemas.microsoft.com/office/drawing/2014/main" val="4031622754"/>
                  </a:ext>
                </a:extLst>
              </a:tr>
              <a:tr h="370840">
                <a:tc>
                  <a:txBody>
                    <a:bodyPr/>
                    <a:lstStyle/>
                    <a:p>
                      <a:r>
                        <a:rPr lang="en-US" altLang="de-DE" sz="1800" dirty="0" err="1"/>
                        <a:t>endRequest</a:t>
                      </a:r>
                      <a:endParaRPr lang="de-DE" dirty="0"/>
                    </a:p>
                  </a:txBody>
                  <a:tcPr/>
                </a:tc>
                <a:extLst>
                  <a:ext uri="{0D108BD9-81ED-4DB2-BD59-A6C34878D82A}">
                    <a16:rowId xmlns:a16="http://schemas.microsoft.com/office/drawing/2014/main" val="559661635"/>
                  </a:ext>
                </a:extLst>
              </a:tr>
            </a:tbl>
          </a:graphicData>
        </a:graphic>
      </p:graphicFrame>
      <p:sp>
        <p:nvSpPr>
          <p:cNvPr id="13" name="Rectangle 2"/>
          <p:cNvSpPr>
            <a:spLocks noChangeArrowheads="1"/>
          </p:cNvSpPr>
          <p:nvPr/>
        </p:nvSpPr>
        <p:spPr bwMode="auto">
          <a:xfrm>
            <a:off x="5070029" y="3074848"/>
            <a:ext cx="628377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&lt;</a:t>
            </a:r>
            <a:r>
              <a:rPr kumimoji="0" lang="de-DE" altLang="de-DE" sz="1600" b="0" i="0" u="none" strike="noStrike" cap="none" normalizeH="0" baseline="0" dirty="0" err="1">
                <a:ln>
                  <a:noFill/>
                </a:ln>
                <a:solidFill>
                  <a:srgbClr val="000000"/>
                </a:solidFill>
                <a:effectLst/>
                <a:latin typeface="Consolas" panose="020B0609020204030204" pitchFamily="49" charset="0"/>
              </a:rPr>
              <a:t>script</a:t>
            </a:r>
            <a:r>
              <a:rPr kumimoji="0" lang="de-DE" altLang="de-DE" sz="1600" b="0" i="0" u="none" strike="noStrike" cap="none" normalizeH="0" baseline="0" dirty="0">
                <a:ln>
                  <a:noFill/>
                </a:ln>
                <a:solidFill>
                  <a:srgbClr val="000000"/>
                </a:solidFill>
                <a:effectLst/>
                <a:latin typeface="Consolas" panose="020B0609020204030204" pitchFamily="49" charset="0"/>
              </a:rPr>
              <a:t> type=</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text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language</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err="1">
                <a:ln>
                  <a:noFill/>
                </a:ln>
                <a:solidFill>
                  <a:srgbClr val="A31515"/>
                </a:solidFill>
                <a:effectLst/>
                <a:latin typeface="Consolas" panose="020B0609020204030204" pitchFamily="49" charset="0"/>
              </a:rPr>
              <a:t>javascript</a:t>
            </a:r>
            <a:r>
              <a:rPr kumimoji="0" lang="de-DE" altLang="de-DE" sz="1600" b="0" i="0" u="none" strike="noStrike" cap="none" normalizeH="0" baseline="0" dirty="0">
                <a:ln>
                  <a:noFill/>
                </a:ln>
                <a:solidFill>
                  <a:srgbClr val="A31515"/>
                </a:solidFill>
                <a:effectLst/>
                <a:latin typeface="Consolas" panose="020B0609020204030204" pitchFamily="49" charset="0"/>
              </a:rPr>
              <a:t>"</a:t>
            </a:r>
            <a:r>
              <a:rPr kumimoji="0" lang="de-DE" altLang="de-DE" sz="1600" b="0" i="0" u="none" strike="noStrike" cap="none" normalizeH="0" baseline="0" dirty="0">
                <a:ln>
                  <a:noFill/>
                </a:ln>
                <a:solidFill>
                  <a:srgbClr val="000000"/>
                </a:solidFill>
                <a:effectLst/>
                <a:latin typeface="Consolas" panose="020B0609020204030204" pitchFamily="49" charset="0"/>
              </a:rPr>
              <a:t>&gt;</a:t>
            </a:r>
          </a:p>
          <a:p>
            <a:pPr lvl="0" eaLnBrk="0" fontAlgn="base" hangingPunct="0">
              <a:spcBef>
                <a:spcPts val="600"/>
              </a:spcBef>
              <a:spcAft>
                <a:spcPct val="0"/>
              </a:spcAft>
            </a:pPr>
            <a:r>
              <a:rPr lang="de-DE" altLang="de-DE" sz="1600" dirty="0" err="1">
                <a:solidFill>
                  <a:srgbClr val="000000"/>
                </a:solidFill>
                <a:latin typeface="Consolas" panose="020B0609020204030204" pitchFamily="49" charset="0"/>
              </a:rPr>
              <a:t>var</a:t>
            </a:r>
            <a:r>
              <a:rPr lang="de-DE" altLang="de-DE" sz="1600" dirty="0">
                <a:solidFill>
                  <a:srgbClr val="000000"/>
                </a:solidFill>
                <a:latin typeface="Consolas" panose="020B0609020204030204" pitchFamily="49" charset="0"/>
              </a:rPr>
              <a:t> </a:t>
            </a:r>
            <a:r>
              <a:rPr lang="de-DE" altLang="de-DE" sz="1600" dirty="0" err="1">
                <a:solidFill>
                  <a:srgbClr val="000000"/>
                </a:solidFill>
                <a:latin typeface="Consolas" panose="020B0609020204030204" pitchFamily="49" charset="0"/>
              </a:rPr>
              <a:t>npm</a:t>
            </a:r>
            <a:r>
              <a:rPr lang="de-DE" altLang="de-DE" sz="1600" dirty="0">
                <a:solidFill>
                  <a:srgbClr val="000000"/>
                </a:solidFill>
                <a:latin typeface="Consolas" panose="020B0609020204030204" pitchFamily="49" charset="0"/>
              </a:rPr>
              <a:t> = </a:t>
            </a:r>
            <a:r>
              <a:rPr lang="de-DE" altLang="de-DE" sz="1600" dirty="0" err="1">
                <a:solidFill>
                  <a:srgbClr val="000000"/>
                </a:solidFill>
                <a:latin typeface="Consolas" panose="020B0609020204030204" pitchFamily="49" charset="0"/>
              </a:rPr>
              <a:t>Sys.WebForms.PageRequestManager.getInstance</a:t>
            </a:r>
            <a:r>
              <a:rPr lang="de-DE" altLang="de-DE" sz="1600" dirty="0">
                <a:solidFill>
                  <a:srgbClr val="000000"/>
                </a:solidFill>
                <a:latin typeface="Consolas" panose="020B0609020204030204" pitchFamily="49" charset="0"/>
              </a:rPr>
              <a:t>();</a:t>
            </a: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npm.add_beginRequest</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endParaRPr kumimoji="0" lang="de-DE" altLang="de-DE" sz="16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err="1">
                <a:ln>
                  <a:noFill/>
                </a:ln>
                <a:solidFill>
                  <a:srgbClr val="000000"/>
                </a:solidFill>
                <a:effectLst/>
                <a:latin typeface="Consolas" panose="020B0609020204030204" pitchFamily="49" charset="0"/>
              </a:rPr>
              <a:t>function</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BeginRequestHandler</a:t>
            </a:r>
            <a:r>
              <a:rPr kumimoji="0" lang="de-DE" altLang="de-DE" sz="1600" b="0" i="0" u="none" strike="noStrike" cap="none" normalizeH="0" baseline="0" dirty="0">
                <a:ln>
                  <a:noFill/>
                </a:ln>
                <a:solidFill>
                  <a:srgbClr val="000000"/>
                </a:solidFill>
                <a:effectLst/>
                <a:latin typeface="Consolas" panose="020B0609020204030204" pitchFamily="49" charset="0"/>
              </a:rPr>
              <a:t>(</a:t>
            </a:r>
            <a:r>
              <a:rPr kumimoji="0" lang="de-DE" altLang="de-DE" sz="1600" b="0" i="0" u="none" strike="noStrike" cap="none" normalizeH="0" baseline="0" dirty="0" err="1">
                <a:ln>
                  <a:noFill/>
                </a:ln>
                <a:solidFill>
                  <a:srgbClr val="000000"/>
                </a:solidFill>
                <a:effectLst/>
                <a:latin typeface="Consolas" panose="020B0609020204030204" pitchFamily="49" charset="0"/>
              </a:rPr>
              <a:t>sender</a:t>
            </a:r>
            <a:r>
              <a:rPr kumimoji="0" lang="de-DE" altLang="de-DE" sz="1600" b="0" i="0" u="none" strike="noStrike" cap="none" normalizeH="0" baseline="0" dirty="0">
                <a:ln>
                  <a:noFill/>
                </a:ln>
                <a:solidFill>
                  <a:srgbClr val="000000"/>
                </a:solidFill>
                <a:effectLst/>
                <a:latin typeface="Consolas" panose="020B0609020204030204" pitchFamily="49" charset="0"/>
              </a:rPr>
              <a:t>, </a:t>
            </a:r>
            <a:r>
              <a:rPr kumimoji="0" lang="de-DE" altLang="de-DE" sz="1600" b="0" i="0" u="none" strike="noStrike" cap="none" normalizeH="0" baseline="0" dirty="0" err="1">
                <a:ln>
                  <a:noFill/>
                </a:ln>
                <a:solidFill>
                  <a:srgbClr val="000000"/>
                </a:solidFill>
                <a:effectLst/>
                <a:latin typeface="Consolas" panose="020B0609020204030204" pitchFamily="49" charset="0"/>
              </a:rPr>
              <a:t>args</a:t>
            </a:r>
            <a:r>
              <a:rPr kumimoji="0" lang="de-DE" altLang="de-DE" sz="1600" b="0" i="0" u="none" strike="noStrike" cap="none" normalizeH="0" baseline="0" dirty="0">
                <a:ln>
                  <a:noFill/>
                </a:ln>
                <a:solidFill>
                  <a:srgbClr val="000000"/>
                </a:solidFill>
                <a:effectLst/>
                <a:latin typeface="Consolas" panose="020B0609020204030204" pitchFamily="49" charset="0"/>
              </a:rPr>
              <a:t>) { </a:t>
            </a:r>
          </a:p>
          <a:p>
            <a:pPr lvl="1" eaLnBrk="0" fontAlgn="base" hangingPunct="0">
              <a:spcBef>
                <a:spcPts val="600"/>
              </a:spcBef>
              <a:spcAft>
                <a:spcPct val="0"/>
              </a:spcAft>
            </a:pPr>
            <a:r>
              <a:rPr lang="de-DE" altLang="de-DE" sz="1600" dirty="0">
                <a:solidFill>
                  <a:srgbClr val="008000"/>
                </a:solidFill>
                <a:latin typeface="Consolas" panose="020B0609020204030204" pitchFamily="49" charset="0"/>
              </a:rPr>
              <a:t>// </a:t>
            </a:r>
            <a:r>
              <a:rPr lang="de-DE" altLang="de-DE" sz="1600" dirty="0" err="1">
                <a:solidFill>
                  <a:srgbClr val="008000"/>
                </a:solidFill>
                <a:latin typeface="Consolas" panose="020B0609020204030204" pitchFamily="49" charset="0"/>
              </a:rPr>
              <a:t>processing</a:t>
            </a:r>
            <a:r>
              <a:rPr lang="de-DE" altLang="de-DE" sz="1600" dirty="0">
                <a:solidFill>
                  <a:srgbClr val="008000"/>
                </a:solidFill>
                <a:latin typeface="Consolas" panose="020B0609020204030204" pitchFamily="49" charset="0"/>
              </a:rPr>
              <a:t>... </a:t>
            </a:r>
          </a:p>
          <a:p>
            <a:pPr marL="0" marR="0" lvl="0" indent="0" algn="l" defTabSz="914400" rtl="0" eaLnBrk="0" fontAlgn="base" latinLnBrk="0" hangingPunct="0">
              <a:lnSpc>
                <a:spcPct val="100000"/>
              </a:lnSpc>
              <a:spcBef>
                <a:spcPts val="60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77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Ajax Control Toolkit</a:t>
            </a:r>
            <a:endParaRPr lang="de-DE" dirty="0"/>
          </a:p>
        </p:txBody>
      </p:sp>
      <p:sp>
        <p:nvSpPr>
          <p:cNvPr id="3" name="Inhaltsplatzhalter 2"/>
          <p:cNvSpPr>
            <a:spLocks noGrp="1"/>
          </p:cNvSpPr>
          <p:nvPr>
            <p:ph idx="1"/>
          </p:nvPr>
        </p:nvSpPr>
        <p:spPr/>
        <p:txBody>
          <a:bodyPr/>
          <a:lstStyle/>
          <a:p>
            <a:r>
              <a:rPr lang="de-DE" dirty="0"/>
              <a:t>https://ajaxcontroltoolkit.codeplex.com/</a:t>
            </a:r>
          </a:p>
        </p:txBody>
      </p:sp>
    </p:spTree>
    <p:extLst>
      <p:ext uri="{BB962C8B-B14F-4D97-AF65-F5344CB8AC3E}">
        <p14:creationId xmlns:p14="http://schemas.microsoft.com/office/powerpoint/2010/main" val="885690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1071</Words>
  <Application>Microsoft Office PowerPoint</Application>
  <PresentationFormat>Breitbild</PresentationFormat>
  <Paragraphs>100</Paragraphs>
  <Slides>7</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7</vt:i4>
      </vt:variant>
    </vt:vector>
  </HeadingPairs>
  <TitlesOfParts>
    <vt:vector size="16" baseType="lpstr">
      <vt:lpstr>Arial</vt:lpstr>
      <vt:lpstr>Berlin Sans FB</vt:lpstr>
      <vt:lpstr>Calibri</vt:lpstr>
      <vt:lpstr>Calibri Light</vt:lpstr>
      <vt:lpstr>Century Gothic</vt:lpstr>
      <vt:lpstr>Consolas</vt:lpstr>
      <vt:lpstr>Courier New</vt:lpstr>
      <vt:lpstr>Wingdings</vt:lpstr>
      <vt:lpstr>Office</vt:lpstr>
      <vt:lpstr>Webforms</vt:lpstr>
      <vt:lpstr>PowerPoint-Präsentation</vt:lpstr>
      <vt:lpstr>Asynchronous JavaScript </vt:lpstr>
      <vt:lpstr>ScriptManager Control</vt:lpstr>
      <vt:lpstr>UpdatePanel Control </vt:lpstr>
      <vt:lpstr>Partial-Page Updates</vt:lpstr>
      <vt:lpstr>Ajax Control Toolkit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54</cp:revision>
  <dcterms:created xsi:type="dcterms:W3CDTF">2016-10-05T12:31:26Z</dcterms:created>
  <dcterms:modified xsi:type="dcterms:W3CDTF">2017-06-02T07:39:57Z</dcterms:modified>
</cp:coreProperties>
</file>