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316" r:id="rId4"/>
    <p:sldId id="285" r:id="rId5"/>
    <p:sldId id="307" r:id="rId6"/>
    <p:sldId id="304" r:id="rId7"/>
    <p:sldId id="317" r:id="rId8"/>
    <p:sldId id="280" r:id="rId9"/>
    <p:sldId id="318" r:id="rId10"/>
    <p:sldId id="319" r:id="rId11"/>
    <p:sldId id="313" r:id="rId12"/>
    <p:sldId id="309" r:id="rId13"/>
    <p:sldId id="314" r:id="rId14"/>
    <p:sldId id="310" r:id="rId15"/>
    <p:sldId id="312" r:id="rId16"/>
    <p:sldId id="308" r:id="rId17"/>
    <p:sldId id="302" r:id="rId18"/>
    <p:sldId id="315"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varScale="1">
        <p:scale>
          <a:sx n="42" d="100"/>
          <a:sy n="42" d="100"/>
        </p:scale>
        <p:origin x="6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98000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16</a:t>
            </a:fld>
            <a:endParaRPr lang="en-US" altLang="de-DE" sz="1200">
              <a:latin typeface="Arial" panose="020B0604020202020204" pitchFamily="34" charset="0"/>
            </a:endParaRPr>
          </a:p>
        </p:txBody>
      </p:sp>
    </p:spTree>
    <p:extLst>
      <p:ext uri="{BB962C8B-B14F-4D97-AF65-F5344CB8AC3E}">
        <p14:creationId xmlns:p14="http://schemas.microsoft.com/office/powerpoint/2010/main" val="281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23850" y="2117725"/>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Briefly explain the code required to read user information. </a:t>
            </a:r>
          </a:p>
          <a:p>
            <a:r>
              <a:rPr lang="en-GB" altLang="de-DE">
                <a:latin typeface="Arial" panose="020B0604020202020204" pitchFamily="34" charset="0"/>
              </a:rPr>
              <a:t>Mention that </a:t>
            </a:r>
            <a:r>
              <a:rPr lang="en-US" altLang="de-DE" b="1">
                <a:latin typeface="Arial" panose="020B0604020202020204" pitchFamily="34" charset="0"/>
              </a:rPr>
              <a:t>User.Identity</a:t>
            </a:r>
            <a:r>
              <a:rPr lang="en-US" altLang="de-DE">
                <a:latin typeface="Arial" panose="020B0604020202020204" pitchFamily="34" charset="0"/>
              </a:rPr>
              <a:t> is not limited to Windows-based authentication.</a:t>
            </a:r>
          </a:p>
          <a:p>
            <a:endParaRPr lang="en-US" altLang="de-DE" b="1">
              <a:latin typeface="Arial" panose="020B0604020202020204" pitchFamily="34" charset="0"/>
            </a:endParaRPr>
          </a:p>
          <a:p>
            <a:r>
              <a:rPr lang="en-US" altLang="de-DE" b="1">
                <a:latin typeface="Arial" panose="020B0604020202020204" pitchFamily="34" charset="0"/>
              </a:rPr>
              <a:t>Question: </a:t>
            </a:r>
            <a:r>
              <a:rPr lang="en-US" altLang="de-DE">
                <a:latin typeface="Arial" panose="020B0604020202020204" pitchFamily="34" charset="0"/>
              </a:rPr>
              <a:t>Which </a:t>
            </a:r>
            <a:r>
              <a:rPr lang="en-US" altLang="de-DE" b="1">
                <a:latin typeface="Arial" panose="020B0604020202020204" pitchFamily="34" charset="0"/>
              </a:rPr>
              <a:t>User.Identity</a:t>
            </a:r>
            <a:r>
              <a:rPr lang="en-US" altLang="de-DE">
                <a:latin typeface="Arial" panose="020B0604020202020204" pitchFamily="34" charset="0"/>
              </a:rPr>
              <a:t> object properties can you use to ascertain the user identity, the IIS authentication mechanism, and user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The </a:t>
            </a:r>
            <a:r>
              <a:rPr lang="en-US" altLang="de-DE" b="1">
                <a:latin typeface="Arial" panose="020B0604020202020204" pitchFamily="34" charset="0"/>
              </a:rPr>
              <a:t>User.Identity</a:t>
            </a:r>
            <a:r>
              <a:rPr lang="en-US" altLang="de-DE">
                <a:latin typeface="Arial" panose="020B0604020202020204" pitchFamily="34" charset="0"/>
              </a:rPr>
              <a:t> object properties </a:t>
            </a:r>
            <a:r>
              <a:rPr lang="en-US" altLang="de-DE" b="1">
                <a:latin typeface="Arial" panose="020B0604020202020204" pitchFamily="34" charset="0"/>
              </a:rPr>
              <a:t>AuthenticationType</a:t>
            </a:r>
            <a:r>
              <a:rPr lang="en-US" altLang="de-DE">
                <a:latin typeface="Arial" panose="020B0604020202020204" pitchFamily="34" charset="0"/>
              </a:rPr>
              <a:t>,</a:t>
            </a:r>
            <a:r>
              <a:rPr lang="en-US" altLang="de-DE" b="1">
                <a:latin typeface="Arial" panose="020B0604020202020204" pitchFamily="34" charset="0"/>
              </a:rPr>
              <a:t> Name</a:t>
            </a:r>
            <a:r>
              <a:rPr lang="en-US" altLang="de-DE">
                <a:latin typeface="Arial" panose="020B0604020202020204" pitchFamily="34" charset="0"/>
              </a:rPr>
              <a:t>, and </a:t>
            </a:r>
            <a:r>
              <a:rPr lang="en-US" altLang="de-DE" b="1">
                <a:latin typeface="Arial" panose="020B0604020202020204" pitchFamily="34" charset="0"/>
              </a:rPr>
              <a:t>IsAuthenticated</a:t>
            </a:r>
            <a:r>
              <a:rPr lang="en-US" altLang="de-DE">
                <a:latin typeface="Arial" panose="020B0604020202020204" pitchFamily="34" charset="0"/>
              </a:rPr>
              <a:t>, can be used to ascertain the user identity, the IIS authentication mechanism, and user authentication. </a:t>
            </a:r>
          </a:p>
        </p:txBody>
      </p:sp>
      <p:sp>
        <p:nvSpPr>
          <p:cNvPr id="65540"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65541"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1D7B999-6E6B-40A8-9B9E-B687346DCD3A}" type="slidenum">
              <a:rPr lang="en-US" altLang="de-DE" sz="1200">
                <a:latin typeface="Arial" panose="020B0604020202020204" pitchFamily="34" charset="0"/>
              </a:rPr>
              <a:pPr algn="r" eaLnBrk="1" hangingPunct="1"/>
              <a:t>17</a:t>
            </a:fld>
            <a:endParaRPr lang="en-US" altLang="de-DE" sz="1200">
              <a:latin typeface="Arial" panose="020B0604020202020204" pitchFamily="34" charset="0"/>
            </a:endParaRPr>
          </a:p>
        </p:txBody>
      </p:sp>
    </p:spTree>
    <p:extLst>
      <p:ext uri="{BB962C8B-B14F-4D97-AF65-F5344CB8AC3E}">
        <p14:creationId xmlns:p14="http://schemas.microsoft.com/office/powerpoint/2010/main" val="28787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Tree>
    <p:extLst>
      <p:ext uri="{BB962C8B-B14F-4D97-AF65-F5344CB8AC3E}">
        <p14:creationId xmlns:p14="http://schemas.microsoft.com/office/powerpoint/2010/main" val="214270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778108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285750" y="2108200"/>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the two methods of authentication.</a:t>
            </a:r>
          </a:p>
          <a:p>
            <a:r>
              <a:rPr lang="en-US" altLang="de-DE">
                <a:latin typeface="Arial" panose="020B0604020202020204" pitchFamily="34" charset="0"/>
              </a:rPr>
              <a:t>Distinguish between the two methods of authentication, and explain the key process of each method.</a:t>
            </a:r>
          </a:p>
          <a:p>
            <a:endParaRPr lang="en-US" altLang="de-DE" b="1">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Which authentication method uses Internet Information Services (IIS)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Windows-based authentication uses IIS authentication. </a:t>
            </a:r>
          </a:p>
        </p:txBody>
      </p:sp>
      <p:sp>
        <p:nvSpPr>
          <p:cNvPr id="4301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301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BDC2F146-D151-40D2-83E8-1D2357EB5432}"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3818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11</a:t>
            </a:fld>
            <a:endParaRPr lang="en-US" altLang="de-DE" sz="1200">
              <a:latin typeface="Arial" panose="020B0604020202020204" pitchFamily="34" charset="0"/>
            </a:endParaRPr>
          </a:p>
        </p:txBody>
      </p:sp>
    </p:spTree>
    <p:extLst>
      <p:ext uri="{BB962C8B-B14F-4D97-AF65-F5344CB8AC3E}">
        <p14:creationId xmlns:p14="http://schemas.microsoft.com/office/powerpoint/2010/main" val="412367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12</a:t>
            </a:fld>
            <a:endParaRPr lang="en-US" altLang="de-DE" sz="1200">
              <a:latin typeface="Arial" panose="020B0604020202020204" pitchFamily="34" charset="0"/>
            </a:endParaRPr>
          </a:p>
        </p:txBody>
      </p:sp>
    </p:spTree>
    <p:extLst>
      <p:ext uri="{BB962C8B-B14F-4D97-AF65-F5344CB8AC3E}">
        <p14:creationId xmlns:p14="http://schemas.microsoft.com/office/powerpoint/2010/main" val="251943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13</a:t>
            </a:fld>
            <a:endParaRPr lang="en-US" altLang="de-DE" sz="1200">
              <a:latin typeface="Arial" panose="020B0604020202020204" pitchFamily="34" charset="0"/>
            </a:endParaRPr>
          </a:p>
        </p:txBody>
      </p:sp>
    </p:spTree>
    <p:extLst>
      <p:ext uri="{BB962C8B-B14F-4D97-AF65-F5344CB8AC3E}">
        <p14:creationId xmlns:p14="http://schemas.microsoft.com/office/powerpoint/2010/main" val="221022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14</a:t>
            </a:fld>
            <a:endParaRPr lang="en-US" altLang="de-DE" sz="1200">
              <a:latin typeface="Arial" panose="020B0604020202020204" pitchFamily="34" charset="0"/>
            </a:endParaRPr>
          </a:p>
        </p:txBody>
      </p:sp>
    </p:spTree>
    <p:extLst>
      <p:ext uri="{BB962C8B-B14F-4D97-AF65-F5344CB8AC3E}">
        <p14:creationId xmlns:p14="http://schemas.microsoft.com/office/powerpoint/2010/main" val="83343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15</a:t>
            </a:fld>
            <a:endParaRPr lang="en-US" altLang="de-DE" sz="1200">
              <a:latin typeface="Arial" panose="020B0604020202020204" pitchFamily="34" charset="0"/>
            </a:endParaRPr>
          </a:p>
        </p:txBody>
      </p:sp>
    </p:spTree>
    <p:extLst>
      <p:ext uri="{BB962C8B-B14F-4D97-AF65-F5344CB8AC3E}">
        <p14:creationId xmlns:p14="http://schemas.microsoft.com/office/powerpoint/2010/main" val="199274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08.06.2018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08.06.2018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08.06.2018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08.06.2018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pedv.de/" TargetMode="External"/><Relationship Id="rId2" Type="http://schemas.openxmlformats.org/officeDocument/2006/relationships/hyperlink" Target="http://www.ppedv.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Secure</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User Objekt</a:t>
            </a:r>
            <a:endParaRPr lang="de-DE" dirty="0"/>
          </a:p>
        </p:txBody>
      </p:sp>
      <p:sp>
        <p:nvSpPr>
          <p:cNvPr id="3" name="Inhaltsplatzhalter 2"/>
          <p:cNvSpPr>
            <a:spLocks noGrp="1"/>
          </p:cNvSpPr>
          <p:nvPr>
            <p:ph idx="1"/>
          </p:nvPr>
        </p:nvSpPr>
        <p:spPr/>
        <p:txBody>
          <a:bodyPr/>
          <a:lstStyle/>
          <a:p>
            <a:r>
              <a:rPr lang="de-DE" dirty="0" smtClean="0"/>
              <a:t>Identity</a:t>
            </a:r>
          </a:p>
          <a:p>
            <a:pPr lvl="1"/>
            <a:r>
              <a:rPr lang="de-DE" dirty="0" smtClean="0"/>
              <a:t>Name</a:t>
            </a:r>
          </a:p>
          <a:p>
            <a:pPr lvl="1"/>
            <a:r>
              <a:rPr lang="de-DE" dirty="0" err="1" smtClean="0"/>
              <a:t>IsAuthenticated</a:t>
            </a:r>
            <a:endParaRPr lang="de-DE" dirty="0" smtClean="0"/>
          </a:p>
          <a:p>
            <a:pPr lvl="1"/>
            <a:endParaRPr lang="de-DE" dirty="0"/>
          </a:p>
        </p:txBody>
      </p:sp>
    </p:spTree>
    <p:extLst>
      <p:ext uri="{BB962C8B-B14F-4D97-AF65-F5344CB8AC3E}">
        <p14:creationId xmlns:p14="http://schemas.microsoft.com/office/powerpoint/2010/main" val="419740831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a:t>
            </a: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a:latin typeface="Century Gothic" panose="020B0502020202020204" pitchFamily="34" charset="0"/>
              </a:rPr>
              <a:t>Login.aspx</a:t>
            </a:r>
          </a:p>
        </p:txBody>
      </p:sp>
      <p:sp>
        <p:nvSpPr>
          <p:cNvPr id="5" name="Rechteck 4"/>
          <p:cNvSpPr/>
          <p:nvPr/>
        </p:nvSpPr>
        <p:spPr>
          <a:xfrm>
            <a:off x="4589585" y="2576463"/>
            <a:ext cx="5981699" cy="3046988"/>
          </a:xfrm>
          <a:prstGeom prst="rect">
            <a:avLst/>
          </a:prstGeom>
        </p:spPr>
        <p:txBody>
          <a:bodyPr wrap="square">
            <a:spAutoFit/>
          </a:bodyPr>
          <a:lstStyle/>
          <a:p>
            <a:r>
              <a:rPr lang="de-DE" sz="1600" dirty="0" err="1">
                <a:solidFill>
                  <a:srgbClr val="000000"/>
                </a:solidFill>
                <a:latin typeface="Consolas" panose="020B0609020204030204" pitchFamily="49" charset="0"/>
              </a:rPr>
              <a:t>E-mail</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address</a:t>
            </a:r>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UserEmail</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Password</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UserPass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TextMode</a:t>
            </a:r>
            <a:r>
              <a:rPr lang="de-DE" sz="1600" dirty="0">
                <a:solidFill>
                  <a:srgbClr val="0000FF"/>
                </a:solidFill>
                <a:latin typeface="Consolas" panose="020B0609020204030204" pitchFamily="49" charset="0"/>
              </a:rPr>
              <a:t>="Password"</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err="1">
                <a:solidFill>
                  <a:srgbClr val="000000"/>
                </a:solidFill>
                <a:latin typeface="Consolas" panose="020B0609020204030204" pitchFamily="49" charset="0"/>
              </a:rPr>
              <a:t>Remember</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me</a:t>
            </a:r>
            <a:r>
              <a:rPr lang="de-DE" sz="1600" dirty="0">
                <a:solidFill>
                  <a:srgbClr val="000000"/>
                </a:solidFill>
                <a:latin typeface="Consolas" panose="020B0609020204030204" pitchFamily="49" charset="0"/>
              </a:rPr>
              <a:t>?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CheckBox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Persist</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p>
          <a:p>
            <a:endParaRPr lang="de-DE" sz="1600" dirty="0">
              <a:solidFill>
                <a:srgbClr val="0000FF"/>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OnClick</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Logon_Click</a:t>
            </a:r>
            <a:r>
              <a:rPr lang="en-US"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p>
        </p:txBody>
      </p:sp>
      <p:sp>
        <p:nvSpPr>
          <p:cNvPr id="2" name="Textfeld 1"/>
          <p:cNvSpPr txBox="1"/>
          <p:nvPr/>
        </p:nvSpPr>
        <p:spPr>
          <a:xfrm>
            <a:off x="846992" y="2576463"/>
            <a:ext cx="2992315" cy="1292662"/>
          </a:xfrm>
          <a:prstGeom prst="rect">
            <a:avLst/>
          </a:prstGeom>
          <a:noFill/>
        </p:spPr>
        <p:txBody>
          <a:bodyPr wrap="square" rtlCol="0">
            <a:spAutoFit/>
          </a:bodyPr>
          <a:lstStyle/>
          <a:p>
            <a:r>
              <a:rPr lang="de-DE" sz="2000" dirty="0"/>
              <a:t>Einfaches Eingabeformular</a:t>
            </a:r>
          </a:p>
          <a:p>
            <a:pPr marL="285750" indent="-285750">
              <a:buFont typeface="Wingdings" panose="05000000000000000000" pitchFamily="2" charset="2"/>
              <a:buChar char="ü"/>
            </a:pPr>
            <a:r>
              <a:rPr lang="de-DE" sz="2000" dirty="0"/>
              <a:t>Mail</a:t>
            </a:r>
          </a:p>
          <a:p>
            <a:pPr marL="285750" indent="-285750">
              <a:buFont typeface="Wingdings" panose="05000000000000000000" pitchFamily="2" charset="2"/>
              <a:buChar char="ü"/>
            </a:pPr>
            <a:r>
              <a:rPr lang="de-DE" sz="2000" dirty="0"/>
              <a:t>Passwort </a:t>
            </a:r>
          </a:p>
          <a:p>
            <a:pPr marL="285750" indent="-285750">
              <a:buFont typeface="Wingdings" panose="05000000000000000000" pitchFamily="2" charset="2"/>
              <a:buChar char="ü"/>
            </a:pPr>
            <a:endParaRPr lang="de-DE" dirty="0"/>
          </a:p>
        </p:txBody>
      </p:sp>
    </p:spTree>
    <p:extLst>
      <p:ext uri="{BB962C8B-B14F-4D97-AF65-F5344CB8AC3E}">
        <p14:creationId xmlns:p14="http://schemas.microsoft.com/office/powerpoint/2010/main" val="275691121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Windows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Windows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="Windows"/&gt;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4" name="Textfeld 3"/>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411485644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rPr>
              <a:t>Windows</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1554272"/>
          </a:xfrm>
          <a:prstGeom prst="rect">
            <a:avLst/>
          </a:prstGeom>
        </p:spPr>
        <p:txBody>
          <a:bodyPr wrap="square">
            <a:spAutoFit/>
          </a:bodyPr>
          <a:lstStyle/>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UseDefaultCredentials</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true</a:t>
            </a: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client</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a:t>
            </a:r>
            <a:r>
              <a:rPr lang="de-DE" altLang="de-DE" sz="2000" dirty="0">
                <a:latin typeface="Consolas" panose="020B0609020204030204" pitchFamily="49" charset="0"/>
              </a:rPr>
              <a:t> </a:t>
            </a:r>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193487080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Forms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="Forms"/&gt;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355587910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2800767"/>
          </a:xfrm>
          <a:prstGeom prst="rect">
            <a:avLst/>
          </a:prstGeom>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Logon_Click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if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UserEmail.Text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"jchen@contoso.com"</a:t>
            </a:r>
            <a:r>
              <a:rPr lang="de-DE" sz="1600" dirty="0">
                <a:solidFill>
                  <a:srgbClr val="000000"/>
                </a:solidFill>
                <a:latin typeface="Consolas" panose="020B0609020204030204" pitchFamily="49" charset="0"/>
              </a:rPr>
              <a:t>) &amp;&amp; (</a:t>
            </a:r>
            <a:r>
              <a:rPr lang="de-DE" sz="1600" dirty="0" err="1">
                <a:solidFill>
                  <a:srgbClr val="000000"/>
                </a:solidFill>
                <a:latin typeface="Consolas" panose="020B0609020204030204" pitchFamily="49" charset="0"/>
              </a:rPr>
              <a:t>UserPass.Text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"37Yj*99Ps"</a:t>
            </a:r>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p>
          <a:p>
            <a:pPr lvl="0"/>
            <a:r>
              <a:rPr lang="de-DE" sz="1600" dirty="0">
                <a:solidFill>
                  <a:srgbClr val="000000"/>
                </a:solidFill>
                <a:latin typeface="Consolas" panose="020B0609020204030204" pitchFamily="49" charset="0"/>
              </a:rPr>
              <a:t> 	</a:t>
            </a:r>
            <a:r>
              <a:rPr lang="de-DE" altLang="de-DE" sz="1600" dirty="0" err="1">
                <a:solidFill>
                  <a:srgbClr val="0000FF"/>
                </a:solidFill>
                <a:latin typeface="Consolas" panose="020B0609020204030204" pitchFamily="49" charset="0"/>
              </a:rPr>
              <a:t>Authentication.RedirectFromLoginPage</a:t>
            </a:r>
            <a:r>
              <a:rPr lang="de-DE" altLang="de-DE" sz="1600" dirty="0">
                <a:latin typeface="Consolas" panose="020B0609020204030204" pitchFamily="49" charset="0"/>
              </a:rPr>
              <a:t>(</a:t>
            </a:r>
            <a:r>
              <a:rPr lang="de-DE" sz="1600" dirty="0" err="1">
                <a:latin typeface="Consolas" panose="020B0609020204030204" pitchFamily="49" charset="0"/>
              </a:rPr>
              <a:t>UserEmail</a:t>
            </a:r>
            <a:r>
              <a:rPr lang="de-DE" altLang="de-DE" sz="1600" dirty="0" err="1">
                <a:latin typeface="Consolas" panose="020B0609020204030204" pitchFamily="49" charset="0"/>
              </a:rPr>
              <a:t>.Value</a:t>
            </a:r>
            <a:r>
              <a:rPr lang="de-DE" altLang="de-DE" sz="1600" dirty="0">
                <a:latin typeface="Consolas" panose="020B0609020204030204" pitchFamily="49" charset="0"/>
              </a:rPr>
              <a:t>, </a:t>
            </a:r>
            <a:r>
              <a:rPr lang="de-DE" sz="1600" dirty="0" err="1">
                <a:latin typeface="Consolas" panose="020B0609020204030204" pitchFamily="49" charset="0"/>
              </a:rPr>
              <a:t>Persist</a:t>
            </a:r>
            <a:r>
              <a:rPr lang="de-DE" altLang="de-DE" sz="1600" dirty="0" err="1">
                <a:latin typeface="Consolas" panose="020B0609020204030204" pitchFamily="49" charset="0"/>
              </a:rPr>
              <a:t>.Checked</a:t>
            </a:r>
            <a:r>
              <a:rPr lang="de-DE" altLang="de-DE" sz="1600" dirty="0">
                <a:solidFill>
                  <a:srgbClr val="000000"/>
                </a:solidFill>
                <a:latin typeface="Consolas" panose="020B0609020204030204" pitchFamily="49" charset="0"/>
              </a:rPr>
              <a:t>);</a:t>
            </a:r>
            <a:r>
              <a:rPr lang="de-DE" altLang="de-DE" sz="1200" dirty="0">
                <a:latin typeface="Consolas" panose="020B0609020204030204" pitchFamily="49" charset="0"/>
              </a:rPr>
              <a:t> </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else</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Errormessage</a:t>
            </a:r>
            <a:endParaRPr lang="en-US" sz="1600" dirty="0">
              <a:solidFill>
                <a:srgbClr val="008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204682076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711070" cy="1325563"/>
          </a:xfrm>
        </p:spPr>
        <p:txBody>
          <a:bodyPr>
            <a:noAutofit/>
          </a:bodyPr>
          <a:lstStyle/>
          <a:p>
            <a:r>
              <a:rPr lang="en-US" altLang="de-DE" sz="5400" dirty="0">
                <a:solidFill>
                  <a:schemeClr val="bg1">
                    <a:lumMod val="65000"/>
                  </a:schemeClr>
                </a:solidFill>
                <a:latin typeface="Century Gothic" panose="020B0502020202020204" pitchFamily="34" charset="0"/>
              </a:rPr>
              <a:t>Login Controls</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902226" y="2169363"/>
            <a:ext cx="2574235" cy="2246769"/>
          </a:xfrm>
          <a:prstGeom prst="rect">
            <a:avLst/>
          </a:prstGeom>
          <a:noFill/>
        </p:spPr>
        <p:txBody>
          <a:bodyPr wrap="square" rtlCol="0">
            <a:spAutoFit/>
          </a:bodyPr>
          <a:lstStyle/>
          <a:p>
            <a:r>
              <a:rPr lang="en-US" altLang="de-DE" sz="2000" dirty="0" err="1"/>
              <a:t>ChangePassword</a:t>
            </a:r>
            <a:endParaRPr lang="en-US" altLang="de-DE" sz="2000" dirty="0"/>
          </a:p>
          <a:p>
            <a:r>
              <a:rPr lang="en-US" altLang="de-DE" sz="2000" dirty="0" err="1"/>
              <a:t>CreateUserWizard</a:t>
            </a:r>
            <a:endParaRPr lang="en-US" altLang="de-DE" sz="2000" dirty="0"/>
          </a:p>
          <a:p>
            <a:r>
              <a:rPr lang="en-US" altLang="de-DE" sz="2000" dirty="0"/>
              <a:t>Login</a:t>
            </a:r>
          </a:p>
          <a:p>
            <a:r>
              <a:rPr lang="en-US" altLang="de-DE" sz="2000" dirty="0" err="1"/>
              <a:t>LoginName</a:t>
            </a:r>
            <a:endParaRPr lang="en-US" altLang="de-DE" sz="2000" dirty="0"/>
          </a:p>
          <a:p>
            <a:r>
              <a:rPr lang="en-US" altLang="de-DE" sz="2000" dirty="0" err="1"/>
              <a:t>LoginStatus</a:t>
            </a:r>
            <a:endParaRPr lang="en-US" altLang="de-DE" sz="2000" dirty="0"/>
          </a:p>
          <a:p>
            <a:r>
              <a:rPr lang="en-US" altLang="de-DE" sz="2000" dirty="0" err="1"/>
              <a:t>LoginView</a:t>
            </a:r>
            <a:endParaRPr lang="en-US" altLang="de-DE" sz="2000" dirty="0"/>
          </a:p>
          <a:p>
            <a:r>
              <a:rPr lang="en-US" altLang="de-DE" sz="2000" dirty="0" err="1"/>
              <a:t>PasswordRecovery</a:t>
            </a:r>
            <a:endParaRPr lang="en-US" altLang="de-DE" sz="2000" dirty="0"/>
          </a:p>
        </p:txBody>
      </p:sp>
      <p:sp>
        <p:nvSpPr>
          <p:cNvPr id="2" name="Textfeld 1"/>
          <p:cNvSpPr txBox="1"/>
          <p:nvPr/>
        </p:nvSpPr>
        <p:spPr>
          <a:xfrm>
            <a:off x="5920487" y="2169363"/>
            <a:ext cx="5628783" cy="3293209"/>
          </a:xfrm>
          <a:prstGeom prst="rect">
            <a:avLst/>
          </a:prstGeom>
          <a:noFill/>
        </p:spPr>
        <p:txBody>
          <a:bodyPr wrap="square" rtlCol="0">
            <a:spAutoFit/>
          </a:bodyPr>
          <a:lstStyle/>
          <a:p>
            <a:r>
              <a:rPr lang="de-DE" dirty="0">
                <a:solidFill>
                  <a:srgbClr val="FF0000"/>
                </a:solidFill>
              </a:rPr>
              <a:t>Checkliste: eigener Login</a:t>
            </a:r>
          </a:p>
          <a:p>
            <a:pPr marL="285750" indent="-285750">
              <a:buFont typeface="Wingdings" panose="05000000000000000000" pitchFamily="2" charset="2"/>
              <a:buChar char="ü"/>
            </a:pPr>
            <a:r>
              <a:rPr lang="en-US" altLang="de-DE" dirty="0"/>
              <a:t>Login </a:t>
            </a:r>
            <a:r>
              <a:rPr lang="en-US" altLang="de-DE" dirty="0" err="1"/>
              <a:t>Webform</a:t>
            </a:r>
            <a:r>
              <a:rPr lang="en-US" altLang="de-DE" dirty="0"/>
              <a:t> </a:t>
            </a:r>
          </a:p>
          <a:p>
            <a:pPr marL="285750" indent="-285750">
              <a:buFont typeface="Wingdings" panose="05000000000000000000" pitchFamily="2" charset="2"/>
              <a:buChar char="ü"/>
            </a:pPr>
            <a:r>
              <a:rPr lang="en-US" altLang="de-DE" dirty="0"/>
              <a:t>Login-Tag </a:t>
            </a:r>
            <a:r>
              <a:rPr lang="en-US" altLang="de-DE" dirty="0" err="1"/>
              <a:t>hinzufügen</a:t>
            </a:r>
            <a:r>
              <a:rPr lang="en-US" altLang="de-DE" dirty="0"/>
              <a:t/>
            </a:r>
            <a:br>
              <a:rPr lang="en-US" altLang="de-DE" dirty="0"/>
            </a:br>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444444"/>
                </a:solidFill>
                <a:latin typeface="Consolas" panose="020B0609020204030204" pitchFamily="49" charset="0"/>
              </a:rPr>
              <a:t> </a:t>
            </a:r>
            <a:r>
              <a:rPr lang="de-DE" sz="1400" dirty="0">
                <a:solidFill>
                  <a:srgbClr val="FF0000"/>
                </a:solidFill>
                <a:latin typeface="Consolas" panose="020B0609020204030204" pitchFamily="49" charset="0"/>
              </a:rPr>
              <a:t>ID</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"Login1"</a:t>
            </a:r>
            <a:r>
              <a:rPr lang="de-DE" sz="1400" dirty="0">
                <a:solidFill>
                  <a:srgbClr val="444444"/>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br>
              <a:rPr lang="de-DE" sz="1400" dirty="0">
                <a:solidFill>
                  <a:srgbClr val="444444"/>
                </a:solidFill>
                <a:latin typeface="Consolas" panose="020B0609020204030204" pitchFamily="49" charset="0"/>
              </a:rPr>
            </a:br>
            <a:r>
              <a:rPr lang="de-DE" sz="1400" dirty="0" err="1">
                <a:solidFill>
                  <a:srgbClr val="FF0000"/>
                </a:solidFill>
                <a:latin typeface="Consolas" panose="020B0609020204030204" pitchFamily="49" charset="0"/>
              </a:rPr>
              <a:t>OnAuthenticate</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UserMethod</a:t>
            </a:r>
            <a:r>
              <a:rPr lang="de-DE" sz="1400" dirty="0">
                <a:solidFill>
                  <a:srgbClr val="0000FF"/>
                </a:solidFill>
                <a:latin typeface="Consolas" panose="020B0609020204030204" pitchFamily="49" charset="0"/>
              </a:rPr>
              <a:t>"&gt;&lt;/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0000FF"/>
                </a:solidFill>
                <a:latin typeface="Consolas" panose="020B0609020204030204" pitchFamily="49" charset="0"/>
              </a:rPr>
              <a:t>&gt;</a:t>
            </a:r>
            <a:endParaRPr lang="de-DE" sz="1400" dirty="0">
              <a:solidFill>
                <a:srgbClr val="444444"/>
              </a:solidFill>
              <a:latin typeface="Consolas" panose="020B0609020204030204" pitchFamily="49" charset="0"/>
            </a:endParaRPr>
          </a:p>
          <a:p>
            <a:endParaRPr lang="en-US" altLang="de-DE" dirty="0"/>
          </a:p>
          <a:p>
            <a:endParaRPr lang="en-US" altLang="de-DE" dirty="0"/>
          </a:p>
          <a:p>
            <a:endParaRPr lang="en-US" altLang="de-DE" dirty="0"/>
          </a:p>
          <a:p>
            <a:pPr marL="285750" indent="-285750">
              <a:buFont typeface="Wingdings" panose="05000000000000000000" pitchFamily="2" charset="2"/>
              <a:buChar char="ü"/>
            </a:pPr>
            <a:endParaRPr lang="en-US" alt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dirty="0" err="1"/>
              <a:t>Anmelden</a:t>
            </a:r>
            <a:r>
              <a:rPr lang="en-US" altLang="de-DE" dirty="0"/>
              <a:t> </a:t>
            </a:r>
            <a:r>
              <a:rPr lang="en-US" altLang="de-DE" dirty="0" err="1"/>
              <a:t>UserMethod</a:t>
            </a:r>
            <a:endParaRPr 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a:t>Abmelden</a:t>
            </a:r>
            <a:endParaRPr lang="de-DE" dirty="0"/>
          </a:p>
          <a:p>
            <a:pPr marL="285750" indent="-285750">
              <a:buFont typeface="Wingdings" panose="05000000000000000000" pitchFamily="2" charset="2"/>
              <a:buChar char="ü"/>
            </a:pPr>
            <a:r>
              <a:rPr lang="en-US" altLang="de-DE" dirty="0"/>
              <a:t>Timeout </a:t>
            </a:r>
            <a:r>
              <a:rPr lang="en-US" altLang="de-DE" dirty="0" err="1"/>
              <a:t>festlegen</a:t>
            </a:r>
            <a:endParaRPr lang="de-DE" dirty="0"/>
          </a:p>
        </p:txBody>
      </p:sp>
      <p:pic>
        <p:nvPicPr>
          <p:cNvPr id="3" name="Grafik 2"/>
          <p:cNvPicPr>
            <a:picLocks noChangeAspect="1"/>
          </p:cNvPicPr>
          <p:nvPr/>
        </p:nvPicPr>
        <p:blipFill rotWithShape="1">
          <a:blip r:embed="rId3"/>
          <a:srcRect l="19904" t="43421" b="15621"/>
          <a:stretch/>
        </p:blipFill>
        <p:spPr>
          <a:xfrm>
            <a:off x="6193735" y="3545616"/>
            <a:ext cx="3425479" cy="1006505"/>
          </a:xfrm>
          <a:prstGeom prst="rect">
            <a:avLst/>
          </a:prstGeom>
        </p:spPr>
      </p:pic>
      <p:grpSp>
        <p:nvGrpSpPr>
          <p:cNvPr id="5" name="Gruppieren 4"/>
          <p:cNvGrpSpPr/>
          <p:nvPr/>
        </p:nvGrpSpPr>
        <p:grpSpPr>
          <a:xfrm>
            <a:off x="1198059" y="2402237"/>
            <a:ext cx="1045029" cy="1574435"/>
            <a:chOff x="1198059" y="2402237"/>
            <a:chExt cx="1045029" cy="1574435"/>
          </a:xfrm>
        </p:grpSpPr>
        <p:grpSp>
          <p:nvGrpSpPr>
            <p:cNvPr id="11" name="Gruppieren 10"/>
            <p:cNvGrpSpPr/>
            <p:nvPr/>
          </p:nvGrpSpPr>
          <p:grpSpPr>
            <a:xfrm>
              <a:off x="1198059" y="2402237"/>
              <a:ext cx="1045029" cy="1574435"/>
              <a:chOff x="1125685" y="3886200"/>
              <a:chExt cx="1045029" cy="1574435"/>
            </a:xfrm>
          </p:grpSpPr>
          <p:sp>
            <p:nvSpPr>
              <p:cNvPr id="12" name="Rechteck 1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Rechteck 3"/>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3388571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de-DE" sz="5400" dirty="0">
                <a:solidFill>
                  <a:schemeClr val="bg1">
                    <a:lumMod val="65000"/>
                  </a:schemeClr>
                </a:solidFill>
                <a:latin typeface="Century Gothic" panose="020B0502020202020204" pitchFamily="34" charset="0"/>
              </a:rPr>
              <a:t>Accessing User Identity </a:t>
            </a:r>
          </a:p>
        </p:txBody>
      </p:sp>
      <p:sp>
        <p:nvSpPr>
          <p:cNvPr id="22533" name="AutoShape 39"/>
          <p:cNvSpPr>
            <a:spLocks noChangeArrowheads="1"/>
          </p:cNvSpPr>
          <p:nvPr/>
        </p:nvSpPr>
        <p:spPr bwMode="auto">
          <a:xfrm>
            <a:off x="838200" y="3419060"/>
            <a:ext cx="10515600" cy="1416809"/>
          </a:xfrm>
          <a:prstGeom prst="roundRect">
            <a:avLst>
              <a:gd name="adj" fmla="val 12099"/>
            </a:avLst>
          </a:prstGeom>
          <a:ln w="28575">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nchor="ctr"/>
          <a:lstStyle/>
          <a:p>
            <a:pPr defTabSz="457200" eaLnBrk="0" hangingPunct="0">
              <a:lnSpc>
                <a:spcPct val="145000"/>
              </a:lnSpc>
              <a:tabLst>
                <a:tab pos="457200" algn="l"/>
              </a:tabLst>
              <a:defRPr/>
            </a:pPr>
            <a:r>
              <a:rPr lang="en-US" sz="1400" dirty="0" err="1">
                <a:latin typeface="Courier New" pitchFamily="49" charset="0"/>
              </a:rPr>
              <a:t>UserLabel.Text</a:t>
            </a:r>
            <a:r>
              <a:rPr lang="en-US" sz="1400" dirty="0">
                <a:latin typeface="Courier New" pitchFamily="49" charset="0"/>
              </a:rPr>
              <a:t> = </a:t>
            </a:r>
            <a:r>
              <a:rPr lang="en-US" sz="1400" dirty="0" err="1">
                <a:latin typeface="Courier New" pitchFamily="49" charset="0"/>
              </a:rPr>
              <a:t>User.Identity.Name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UserTypeLabel.Text</a:t>
            </a:r>
            <a:r>
              <a:rPr lang="en-US" sz="1400" dirty="0">
                <a:latin typeface="Courier New" pitchFamily="49" charset="0"/>
              </a:rPr>
              <a:t> = </a:t>
            </a:r>
            <a:r>
              <a:rPr lang="en-US" sz="1400" dirty="0" err="1">
                <a:latin typeface="Courier New" pitchFamily="49" charset="0"/>
              </a:rPr>
              <a:t>User.Identity.AuthenticationType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UserAuthenticatedLabel.Text</a:t>
            </a:r>
            <a:r>
              <a:rPr lang="en-US" sz="1400" dirty="0">
                <a:latin typeface="Courier New" pitchFamily="49" charset="0"/>
              </a:rPr>
              <a:t> = </a:t>
            </a:r>
            <a:r>
              <a:rPr lang="en-US" sz="1400" dirty="0" err="1">
                <a:latin typeface="Courier New" pitchFamily="49" charset="0"/>
              </a:rPr>
              <a:t>User.Identity.IsAuthenticated.ToString</a:t>
            </a:r>
            <a:r>
              <a:rPr lang="en-US" sz="1400" dirty="0">
                <a:latin typeface="Courier New" pitchFamily="49" charset="0"/>
              </a:rPr>
              <a:t>();</a:t>
            </a:r>
          </a:p>
        </p:txBody>
      </p:sp>
      <p:sp>
        <p:nvSpPr>
          <p:cNvPr id="2" name="Textfeld 1"/>
          <p:cNvSpPr txBox="1"/>
          <p:nvPr/>
        </p:nvSpPr>
        <p:spPr>
          <a:xfrm>
            <a:off x="838200" y="2256182"/>
            <a:ext cx="10711070" cy="830997"/>
          </a:xfrm>
          <a:prstGeom prst="rect">
            <a:avLst/>
          </a:prstGeom>
          <a:noFill/>
        </p:spPr>
        <p:txBody>
          <a:bodyPr wrap="square" rtlCol="0">
            <a:spAutoFit/>
          </a:bodyPr>
          <a:lstStyle/>
          <a:p>
            <a:r>
              <a:rPr lang="de-DE" sz="2400" dirty="0"/>
              <a:t>Nach dem Authentifizierungsprozess kannst du mit folgenden Code auf die User Identität zugreifen</a:t>
            </a:r>
          </a:p>
        </p:txBody>
      </p:sp>
    </p:spTree>
    <p:extLst>
      <p:ext uri="{BB962C8B-B14F-4D97-AF65-F5344CB8AC3E}">
        <p14:creationId xmlns:p14="http://schemas.microsoft.com/office/powerpoint/2010/main" val="3338391737"/>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ASP.NET Identity</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690563" y="5553373"/>
            <a:ext cx="6096000" cy="923330"/>
          </a:xfrm>
          <a:prstGeom prst="rect">
            <a:avLst/>
          </a:prstGeom>
        </p:spPr>
        <p:txBody>
          <a:bodyPr>
            <a:spAutoFit/>
          </a:bodyPr>
          <a:lstStyle/>
          <a:p>
            <a:r>
              <a:rPr lang="de-DE" dirty="0"/>
              <a:t>https://docs.microsoft.com/en-us/aspnet/identity/overview/getting-started/adding-aspnet-identity-to-an-empty-or-existing-web-forms-project</a:t>
            </a:r>
          </a:p>
        </p:txBody>
      </p:sp>
    </p:spTree>
    <p:extLst>
      <p:ext uri="{BB962C8B-B14F-4D97-AF65-F5344CB8AC3E}">
        <p14:creationId xmlns:p14="http://schemas.microsoft.com/office/powerpoint/2010/main" val="31536059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237411"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Secure </a:t>
            </a:r>
            <a:r>
              <a:rPr lang="de-DE" sz="7200" dirty="0" err="1">
                <a:solidFill>
                  <a:schemeClr val="bg1">
                    <a:lumMod val="65000"/>
                  </a:schemeClr>
                </a:solidFill>
                <a:latin typeface="Century Gothic" panose="020B0502020202020204" pitchFamily="34" charset="0"/>
              </a:rPr>
              <a:t>your</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ASP.NET Security</a:t>
            </a:r>
          </a:p>
          <a:p>
            <a:pPr lvl="1"/>
            <a:r>
              <a:rPr lang="en-US" altLang="de-DE" dirty="0" err="1"/>
              <a:t>Authentifikation</a:t>
            </a:r>
            <a:r>
              <a:rPr lang="en-US" altLang="de-DE" dirty="0"/>
              <a:t> vs </a:t>
            </a:r>
            <a:r>
              <a:rPr lang="en-US" altLang="de-DE" dirty="0" err="1"/>
              <a:t>Authorisation</a:t>
            </a:r>
            <a:endParaRPr lang="en-US" altLang="de-DE" dirty="0"/>
          </a:p>
          <a:p>
            <a:pPr lvl="1"/>
            <a:r>
              <a:rPr lang="en-US" altLang="de-DE" dirty="0" err="1"/>
              <a:t>Authentifizierungs</a:t>
            </a:r>
            <a:r>
              <a:rPr lang="en-US" altLang="de-DE" dirty="0"/>
              <a:t> </a:t>
            </a:r>
            <a:r>
              <a:rPr lang="en-US" altLang="de-DE" dirty="0" err="1"/>
              <a:t>Methoden</a:t>
            </a:r>
            <a:endParaRPr lang="en-US" altLang="de-DE" dirty="0"/>
          </a:p>
          <a:p>
            <a:pPr lvl="1"/>
            <a:r>
              <a:rPr lang="en-US" altLang="de-DE" dirty="0"/>
              <a:t>Form-</a:t>
            </a:r>
            <a:r>
              <a:rPr lang="en-US" altLang="de-DE" dirty="0" err="1"/>
              <a:t>Basierte</a:t>
            </a:r>
            <a:r>
              <a:rPr lang="en-US" altLang="de-DE" dirty="0"/>
              <a:t> </a:t>
            </a:r>
            <a:r>
              <a:rPr lang="en-US" altLang="de-DE" dirty="0" err="1"/>
              <a:t>Authentifikation</a:t>
            </a:r>
            <a:endParaRPr lang="en-US" altLang="de-DE" dirty="0"/>
          </a:p>
          <a:p>
            <a:pPr lvl="1"/>
            <a:r>
              <a:rPr lang="en-US" altLang="de-DE" dirty="0" err="1"/>
              <a:t>Wichtige</a:t>
            </a:r>
            <a:r>
              <a:rPr lang="en-US" altLang="de-DE" dirty="0"/>
              <a:t> </a:t>
            </a:r>
            <a:r>
              <a:rPr lang="en-US" altLang="de-DE" dirty="0" err="1"/>
              <a:t>Dateien</a:t>
            </a:r>
            <a:r>
              <a:rPr lang="en-US" altLang="de-DE" dirty="0"/>
              <a:t> </a:t>
            </a:r>
            <a:r>
              <a:rPr lang="en-US" altLang="de-DE" dirty="0" err="1"/>
              <a:t>sichern</a:t>
            </a:r>
            <a:endParaRPr lang="en-US" altLang="de-DE" dirty="0"/>
          </a:p>
          <a:p>
            <a:pPr marL="457200" lvl="1" indent="0">
              <a:buNone/>
            </a:pPr>
            <a:endParaRPr lang="en-US" altLang="de-DE" dirty="0"/>
          </a:p>
          <a:p>
            <a:pPr marL="0" indent="0">
              <a:buNone/>
            </a:pPr>
            <a:r>
              <a:rPr lang="en-US" altLang="de-DE" dirty="0" err="1"/>
              <a:t>Programmieren</a:t>
            </a:r>
            <a:r>
              <a:rPr lang="en-US" altLang="de-DE" dirty="0"/>
              <a:t> von Authentication &amp; Authorization</a:t>
            </a:r>
          </a:p>
          <a:p>
            <a:pPr lvl="1"/>
            <a:r>
              <a:rPr lang="en-US" altLang="de-DE" dirty="0"/>
              <a:t>Login-Controls</a:t>
            </a:r>
          </a:p>
          <a:p>
            <a:pPr lvl="1"/>
            <a:r>
              <a:rPr lang="en-US" altLang="de-DE" dirty="0"/>
              <a:t>Log-In </a:t>
            </a:r>
            <a:r>
              <a:rPr lang="en-US" altLang="de-DE" dirty="0" err="1"/>
              <a:t>hinzufügen</a:t>
            </a:r>
            <a:endParaRPr lang="en-US" altLang="de-DE" dirty="0"/>
          </a:p>
          <a:p>
            <a:pPr lvl="1"/>
            <a:endParaRPr lang="en-US" altLang="de-DE" dirty="0"/>
          </a:p>
          <a:p>
            <a:pPr marL="0" indent="0">
              <a:buNone/>
            </a:pPr>
            <a:r>
              <a:rPr lang="en-US" altLang="de-DE" dirty="0" err="1"/>
              <a:t>Deklaratives</a:t>
            </a:r>
            <a:r>
              <a:rPr lang="en-US" altLang="de-DE" dirty="0"/>
              <a:t> </a:t>
            </a:r>
            <a:r>
              <a:rPr lang="en-US" altLang="de-DE" dirty="0" err="1"/>
              <a:t>Authentifizieren</a:t>
            </a:r>
            <a:r>
              <a:rPr lang="en-US" altLang="de-DE" dirty="0"/>
              <a:t> &amp; </a:t>
            </a:r>
            <a:r>
              <a:rPr lang="en-US" altLang="de-DE" dirty="0" err="1"/>
              <a:t>Authorisieren</a:t>
            </a:r>
            <a:endParaRPr lang="en-US" altLang="de-DE" dirty="0"/>
          </a:p>
          <a:p>
            <a:pPr lvl="1"/>
            <a:r>
              <a:rPr lang="en-US" altLang="de-DE" dirty="0"/>
              <a:t>Forms-Based Authentication </a:t>
            </a:r>
          </a:p>
          <a:p>
            <a:pPr lvl="1"/>
            <a:endParaRPr lang="en-US" altLang="de-DE" dirty="0"/>
          </a:p>
        </p:txBody>
      </p:sp>
    </p:spTree>
    <p:extLst>
      <p:ext uri="{BB962C8B-B14F-4D97-AF65-F5344CB8AC3E}">
        <p14:creationId xmlns:p14="http://schemas.microsoft.com/office/powerpoint/2010/main" val="152875873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Verbindung verschlüsseln (Admin)</a:t>
            </a:r>
            <a:endParaRPr lang="de-DE" dirty="0"/>
          </a:p>
        </p:txBody>
      </p:sp>
      <p:sp>
        <p:nvSpPr>
          <p:cNvPr id="3" name="Inhaltsplatzhalter 2"/>
          <p:cNvSpPr>
            <a:spLocks noGrp="1"/>
          </p:cNvSpPr>
          <p:nvPr>
            <p:ph idx="1"/>
          </p:nvPr>
        </p:nvSpPr>
        <p:spPr/>
        <p:txBody>
          <a:bodyPr/>
          <a:lstStyle/>
          <a:p>
            <a:r>
              <a:rPr lang="de-DE" dirty="0" smtClean="0"/>
              <a:t>Zertifikat kaufen</a:t>
            </a:r>
          </a:p>
          <a:p>
            <a:pPr lvl="1"/>
            <a:r>
              <a:rPr lang="de-DE" dirty="0" smtClean="0"/>
              <a:t>Muss zur endgültigen Domain passen</a:t>
            </a:r>
          </a:p>
          <a:p>
            <a:pPr lvl="2"/>
            <a:r>
              <a:rPr lang="de-DE" dirty="0" smtClean="0">
                <a:hlinkClick r:id="rId2"/>
              </a:rPr>
              <a:t>www.ppedv.de</a:t>
            </a:r>
            <a:r>
              <a:rPr lang="de-DE" dirty="0" smtClean="0"/>
              <a:t> &lt;&gt; ppedv.de</a:t>
            </a:r>
          </a:p>
          <a:p>
            <a:pPr lvl="3"/>
            <a:r>
              <a:rPr lang="de-DE" dirty="0" smtClean="0"/>
              <a:t>Wildcard Zertifikat *.ppedv.de</a:t>
            </a:r>
          </a:p>
          <a:p>
            <a:pPr lvl="1"/>
            <a:r>
              <a:rPr lang="de-DE" dirty="0" err="1" smtClean="0"/>
              <a:t>Self</a:t>
            </a:r>
            <a:r>
              <a:rPr lang="de-DE" dirty="0" smtClean="0"/>
              <a:t> </a:t>
            </a:r>
            <a:r>
              <a:rPr lang="de-DE" dirty="0" err="1" smtClean="0"/>
              <a:t>signed</a:t>
            </a:r>
            <a:r>
              <a:rPr lang="de-DE" dirty="0" smtClean="0"/>
              <a:t> zum probieren</a:t>
            </a:r>
          </a:p>
          <a:p>
            <a:r>
              <a:rPr lang="de-DE" dirty="0" smtClean="0"/>
              <a:t>Im IIS Importieren</a:t>
            </a:r>
          </a:p>
          <a:p>
            <a:r>
              <a:rPr lang="de-DE" dirty="0" smtClean="0"/>
              <a:t>Protokoll Binding im IIS auf https hinzufügen</a:t>
            </a:r>
          </a:p>
          <a:p>
            <a:r>
              <a:rPr lang="de-DE" dirty="0" smtClean="0"/>
              <a:t>Website abrufen </a:t>
            </a:r>
            <a:r>
              <a:rPr lang="de-DE" dirty="0" smtClean="0">
                <a:hlinkClick r:id="rId3"/>
              </a:rPr>
              <a:t>https://ppedv.de</a:t>
            </a:r>
            <a:endParaRPr lang="de-DE" dirty="0" smtClean="0"/>
          </a:p>
          <a:p>
            <a:r>
              <a:rPr lang="de-DE" dirty="0" smtClean="0"/>
              <a:t>Browser Zertifikat begutachten</a:t>
            </a:r>
          </a:p>
        </p:txBody>
      </p:sp>
    </p:spTree>
    <p:extLst>
      <p:ext uri="{BB962C8B-B14F-4D97-AF65-F5344CB8AC3E}">
        <p14:creationId xmlns:p14="http://schemas.microsoft.com/office/powerpoint/2010/main" val="105248022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de-DE" sz="5400" dirty="0" err="1">
                <a:solidFill>
                  <a:schemeClr val="bg1">
                    <a:lumMod val="65000"/>
                  </a:schemeClr>
                </a:solidFill>
                <a:latin typeface="Century Gothic" panose="020B0502020202020204" pitchFamily="34" charset="0"/>
                <a:ea typeface="+mn-ea"/>
                <a:cs typeface="+mn-cs"/>
              </a:rPr>
              <a:t>Config-Dateien</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smtClean="0">
                <a:solidFill>
                  <a:schemeClr val="bg1">
                    <a:lumMod val="65000"/>
                  </a:schemeClr>
                </a:solidFill>
                <a:latin typeface="Century Gothic" panose="020B0502020202020204" pitchFamily="34" charset="0"/>
                <a:ea typeface="+mn-ea"/>
                <a:cs typeface="+mn-cs"/>
              </a:rPr>
              <a:t>verschlüsseln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631216"/>
          </a:xfrm>
          <a:prstGeom prst="rect">
            <a:avLst/>
          </a:prstGeom>
          <a:noFill/>
        </p:spPr>
        <p:txBody>
          <a:bodyPr wrap="square" rtlCol="0">
            <a:spAutoFit/>
          </a:bodyPr>
          <a:lstStyle/>
          <a:p>
            <a:r>
              <a:rPr lang="de-DE" sz="2000" dirty="0"/>
              <a:t>Bei Dateien mit sensiblen Informationen über die Konfiguration der Webanwendung </a:t>
            </a:r>
            <a:r>
              <a:rPr lang="de-DE" sz="2000" dirty="0" err="1"/>
              <a:t>zB</a:t>
            </a:r>
            <a:r>
              <a:rPr lang="de-DE" sz="2000" dirty="0"/>
              <a:t> wie </a:t>
            </a:r>
            <a:r>
              <a:rPr lang="de-DE" sz="2000" dirty="0" err="1"/>
              <a:t>web.config</a:t>
            </a:r>
            <a:r>
              <a:rPr lang="de-DE" sz="2000" dirty="0"/>
              <a:t> macht es Sinn diese zu verschlüsseln </a:t>
            </a:r>
          </a:p>
          <a:p>
            <a:endParaRPr lang="de-DE" sz="2000" dirty="0"/>
          </a:p>
          <a:p>
            <a:pPr marL="285750" indent="-285750">
              <a:buFont typeface="Wingdings" panose="05000000000000000000" pitchFamily="2" charset="2"/>
              <a:buChar char="ü"/>
            </a:pPr>
            <a:r>
              <a:rPr lang="de-DE" sz="2000" dirty="0"/>
              <a:t>Zusätzlicher Schutz des Projektes</a:t>
            </a:r>
          </a:p>
          <a:p>
            <a:pPr marL="285750" indent="-285750">
              <a:buFont typeface="Wingdings" panose="05000000000000000000" pitchFamily="2" charset="2"/>
              <a:buChar char="ü"/>
            </a:pPr>
            <a:r>
              <a:rPr lang="de-DE" sz="2000" dirty="0"/>
              <a:t>Connection Strings werde nicht im Klartext angezeigt</a:t>
            </a:r>
          </a:p>
        </p:txBody>
      </p:sp>
      <p:grpSp>
        <p:nvGrpSpPr>
          <p:cNvPr id="4" name="Gruppieren 3"/>
          <p:cNvGrpSpPr/>
          <p:nvPr/>
        </p:nvGrpSpPr>
        <p:grpSpPr>
          <a:xfrm>
            <a:off x="1097110" y="2169363"/>
            <a:ext cx="1045029" cy="1574435"/>
            <a:chOff x="1125685" y="3886200"/>
            <a:chExt cx="1045029" cy="1574435"/>
          </a:xfrm>
        </p:grpSpPr>
        <p:sp>
          <p:nvSpPr>
            <p:cNvPr id="2" name="Rechteck 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Verzögerung 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939830162"/>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1182350" cy="1325563"/>
          </a:xfrm>
        </p:spPr>
        <p:txBody>
          <a:bodyPr>
            <a:noAutofit/>
          </a:bodyPr>
          <a:lstStyle/>
          <a:p>
            <a:r>
              <a:rPr lang="en-US" altLang="de-DE" sz="5400" dirty="0" err="1">
                <a:solidFill>
                  <a:schemeClr val="bg1">
                    <a:lumMod val="65000"/>
                  </a:schemeClr>
                </a:solidFill>
                <a:latin typeface="Century Gothic" panose="020B0502020202020204" pitchFamily="34" charset="0"/>
              </a:rPr>
              <a:t>Zugreifen</a:t>
            </a:r>
            <a:r>
              <a:rPr lang="en-US" altLang="de-DE" sz="5400" dirty="0">
                <a:solidFill>
                  <a:schemeClr val="bg1">
                    <a:lumMod val="65000"/>
                  </a:schemeClr>
                </a:solidFill>
                <a:latin typeface="Century Gothic" panose="020B0502020202020204" pitchFamily="34" charset="0"/>
              </a:rPr>
              <a:t> auf </a:t>
            </a:r>
            <a:r>
              <a:rPr lang="en-US" altLang="de-DE" sz="5400" dirty="0" err="1">
                <a:solidFill>
                  <a:schemeClr val="bg1">
                    <a:lumMod val="65000"/>
                  </a:schemeClr>
                </a:solidFill>
                <a:latin typeface="Century Gothic" panose="020B0502020202020204" pitchFamily="34" charset="0"/>
              </a:rPr>
              <a:t>gesicherte</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Dateien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323439"/>
          </a:xfrm>
          <a:prstGeom prst="rect">
            <a:avLst/>
          </a:prstGeom>
          <a:noFill/>
        </p:spPr>
        <p:txBody>
          <a:bodyPr wrap="square" rtlCol="0">
            <a:spAutoFit/>
          </a:bodyPr>
          <a:lstStyle/>
          <a:p>
            <a:r>
              <a:rPr lang="de-DE" sz="2000" dirty="0"/>
              <a:t>Entschlüsseln mit…</a:t>
            </a:r>
          </a:p>
          <a:p>
            <a:endParaRPr lang="de-DE" sz="2000" dirty="0"/>
          </a:p>
          <a:p>
            <a:pPr marL="285750" indent="-285750">
              <a:buFont typeface="Wingdings" panose="05000000000000000000" pitchFamily="2" charset="2"/>
              <a:buChar char="ü"/>
            </a:pPr>
            <a:r>
              <a:rPr lang="de-DE" sz="2000" dirty="0"/>
              <a:t>Aspnet_regiis.exe mit –</a:t>
            </a:r>
            <a:r>
              <a:rPr lang="de-DE" sz="2000" dirty="0" err="1"/>
              <a:t>pd</a:t>
            </a:r>
            <a:r>
              <a:rPr lang="de-DE" sz="2000" dirty="0"/>
              <a:t> Option</a:t>
            </a:r>
          </a:p>
          <a:p>
            <a:pPr marL="285750" indent="-285750">
              <a:buFont typeface="Wingdings" panose="05000000000000000000" pitchFamily="2" charset="2"/>
              <a:buChar char="ü"/>
            </a:pPr>
            <a:r>
              <a:rPr lang="de-DE" sz="2000" dirty="0"/>
              <a:t>ASP.NET entschlüsselt automatisch beim Verarbeiten der Datei </a:t>
            </a:r>
          </a:p>
        </p:txBody>
      </p:sp>
      <p:grpSp>
        <p:nvGrpSpPr>
          <p:cNvPr id="5" name="Gruppieren 4"/>
          <p:cNvGrpSpPr/>
          <p:nvPr/>
        </p:nvGrpSpPr>
        <p:grpSpPr>
          <a:xfrm>
            <a:off x="950409" y="2169363"/>
            <a:ext cx="1045029" cy="1574435"/>
            <a:chOff x="1198059" y="2402237"/>
            <a:chExt cx="1045029" cy="1574435"/>
          </a:xfrm>
        </p:grpSpPr>
        <p:grpSp>
          <p:nvGrpSpPr>
            <p:cNvPr id="7" name="Gruppieren 6"/>
            <p:cNvGrpSpPr/>
            <p:nvPr/>
          </p:nvGrpSpPr>
          <p:grpSpPr>
            <a:xfrm>
              <a:off x="1198059" y="2402237"/>
              <a:ext cx="1045029" cy="1574435"/>
              <a:chOff x="1125685" y="3886200"/>
              <a:chExt cx="1045029" cy="1574435"/>
            </a:xfrm>
          </p:grpSpPr>
          <p:sp>
            <p:nvSpPr>
              <p:cNvPr id="10" name="Rechteck 9"/>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20485212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a:xfrm>
            <a:off x="838199" y="365125"/>
            <a:ext cx="10944225" cy="1325563"/>
          </a:xfrm>
        </p:spPr>
        <p:txBody>
          <a:bodyPr>
            <a:noAutofit/>
          </a:bodyPr>
          <a:lstStyle/>
          <a:p>
            <a:r>
              <a:rPr lang="en-US" altLang="de-DE" sz="5400" dirty="0" err="1">
                <a:solidFill>
                  <a:schemeClr val="bg1">
                    <a:lumMod val="65000"/>
                  </a:schemeClr>
                </a:solidFill>
                <a:latin typeface="Century Gothic" panose="020B0502020202020204" pitchFamily="34" charset="0"/>
                <a:ea typeface="+mn-ea"/>
                <a:cs typeface="+mn-cs"/>
              </a:rPr>
              <a:t>Authentifikation</a:t>
            </a:r>
            <a:r>
              <a:rPr lang="en-US" altLang="de-DE" sz="5400" dirty="0">
                <a:solidFill>
                  <a:schemeClr val="bg1">
                    <a:lumMod val="65000"/>
                  </a:schemeClr>
                </a:solidFill>
                <a:latin typeface="Century Gothic" panose="020B0502020202020204" pitchFamily="34" charset="0"/>
                <a:ea typeface="+mn-ea"/>
                <a:cs typeface="+mn-cs"/>
              </a:rPr>
              <a:t> vs </a:t>
            </a:r>
            <a:r>
              <a:rPr lang="en-US" altLang="de-DE" sz="5400" dirty="0" err="1">
                <a:solidFill>
                  <a:schemeClr val="bg1">
                    <a:lumMod val="65000"/>
                  </a:schemeClr>
                </a:solidFill>
                <a:latin typeface="Century Gothic" panose="020B0502020202020204" pitchFamily="34" charset="0"/>
                <a:ea typeface="+mn-ea"/>
                <a:cs typeface="+mn-cs"/>
              </a:rPr>
              <a:t>Authorisation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838200" y="1968649"/>
            <a:ext cx="4680000" cy="1200329"/>
          </a:xfrm>
          <a:prstGeom prst="rect">
            <a:avLst/>
          </a:prstGeom>
          <a:noFill/>
        </p:spPr>
        <p:txBody>
          <a:bodyPr wrap="square" rtlCol="0">
            <a:spAutoFit/>
          </a:bodyPr>
          <a:lstStyle/>
          <a:p>
            <a:r>
              <a:rPr lang="en-US" altLang="de-DE" sz="2400" b="1" dirty="0" err="1"/>
              <a:t>Authentifikation</a:t>
            </a:r>
            <a:r>
              <a:rPr lang="en-US" altLang="de-DE" sz="2400" b="1" dirty="0"/>
              <a:t/>
            </a:r>
            <a:br>
              <a:rPr lang="en-US" altLang="de-DE" sz="2400" b="1" dirty="0"/>
            </a:br>
            <a:r>
              <a:rPr lang="en-US" altLang="de-DE" sz="2400" dirty="0" err="1"/>
              <a:t>Erhalten</a:t>
            </a:r>
            <a:r>
              <a:rPr lang="en-US" altLang="de-DE" sz="2400" dirty="0"/>
              <a:t> </a:t>
            </a:r>
            <a:r>
              <a:rPr lang="en-US" altLang="de-DE" sz="2400" dirty="0" err="1"/>
              <a:t>einer</a:t>
            </a:r>
            <a:r>
              <a:rPr lang="en-US" altLang="de-DE" sz="2400" dirty="0"/>
              <a:t> </a:t>
            </a:r>
            <a:r>
              <a:rPr lang="en-US" altLang="de-DE" sz="2400" dirty="0" err="1"/>
              <a:t>Identität</a:t>
            </a:r>
            <a:r>
              <a:rPr lang="en-US" altLang="de-DE" sz="2400" dirty="0"/>
              <a:t>, </a:t>
            </a:r>
            <a:r>
              <a:rPr lang="en-US" altLang="de-DE" sz="2400" dirty="0" err="1"/>
              <a:t>welche</a:t>
            </a:r>
            <a:r>
              <a:rPr lang="en-US" altLang="de-DE" sz="2400" dirty="0"/>
              <a:t> </a:t>
            </a:r>
            <a:r>
              <a:rPr lang="en-US" altLang="de-DE" sz="2400" dirty="0" err="1"/>
              <a:t>dann</a:t>
            </a:r>
            <a:r>
              <a:rPr lang="en-US" altLang="de-DE" sz="2400" dirty="0"/>
              <a:t> </a:t>
            </a:r>
            <a:r>
              <a:rPr lang="en-US" altLang="de-DE" sz="2400" dirty="0" err="1"/>
              <a:t>bestätigt</a:t>
            </a:r>
            <a:r>
              <a:rPr lang="en-US" altLang="de-DE" sz="2400" dirty="0"/>
              <a:t> </a:t>
            </a:r>
            <a:r>
              <a:rPr lang="en-US" altLang="de-DE" sz="2400" dirty="0" err="1"/>
              <a:t>werden</a:t>
            </a:r>
            <a:r>
              <a:rPr lang="en-US" altLang="de-DE" sz="2400" dirty="0"/>
              <a:t> muss</a:t>
            </a:r>
            <a:endParaRPr lang="de-DE" sz="2400" dirty="0">
              <a:cs typeface="Courier New" panose="02070309020205020404" pitchFamily="49" charset="0"/>
            </a:endParaRPr>
          </a:p>
        </p:txBody>
      </p:sp>
      <p:sp>
        <p:nvSpPr>
          <p:cNvPr id="5" name="Textfeld 4"/>
          <p:cNvSpPr txBox="1"/>
          <p:nvPr/>
        </p:nvSpPr>
        <p:spPr>
          <a:xfrm>
            <a:off x="6673800" y="1968649"/>
            <a:ext cx="4680000" cy="1569660"/>
          </a:xfrm>
          <a:prstGeom prst="rect">
            <a:avLst/>
          </a:prstGeom>
          <a:noFill/>
        </p:spPr>
        <p:txBody>
          <a:bodyPr wrap="square" rtlCol="0">
            <a:spAutoFit/>
          </a:bodyPr>
          <a:lstStyle/>
          <a:p>
            <a:r>
              <a:rPr lang="en-US" altLang="de-DE" sz="2400" b="1" dirty="0" err="1"/>
              <a:t>Authorisation</a:t>
            </a:r>
            <a:r>
              <a:rPr lang="en-US" altLang="de-DE" sz="2400" b="1" dirty="0"/>
              <a:t/>
            </a:r>
            <a:br>
              <a:rPr lang="en-US" altLang="de-DE" sz="2400" b="1" dirty="0"/>
            </a:br>
            <a:r>
              <a:rPr lang="en-US" altLang="de-DE" sz="2400" dirty="0"/>
              <a:t>Dem </a:t>
            </a:r>
            <a:r>
              <a:rPr lang="en-US" altLang="de-DE" sz="2400" dirty="0" err="1" smtClean="0"/>
              <a:t>authentifizierten</a:t>
            </a:r>
            <a:r>
              <a:rPr lang="en-US" altLang="de-DE" sz="2400" dirty="0" smtClean="0"/>
              <a:t> </a:t>
            </a:r>
            <a:r>
              <a:rPr lang="en-US" altLang="de-DE" sz="2400" dirty="0"/>
              <a:t>C</a:t>
            </a:r>
            <a:r>
              <a:rPr lang="en-US" sz="2400" dirty="0"/>
              <a:t>lient </a:t>
            </a:r>
            <a:r>
              <a:rPr lang="en-US" sz="2400" dirty="0" err="1"/>
              <a:t>werden</a:t>
            </a:r>
            <a:r>
              <a:rPr lang="en-US" sz="2400" dirty="0"/>
              <a:t> </a:t>
            </a:r>
            <a:r>
              <a:rPr lang="en-US" sz="2400" dirty="0" err="1"/>
              <a:t>Rechte</a:t>
            </a:r>
            <a:r>
              <a:rPr lang="en-US" sz="2400" dirty="0"/>
              <a:t> </a:t>
            </a:r>
            <a:r>
              <a:rPr lang="en-US" sz="2400" dirty="0" err="1"/>
              <a:t>gegeben</a:t>
            </a:r>
            <a:r>
              <a:rPr lang="en-US" sz="2400" dirty="0"/>
              <a:t> </a:t>
            </a:r>
            <a:r>
              <a:rPr lang="en-US" sz="2400" dirty="0" err="1"/>
              <a:t>oder</a:t>
            </a:r>
            <a:r>
              <a:rPr lang="en-US" sz="2400" dirty="0"/>
              <a:t> </a:t>
            </a:r>
            <a:r>
              <a:rPr lang="en-US" sz="2400" dirty="0" err="1"/>
              <a:t>verweigert</a:t>
            </a:r>
            <a:r>
              <a:rPr lang="en-US" sz="2400" dirty="0"/>
              <a:t>.</a:t>
            </a:r>
            <a:endParaRPr lang="de-DE" sz="2400" dirty="0"/>
          </a:p>
        </p:txBody>
      </p:sp>
      <p:grpSp>
        <p:nvGrpSpPr>
          <p:cNvPr id="16" name="Gruppieren 15"/>
          <p:cNvGrpSpPr/>
          <p:nvPr/>
        </p:nvGrpSpPr>
        <p:grpSpPr>
          <a:xfrm>
            <a:off x="8147025" y="3912702"/>
            <a:ext cx="1676400" cy="2004767"/>
            <a:chOff x="8175600" y="3445977"/>
            <a:chExt cx="1676400" cy="2004767"/>
          </a:xfrm>
        </p:grpSpPr>
        <p:sp>
          <p:nvSpPr>
            <p:cNvPr id="19" name="Rechteck 18"/>
            <p:cNvSpPr/>
            <p:nvPr/>
          </p:nvSpPr>
          <p:spPr>
            <a:xfrm>
              <a:off x="8696325" y="399948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8696325" y="436994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8696325" y="474040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696325" y="362902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efaltete Ecke 5"/>
            <p:cNvSpPr/>
            <p:nvPr/>
          </p:nvSpPr>
          <p:spPr>
            <a:xfrm>
              <a:off x="8175600" y="3445977"/>
              <a:ext cx="1676400" cy="2004767"/>
            </a:xfrm>
            <a:prstGeom prst="foldedCorne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p:txBody>
        </p:sp>
      </p:grpSp>
      <p:sp>
        <p:nvSpPr>
          <p:cNvPr id="2049" name="Rechteck 2048"/>
          <p:cNvSpPr/>
          <p:nvPr/>
        </p:nvSpPr>
        <p:spPr>
          <a:xfrm>
            <a:off x="5301758" y="5443474"/>
            <a:ext cx="809482" cy="171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59" name="Gruppieren 2058"/>
          <p:cNvGrpSpPr/>
          <p:nvPr/>
        </p:nvGrpSpPr>
        <p:grpSpPr>
          <a:xfrm>
            <a:off x="2225305" y="3911955"/>
            <a:ext cx="1905789" cy="2508702"/>
            <a:chOff x="5039801" y="4080592"/>
            <a:chExt cx="1905789" cy="2508702"/>
          </a:xfrm>
        </p:grpSpPr>
        <p:grpSp>
          <p:nvGrpSpPr>
            <p:cNvPr id="14" name="Gruppieren 13"/>
            <p:cNvGrpSpPr/>
            <p:nvPr/>
          </p:nvGrpSpPr>
          <p:grpSpPr>
            <a:xfrm>
              <a:off x="5039801" y="4294971"/>
              <a:ext cx="1341120" cy="1726709"/>
              <a:chOff x="5039801" y="4294971"/>
              <a:chExt cx="1341120" cy="1726709"/>
            </a:xfrm>
          </p:grpSpPr>
          <p:sp>
            <p:nvSpPr>
              <p:cNvPr id="8" name="Abgerundetes Rechteck 7"/>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espeicherte Daten 8"/>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espeicherte Daten 24"/>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8" name="Gerader Verbinder 1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bgerundetes Rechteck 29"/>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Abgerundetes Rechteck 3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48" name="Trapezoid 2047"/>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p:cNvGrpSpPr/>
            <p:nvPr/>
          </p:nvGrpSpPr>
          <p:grpSpPr>
            <a:xfrm>
              <a:off x="5351995" y="4586113"/>
              <a:ext cx="713511" cy="1573134"/>
              <a:chOff x="807176" y="2862715"/>
              <a:chExt cx="864657" cy="1866325"/>
            </a:xfrm>
          </p:grpSpPr>
          <p:sp>
            <p:nvSpPr>
              <p:cNvPr id="40" name="Ellipse 3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1" name="Sehne 4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3" name="Rechteck 22"/>
            <p:cNvSpPr/>
            <p:nvPr/>
          </p:nvSpPr>
          <p:spPr>
            <a:xfrm rot="3053585">
              <a:off x="6298201"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2058" name="Gruppieren 2057"/>
            <p:cNvGrpSpPr/>
            <p:nvPr/>
          </p:nvGrpSpPr>
          <p:grpSpPr>
            <a:xfrm rot="21370796">
              <a:off x="5730632" y="5693870"/>
              <a:ext cx="1083547" cy="895424"/>
              <a:chOff x="3487427" y="5773136"/>
              <a:chExt cx="1083547" cy="895424"/>
            </a:xfrm>
          </p:grpSpPr>
          <p:sp>
            <p:nvSpPr>
              <p:cNvPr id="2051" name="Ellipse 2050"/>
              <p:cNvSpPr/>
              <p:nvPr/>
            </p:nvSpPr>
            <p:spPr>
              <a:xfrm>
                <a:off x="3487427" y="6218560"/>
                <a:ext cx="450000" cy="45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54" name="Gerader Verbinder 2053"/>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56" name="Rechteck 2055"/>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57" name="Rechteck 2056"/>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56" name="Gruppieren 55"/>
          <p:cNvGrpSpPr/>
          <p:nvPr/>
        </p:nvGrpSpPr>
        <p:grpSpPr>
          <a:xfrm rot="1739448">
            <a:off x="9447021" y="3418268"/>
            <a:ext cx="1121156" cy="1520278"/>
            <a:chOff x="5039801" y="4080592"/>
            <a:chExt cx="1905788" cy="2508702"/>
          </a:xfrm>
        </p:grpSpPr>
        <p:grpSp>
          <p:nvGrpSpPr>
            <p:cNvPr id="57" name="Gruppieren 56"/>
            <p:cNvGrpSpPr/>
            <p:nvPr/>
          </p:nvGrpSpPr>
          <p:grpSpPr>
            <a:xfrm>
              <a:off x="5039801" y="4294971"/>
              <a:ext cx="1341120" cy="1726709"/>
              <a:chOff x="5039801" y="4294971"/>
              <a:chExt cx="1341120" cy="1726709"/>
            </a:xfrm>
          </p:grpSpPr>
          <p:sp>
            <p:nvSpPr>
              <p:cNvPr id="71" name="Abgerundetes Rechteck 70"/>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Gespeicherte Daten 71"/>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Gespeicherte Daten 72"/>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8" name="Gerader Verbinder 5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Abgerundetes Rechteck 58"/>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Abgerundetes Rechteck 59"/>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Trapezoid 60"/>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2" name="Gruppieren 61"/>
            <p:cNvGrpSpPr/>
            <p:nvPr/>
          </p:nvGrpSpPr>
          <p:grpSpPr>
            <a:xfrm>
              <a:off x="5351995" y="4586113"/>
              <a:ext cx="713511" cy="1573134"/>
              <a:chOff x="807176" y="2862715"/>
              <a:chExt cx="864657" cy="1866325"/>
            </a:xfrm>
          </p:grpSpPr>
          <p:sp>
            <p:nvSpPr>
              <p:cNvPr id="69" name="Ellipse 68"/>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70" name="Sehne 69"/>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63" name="Rechteck 62"/>
            <p:cNvSpPr/>
            <p:nvPr/>
          </p:nvSpPr>
          <p:spPr>
            <a:xfrm rot="2851656">
              <a:off x="6298200"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64" name="Gruppieren 63"/>
            <p:cNvGrpSpPr/>
            <p:nvPr/>
          </p:nvGrpSpPr>
          <p:grpSpPr>
            <a:xfrm rot="21370796">
              <a:off x="5730632" y="5693870"/>
              <a:ext cx="1083547" cy="895424"/>
              <a:chOff x="3487427" y="5773136"/>
              <a:chExt cx="1083547" cy="895424"/>
            </a:xfrm>
          </p:grpSpPr>
          <p:sp>
            <p:nvSpPr>
              <p:cNvPr id="65" name="Ellipse 64"/>
              <p:cNvSpPr/>
              <p:nvPr/>
            </p:nvSpPr>
            <p:spPr>
              <a:xfrm>
                <a:off x="3487427" y="6218560"/>
                <a:ext cx="450000" cy="450000"/>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hteck 66"/>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72778788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76525" y="1371600"/>
            <a:ext cx="6838950" cy="4114800"/>
          </a:xfrm>
          <a:prstGeom prst="rect">
            <a:avLst/>
          </a:prstGeom>
        </p:spPr>
      </p:pic>
    </p:spTree>
    <p:extLst>
      <p:ext uri="{BB962C8B-B14F-4D97-AF65-F5344CB8AC3E}">
        <p14:creationId xmlns:p14="http://schemas.microsoft.com/office/powerpoint/2010/main" val="93365702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de-DE" sz="5400" dirty="0" err="1">
                <a:solidFill>
                  <a:schemeClr val="bg1">
                    <a:lumMod val="65000"/>
                  </a:schemeClr>
                </a:solidFill>
                <a:latin typeface="Century Gothic" panose="020B0502020202020204" pitchFamily="34" charset="0"/>
                <a:ea typeface="+mn-ea"/>
                <a:cs typeface="+mn-cs"/>
              </a:rPr>
              <a:t>Authentifizierungs</a:t>
            </a:r>
            <a:r>
              <a:rPr lang="en-US" altLang="de-DE" dirty="0"/>
              <a:t> </a:t>
            </a:r>
            <a:r>
              <a:rPr lang="en-US" altLang="de-DE" sz="5400" dirty="0" err="1">
                <a:solidFill>
                  <a:schemeClr val="bg1">
                    <a:lumMod val="65000"/>
                  </a:schemeClr>
                </a:solidFill>
                <a:latin typeface="Century Gothic" panose="020B0502020202020204" pitchFamily="34" charset="0"/>
                <a:ea typeface="+mn-ea"/>
                <a:cs typeface="+mn-cs"/>
              </a:rPr>
              <a:t>Methoden</a:t>
            </a:r>
            <a:endParaRPr lang="en-US" altLang="de-DE" sz="5400" dirty="0">
              <a:solidFill>
                <a:schemeClr val="bg1">
                  <a:lumMod val="65000"/>
                </a:schemeClr>
              </a:solidFill>
              <a:latin typeface="Century Gothic" panose="020B0502020202020204" pitchFamily="34" charset="0"/>
              <a:ea typeface="+mn-ea"/>
              <a:cs typeface="+mn-cs"/>
            </a:endParaRPr>
          </a:p>
        </p:txBody>
      </p:sp>
      <p:grpSp>
        <p:nvGrpSpPr>
          <p:cNvPr id="3" name="Gruppieren 2"/>
          <p:cNvGrpSpPr/>
          <p:nvPr/>
        </p:nvGrpSpPr>
        <p:grpSpPr>
          <a:xfrm>
            <a:off x="6208048" y="2010087"/>
            <a:ext cx="1152913" cy="2214704"/>
            <a:chOff x="9751348" y="3000687"/>
            <a:chExt cx="1152913" cy="2214704"/>
          </a:xfrm>
        </p:grpSpPr>
        <p:grpSp>
          <p:nvGrpSpPr>
            <p:cNvPr id="17" name="Gruppieren 16"/>
            <p:cNvGrpSpPr/>
            <p:nvPr/>
          </p:nvGrpSpPr>
          <p:grpSpPr>
            <a:xfrm>
              <a:off x="10194341" y="3000687"/>
              <a:ext cx="709920" cy="1352005"/>
              <a:chOff x="6574832" y="5328316"/>
              <a:chExt cx="869677" cy="1342503"/>
            </a:xfrm>
          </p:grpSpPr>
          <p:sp>
            <p:nvSpPr>
              <p:cNvPr id="18" name="Flussdiagramm: Magnetplattenspeicher 17"/>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Magnetplattenspeicher 18"/>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Flussdiagramm: Magnetplattenspeicher 23"/>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espeicherte Daten 25"/>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9751348" y="3717123"/>
              <a:ext cx="965186" cy="1498268"/>
              <a:chOff x="625062" y="2862715"/>
              <a:chExt cx="1232788" cy="1866325"/>
            </a:xfrm>
            <a:solidFill>
              <a:schemeClr val="bg1">
                <a:lumMod val="75000"/>
              </a:schemeClr>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Sehne 28"/>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ehne 29"/>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2" name="Tabelle 1"/>
          <p:cNvGraphicFramePr>
            <a:graphicFrameLocks noGrp="1"/>
          </p:cNvGraphicFramePr>
          <p:nvPr>
            <p:extLst>
              <p:ext uri="{D42A27DB-BD31-4B8C-83A1-F6EECF244321}">
                <p14:modId xmlns:p14="http://schemas.microsoft.com/office/powerpoint/2010/main" val="2218323484"/>
              </p:ext>
            </p:extLst>
          </p:nvPr>
        </p:nvGraphicFramePr>
        <p:xfrm>
          <a:off x="838200" y="1874869"/>
          <a:ext cx="10515600" cy="3566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78011878"/>
                    </a:ext>
                  </a:extLst>
                </a:gridCol>
                <a:gridCol w="5257800">
                  <a:extLst>
                    <a:ext uri="{9D8B030D-6E8A-4147-A177-3AD203B41FA5}">
                      <a16:colId xmlns:a16="http://schemas.microsoft.com/office/drawing/2014/main" val="13305982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Windows-based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Forms-based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7257"/>
                  </a:ext>
                </a:extLst>
              </a:tr>
              <a:tr h="370840">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dem</a:t>
                      </a:r>
                      <a:r>
                        <a:rPr lang="en-US" altLang="de-DE" sz="2000" baseline="0" dirty="0"/>
                        <a:t> </a:t>
                      </a:r>
                      <a:r>
                        <a:rPr lang="en-US" altLang="de-DE" sz="2000" baseline="0" dirty="0" err="1"/>
                        <a:t>Nutzer</a:t>
                      </a:r>
                      <a:r>
                        <a:rPr lang="en-US" altLang="de-DE" sz="2000" baseline="0" dirty="0"/>
                        <a:t> des </a:t>
                      </a:r>
                      <a:r>
                        <a:rPr lang="en-US" altLang="de-DE" sz="2000" baseline="0" dirty="0" err="1"/>
                        <a:t>Betriebsystems</a:t>
                      </a:r>
                      <a:endParaRPr lang="en-US" altLang="de-DE" sz="2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einem</a:t>
                      </a:r>
                      <a:r>
                        <a:rPr lang="en-US" altLang="de-DE" sz="2000" baseline="0" dirty="0"/>
                        <a:t> </a:t>
                      </a:r>
                      <a:r>
                        <a:rPr lang="en-US" altLang="de-DE" sz="2000" baseline="0" dirty="0" err="1"/>
                        <a:t>Nutzer</a:t>
                      </a:r>
                      <a:r>
                        <a:rPr lang="en-US" altLang="de-DE" sz="2000" baseline="0" dirty="0"/>
                        <a:t> </a:t>
                      </a:r>
                      <a:r>
                        <a:rPr lang="en-US" altLang="de-DE" sz="2000" baseline="0" dirty="0" err="1"/>
                        <a:t>aus</a:t>
                      </a:r>
                      <a:r>
                        <a:rPr lang="en-US" altLang="de-DE" sz="2000" baseline="0" dirty="0"/>
                        <a:t> der </a:t>
                      </a:r>
                      <a:r>
                        <a:rPr lang="en-US" altLang="de-DE" sz="2000" baseline="0" dirty="0" err="1"/>
                        <a:t>eigenen</a:t>
                      </a:r>
                      <a:r>
                        <a:rPr lang="en-US" altLang="de-DE" sz="2000" baseline="0" dirty="0"/>
                        <a:t> </a:t>
                      </a:r>
                      <a:r>
                        <a:rPr lang="en-US" altLang="de-DE" sz="2000" baseline="0" dirty="0" err="1"/>
                        <a:t>Userdatenbank</a:t>
                      </a: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487017"/>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de-DE" sz="44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4171857511"/>
                  </a:ext>
                </a:extLst>
              </a:tr>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dirty="0"/>
                        <a:t> </a:t>
                      </a:r>
                      <a:r>
                        <a:rPr lang="en-US" altLang="de-DE" sz="2000" dirty="0" err="1"/>
                        <a:t>für</a:t>
                      </a:r>
                      <a:r>
                        <a:rPr lang="en-US" altLang="de-DE" sz="2000" dirty="0"/>
                        <a:t> das Intra</a:t>
                      </a:r>
                      <a:r>
                        <a:rPr lang="en-US" altLang="de-DE" sz="2000" baseline="0" dirty="0"/>
                        <a:t>net </a:t>
                      </a:r>
                      <a:endParaRPr lang="en-US" altLang="de-DE" sz="20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baseline="0" dirty="0"/>
                        <a:t> </a:t>
                      </a:r>
                      <a:r>
                        <a:rPr lang="en-US" altLang="de-DE" sz="2000" baseline="0" dirty="0" err="1"/>
                        <a:t>für</a:t>
                      </a:r>
                      <a:r>
                        <a:rPr lang="en-US" altLang="de-DE" sz="2000" baseline="0" dirty="0"/>
                        <a:t> das Internet</a:t>
                      </a:r>
                      <a:endParaRPr lang="en-US" altLang="de-DE" sz="2000" dirty="0"/>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Aufsetzen</a:t>
                      </a:r>
                      <a:r>
                        <a:rPr lang="en-US" altLang="de-DE" sz="2000" dirty="0"/>
                        <a:t> </a:t>
                      </a:r>
                      <a:r>
                        <a:rPr lang="en-US" altLang="de-DE" sz="2000" dirty="0" err="1"/>
                        <a:t>einer</a:t>
                      </a:r>
                      <a:r>
                        <a:rPr lang="en-US" altLang="de-DE" sz="2000" dirty="0"/>
                        <a:t> </a:t>
                      </a:r>
                      <a:r>
                        <a:rPr lang="en-US" altLang="de-DE" sz="2000" dirty="0" err="1"/>
                        <a:t>eigenen</a:t>
                      </a:r>
                      <a:r>
                        <a:rPr lang="en-US" altLang="de-DE" sz="2000" baseline="0" dirty="0"/>
                        <a:t> </a:t>
                      </a:r>
                      <a:r>
                        <a:rPr lang="en-US" altLang="de-DE" sz="2000" dirty="0" err="1"/>
                        <a:t>Benutzerregistrierung</a:t>
                      </a:r>
                      <a:r>
                        <a:rPr lang="en-US" altLang="de-DE" sz="2000" baseline="0" dirty="0"/>
                        <a:t> </a:t>
                      </a: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368112789"/>
                  </a:ext>
                </a:extLst>
              </a:tr>
              <a:tr h="370840">
                <a:tc gridSpan="2">
                  <a:txBody>
                    <a:bodyPr/>
                    <a:lstStyle/>
                    <a:p>
                      <a:pPr marL="0" marR="0" indent="0" algn="ctr"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altLang="de-DE" sz="2000" dirty="0"/>
                    </a:p>
                  </a:txBody>
                  <a:tcPr>
                    <a:lnT w="38100" cap="flat" cmpd="sng" algn="ctr">
                      <a:noFill/>
                      <a:prstDash val="solid"/>
                      <a:round/>
                      <a:headEnd type="none" w="med" len="med"/>
                      <a:tailEnd type="none" w="med" len="med"/>
                    </a:lnT>
                  </a:tcPr>
                </a:tc>
                <a:tc hMerge="1">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tcPr>
                </a:tc>
                <a:extLst>
                  <a:ext uri="{0D108BD9-81ED-4DB2-BD59-A6C34878D82A}">
                    <a16:rowId xmlns:a16="http://schemas.microsoft.com/office/drawing/2014/main" val="2741206424"/>
                  </a:ext>
                </a:extLst>
              </a:tr>
            </a:tbl>
          </a:graphicData>
        </a:graphic>
      </p:graphicFrame>
      <p:grpSp>
        <p:nvGrpSpPr>
          <p:cNvPr id="31" name="Gruppieren 30"/>
          <p:cNvGrpSpPr/>
          <p:nvPr/>
        </p:nvGrpSpPr>
        <p:grpSpPr>
          <a:xfrm>
            <a:off x="980692" y="2387157"/>
            <a:ext cx="992628" cy="1015384"/>
            <a:chOff x="4479796" y="4189744"/>
            <a:chExt cx="992628" cy="1015384"/>
          </a:xfrm>
        </p:grpSpPr>
        <p:sp>
          <p:nvSpPr>
            <p:cNvPr id="7" name="Flussdiagramm: Manuelle Eingabe 6"/>
            <p:cNvSpPr/>
            <p:nvPr/>
          </p:nvSpPr>
          <p:spPr>
            <a:xfrm>
              <a:off x="4937759" y="4189744"/>
              <a:ext cx="527090" cy="4824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lussdiagramm: Manuelle Eingabe 33"/>
            <p:cNvSpPr/>
            <p:nvPr/>
          </p:nvSpPr>
          <p:spPr>
            <a:xfrm rot="10800000" flipH="1">
              <a:off x="4937760" y="4723917"/>
              <a:ext cx="534664" cy="481211"/>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nuelle Eingabe 34"/>
            <p:cNvSpPr/>
            <p:nvPr/>
          </p:nvSpPr>
          <p:spPr>
            <a:xfrm>
              <a:off x="4485640" y="4294419"/>
              <a:ext cx="406667" cy="3780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nuelle Eingabe 35"/>
            <p:cNvSpPr/>
            <p:nvPr/>
          </p:nvSpPr>
          <p:spPr>
            <a:xfrm rot="10800000" flipH="1">
              <a:off x="4479796" y="4723917"/>
              <a:ext cx="412511" cy="378085"/>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9310143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Recht verwalten </a:t>
            </a:r>
            <a:r>
              <a:rPr lang="de-DE" dirty="0" err="1" smtClean="0"/>
              <a:t>web.config</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7391400" y="1027906"/>
            <a:ext cx="6096000" cy="5078313"/>
          </a:xfrm>
          <a:prstGeom prst="rect">
            <a:avLst/>
          </a:prstGeom>
        </p:spPr>
        <p:txBody>
          <a:bodyPr>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location</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path</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Modul13</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deny</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users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location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system.web</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authentication</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Forms</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forms</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loginUrl</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login.aspx</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forms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authentication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deny</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roles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Guest</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authorization</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280875103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1514</Words>
  <Application>Microsoft Office PowerPoint</Application>
  <PresentationFormat>Breitbild</PresentationFormat>
  <Paragraphs>226</Paragraphs>
  <Slides>18</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18</vt:i4>
      </vt:variant>
    </vt:vector>
  </HeadingPairs>
  <TitlesOfParts>
    <vt:vector size="27" baseType="lpstr">
      <vt:lpstr>Arial</vt:lpstr>
      <vt:lpstr>Calibri</vt:lpstr>
      <vt:lpstr>Calibri Light</vt:lpstr>
      <vt:lpstr>Century Gothic</vt:lpstr>
      <vt:lpstr>Consolas</vt:lpstr>
      <vt:lpstr>Courier New</vt:lpstr>
      <vt:lpstr>Times New Roman</vt:lpstr>
      <vt:lpstr>Wingdings</vt:lpstr>
      <vt:lpstr>Office</vt:lpstr>
      <vt:lpstr>Secure</vt:lpstr>
      <vt:lpstr>PowerPoint-Präsentation</vt:lpstr>
      <vt:lpstr>Verbindung verschlüsseln (Admin)</vt:lpstr>
      <vt:lpstr>Config-Dateien verschlüsseln</vt:lpstr>
      <vt:lpstr>Zugreifen auf gesicherte Dateien</vt:lpstr>
      <vt:lpstr>Authentifikation vs Authorisation</vt:lpstr>
      <vt:lpstr>PowerPoint-Präsentation</vt:lpstr>
      <vt:lpstr>Authentifizierungs Methoden</vt:lpstr>
      <vt:lpstr>Recht verwalten web.config</vt:lpstr>
      <vt:lpstr>User Objekt</vt:lpstr>
      <vt:lpstr>Form</vt:lpstr>
      <vt:lpstr>Windows Authentifikation</vt:lpstr>
      <vt:lpstr>Windows Authentifikation</vt:lpstr>
      <vt:lpstr>Form Authentifikation</vt:lpstr>
      <vt:lpstr>Form Authentifikation</vt:lpstr>
      <vt:lpstr>Login Controls</vt:lpstr>
      <vt:lpstr>Accessing User Identity </vt:lpstr>
      <vt:lpstr>ASP.NET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98</cp:revision>
  <dcterms:created xsi:type="dcterms:W3CDTF">2016-10-05T12:31:26Z</dcterms:created>
  <dcterms:modified xsi:type="dcterms:W3CDTF">2018-06-08T12:27:28Z</dcterms:modified>
</cp:coreProperties>
</file>