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316" r:id="rId4"/>
    <p:sldId id="261" r:id="rId5"/>
    <p:sldId id="311" r:id="rId6"/>
    <p:sldId id="312" r:id="rId7"/>
    <p:sldId id="314" r:id="rId8"/>
    <p:sldId id="322" r:id="rId9"/>
    <p:sldId id="317" r:id="rId10"/>
    <p:sldId id="326" r:id="rId11"/>
    <p:sldId id="323" r:id="rId12"/>
    <p:sldId id="324" r:id="rId13"/>
    <p:sldId id="328" r:id="rId14"/>
    <p:sldId id="318" r:id="rId15"/>
    <p:sldId id="330" r:id="rId16"/>
    <p:sldId id="319" r:id="rId17"/>
    <p:sldId id="329" r:id="rId18"/>
    <p:sldId id="320" r:id="rId19"/>
    <p:sldId id="321" r:id="rId20"/>
    <p:sldId id="32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47205" autoAdjust="0"/>
  </p:normalViewPr>
  <p:slideViewPr>
    <p:cSldViewPr snapToGrid="0">
      <p:cViewPr varScale="1">
        <p:scale>
          <a:sx n="112" d="100"/>
          <a:sy n="11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05.06.2018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73133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206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05.06.2018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05.06.2018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05.06.2018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05.06.2018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Kontrollfluss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Programmablauf steuern</a:t>
            </a:r>
            <a:endParaRPr lang="de-DE" dirty="0"/>
          </a:p>
        </p:txBody>
      </p:sp>
      <p:sp>
        <p:nvSpPr>
          <p:cNvPr id="3" name="Inhaltsplatzhalter 2"/>
          <p:cNvSpPr>
            <a:spLocks noGrp="1"/>
          </p:cNvSpPr>
          <p:nvPr>
            <p:ph idx="1"/>
          </p:nvPr>
        </p:nvSpPr>
        <p:spPr/>
        <p:txBody>
          <a:bodyPr/>
          <a:lstStyle/>
          <a:p>
            <a:r>
              <a:rPr lang="de-DE" dirty="0" smtClean="0"/>
              <a:t>Web ist nicht Desktop</a:t>
            </a:r>
          </a:p>
          <a:p>
            <a:pPr lvl="1"/>
            <a:r>
              <a:rPr lang="de-DE" dirty="0" smtClean="0"/>
              <a:t>Statuslos </a:t>
            </a:r>
            <a:r>
              <a:rPr lang="de-DE" dirty="0" smtClean="0"/>
              <a:t>Server</a:t>
            </a:r>
          </a:p>
          <a:p>
            <a:pPr lvl="2"/>
            <a:r>
              <a:rPr lang="de-DE" dirty="0" smtClean="0"/>
              <a:t>URI ist Status</a:t>
            </a:r>
            <a:endParaRPr lang="de-DE" dirty="0" smtClean="0"/>
          </a:p>
          <a:p>
            <a:pPr lvl="1"/>
            <a:r>
              <a:rPr lang="de-DE" dirty="0" smtClean="0"/>
              <a:t>Globalen Variable</a:t>
            </a:r>
          </a:p>
          <a:p>
            <a:r>
              <a:rPr lang="de-DE" dirty="0" smtClean="0"/>
              <a:t>Events </a:t>
            </a:r>
          </a:p>
          <a:p>
            <a:pPr lvl="1"/>
            <a:r>
              <a:rPr lang="de-DE" dirty="0" smtClean="0"/>
              <a:t>Button Click, </a:t>
            </a:r>
            <a:r>
              <a:rPr lang="de-DE" dirty="0" err="1" smtClean="0"/>
              <a:t>Selection</a:t>
            </a:r>
            <a:r>
              <a:rPr lang="de-DE" dirty="0" smtClean="0"/>
              <a:t> </a:t>
            </a:r>
            <a:r>
              <a:rPr lang="de-DE" dirty="0" err="1" smtClean="0"/>
              <a:t>Changed</a:t>
            </a:r>
            <a:endParaRPr lang="de-DE" dirty="0" smtClean="0"/>
          </a:p>
          <a:p>
            <a:r>
              <a:rPr lang="de-DE" dirty="0" smtClean="0"/>
              <a:t>Page wird geladen</a:t>
            </a:r>
          </a:p>
          <a:p>
            <a:pPr lvl="1"/>
            <a:r>
              <a:rPr lang="de-DE" dirty="0" smtClean="0"/>
              <a:t>Status </a:t>
            </a:r>
            <a:endParaRPr lang="de-DE" dirty="0"/>
          </a:p>
        </p:txBody>
      </p:sp>
    </p:spTree>
    <p:extLst>
      <p:ext uri="{BB962C8B-B14F-4D97-AF65-F5344CB8AC3E}">
        <p14:creationId xmlns:p14="http://schemas.microsoft.com/office/powerpoint/2010/main" val="3435729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Response Objekt</a:t>
            </a:r>
            <a:endParaRPr lang="de-DE" dirty="0"/>
          </a:p>
        </p:txBody>
      </p:sp>
      <p:sp>
        <p:nvSpPr>
          <p:cNvPr id="3" name="Inhaltsplatzhalter 2"/>
          <p:cNvSpPr>
            <a:spLocks noGrp="1"/>
          </p:cNvSpPr>
          <p:nvPr>
            <p:ph idx="1"/>
          </p:nvPr>
        </p:nvSpPr>
        <p:spPr/>
        <p:txBody>
          <a:bodyPr/>
          <a:lstStyle/>
          <a:p>
            <a:r>
              <a:rPr lang="de-DE" dirty="0" smtClean="0"/>
              <a:t>Server sendet an Client</a:t>
            </a:r>
          </a:p>
          <a:p>
            <a:r>
              <a:rPr lang="de-DE" dirty="0" err="1"/>
              <a:t>Response.StatusCode</a:t>
            </a:r>
            <a:r>
              <a:rPr lang="de-DE" dirty="0"/>
              <a:t> = 404</a:t>
            </a:r>
            <a:r>
              <a:rPr lang="de-DE" dirty="0" smtClean="0"/>
              <a:t>;</a:t>
            </a:r>
          </a:p>
          <a:p>
            <a:r>
              <a:rPr lang="de-DE" dirty="0" err="1" smtClean="0"/>
              <a:t>Response.redirect</a:t>
            </a:r>
            <a:endParaRPr lang="de-DE" dirty="0" smtClean="0"/>
          </a:p>
          <a:p>
            <a:pPr lvl="1"/>
            <a:r>
              <a:rPr lang="de-DE" dirty="0" smtClean="0"/>
              <a:t>302 Umleitung neue Seite</a:t>
            </a:r>
            <a:endParaRPr lang="de-DE" dirty="0"/>
          </a:p>
          <a:p>
            <a:r>
              <a:rPr lang="de-DE" dirty="0" err="1" smtClean="0"/>
              <a:t>Response.Write</a:t>
            </a:r>
            <a:endParaRPr lang="de-DE" dirty="0" smtClean="0"/>
          </a:p>
          <a:p>
            <a:pPr lvl="1"/>
            <a:endParaRPr lang="de-DE" dirty="0"/>
          </a:p>
        </p:txBody>
      </p:sp>
    </p:spTree>
    <p:extLst>
      <p:ext uri="{BB962C8B-B14F-4D97-AF65-F5344CB8AC3E}">
        <p14:creationId xmlns:p14="http://schemas.microsoft.com/office/powerpoint/2010/main" val="3417410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Request Objekt</a:t>
            </a:r>
            <a:endParaRPr lang="de-DE" dirty="0"/>
          </a:p>
        </p:txBody>
      </p:sp>
      <p:sp>
        <p:nvSpPr>
          <p:cNvPr id="3" name="Inhaltsplatzhalter 2"/>
          <p:cNvSpPr>
            <a:spLocks noGrp="1"/>
          </p:cNvSpPr>
          <p:nvPr>
            <p:ph idx="1"/>
          </p:nvPr>
        </p:nvSpPr>
        <p:spPr/>
        <p:txBody>
          <a:bodyPr/>
          <a:lstStyle/>
          <a:p>
            <a:r>
              <a:rPr lang="de-DE" dirty="0" smtClean="0"/>
              <a:t>Client zum Server</a:t>
            </a:r>
          </a:p>
          <a:p>
            <a:r>
              <a:rPr lang="de-DE" dirty="0" err="1"/>
              <a:t>Request.Form</a:t>
            </a:r>
            <a:r>
              <a:rPr lang="de-DE" dirty="0"/>
              <a:t>["text1</a:t>
            </a:r>
            <a:r>
              <a:rPr lang="de-DE" dirty="0" smtClean="0"/>
              <a:t>"]; HTML Input  </a:t>
            </a:r>
            <a:r>
              <a:rPr lang="en-US" dirty="0"/>
              <a:t> &lt;input type="text"  name="text1" </a:t>
            </a:r>
            <a:r>
              <a:rPr lang="en-US" dirty="0" smtClean="0"/>
              <a:t>/&gt;</a:t>
            </a:r>
          </a:p>
          <a:p>
            <a:pPr lvl="1"/>
            <a:r>
              <a:rPr lang="de-DE" dirty="0" err="1" smtClean="0"/>
              <a:t>Querystring</a:t>
            </a:r>
            <a:r>
              <a:rPr lang="de-DE" dirty="0" smtClean="0"/>
              <a:t>, Form, Cookie</a:t>
            </a:r>
          </a:p>
          <a:p>
            <a:r>
              <a:rPr lang="de-DE" dirty="0" err="1"/>
              <a:t>Request.LogonUserIdentity</a:t>
            </a:r>
            <a:endParaRPr lang="de-DE" dirty="0"/>
          </a:p>
        </p:txBody>
      </p:sp>
    </p:spTree>
    <p:extLst>
      <p:ext uri="{BB962C8B-B14F-4D97-AF65-F5344CB8AC3E}">
        <p14:creationId xmlns:p14="http://schemas.microsoft.com/office/powerpoint/2010/main" val="2736298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Server Objekt</a:t>
            </a:r>
            <a:endParaRPr lang="de-DE" dirty="0"/>
          </a:p>
        </p:txBody>
      </p:sp>
      <p:sp>
        <p:nvSpPr>
          <p:cNvPr id="3" name="Inhaltsplatzhalter 2"/>
          <p:cNvSpPr>
            <a:spLocks noGrp="1"/>
          </p:cNvSpPr>
          <p:nvPr>
            <p:ph idx="1"/>
          </p:nvPr>
        </p:nvSpPr>
        <p:spPr/>
        <p:txBody>
          <a:bodyPr/>
          <a:lstStyle/>
          <a:p>
            <a:r>
              <a:rPr lang="de-DE" dirty="0" err="1" smtClean="0"/>
              <a:t>Server.Mappath</a:t>
            </a:r>
            <a:endParaRPr lang="de-DE" dirty="0" smtClean="0"/>
          </a:p>
          <a:p>
            <a:r>
              <a:rPr lang="de-DE" dirty="0" smtClean="0"/>
              <a:t>Transfer</a:t>
            </a:r>
          </a:p>
          <a:p>
            <a:r>
              <a:rPr lang="de-DE" dirty="0" err="1" smtClean="0"/>
              <a:t>Scripttimeout</a:t>
            </a:r>
            <a:endParaRPr lang="de-DE" dirty="0" smtClean="0"/>
          </a:p>
          <a:p>
            <a:r>
              <a:rPr lang="de-DE" dirty="0" err="1" smtClean="0"/>
              <a:t>UrlDecode</a:t>
            </a:r>
            <a:r>
              <a:rPr lang="de-DE" dirty="0"/>
              <a:t> </a:t>
            </a:r>
            <a:r>
              <a:rPr lang="de-DE" dirty="0" err="1" smtClean="0"/>
              <a:t>UrlEncode</a:t>
            </a:r>
            <a:endParaRPr lang="de-DE" dirty="0" smtClean="0"/>
          </a:p>
          <a:p>
            <a:r>
              <a:rPr lang="de-DE" dirty="0" err="1" smtClean="0"/>
              <a:t>HTMLDecode</a:t>
            </a:r>
            <a:r>
              <a:rPr lang="de-DE" dirty="0" smtClean="0"/>
              <a:t>, </a:t>
            </a:r>
            <a:r>
              <a:rPr lang="de-DE" dirty="0" err="1" smtClean="0"/>
              <a:t>HTMLEncode</a:t>
            </a:r>
            <a:endParaRPr lang="de-DE" dirty="0"/>
          </a:p>
        </p:txBody>
      </p:sp>
      <p:sp>
        <p:nvSpPr>
          <p:cNvPr id="4" name="Rechteck 3"/>
          <p:cNvSpPr/>
          <p:nvPr/>
        </p:nvSpPr>
        <p:spPr>
          <a:xfrm>
            <a:off x="9101645" y="2917762"/>
            <a:ext cx="2252155" cy="369332"/>
          </a:xfrm>
          <a:prstGeom prst="rect">
            <a:avLst/>
          </a:prstGeom>
        </p:spPr>
        <p:txBody>
          <a:bodyPr wrap="none">
            <a:spAutoFit/>
          </a:bodyPr>
          <a:lstStyle/>
          <a:p>
            <a:r>
              <a:rPr lang="de-DE" b="1" dirty="0" err="1"/>
              <a:t>HttpUtility.UrlDecode</a:t>
            </a:r>
            <a:endParaRPr lang="de-DE" dirty="0"/>
          </a:p>
        </p:txBody>
      </p:sp>
      <p:sp>
        <p:nvSpPr>
          <p:cNvPr id="5" name="Rechteck 4"/>
          <p:cNvSpPr/>
          <p:nvPr/>
        </p:nvSpPr>
        <p:spPr>
          <a:xfrm>
            <a:off x="2571345" y="4477913"/>
            <a:ext cx="8305800" cy="1200329"/>
          </a:xfrm>
          <a:prstGeom prst="rect">
            <a:avLst/>
          </a:prstGeom>
        </p:spPr>
        <p:txBody>
          <a:bodyPr wrap="square">
            <a:spAutoFit/>
          </a:bodyPr>
          <a:lstStyle/>
          <a:p>
            <a:r>
              <a:rPr lang="de-DE" dirty="0">
                <a:solidFill>
                  <a:srgbClr val="000000"/>
                </a:solidFill>
                <a:latin typeface="Consolas" panose="020B0609020204030204" pitchFamily="49" charset="0"/>
              </a:rPr>
              <a:t> </a:t>
            </a:r>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Server.HtmlEncode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a:t>
            </a:r>
            <a:r>
              <a:rPr lang="de-DE" smtClean="0">
                <a:solidFill>
                  <a:srgbClr val="A31515"/>
                </a:solidFill>
                <a:highlight>
                  <a:srgbClr val="FFFF00"/>
                </a:highlight>
                <a:latin typeface="Consolas" panose="020B0609020204030204" pitchFamily="49" charset="0"/>
              </a:rPr>
              <a:t>Hannes&amp;Preishuber-Pflügl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Server.UrlEncode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"http://www.ppedv.de?id=Hannes Preishuber-</a:t>
            </a:r>
            <a:r>
              <a:rPr lang="de-DE" dirty="0" err="1">
                <a:solidFill>
                  <a:srgbClr val="A31515"/>
                </a:solidFill>
                <a:highlight>
                  <a:srgbClr val="FFFF00"/>
                </a:highlight>
                <a:latin typeface="Consolas" panose="020B0609020204030204" pitchFamily="49" charset="0"/>
              </a:rPr>
              <a:t>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endParaRPr lang="de-DE" dirty="0"/>
          </a:p>
        </p:txBody>
      </p:sp>
    </p:spTree>
    <p:extLst>
      <p:ext uri="{BB962C8B-B14F-4D97-AF65-F5344CB8AC3E}">
        <p14:creationId xmlns:p14="http://schemas.microsoft.com/office/powerpoint/2010/main" val="39231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Application</a:t>
            </a:r>
            <a:r>
              <a:rPr lang="de-DE" dirty="0" smtClean="0"/>
              <a:t> Variable </a:t>
            </a:r>
            <a:r>
              <a:rPr lang="de-DE" dirty="0" err="1" smtClean="0"/>
              <a:t>bzw</a:t>
            </a:r>
            <a:r>
              <a:rPr lang="de-DE" dirty="0" smtClean="0"/>
              <a:t> Events</a:t>
            </a:r>
            <a:endParaRPr lang="de-DE" dirty="0"/>
          </a:p>
        </p:txBody>
      </p:sp>
      <p:sp>
        <p:nvSpPr>
          <p:cNvPr id="3" name="Inhaltsplatzhalter 2"/>
          <p:cNvSpPr>
            <a:spLocks noGrp="1"/>
          </p:cNvSpPr>
          <p:nvPr>
            <p:ph idx="1"/>
          </p:nvPr>
        </p:nvSpPr>
        <p:spPr/>
        <p:txBody>
          <a:bodyPr/>
          <a:lstStyle/>
          <a:p>
            <a:r>
              <a:rPr lang="de-DE" dirty="0" smtClean="0"/>
              <a:t>Globale Liste von Variablen</a:t>
            </a:r>
          </a:p>
          <a:p>
            <a:pPr lvl="1"/>
            <a:r>
              <a:rPr lang="de-DE" dirty="0" smtClean="0"/>
              <a:t>Key/Index-Value</a:t>
            </a:r>
          </a:p>
          <a:p>
            <a:pPr lvl="1"/>
            <a:endParaRPr lang="de-DE" dirty="0"/>
          </a:p>
          <a:p>
            <a:r>
              <a:rPr lang="de-DE" dirty="0" smtClean="0"/>
              <a:t>Anwendungsfall User Counter	</a:t>
            </a:r>
          </a:p>
          <a:p>
            <a:pPr lvl="1"/>
            <a:r>
              <a:rPr lang="de-DE" dirty="0" err="1" smtClean="0"/>
              <a:t>Global.asax</a:t>
            </a:r>
            <a:endParaRPr lang="de-DE" dirty="0" smtClean="0"/>
          </a:p>
          <a:p>
            <a:pPr lvl="2"/>
            <a:r>
              <a:rPr lang="de-DE" dirty="0" err="1" smtClean="0"/>
              <a:t>Application_start</a:t>
            </a:r>
            <a:endParaRPr lang="de-DE" dirty="0" smtClean="0"/>
          </a:p>
          <a:p>
            <a:pPr lvl="2"/>
            <a:r>
              <a:rPr lang="de-DE" dirty="0" err="1" smtClean="0"/>
              <a:t>Session_start</a:t>
            </a:r>
            <a:endParaRPr lang="de-DE" dirty="0" smtClean="0"/>
          </a:p>
          <a:p>
            <a:pPr lvl="2"/>
            <a:r>
              <a:rPr lang="de-DE" dirty="0" err="1" smtClean="0"/>
              <a:t>Session_end</a:t>
            </a:r>
            <a:endParaRPr lang="de-DE" dirty="0" smtClean="0"/>
          </a:p>
          <a:p>
            <a:pPr lvl="1"/>
            <a:endParaRPr lang="de-DE" dirty="0"/>
          </a:p>
        </p:txBody>
      </p:sp>
      <p:sp>
        <p:nvSpPr>
          <p:cNvPr id="4" name="Rechteck 3"/>
          <p:cNvSpPr/>
          <p:nvPr/>
        </p:nvSpPr>
        <p:spPr>
          <a:xfrm>
            <a:off x="6954135" y="1825625"/>
            <a:ext cx="4237057" cy="369332"/>
          </a:xfrm>
          <a:prstGeom prst="rect">
            <a:avLst/>
          </a:prstGeom>
        </p:spPr>
        <p:txBody>
          <a:bodyPr wrap="none">
            <a:spAutoFit/>
          </a:bodyPr>
          <a:lstStyle/>
          <a:p>
            <a:r>
              <a:rPr lang="de-DE" dirty="0" err="1">
                <a:solidFill>
                  <a:srgbClr val="000000"/>
                </a:solidFill>
                <a:latin typeface="Consolas" panose="020B0609020204030204" pitchFamily="49" charset="0"/>
              </a:rPr>
              <a:t>Application</a:t>
            </a:r>
            <a:r>
              <a:rPr lang="de-DE" dirty="0">
                <a:solidFill>
                  <a:srgbClr val="000000"/>
                </a:solidFill>
                <a:latin typeface="Consolas" panose="020B0609020204030204" pitchFamily="49" charset="0"/>
              </a:rPr>
              <a:t>[</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users</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ToString</a:t>
            </a:r>
            <a:r>
              <a:rPr lang="de-DE" dirty="0">
                <a:solidFill>
                  <a:srgbClr val="000000"/>
                </a:solidFill>
                <a:latin typeface="Consolas" panose="020B0609020204030204" pitchFamily="49" charset="0"/>
              </a:rPr>
              <a:t>();</a:t>
            </a:r>
            <a:endParaRPr lang="de-DE" dirty="0"/>
          </a:p>
        </p:txBody>
      </p:sp>
    </p:spTree>
    <p:extLst>
      <p:ext uri="{BB962C8B-B14F-4D97-AF65-F5344CB8AC3E}">
        <p14:creationId xmlns:p14="http://schemas.microsoft.com/office/powerpoint/2010/main" val="3248098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App_start</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7253" y="1771584"/>
            <a:ext cx="1600423" cy="1028844"/>
          </a:xfrm>
        </p:spPr>
      </p:pic>
      <p:sp>
        <p:nvSpPr>
          <p:cNvPr id="5" name="Textfeld 4"/>
          <p:cNvSpPr txBox="1"/>
          <p:nvPr/>
        </p:nvSpPr>
        <p:spPr>
          <a:xfrm>
            <a:off x="838200" y="2207172"/>
            <a:ext cx="2280881" cy="369332"/>
          </a:xfrm>
          <a:prstGeom prst="rect">
            <a:avLst/>
          </a:prstGeom>
          <a:noFill/>
        </p:spPr>
        <p:txBody>
          <a:bodyPr wrap="none" rtlCol="0">
            <a:spAutoFit/>
          </a:bodyPr>
          <a:lstStyle/>
          <a:p>
            <a:r>
              <a:rPr lang="de-DE" dirty="0" smtClean="0"/>
              <a:t>Auch ohne </a:t>
            </a:r>
            <a:r>
              <a:rPr lang="de-DE" smtClean="0"/>
              <a:t>global.asax</a:t>
            </a:r>
            <a:endParaRPr lang="de-DE"/>
          </a:p>
        </p:txBody>
      </p:sp>
    </p:spTree>
    <p:extLst>
      <p:ext uri="{BB962C8B-B14F-4D97-AF65-F5344CB8AC3E}">
        <p14:creationId xmlns:p14="http://schemas.microsoft.com/office/powerpoint/2010/main" val="18254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Session Variable</a:t>
            </a:r>
            <a:endParaRPr lang="de-DE" dirty="0"/>
          </a:p>
        </p:txBody>
      </p:sp>
      <p:sp>
        <p:nvSpPr>
          <p:cNvPr id="3" name="Inhaltsplatzhalter 2"/>
          <p:cNvSpPr>
            <a:spLocks noGrp="1"/>
          </p:cNvSpPr>
          <p:nvPr>
            <p:ph idx="1"/>
          </p:nvPr>
        </p:nvSpPr>
        <p:spPr/>
        <p:txBody>
          <a:bodyPr/>
          <a:lstStyle/>
          <a:p>
            <a:r>
              <a:rPr lang="de-DE" dirty="0" smtClean="0"/>
              <a:t>User </a:t>
            </a:r>
            <a:r>
              <a:rPr lang="de-DE" dirty="0"/>
              <a:t>Liste von Variablen</a:t>
            </a:r>
          </a:p>
          <a:p>
            <a:pPr lvl="1"/>
            <a:r>
              <a:rPr lang="de-DE" dirty="0"/>
              <a:t>Key/Index-Value</a:t>
            </a:r>
          </a:p>
          <a:p>
            <a:r>
              <a:rPr lang="de-DE" dirty="0" smtClean="0"/>
              <a:t>Anwendungsfall Warenkorb</a:t>
            </a:r>
          </a:p>
          <a:p>
            <a:r>
              <a:rPr lang="de-DE" dirty="0" err="1" smtClean="0"/>
              <a:t>Session.Abandon</a:t>
            </a:r>
            <a:endParaRPr lang="de-DE" dirty="0" smtClean="0"/>
          </a:p>
          <a:p>
            <a:r>
              <a:rPr lang="de-DE" dirty="0" smtClean="0"/>
              <a:t>Diskussion </a:t>
            </a:r>
            <a:r>
              <a:rPr lang="de-DE" dirty="0" err="1" smtClean="0"/>
              <a:t>vs</a:t>
            </a:r>
            <a:r>
              <a:rPr lang="de-DE" dirty="0" smtClean="0"/>
              <a:t> Cookie</a:t>
            </a:r>
            <a:endParaRPr lang="de-DE" dirty="0"/>
          </a:p>
        </p:txBody>
      </p:sp>
      <p:sp>
        <p:nvSpPr>
          <p:cNvPr id="4" name="Textfeld 3"/>
          <p:cNvSpPr txBox="1"/>
          <p:nvPr/>
        </p:nvSpPr>
        <p:spPr>
          <a:xfrm>
            <a:off x="10204315" y="843240"/>
            <a:ext cx="107914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smtClean="0"/>
              <a:t>Eher nein</a:t>
            </a:r>
            <a:endParaRPr lang="de-DE" dirty="0"/>
          </a:p>
        </p:txBody>
      </p:sp>
    </p:spTree>
    <p:extLst>
      <p:ext uri="{BB962C8B-B14F-4D97-AF65-F5344CB8AC3E}">
        <p14:creationId xmlns:p14="http://schemas.microsoft.com/office/powerpoint/2010/main" val="264293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Web.config</a:t>
            </a:r>
            <a:r>
              <a:rPr lang="de-DE" dirty="0" smtClean="0"/>
              <a:t> &amp; Session Management</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398834" y="3037642"/>
            <a:ext cx="11254902" cy="2308324"/>
          </a:xfrm>
          <a:prstGeom prst="rect">
            <a:avLst/>
          </a:prstGeom>
        </p:spPr>
        <p:txBody>
          <a:bodyPr wrap="square">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InProc</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cookieless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UseUri</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customProvider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add</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a:solidFill>
                  <a:srgbClr val="FF0000"/>
                </a:solidFill>
                <a:latin typeface="Consolas" panose="020B0609020204030204" pitchFamily="49" charset="0"/>
              </a:rPr>
              <a:t>type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System.Web.Providers.DefaultSessionStateProvider</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System.Web.Providers</a:t>
            </a:r>
            <a:r>
              <a:rPr lang="de-DE" dirty="0">
                <a:solidFill>
                  <a:srgbClr val="0000FF"/>
                </a:solidFill>
                <a:latin typeface="Consolas" panose="020B0609020204030204" pitchFamily="49" charset="0"/>
              </a:rPr>
              <a:t>, Version=2.0.0.0, Culture=neutral, </a:t>
            </a:r>
            <a:r>
              <a:rPr lang="de-DE" dirty="0" err="1">
                <a:solidFill>
                  <a:srgbClr val="0000FF"/>
                </a:solidFill>
                <a:latin typeface="Consolas" panose="020B0609020204030204" pitchFamily="49" charset="0"/>
              </a:rPr>
              <a:t>PublicKeyToken</a:t>
            </a:r>
            <a:r>
              <a:rPr lang="de-DE" dirty="0">
                <a:solidFill>
                  <a:srgbClr val="0000FF"/>
                </a:solidFill>
                <a:latin typeface="Consolas" panose="020B0609020204030204" pitchFamily="49" charset="0"/>
              </a:rPr>
              <a:t>=31bf3856ad364e35</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connectionStringName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DefaultConnection</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69501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Programmfluss durch </a:t>
            </a:r>
            <a:r>
              <a:rPr lang="de-DE" dirty="0" err="1" smtClean="0"/>
              <a:t>Querystring</a:t>
            </a:r>
            <a:r>
              <a:rPr lang="de-DE" dirty="0" smtClean="0"/>
              <a:t> ? steuern</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pPr lvl="1"/>
            <a:r>
              <a:rPr lang="de-DE" dirty="0" smtClean="0"/>
              <a:t>ID oder Key</a:t>
            </a:r>
          </a:p>
          <a:p>
            <a:r>
              <a:rPr lang="de-DE" dirty="0" err="1" smtClean="0"/>
              <a:t>HyperLink</a:t>
            </a:r>
            <a:r>
              <a:rPr lang="de-DE" dirty="0" smtClean="0"/>
              <a:t> </a:t>
            </a:r>
            <a:r>
              <a:rPr lang="de-DE" dirty="0" err="1" smtClean="0"/>
              <a:t>ala</a:t>
            </a:r>
            <a:r>
              <a:rPr lang="de-DE" dirty="0" smtClean="0"/>
              <a:t> </a:t>
            </a:r>
            <a:r>
              <a:rPr lang="de-DE" dirty="0" err="1" smtClean="0"/>
              <a:t>Kunden.aspx?id</a:t>
            </a:r>
            <a:r>
              <a:rPr lang="de-DE" dirty="0" smtClean="0"/>
              <a:t>=1&amp;name=Hannes</a:t>
            </a:r>
          </a:p>
          <a:p>
            <a:pPr lvl="1"/>
            <a:r>
              <a:rPr lang="de-DE" dirty="0" smtClean="0"/>
              <a:t>URL ab ? </a:t>
            </a:r>
          </a:p>
          <a:p>
            <a:pPr lvl="2"/>
            <a:r>
              <a:rPr lang="de-DE" dirty="0" smtClean="0"/>
              <a:t>Variable=Wert</a:t>
            </a:r>
          </a:p>
          <a:p>
            <a:pPr lvl="2"/>
            <a:r>
              <a:rPr lang="de-DE" dirty="0" smtClean="0"/>
              <a:t>Mehrere Paare mit &amp;</a:t>
            </a:r>
            <a:endParaRPr lang="de-DE" dirty="0"/>
          </a:p>
        </p:txBody>
      </p:sp>
    </p:spTree>
    <p:extLst>
      <p:ext uri="{BB962C8B-B14F-4D97-AF65-F5344CB8AC3E}">
        <p14:creationId xmlns:p14="http://schemas.microsoft.com/office/powerpoint/2010/main" val="413084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FriendlyUrls</a:t>
            </a:r>
            <a:endParaRPr lang="de-DE" dirty="0"/>
          </a:p>
        </p:txBody>
      </p:sp>
      <p:sp>
        <p:nvSpPr>
          <p:cNvPr id="3" name="Inhaltsplatzhalter 2"/>
          <p:cNvSpPr>
            <a:spLocks noGrp="1"/>
          </p:cNvSpPr>
          <p:nvPr>
            <p:ph idx="1"/>
          </p:nvPr>
        </p:nvSpPr>
        <p:spPr/>
        <p:txBody>
          <a:bodyPr/>
          <a:lstStyle/>
          <a:p>
            <a:r>
              <a:rPr lang="de-DE" dirty="0" smtClean="0"/>
              <a:t>Hyperlink als Pfad</a:t>
            </a:r>
          </a:p>
          <a:p>
            <a:pPr lvl="1"/>
            <a:r>
              <a:rPr lang="de-DE" dirty="0" err="1" smtClean="0"/>
              <a:t>kunden</a:t>
            </a:r>
            <a:r>
              <a:rPr lang="de-DE" dirty="0" smtClean="0"/>
              <a:t>/</a:t>
            </a:r>
            <a:r>
              <a:rPr lang="de-DE" dirty="0" err="1" smtClean="0"/>
              <a:t>id</a:t>
            </a:r>
            <a:r>
              <a:rPr lang="de-DE" dirty="0" smtClean="0"/>
              <a:t>/1/</a:t>
            </a:r>
            <a:r>
              <a:rPr lang="de-DE" dirty="0" err="1" smtClean="0"/>
              <a:t>name</a:t>
            </a:r>
            <a:r>
              <a:rPr lang="de-DE" dirty="0" smtClean="0"/>
              <a:t>/Hannes</a:t>
            </a:r>
          </a:p>
          <a:p>
            <a:r>
              <a:rPr lang="de-DE" dirty="0" smtClean="0"/>
              <a:t>Paket Installieren</a:t>
            </a:r>
          </a:p>
          <a:p>
            <a:r>
              <a:rPr lang="de-DE" dirty="0" err="1" smtClean="0"/>
              <a:t>Global.asax</a:t>
            </a:r>
            <a:endParaRPr lang="de-DE" dirty="0" smtClean="0"/>
          </a:p>
          <a:p>
            <a:r>
              <a:rPr lang="de-DE" dirty="0" err="1" smtClean="0"/>
              <a:t>Routeconfig</a:t>
            </a:r>
            <a:endParaRPr lang="de-DE" dirty="0" smtClean="0"/>
          </a:p>
          <a:p>
            <a:pPr lvl="1"/>
            <a:r>
              <a:rPr lang="de-DE" dirty="0" smtClean="0"/>
              <a:t>Aktivieren</a:t>
            </a:r>
          </a:p>
          <a:p>
            <a:r>
              <a:rPr lang="de-DE" dirty="0" smtClean="0"/>
              <a:t>Imports oder </a:t>
            </a:r>
            <a:r>
              <a:rPr lang="de-DE" dirty="0" err="1" smtClean="0"/>
              <a:t>using</a:t>
            </a:r>
            <a:r>
              <a:rPr lang="de-DE" dirty="0" smtClean="0"/>
              <a:t> </a:t>
            </a:r>
            <a:endParaRPr lang="de-DE" dirty="0"/>
          </a:p>
          <a:p>
            <a:endParaRPr lang="de-DE" dirty="0"/>
          </a:p>
        </p:txBody>
      </p:sp>
      <p:pic>
        <p:nvPicPr>
          <p:cNvPr id="4" name="Grafik 3"/>
          <p:cNvPicPr>
            <a:picLocks noChangeAspect="1"/>
          </p:cNvPicPr>
          <p:nvPr/>
        </p:nvPicPr>
        <p:blipFill>
          <a:blip r:embed="rId2"/>
          <a:stretch>
            <a:fillRect/>
          </a:stretch>
        </p:blipFill>
        <p:spPr>
          <a:xfrm>
            <a:off x="6911926" y="508338"/>
            <a:ext cx="4755794" cy="2634574"/>
          </a:xfrm>
          <a:prstGeom prst="rect">
            <a:avLst/>
          </a:prstGeom>
        </p:spPr>
      </p:pic>
      <p:sp>
        <p:nvSpPr>
          <p:cNvPr id="5" name="Rechteck 4"/>
          <p:cNvSpPr/>
          <p:nvPr/>
        </p:nvSpPr>
        <p:spPr>
          <a:xfrm>
            <a:off x="6241823" y="4463148"/>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Import</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Namespace</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Microsoft.AspNet.FriendlyUrls</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89225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fontScale="92500"/>
          </a:bodyPr>
          <a:lstStyle/>
          <a:p>
            <a:pPr algn="l"/>
            <a:r>
              <a:rPr lang="de-DE" sz="7200" dirty="0" err="1">
                <a:solidFill>
                  <a:schemeClr val="bg1">
                    <a:lumMod val="65000"/>
                  </a:schemeClr>
                </a:solidFill>
                <a:latin typeface="Century Gothic" panose="020B0502020202020204" pitchFamily="34" charset="0"/>
              </a:rPr>
              <a:t>Adding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Functionality</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a:t>Mit</a:t>
            </a:r>
            <a:r>
              <a:rPr lang="en-US" altLang="de-DE" dirty="0"/>
              <a:t> C# Code </a:t>
            </a:r>
            <a:r>
              <a:rPr lang="en-US" altLang="de-DE" dirty="0" err="1"/>
              <a:t>arbeiten</a:t>
            </a:r>
            <a:endParaRPr lang="en-US" altLang="de-DE" dirty="0"/>
          </a:p>
          <a:p>
            <a:pPr lvl="1"/>
            <a:r>
              <a:rPr lang="de-DE" altLang="de-DE" dirty="0"/>
              <a:t>Code </a:t>
            </a:r>
            <a:r>
              <a:rPr lang="de-DE" altLang="de-DE" dirty="0" err="1"/>
              <a:t>plazieren</a:t>
            </a:r>
            <a:endParaRPr lang="de-DE" altLang="de-DE" dirty="0"/>
          </a:p>
          <a:p>
            <a:pPr lvl="1"/>
            <a:r>
              <a:rPr lang="de-DE" altLang="de-DE" dirty="0"/>
              <a:t>Code Behind Files</a:t>
            </a:r>
          </a:p>
          <a:p>
            <a:pPr marL="0" indent="0">
              <a:buNone/>
            </a:pPr>
            <a:r>
              <a:rPr lang="en-US" altLang="de-DE" dirty="0"/>
              <a:t>Handling Events</a:t>
            </a:r>
          </a:p>
          <a:p>
            <a:pPr lvl="1"/>
            <a:r>
              <a:rPr lang="en-US" altLang="de-DE" dirty="0" err="1"/>
              <a:t>Allgemein</a:t>
            </a:r>
            <a:endParaRPr lang="en-US" altLang="de-DE" dirty="0"/>
          </a:p>
          <a:p>
            <a:pPr lvl="1"/>
            <a:r>
              <a:rPr lang="de-DE" altLang="de-DE" dirty="0" err="1"/>
              <a:t>Serverseitg</a:t>
            </a:r>
            <a:r>
              <a:rPr lang="de-DE" altLang="de-DE" dirty="0"/>
              <a:t> </a:t>
            </a:r>
            <a:r>
              <a:rPr lang="de-DE" altLang="de-DE" dirty="0" err="1"/>
              <a:t>vs</a:t>
            </a:r>
            <a:r>
              <a:rPr lang="de-DE" altLang="de-DE" dirty="0"/>
              <a:t> Clientseitig</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Cookies</a:t>
            </a:r>
            <a:endParaRPr lang="de-DE" dirty="0"/>
          </a:p>
        </p:txBody>
      </p:sp>
      <p:sp>
        <p:nvSpPr>
          <p:cNvPr id="3" name="Inhaltsplatzhalter 2"/>
          <p:cNvSpPr>
            <a:spLocks noGrp="1"/>
          </p:cNvSpPr>
          <p:nvPr>
            <p:ph idx="1"/>
          </p:nvPr>
        </p:nvSpPr>
        <p:spPr/>
        <p:txBody>
          <a:bodyPr/>
          <a:lstStyle/>
          <a:p>
            <a:r>
              <a:rPr lang="de-DE" dirty="0" smtClean="0"/>
              <a:t>Variable Wert</a:t>
            </a:r>
          </a:p>
          <a:p>
            <a:pPr lvl="1"/>
            <a:r>
              <a:rPr lang="de-DE" dirty="0" smtClean="0"/>
              <a:t>Kann auch Objekt sein</a:t>
            </a:r>
          </a:p>
          <a:p>
            <a:r>
              <a:rPr lang="de-DE" dirty="0" smtClean="0"/>
              <a:t>Lebensdauer</a:t>
            </a:r>
          </a:p>
          <a:p>
            <a:pPr lvl="1"/>
            <a:r>
              <a:rPr lang="de-DE" dirty="0" smtClean="0"/>
              <a:t>Negative Zeit löscht den Cookie</a:t>
            </a:r>
          </a:p>
          <a:p>
            <a:r>
              <a:rPr lang="de-DE" dirty="0" smtClean="0"/>
              <a:t>Server Seitig</a:t>
            </a:r>
          </a:p>
          <a:p>
            <a:pPr lvl="1"/>
            <a:r>
              <a:rPr lang="de-DE" dirty="0" err="1" smtClean="0"/>
              <a:t>Response.Cookies</a:t>
            </a:r>
            <a:endParaRPr lang="de-DE" dirty="0" smtClean="0"/>
          </a:p>
          <a:p>
            <a:pPr lvl="1"/>
            <a:r>
              <a:rPr lang="de-DE" dirty="0" err="1" smtClean="0"/>
              <a:t>Request.Cookies</a:t>
            </a:r>
            <a:endParaRPr lang="de-DE" dirty="0" smtClean="0"/>
          </a:p>
          <a:p>
            <a:r>
              <a:rPr lang="de-DE" dirty="0" smtClean="0"/>
              <a:t>Client seitig</a:t>
            </a:r>
          </a:p>
          <a:p>
            <a:pPr lvl="1"/>
            <a:r>
              <a:rPr lang="de-DE" dirty="0" err="1"/>
              <a:t>document.cookie</a:t>
            </a:r>
            <a:endParaRPr lang="de-DE" dirty="0"/>
          </a:p>
        </p:txBody>
      </p:sp>
    </p:spTree>
    <p:extLst>
      <p:ext uri="{BB962C8B-B14F-4D97-AF65-F5344CB8AC3E}">
        <p14:creationId xmlns:p14="http://schemas.microsoft.com/office/powerpoint/2010/main" val="75972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Lebenszyklus</a:t>
            </a:r>
            <a:r>
              <a:rPr lang="en-US" altLang="de-DE" sz="7200" dirty="0">
                <a:solidFill>
                  <a:schemeClr val="bg1">
                    <a:lumMod val="65000"/>
                  </a:schemeClr>
                </a:solidFill>
                <a:latin typeface="Century Gothic" panose="020B0502020202020204" pitchFamily="34" charset="0"/>
                <a:ea typeface="+mn-ea"/>
                <a:cs typeface="+mn-cs"/>
              </a:rPr>
              <a:t> der </a:t>
            </a:r>
            <a:r>
              <a:rPr lang="en-US" altLang="de-DE" sz="7200" dirty="0" err="1">
                <a:solidFill>
                  <a:schemeClr val="bg1">
                    <a:lumMod val="65000"/>
                  </a:schemeClr>
                </a:solidFill>
                <a:latin typeface="Century Gothic" panose="020B0502020202020204" pitchFamily="34" charset="0"/>
                <a:ea typeface="+mn-ea"/>
                <a:cs typeface="+mn-cs"/>
              </a:rPr>
              <a:t>Seite</a:t>
            </a:r>
            <a:endParaRPr lang="en-US" altLang="de-DE" sz="7200" dirty="0">
              <a:solidFill>
                <a:schemeClr val="bg1">
                  <a:lumMod val="65000"/>
                </a:schemeClr>
              </a:solidFill>
              <a:latin typeface="Century Gothic" panose="020B0502020202020204" pitchFamily="34" charset="0"/>
              <a:ea typeface="+mn-ea"/>
              <a:cs typeface="+mn-cs"/>
            </a:endParaRPr>
          </a:p>
        </p:txBody>
      </p:sp>
      <p:grpSp>
        <p:nvGrpSpPr>
          <p:cNvPr id="9216" name="Gruppieren 9215"/>
          <p:cNvGrpSpPr/>
          <p:nvPr/>
        </p:nvGrpSpPr>
        <p:grpSpPr>
          <a:xfrm>
            <a:off x="1854645" y="2506601"/>
            <a:ext cx="8613152" cy="2749550"/>
            <a:chOff x="1854645" y="2516126"/>
            <a:chExt cx="8613152" cy="2749550"/>
          </a:xfrm>
        </p:grpSpPr>
        <p:grpSp>
          <p:nvGrpSpPr>
            <p:cNvPr id="15" name="Gruppieren 14"/>
            <p:cNvGrpSpPr/>
            <p:nvPr/>
          </p:nvGrpSpPr>
          <p:grpSpPr>
            <a:xfrm>
              <a:off x="1854645" y="2712976"/>
              <a:ext cx="5322264" cy="2355850"/>
              <a:chOff x="2143373" y="2145207"/>
              <a:chExt cx="5322264" cy="2355850"/>
            </a:xfrm>
          </p:grpSpPr>
          <p:grpSp>
            <p:nvGrpSpPr>
              <p:cNvPr id="13" name="Gruppieren 12"/>
              <p:cNvGrpSpPr/>
              <p:nvPr/>
            </p:nvGrpSpPr>
            <p:grpSpPr>
              <a:xfrm>
                <a:off x="2143373" y="3142157"/>
                <a:ext cx="2047626" cy="182896"/>
                <a:chOff x="2143373" y="3142157"/>
                <a:chExt cx="2047626" cy="182896"/>
              </a:xfrm>
            </p:grpSpPr>
            <p:cxnSp>
              <p:nvCxnSpPr>
                <p:cNvPr id="23" name="Gerade Verbindung mit Pfeil 22"/>
                <p:cNvCxnSpPr/>
                <p:nvPr/>
              </p:nvCxnSpPr>
              <p:spPr>
                <a:xfrm flipV="1">
                  <a:off x="2143373" y="3142157"/>
                  <a:ext cx="202857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2143373" y="3323132"/>
                  <a:ext cx="204762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Gerade Verbindung mit Pfeil 18"/>
              <p:cNvCxnSpPr>
                <a:endCxn id="22" idx="1"/>
              </p:cNvCxnSpPr>
              <p:nvPr/>
            </p:nvCxnSpPr>
            <p:spPr>
              <a:xfrm flipV="1">
                <a:off x="5314949" y="2145207"/>
                <a:ext cx="2133102" cy="998872"/>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30" idx="1"/>
              </p:cNvCxnSpPr>
              <p:nvPr/>
            </p:nvCxnSpPr>
            <p:spPr>
              <a:xfrm flipH="1" flipV="1">
                <a:off x="5314949" y="3325053"/>
                <a:ext cx="2150688" cy="1176004"/>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p:nvGrpSpPr>
          <p:grpSpPr>
            <a:xfrm>
              <a:off x="7159323" y="2516126"/>
              <a:ext cx="3308474" cy="2749550"/>
              <a:chOff x="8112125" y="2468501"/>
              <a:chExt cx="3308474" cy="2749550"/>
            </a:xfrm>
          </p:grpSpPr>
          <p:sp>
            <p:nvSpPr>
              <p:cNvPr id="22" name="AutoShape 91"/>
              <p:cNvSpPr>
                <a:spLocks noChangeArrowheads="1"/>
              </p:cNvSpPr>
              <p:nvPr/>
            </p:nvSpPr>
            <p:spPr bwMode="auto">
              <a:xfrm>
                <a:off x="8112125" y="246850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1. Page initialization</a:t>
                </a:r>
              </a:p>
            </p:txBody>
          </p:sp>
          <p:sp>
            <p:nvSpPr>
              <p:cNvPr id="24" name="AutoShape 94"/>
              <p:cNvSpPr>
                <a:spLocks noChangeArrowheads="1"/>
              </p:cNvSpPr>
              <p:nvPr/>
            </p:nvSpPr>
            <p:spPr bwMode="auto">
              <a:xfrm>
                <a:off x="8112125" y="293967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2. Load</a:t>
                </a:r>
              </a:p>
            </p:txBody>
          </p:sp>
          <p:sp>
            <p:nvSpPr>
              <p:cNvPr id="25" name="AutoShape 95"/>
              <p:cNvSpPr>
                <a:spLocks noChangeArrowheads="1"/>
              </p:cNvSpPr>
              <p:nvPr/>
            </p:nvSpPr>
            <p:spPr bwMode="auto">
              <a:xfrm>
                <a:off x="8112125" y="341084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3. Validation</a:t>
                </a:r>
              </a:p>
            </p:txBody>
          </p:sp>
          <p:sp>
            <p:nvSpPr>
              <p:cNvPr id="26" name="AutoShape 96"/>
              <p:cNvSpPr>
                <a:spLocks noChangeArrowheads="1"/>
              </p:cNvSpPr>
              <p:nvPr/>
            </p:nvSpPr>
            <p:spPr bwMode="auto">
              <a:xfrm>
                <a:off x="8112125" y="388201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4. </a:t>
                </a:r>
                <a:r>
                  <a:rPr lang="en-US" altLang="de-DE" dirty="0" err="1"/>
                  <a:t>Postback</a:t>
                </a:r>
                <a:r>
                  <a:rPr lang="en-US" altLang="de-DE" dirty="0"/>
                  <a:t> event handling</a:t>
                </a:r>
              </a:p>
            </p:txBody>
          </p:sp>
          <p:sp>
            <p:nvSpPr>
              <p:cNvPr id="29" name="AutoShape 97"/>
              <p:cNvSpPr>
                <a:spLocks noChangeArrowheads="1"/>
              </p:cNvSpPr>
              <p:nvPr/>
            </p:nvSpPr>
            <p:spPr bwMode="auto">
              <a:xfrm>
                <a:off x="8112125" y="435318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5. Rendering</a:t>
                </a:r>
              </a:p>
            </p:txBody>
          </p:sp>
          <p:sp>
            <p:nvSpPr>
              <p:cNvPr id="30" name="AutoShape 105"/>
              <p:cNvSpPr>
                <a:spLocks noChangeArrowheads="1"/>
              </p:cNvSpPr>
              <p:nvPr/>
            </p:nvSpPr>
            <p:spPr bwMode="auto">
              <a:xfrm>
                <a:off x="8129711" y="482435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6. Page unloading</a:t>
                </a:r>
              </a:p>
            </p:txBody>
          </p:sp>
        </p:grpSp>
      </p:grpSp>
      <p:grpSp>
        <p:nvGrpSpPr>
          <p:cNvPr id="21" name="Gruppieren 20"/>
          <p:cNvGrpSpPr/>
          <p:nvPr/>
        </p:nvGrpSpPr>
        <p:grpSpPr>
          <a:xfrm>
            <a:off x="508325" y="3223595"/>
            <a:ext cx="1434775" cy="2174882"/>
            <a:chOff x="625062" y="2862715"/>
            <a:chExt cx="1232788" cy="1866325"/>
          </a:xfrm>
          <a:solidFill>
            <a:schemeClr val="tx1"/>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1" name="Sehne 30"/>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Sehne 31"/>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p:nvGrpSpPr>
        <p:grpSpPr>
          <a:xfrm>
            <a:off x="3991093" y="2900302"/>
            <a:ext cx="915015" cy="1711682"/>
            <a:chOff x="6574832" y="5328316"/>
            <a:chExt cx="869677" cy="1342503"/>
          </a:xfrm>
        </p:grpSpPr>
        <p:sp>
          <p:nvSpPr>
            <p:cNvPr id="34" name="Flussdiagramm: Magnetplattenspeicher 33"/>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gnetplattenspeicher 34"/>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Magnetplattenspeicher 36"/>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lussdiagramm: Magnetplattenspeicher 37"/>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Flussdiagramm: Magnetplattenspeicher 38"/>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Magnetplattenspeicher 39"/>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Gespeicherte Daten 40"/>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696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Code-Behind Files</a:t>
            </a:r>
          </a:p>
        </p:txBody>
      </p:sp>
      <p:sp>
        <p:nvSpPr>
          <p:cNvPr id="2" name="Textfeld 1"/>
          <p:cNvSpPr txBox="1"/>
          <p:nvPr/>
        </p:nvSpPr>
        <p:spPr>
          <a:xfrm>
            <a:off x="838200" y="4878988"/>
            <a:ext cx="10382250" cy="338554"/>
          </a:xfrm>
          <a:prstGeom prst="rect">
            <a:avLst/>
          </a:prstGeom>
          <a:solidFill>
            <a:schemeClr val="bg1"/>
          </a:solidFill>
        </p:spPr>
        <p:txBody>
          <a:bodyPr wrap="square" rtlCol="0">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000000"/>
                </a:solidFill>
                <a:highlight>
                  <a:srgbClr val="FFFF00"/>
                </a:highlight>
                <a:latin typeface="Consolas" panose="020B0609020204030204" pitchFamily="49" charset="0"/>
              </a:rPr>
              <a:t> </a:t>
            </a:r>
            <a:r>
              <a:rPr lang="de-DE" sz="1600" dirty="0">
                <a:solidFill>
                  <a:srgbClr val="800000"/>
                </a:solidFill>
                <a:latin typeface="Consolas" panose="020B0609020204030204" pitchFamily="49" charset="0"/>
              </a:rPr>
              <a:t>Page</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Language</a:t>
            </a:r>
            <a:r>
              <a:rPr lang="de-DE" sz="1600" dirty="0">
                <a:solidFill>
                  <a:srgbClr val="0000FF"/>
                </a:solidFill>
                <a:latin typeface="Consolas" panose="020B0609020204030204" pitchFamily="49" charset="0"/>
              </a:rPr>
              <a:t>="C#"</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CodeFile</a:t>
            </a:r>
            <a:r>
              <a:rPr lang="de-DE" sz="1600" dirty="0">
                <a:solidFill>
                  <a:srgbClr val="0000FF"/>
                </a:solidFill>
                <a:latin typeface="Consolas" panose="020B0609020204030204" pitchFamily="49" charset="0"/>
              </a:rPr>
              <a:t>= "Webform1.aspx.cs"</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Inherits</a:t>
            </a:r>
            <a:r>
              <a:rPr lang="de-DE" sz="1600" dirty="0">
                <a:solidFill>
                  <a:srgbClr val="0000FF"/>
                </a:solidFill>
                <a:latin typeface="Consolas" panose="020B0609020204030204" pitchFamily="49" charset="0"/>
              </a:rPr>
              <a:t>=„Webform1" </a:t>
            </a:r>
            <a:r>
              <a:rPr lang="de-DE" sz="1600" dirty="0">
                <a:solidFill>
                  <a:srgbClr val="000000"/>
                </a:solidFill>
                <a:highlight>
                  <a:srgbClr val="FFFF00"/>
                </a:highlight>
                <a:latin typeface="Consolas" panose="020B0609020204030204" pitchFamily="49" charset="0"/>
              </a:rPr>
              <a:t>%&gt;</a:t>
            </a:r>
            <a:endParaRPr lang="de-DE" sz="1600" dirty="0"/>
          </a:p>
        </p:txBody>
      </p:sp>
      <p:sp>
        <p:nvSpPr>
          <p:cNvPr id="5" name="Rechteck 4"/>
          <p:cNvSpPr/>
          <p:nvPr/>
        </p:nvSpPr>
        <p:spPr>
          <a:xfrm>
            <a:off x="838200" y="5311363"/>
            <a:ext cx="6677026" cy="1323439"/>
          </a:xfrm>
          <a:prstGeom prst="rect">
            <a:avLst/>
          </a:prstGeom>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partial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Webforms1</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System.Web.UI.Page</a:t>
            </a:r>
            <a:r>
              <a:rPr lang="en-US" sz="1600" dirty="0">
                <a:solidFill>
                  <a:srgbClr val="000000"/>
                </a:solidFill>
                <a:latin typeface="Consolas" panose="020B0609020204030204" pitchFamily="49" charset="0"/>
              </a:rPr>
              <a:t>   </a:t>
            </a:r>
            <a:r>
              <a:rPr lang="de-DE"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Page_Load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 </a:t>
            </a:r>
            <a:r>
              <a:rPr lang="de-DE" sz="1600" dirty="0">
                <a:solidFill>
                  <a:srgbClr val="000000"/>
                </a:solidFill>
                <a:latin typeface="Consolas" panose="020B0609020204030204" pitchFamily="49" charset="0"/>
              </a:rPr>
              <a:t>{</a:t>
            </a: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sp>
        <p:nvSpPr>
          <p:cNvPr id="16" name="Rechteck 15"/>
          <p:cNvSpPr/>
          <p:nvPr/>
        </p:nvSpPr>
        <p:spPr>
          <a:xfrm>
            <a:off x="4495800" y="1980832"/>
            <a:ext cx="6572249" cy="2400657"/>
          </a:xfrm>
          <a:prstGeom prst="rect">
            <a:avLst/>
          </a:prstGeom>
        </p:spPr>
        <p:txBody>
          <a:bodyPr wrap="square">
            <a:spAutoFit/>
          </a:bodyPr>
          <a:lstStyle/>
          <a:p>
            <a:r>
              <a:rPr lang="de-DE" sz="2400" dirty="0">
                <a:solidFill>
                  <a:srgbClr val="FF0000"/>
                </a:solidFill>
              </a:rPr>
              <a:t>Checkliste</a:t>
            </a:r>
          </a:p>
          <a:p>
            <a:pPr marL="285750" indent="-285750">
              <a:buFont typeface="Wingdings" panose="05000000000000000000" pitchFamily="2" charset="2"/>
              <a:buChar char="ü"/>
            </a:pPr>
            <a:r>
              <a:rPr lang="de-DE" dirty="0"/>
              <a:t>Hinzufügen eines neuen </a:t>
            </a:r>
            <a:r>
              <a:rPr lang="de-DE" dirty="0" err="1"/>
              <a:t>Webforms</a:t>
            </a:r>
            <a:endParaRPr lang="de-DE" dirty="0"/>
          </a:p>
          <a:p>
            <a:pPr marL="285750" indent="-285750">
              <a:buFont typeface="Wingdings" panose="05000000000000000000" pitchFamily="2" charset="2"/>
              <a:buChar char="ü"/>
            </a:pPr>
            <a:r>
              <a:rPr lang="de-DE" dirty="0" err="1"/>
              <a:t>CodeFile</a:t>
            </a:r>
            <a:r>
              <a:rPr lang="de-DE" dirty="0"/>
              <a:t>- oder </a:t>
            </a:r>
            <a:r>
              <a:rPr lang="de-DE" dirty="0" err="1"/>
              <a:t>CodeBehindattribut</a:t>
            </a:r>
            <a:endParaRPr lang="de-DE" dirty="0"/>
          </a:p>
          <a:p>
            <a:pPr marL="285750" indent="-285750">
              <a:buFont typeface="Wingdings" panose="05000000000000000000" pitchFamily="2" charset="2"/>
              <a:buChar char="ü"/>
            </a:pPr>
            <a:r>
              <a:rPr lang="de-DE" dirty="0" err="1"/>
              <a:t>Inheritsattribut</a:t>
            </a:r>
            <a:endParaRPr lang="de-DE" dirty="0"/>
          </a:p>
          <a:p>
            <a:pPr marL="285750" indent="-285750">
              <a:buFont typeface="Wingdings" panose="05000000000000000000" pitchFamily="2" charset="2"/>
              <a:buChar char="ü"/>
            </a:pPr>
            <a:endParaRPr lang="de-DE" sz="600" dirty="0"/>
          </a:p>
          <a:p>
            <a:pPr marL="285750" indent="-285750">
              <a:buFont typeface="Wingdings" panose="05000000000000000000" pitchFamily="2" charset="2"/>
              <a:buChar char="ü"/>
            </a:pPr>
            <a:endParaRPr lang="de-DE" sz="600" dirty="0"/>
          </a:p>
          <a:p>
            <a:r>
              <a:rPr lang="de-DE" sz="2400" dirty="0">
                <a:solidFill>
                  <a:srgbClr val="FF0000"/>
                </a:solidFill>
              </a:rPr>
              <a:t>Klassen &amp; Methoden</a:t>
            </a:r>
          </a:p>
          <a:p>
            <a:pPr marL="285750" indent="-285750">
              <a:buFont typeface="Wingdings" panose="05000000000000000000" pitchFamily="2" charset="2"/>
              <a:buChar char="ü"/>
            </a:pPr>
            <a:r>
              <a:rPr lang="en-US" altLang="de-DE" dirty="0" err="1"/>
              <a:t>Klasse</a:t>
            </a:r>
            <a:r>
              <a:rPr lang="en-US" altLang="de-DE" dirty="0"/>
              <a:t> hat den </a:t>
            </a:r>
            <a:r>
              <a:rPr lang="en-US" altLang="de-DE" dirty="0" err="1"/>
              <a:t>Namen</a:t>
            </a:r>
            <a:r>
              <a:rPr lang="en-US" altLang="de-DE" dirty="0"/>
              <a:t> des </a:t>
            </a:r>
            <a:r>
              <a:rPr lang="en-US" altLang="de-DE" dirty="0" err="1"/>
              <a:t>Webforms</a:t>
            </a:r>
            <a:endParaRPr lang="en-US" altLang="de-DE" dirty="0"/>
          </a:p>
          <a:p>
            <a:pPr marL="285750" indent="-285750">
              <a:buFont typeface="Wingdings" panose="05000000000000000000" pitchFamily="2" charset="2"/>
              <a:buChar char="ü"/>
            </a:pPr>
            <a:r>
              <a:rPr lang="en-US" altLang="de-DE" dirty="0" err="1"/>
              <a:t>Page_Load</a:t>
            </a:r>
            <a:r>
              <a:rPr lang="en-US" altLang="de-DE" dirty="0"/>
              <a:t> </a:t>
            </a:r>
            <a:r>
              <a:rPr lang="en-US" altLang="de-DE" dirty="0" err="1"/>
              <a:t>wird</a:t>
            </a:r>
            <a:r>
              <a:rPr lang="en-US" altLang="de-DE" dirty="0"/>
              <a:t> </a:t>
            </a:r>
            <a:r>
              <a:rPr lang="en-US" altLang="de-DE" dirty="0" err="1"/>
              <a:t>automatisch</a:t>
            </a:r>
            <a:r>
              <a:rPr lang="en-US" altLang="de-DE" dirty="0"/>
              <a:t> </a:t>
            </a:r>
            <a:r>
              <a:rPr lang="en-US" altLang="de-DE" dirty="0" err="1"/>
              <a:t>eingefügt</a:t>
            </a:r>
            <a:endParaRPr lang="en-US" altLang="de-DE" dirty="0"/>
          </a:p>
        </p:txBody>
      </p:sp>
      <p:grpSp>
        <p:nvGrpSpPr>
          <p:cNvPr id="20" name="Gruppieren 19"/>
          <p:cNvGrpSpPr/>
          <p:nvPr/>
        </p:nvGrpSpPr>
        <p:grpSpPr>
          <a:xfrm>
            <a:off x="1267801" y="2188828"/>
            <a:ext cx="2238150" cy="2192020"/>
            <a:chOff x="7315199" y="1776413"/>
            <a:chExt cx="2238150" cy="2192020"/>
          </a:xfrm>
        </p:grpSpPr>
        <p:sp>
          <p:nvSpPr>
            <p:cNvPr id="22" name="Gefaltete Ecke 21"/>
            <p:cNvSpPr/>
            <p:nvPr/>
          </p:nvSpPr>
          <p:spPr>
            <a:xfrm>
              <a:off x="7753349" y="1776413"/>
              <a:ext cx="1800000" cy="1800000"/>
            </a:xfrm>
            <a:prstGeom prst="foldedCorner">
              <a:avLst/>
            </a:prstGeom>
            <a:solidFill>
              <a:srgbClr val="11E9CF">
                <a:alpha val="30000"/>
              </a:srgb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aspx.cs</a:t>
              </a:r>
              <a:endParaRPr lang="de-DE" sz="2000" dirty="0">
                <a:solidFill>
                  <a:schemeClr val="tx1"/>
                </a:solidFill>
                <a:latin typeface="Consolas" panose="020B0609020204030204" pitchFamily="49" charset="0"/>
              </a:endParaRPr>
            </a:p>
          </p:txBody>
        </p:sp>
        <p:sp>
          <p:nvSpPr>
            <p:cNvPr id="23" name="Gefaltete Ecke 22"/>
            <p:cNvSpPr/>
            <p:nvPr/>
          </p:nvSpPr>
          <p:spPr>
            <a:xfrm>
              <a:off x="7315199" y="2168433"/>
              <a:ext cx="1800000" cy="1800000"/>
            </a:xfrm>
            <a:prstGeom prst="foldedCorner">
              <a:avLst/>
            </a:prstGeom>
            <a:solidFill>
              <a:schemeClr val="bg1"/>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a:t>
              </a:r>
              <a:endParaRPr lang="de-DE" sz="2000"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Event Handlers</a:t>
            </a:r>
          </a:p>
        </p:txBody>
      </p:sp>
      <p:grpSp>
        <p:nvGrpSpPr>
          <p:cNvPr id="26" name="Gruppieren 25"/>
          <p:cNvGrpSpPr/>
          <p:nvPr/>
        </p:nvGrpSpPr>
        <p:grpSpPr>
          <a:xfrm>
            <a:off x="1857624" y="3248025"/>
            <a:ext cx="3104586" cy="3002799"/>
            <a:chOff x="1857624" y="2238375"/>
            <a:chExt cx="3104586" cy="3002799"/>
          </a:xfrm>
        </p:grpSpPr>
        <p:sp>
          <p:nvSpPr>
            <p:cNvPr id="12" name="Gefaltete Ecke 11"/>
            <p:cNvSpPr/>
            <p:nvPr/>
          </p:nvSpPr>
          <p:spPr>
            <a:xfrm>
              <a:off x="4007842" y="3101035"/>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7" name="Gekrümmter Verbinder 6"/>
            <p:cNvCxnSpPr>
              <a:endCxn id="12" idx="0"/>
            </p:cNvCxnSpPr>
            <p:nvPr/>
          </p:nvCxnSpPr>
          <p:spPr>
            <a:xfrm>
              <a:off x="1857624" y="2238375"/>
              <a:ext cx="2627402" cy="862660"/>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Gekrümmter Verbinder 23"/>
            <p:cNvCxnSpPr>
              <a:stCxn id="12" idx="2"/>
            </p:cNvCxnSpPr>
            <p:nvPr/>
          </p:nvCxnSpPr>
          <p:spPr>
            <a:xfrm rot="5400000">
              <a:off x="2852815" y="3608962"/>
              <a:ext cx="893948" cy="2370475"/>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8" name="Rechteck 27"/>
          <p:cNvSpPr/>
          <p:nvPr/>
        </p:nvSpPr>
        <p:spPr>
          <a:xfrm>
            <a:off x="838199" y="1858050"/>
            <a:ext cx="11001375" cy="400110"/>
          </a:xfrm>
          <a:prstGeom prst="rect">
            <a:avLst/>
          </a:prstGeom>
        </p:spPr>
        <p:txBody>
          <a:bodyPr wrap="square">
            <a:spAutoFit/>
          </a:bodyPr>
          <a:lstStyle/>
          <a:p>
            <a:pPr>
              <a:buClr>
                <a:srgbClr val="DC0081"/>
              </a:buClr>
            </a:pPr>
            <a:r>
              <a:rPr lang="en-US" altLang="de-DE" sz="2000" dirty="0"/>
              <a:t>Event Handler </a:t>
            </a:r>
            <a:r>
              <a:rPr lang="en-US" altLang="de-DE" sz="2000" dirty="0" err="1"/>
              <a:t>sind</a:t>
            </a:r>
            <a:r>
              <a:rPr lang="en-US" altLang="de-DE" sz="2000" dirty="0"/>
              <a:t> </a:t>
            </a:r>
            <a:r>
              <a:rPr lang="en-US" altLang="de-DE" sz="2000" dirty="0" err="1"/>
              <a:t>Methoden</a:t>
            </a:r>
            <a:r>
              <a:rPr lang="en-US" altLang="de-DE" sz="2000" dirty="0"/>
              <a:t>, die </a:t>
            </a:r>
            <a:r>
              <a:rPr lang="en-US" altLang="de-DE" sz="2000" dirty="0" err="1"/>
              <a:t>ausgeführt</a:t>
            </a:r>
            <a:r>
              <a:rPr lang="en-US" altLang="de-DE" sz="2000" dirty="0"/>
              <a:t> </a:t>
            </a:r>
            <a:r>
              <a:rPr lang="en-US" altLang="de-DE" sz="2000" dirty="0" err="1"/>
              <a:t>werden</a:t>
            </a:r>
            <a:r>
              <a:rPr lang="en-US" altLang="de-DE" sz="2000" dirty="0"/>
              <a:t> </a:t>
            </a:r>
            <a:r>
              <a:rPr lang="en-US" altLang="de-DE" sz="2000" dirty="0" err="1"/>
              <a:t>durch</a:t>
            </a:r>
            <a:r>
              <a:rPr lang="en-US" altLang="de-DE" sz="2000" dirty="0"/>
              <a:t> </a:t>
            </a:r>
            <a:r>
              <a:rPr lang="en-US" altLang="de-DE" sz="2000" dirty="0" err="1"/>
              <a:t>ein</a:t>
            </a:r>
            <a:r>
              <a:rPr lang="en-US" altLang="de-DE" sz="2000" dirty="0"/>
              <a:t> </a:t>
            </a:r>
            <a:r>
              <a:rPr lang="en-US" altLang="de-DE" sz="2000" dirty="0" err="1"/>
              <a:t>generiertes</a:t>
            </a:r>
            <a:r>
              <a:rPr lang="en-US" altLang="de-DE" sz="2000" dirty="0"/>
              <a:t> Event </a:t>
            </a:r>
            <a:r>
              <a:rPr lang="en-US" altLang="de-DE" sz="2000" dirty="0" err="1"/>
              <a:t>zB</a:t>
            </a:r>
            <a:r>
              <a:rPr lang="en-US" altLang="de-DE" sz="2000" dirty="0"/>
              <a:t> </a:t>
            </a:r>
            <a:r>
              <a:rPr lang="en-US" altLang="de-DE" sz="2000" dirty="0" err="1"/>
              <a:t>gedrückter</a:t>
            </a:r>
            <a:r>
              <a:rPr lang="en-US" altLang="de-DE" sz="2000" dirty="0"/>
              <a:t> Butten</a:t>
            </a:r>
          </a:p>
        </p:txBody>
      </p:sp>
      <p:sp>
        <p:nvSpPr>
          <p:cNvPr id="29" name="Textfeld 28"/>
          <p:cNvSpPr txBox="1"/>
          <p:nvPr/>
        </p:nvSpPr>
        <p:spPr>
          <a:xfrm>
            <a:off x="5880349" y="5195473"/>
            <a:ext cx="4767264" cy="707886"/>
          </a:xfrm>
          <a:prstGeom prst="rect">
            <a:avLst/>
          </a:prstGeom>
          <a:noFill/>
        </p:spPr>
        <p:txBody>
          <a:bodyPr wrap="square" rtlCol="0">
            <a:spAutoFit/>
          </a:bodyPr>
          <a:lstStyle/>
          <a:p>
            <a:r>
              <a:rPr lang="de-DE" sz="2000" dirty="0"/>
              <a:t>Das Event kann sowohl serverseitig  als auch clientseitig behandelt werden</a:t>
            </a:r>
          </a:p>
        </p:txBody>
      </p:sp>
      <p:sp>
        <p:nvSpPr>
          <p:cNvPr id="30" name="Textfeld 29"/>
          <p:cNvSpPr txBox="1"/>
          <p:nvPr/>
        </p:nvSpPr>
        <p:spPr>
          <a:xfrm>
            <a:off x="5880349" y="3479300"/>
            <a:ext cx="4767264" cy="400110"/>
          </a:xfrm>
          <a:prstGeom prst="rect">
            <a:avLst/>
          </a:prstGeom>
          <a:noFill/>
        </p:spPr>
        <p:txBody>
          <a:bodyPr wrap="square" rtlCol="0">
            <a:spAutoFit/>
          </a:bodyPr>
          <a:lstStyle/>
          <a:p>
            <a:r>
              <a:rPr lang="de-DE" sz="2000" dirty="0"/>
              <a:t>Events werden meist vom Client ausgelöst</a:t>
            </a:r>
          </a:p>
        </p:txBody>
      </p:sp>
      <p:sp>
        <p:nvSpPr>
          <p:cNvPr id="31" name="Textfeld 30"/>
          <p:cNvSpPr txBox="1"/>
          <p:nvPr/>
        </p:nvSpPr>
        <p:spPr>
          <a:xfrm rot="16200000">
            <a:off x="2982052" y="4418517"/>
            <a:ext cx="1723931" cy="400110"/>
          </a:xfrm>
          <a:prstGeom prst="rect">
            <a:avLst/>
          </a:prstGeom>
          <a:noFill/>
        </p:spPr>
        <p:txBody>
          <a:bodyPr wrap="square" rtlCol="0">
            <a:spAutoFit/>
          </a:bodyPr>
          <a:lstStyle/>
          <a:p>
            <a:r>
              <a:rPr lang="de-DE" sz="2000" dirty="0"/>
              <a:t>Event Handler</a:t>
            </a:r>
          </a:p>
        </p:txBody>
      </p:sp>
      <p:sp>
        <p:nvSpPr>
          <p:cNvPr id="17" name="Rechteck 16"/>
          <p:cNvSpPr/>
          <p:nvPr/>
        </p:nvSpPr>
        <p:spPr>
          <a:xfrm rot="20475245">
            <a:off x="4547190" y="3573128"/>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grpSp>
        <p:nvGrpSpPr>
          <p:cNvPr id="18" name="Gruppieren 17"/>
          <p:cNvGrpSpPr/>
          <p:nvPr/>
        </p:nvGrpSpPr>
        <p:grpSpPr>
          <a:xfrm>
            <a:off x="719228" y="4739055"/>
            <a:ext cx="1047417" cy="1798310"/>
            <a:chOff x="6574832" y="5328316"/>
            <a:chExt cx="869677" cy="1342503"/>
          </a:xfrm>
        </p:grpSpPr>
        <p:sp>
          <p:nvSpPr>
            <p:cNvPr id="19" name="Flussdiagramm: Magnetplattenspeicher 18"/>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Magnetplattenspeicher 19"/>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Magnetplattenspeicher 31"/>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Gespeicherte Daten 32"/>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p:cNvGrpSpPr/>
          <p:nvPr/>
        </p:nvGrpSpPr>
        <p:grpSpPr>
          <a:xfrm>
            <a:off x="517117" y="2496621"/>
            <a:ext cx="1471576" cy="2214423"/>
            <a:chOff x="625062" y="2862715"/>
            <a:chExt cx="1232788" cy="1866325"/>
          </a:xfrm>
          <a:solidFill>
            <a:schemeClr val="bg1">
              <a:lumMod val="75000"/>
            </a:schemeClr>
          </a:solidFill>
        </p:grpSpPr>
        <p:sp>
          <p:nvSpPr>
            <p:cNvPr id="35" name="Ellipse 3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 name="Sehne 3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Sehne 3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37"/>
          <p:cNvGrpSpPr/>
          <p:nvPr/>
        </p:nvGrpSpPr>
        <p:grpSpPr>
          <a:xfrm>
            <a:off x="1032510" y="5649473"/>
            <a:ext cx="1225710" cy="1807682"/>
            <a:chOff x="625062" y="2862715"/>
            <a:chExt cx="1232788" cy="1866325"/>
          </a:xfrm>
          <a:solidFill>
            <a:schemeClr val="bg1">
              <a:lumMod val="75000"/>
            </a:schemeClr>
          </a:solidFill>
        </p:grpSpPr>
        <p:sp>
          <p:nvSpPr>
            <p:cNvPr id="39" name="Ellipse 38"/>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0" name="Sehne 39"/>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Sehne 40"/>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ieren 21"/>
          <p:cNvGrpSpPr/>
          <p:nvPr/>
        </p:nvGrpSpPr>
        <p:grpSpPr>
          <a:xfrm>
            <a:off x="833540" y="4763889"/>
            <a:ext cx="1501705" cy="1219569"/>
            <a:chOff x="5899221" y="4998618"/>
            <a:chExt cx="1501705" cy="1219569"/>
          </a:xfrm>
        </p:grpSpPr>
        <p:grpSp>
          <p:nvGrpSpPr>
            <p:cNvPr id="21" name="Gruppieren 20"/>
            <p:cNvGrpSpPr/>
            <p:nvPr/>
          </p:nvGrpSpPr>
          <p:grpSpPr>
            <a:xfrm>
              <a:off x="6286499" y="5991810"/>
              <a:ext cx="750277" cy="226377"/>
              <a:chOff x="6286499" y="5991810"/>
              <a:chExt cx="750277" cy="226377"/>
            </a:xfrm>
          </p:grpSpPr>
          <p:sp>
            <p:nvSpPr>
              <p:cNvPr id="5" name="Rechteck 4"/>
              <p:cNvSpPr/>
              <p:nvPr/>
            </p:nvSpPr>
            <p:spPr>
              <a:xfrm>
                <a:off x="6418384" y="6066695"/>
                <a:ext cx="454232" cy="1514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Abgerundetes Rechteck 1"/>
            <p:cNvSpPr/>
            <p:nvPr/>
          </p:nvSpPr>
          <p:spPr>
            <a:xfrm>
              <a:off x="5899221" y="4998618"/>
              <a:ext cx="1501705" cy="1002821"/>
            </a:xfrm>
            <a:prstGeom prst="roundRect">
              <a:avLst>
                <a:gd name="adj" fmla="val 4392"/>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bg1">
                      <a:lumMod val="50000"/>
                    </a:schemeClr>
                  </a:solidFill>
                </a:rPr>
                <a:t>Interface</a:t>
              </a:r>
              <a:endParaRPr lang="de-DE" sz="2400" dirty="0">
                <a:solidFill>
                  <a:schemeClr val="bg1">
                    <a:lumMod val="50000"/>
                  </a:schemeClr>
                </a:solidFill>
              </a:endParaRPr>
            </a:p>
            <a:p>
              <a:pPr algn="ctr"/>
              <a:endParaRPr lang="de-DE" sz="2400" dirty="0">
                <a:solidFill>
                  <a:schemeClr val="bg1">
                    <a:lumMod val="50000"/>
                  </a:schemeClr>
                </a:solidFill>
              </a:endParaRPr>
            </a:p>
            <a:p>
              <a:pPr algn="ctr"/>
              <a:endParaRPr lang="de-DE" dirty="0"/>
            </a:p>
          </p:txBody>
        </p:sp>
        <p:sp>
          <p:nvSpPr>
            <p:cNvPr id="4" name="Rechteck 3"/>
            <p:cNvSpPr/>
            <p:nvPr/>
          </p:nvSpPr>
          <p:spPr>
            <a:xfrm>
              <a:off x="5935712" y="5809653"/>
              <a:ext cx="1465214" cy="1756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Clientside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3419476" y="2093787"/>
            <a:ext cx="7962900" cy="1323439"/>
          </a:xfrm>
          <a:prstGeom prst="rect">
            <a:avLst/>
          </a:prstGeom>
        </p:spPr>
        <p:txBody>
          <a:bodyPr wrap="square">
            <a:spAutoFit/>
          </a:bodyPr>
          <a:lstStyle/>
          <a:p>
            <a:pPr>
              <a:buClr>
                <a:srgbClr val="DC0081"/>
              </a:buClr>
            </a:pPr>
            <a:r>
              <a:rPr lang="en-US" altLang="de-DE" sz="2000" dirty="0" err="1"/>
              <a:t>Clientseitige</a:t>
            </a:r>
            <a:r>
              <a:rPr lang="en-US" altLang="de-DE" sz="2000" dirty="0"/>
              <a:t> Event Handler </a:t>
            </a:r>
            <a:r>
              <a:rPr lang="en-US" altLang="de-DE" sz="2000" dirty="0" err="1"/>
              <a:t>werden</a:t>
            </a:r>
            <a:r>
              <a:rPr lang="en-US" altLang="de-DE" sz="2000" dirty="0"/>
              <a:t> auf </a:t>
            </a:r>
            <a:r>
              <a:rPr lang="en-US" altLang="de-DE" sz="2000" dirty="0" err="1"/>
              <a:t>dem</a:t>
            </a:r>
            <a:r>
              <a:rPr lang="en-US" altLang="de-DE" sz="2000" dirty="0"/>
              <a:t> Client </a:t>
            </a:r>
            <a:r>
              <a:rPr lang="en-US" altLang="de-DE" sz="2000" dirty="0" err="1"/>
              <a:t>ausgelöst</a:t>
            </a:r>
            <a:r>
              <a:rPr lang="en-US" altLang="de-DE" sz="2000" dirty="0"/>
              <a:t> und </a:t>
            </a:r>
            <a:r>
              <a:rPr lang="en-US" altLang="de-DE" sz="2000" dirty="0" err="1"/>
              <a:t>verarbeitet</a:t>
            </a:r>
            <a:r>
              <a:rPr lang="en-US" altLang="de-DE" sz="2000" dirty="0"/>
              <a:t>.</a:t>
            </a:r>
          </a:p>
          <a:p>
            <a:pPr>
              <a:buClr>
                <a:srgbClr val="DC0081"/>
              </a:buClr>
            </a:pPr>
            <a:endParaRPr lang="en-US" altLang="de-DE" sz="2000" dirty="0"/>
          </a:p>
          <a:p>
            <a:pPr marL="342900" indent="-342900">
              <a:buClr>
                <a:schemeClr val="tx1"/>
              </a:buClr>
              <a:buFont typeface="Wingdings" panose="05000000000000000000" pitchFamily="2" charset="2"/>
              <a:buChar char="ü"/>
            </a:pPr>
            <a:r>
              <a:rPr lang="en-US" altLang="de-DE" sz="2000" dirty="0" err="1"/>
              <a:t>Braucht</a:t>
            </a:r>
            <a:r>
              <a:rPr lang="en-US" altLang="de-DE" sz="2000" dirty="0"/>
              <a:t> </a:t>
            </a:r>
            <a:r>
              <a:rPr lang="en-US" altLang="de-DE" sz="2000" dirty="0" err="1"/>
              <a:t>keine</a:t>
            </a:r>
            <a:r>
              <a:rPr lang="en-US" altLang="de-DE" sz="2000" dirty="0"/>
              <a:t> </a:t>
            </a:r>
            <a:r>
              <a:rPr lang="en-US" altLang="de-DE" sz="2000" dirty="0" smtClean="0"/>
              <a:t>Server </a:t>
            </a:r>
            <a:r>
              <a:rPr lang="en-US" altLang="de-DE" sz="2000" dirty="0" err="1" smtClean="0"/>
              <a:t>ressourcen</a:t>
            </a:r>
            <a:r>
              <a:rPr lang="en-US" altLang="de-DE" sz="2000" dirty="0" smtClean="0"/>
              <a:t> </a:t>
            </a:r>
            <a:endParaRPr lang="en-US" altLang="de-DE" sz="2000" dirty="0"/>
          </a:p>
        </p:txBody>
      </p:sp>
      <p:grpSp>
        <p:nvGrpSpPr>
          <p:cNvPr id="9231" name="Gruppieren 9230"/>
          <p:cNvGrpSpPr/>
          <p:nvPr/>
        </p:nvGrpSpPr>
        <p:grpSpPr>
          <a:xfrm>
            <a:off x="1338776" y="3247488"/>
            <a:ext cx="1468861" cy="2981556"/>
            <a:chOff x="1103783" y="3095088"/>
            <a:chExt cx="1468861" cy="2981556"/>
          </a:xfrm>
        </p:grpSpPr>
        <p:grpSp>
          <p:nvGrpSpPr>
            <p:cNvPr id="9223" name="Gruppieren 9222"/>
            <p:cNvGrpSpPr/>
            <p:nvPr/>
          </p:nvGrpSpPr>
          <p:grpSpPr>
            <a:xfrm>
              <a:off x="1349400" y="3095088"/>
              <a:ext cx="1223244" cy="2981556"/>
              <a:chOff x="1416075" y="3411245"/>
              <a:chExt cx="1223244" cy="2981556"/>
            </a:xfrm>
          </p:grpSpPr>
          <p:sp>
            <p:nvSpPr>
              <p:cNvPr id="12" name="Gefaltete Ecke 11"/>
              <p:cNvSpPr/>
              <p:nvPr/>
            </p:nvSpPr>
            <p:spPr>
              <a:xfrm>
                <a:off x="1771057" y="5442235"/>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a:off x="1416075" y="3411245"/>
                <a:ext cx="0" cy="1454854"/>
              </a:xfrm>
              <a:prstGeom prst="straightConnector1">
                <a:avLst/>
              </a:prstGeom>
              <a:ln w="25400">
                <a:solidFill>
                  <a:srgbClr val="11E9CF"/>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grpSp>
        <p:pic>
          <p:nvPicPr>
            <p:cNvPr id="6150" name="Picture 6" descr="http://www.freeiconspng.com/uploads/load-icon-png-16.png"/>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21556">
              <a:off x="1103783" y="4966188"/>
              <a:ext cx="482084" cy="476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795343" y="1815624"/>
            <a:ext cx="1471576" cy="2214423"/>
            <a:chOff x="625062" y="2862715"/>
            <a:chExt cx="1232788" cy="1866325"/>
          </a:xfrm>
          <a:solidFill>
            <a:schemeClr val="tx1"/>
          </a:solidFill>
        </p:grpSpPr>
        <p:sp>
          <p:nvSpPr>
            <p:cNvPr id="16" name="Ellipse 15"/>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7" name="Sehne 16"/>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Sehne 17"/>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Rechteck 18"/>
          <p:cNvSpPr/>
          <p:nvPr/>
        </p:nvSpPr>
        <p:spPr>
          <a:xfrm rot="20475245">
            <a:off x="2396392" y="4775534"/>
            <a:ext cx="645672" cy="1569660"/>
          </a:xfrm>
          <a:prstGeom prst="rect">
            <a:avLst/>
          </a:prstGeom>
          <a:noFill/>
        </p:spPr>
        <p:txBody>
          <a:bodyPr wrap="squar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pieren 18"/>
          <p:cNvGrpSpPr/>
          <p:nvPr/>
        </p:nvGrpSpPr>
        <p:grpSpPr>
          <a:xfrm>
            <a:off x="880849" y="3970252"/>
            <a:ext cx="915015" cy="1711682"/>
            <a:chOff x="6574832" y="5328316"/>
            <a:chExt cx="869677" cy="1342503"/>
          </a:xfrm>
        </p:grpSpPr>
        <p:sp>
          <p:nvSpPr>
            <p:cNvPr id="20" name="Flussdiagramm: Magnetplattenspeicher 19"/>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Magnetplattenspeicher 23"/>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Flussdiagramm: Magnetplattenspeicher 25"/>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Magnetplattenspeicher 28"/>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Serverside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5343524" y="2093787"/>
            <a:ext cx="6038851" cy="1631216"/>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dirty="0" err="1"/>
              <a:t>wir</a:t>
            </a:r>
            <a:r>
              <a:rPr lang="en-US" altLang="de-DE" sz="2000" dirty="0"/>
              <a:t> das Event auf </a:t>
            </a:r>
            <a:r>
              <a:rPr lang="en-US" altLang="de-DE" sz="2000" dirty="0" err="1"/>
              <a:t>dem</a:t>
            </a:r>
            <a:r>
              <a:rPr lang="en-US" altLang="de-DE" sz="2000" dirty="0"/>
              <a:t> Server </a:t>
            </a:r>
            <a:r>
              <a:rPr lang="en-US" altLang="de-DE" sz="2000" dirty="0" err="1"/>
              <a:t>gestartet</a:t>
            </a:r>
            <a:endParaRPr lang="en-US" altLang="de-DE" sz="2000" dirty="0"/>
          </a:p>
        </p:txBody>
      </p:sp>
      <p:grpSp>
        <p:nvGrpSpPr>
          <p:cNvPr id="9223" name="Gruppieren 9222"/>
          <p:cNvGrpSpPr/>
          <p:nvPr/>
        </p:nvGrpSpPr>
        <p:grpSpPr>
          <a:xfrm>
            <a:off x="1276351" y="2088038"/>
            <a:ext cx="2246244" cy="3926735"/>
            <a:chOff x="1343026" y="2404195"/>
            <a:chExt cx="2246244" cy="3926735"/>
          </a:xfrm>
        </p:grpSpPr>
        <p:cxnSp>
          <p:nvCxnSpPr>
            <p:cNvPr id="7" name="Gekrümmter Verbinder 6"/>
            <p:cNvCxnSpPr/>
            <p:nvPr/>
          </p:nvCxnSpPr>
          <p:spPr>
            <a:xfrm>
              <a:off x="1924298" y="2755385"/>
              <a:ext cx="389987" cy="2825064"/>
            </a:xfrm>
            <a:prstGeom prst="curvedConnector3">
              <a:avLst>
                <a:gd name="adj1" fmla="val 732653"/>
              </a:avLst>
            </a:prstGeom>
            <a:ln w="19050" cap="flat" cmpd="sng" algn="ctr">
              <a:solidFill>
                <a:srgbClr val="11E9CF"/>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2" name="Gefaltete Ecke 11"/>
            <p:cNvSpPr/>
            <p:nvPr/>
          </p:nvSpPr>
          <p:spPr>
            <a:xfrm>
              <a:off x="1343026" y="5380364"/>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flipH="1">
              <a:off x="1414586" y="3411245"/>
              <a:ext cx="1489" cy="1259830"/>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sp>
          <p:nvSpPr>
            <p:cNvPr id="9220" name="Textfeld 9219"/>
            <p:cNvSpPr txBox="1"/>
            <p:nvPr/>
          </p:nvSpPr>
          <p:spPr>
            <a:xfrm>
              <a:off x="1412391" y="3526545"/>
              <a:ext cx="1023813" cy="400110"/>
            </a:xfrm>
            <a:prstGeom prst="rect">
              <a:avLst/>
            </a:prstGeom>
            <a:noFill/>
          </p:spPr>
          <p:txBody>
            <a:bodyPr wrap="square" rtlCol="0">
              <a:spAutoFit/>
            </a:bodyPr>
            <a:lstStyle/>
            <a:p>
              <a:r>
                <a:rPr lang="de-DE" sz="2000" dirty="0"/>
                <a:t>Request</a:t>
              </a:r>
            </a:p>
          </p:txBody>
        </p:sp>
        <p:sp>
          <p:nvSpPr>
            <p:cNvPr id="37" name="Textfeld 36"/>
            <p:cNvSpPr txBox="1"/>
            <p:nvPr/>
          </p:nvSpPr>
          <p:spPr>
            <a:xfrm>
              <a:off x="2055745" y="2404195"/>
              <a:ext cx="1533525" cy="400110"/>
            </a:xfrm>
            <a:prstGeom prst="rect">
              <a:avLst/>
            </a:prstGeom>
            <a:noFill/>
          </p:spPr>
          <p:txBody>
            <a:bodyPr wrap="square" rtlCol="0">
              <a:spAutoFit/>
            </a:bodyPr>
            <a:lstStyle/>
            <a:p>
              <a:r>
                <a:rPr lang="de-DE" sz="2000" dirty="0"/>
                <a:t>Response</a:t>
              </a:r>
            </a:p>
          </p:txBody>
        </p:sp>
      </p:grpSp>
      <p:grpSp>
        <p:nvGrpSpPr>
          <p:cNvPr id="14" name="Gruppieren 13"/>
          <p:cNvGrpSpPr/>
          <p:nvPr/>
        </p:nvGrpSpPr>
        <p:grpSpPr>
          <a:xfrm>
            <a:off x="612123" y="1633233"/>
            <a:ext cx="1471576" cy="2214423"/>
            <a:chOff x="625062" y="2862715"/>
            <a:chExt cx="1232788" cy="1866325"/>
          </a:xfrm>
          <a:solidFill>
            <a:schemeClr val="tx1"/>
          </a:solidFill>
        </p:grpSpPr>
        <p:sp>
          <p:nvSpPr>
            <p:cNvPr id="15" name="Ellipse 1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6" name="Sehne 1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Sehne 1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Rechteck 17"/>
          <p:cNvSpPr/>
          <p:nvPr/>
        </p:nvSpPr>
        <p:spPr>
          <a:xfrm rot="20475245">
            <a:off x="1761489" y="4598042"/>
            <a:ext cx="607859" cy="1569660"/>
          </a:xfrm>
          <a:prstGeom prst="rect">
            <a:avLst/>
          </a:prstGeom>
          <a:noFill/>
        </p:spPr>
        <p:txBody>
          <a:bodyPr wrap="non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löschen</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5723733" y="1027906"/>
            <a:ext cx="5630067" cy="369332"/>
          </a:xfrm>
          <a:prstGeom prst="rect">
            <a:avLst/>
          </a:prstGeom>
        </p:spPr>
        <p:txBody>
          <a:bodyPr wrap="none">
            <a:spAutoFit/>
          </a:bodyPr>
          <a:lstStyle/>
          <a:p>
            <a:r>
              <a:rPr lang="de-DE" dirty="0" err="1">
                <a:solidFill>
                  <a:srgbClr val="FF0000"/>
                </a:solidFill>
                <a:latin typeface="Consolas" panose="020B0609020204030204" pitchFamily="49" charset="0"/>
              </a:rPr>
              <a:t>OnClientClick</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return</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confirm</a:t>
            </a:r>
            <a:r>
              <a:rPr lang="de-DE" dirty="0">
                <a:solidFill>
                  <a:srgbClr val="0000FF"/>
                </a:solidFill>
                <a:latin typeface="Consolas" panose="020B0609020204030204" pitchFamily="49" charset="0"/>
              </a:rPr>
              <a:t>('wirklich');"</a:t>
            </a:r>
            <a:endParaRPr lang="de-DE" dirty="0"/>
          </a:p>
        </p:txBody>
      </p:sp>
    </p:spTree>
    <p:extLst>
      <p:ext uri="{BB962C8B-B14F-4D97-AF65-F5344CB8AC3E}">
        <p14:creationId xmlns:p14="http://schemas.microsoft.com/office/powerpoint/2010/main" val="300271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Handling </a:t>
            </a:r>
            <a:r>
              <a:rPr lang="en-US" altLang="de-DE" sz="7200" dirty="0" err="1">
                <a:solidFill>
                  <a:schemeClr val="bg1">
                    <a:lumMod val="65000"/>
                  </a:schemeClr>
                </a:solidFill>
                <a:latin typeface="Century Gothic" panose="020B0502020202020204" pitchFamily="34" charset="0"/>
                <a:ea typeface="+mn-ea"/>
                <a:cs typeface="+mn-cs"/>
              </a:rPr>
              <a:t>Postbacks</a:t>
            </a:r>
            <a:r>
              <a:rPr lang="en-US" altLang="de-DE" sz="7200" dirty="0">
                <a:solidFill>
                  <a:schemeClr val="bg1">
                    <a:lumMod val="65000"/>
                  </a:schemeClr>
                </a:solidFill>
                <a:latin typeface="Century Gothic" panose="020B0502020202020204" pitchFamily="34" charset="0"/>
                <a:ea typeface="+mn-ea"/>
                <a:cs typeface="+mn-cs"/>
              </a:rPr>
              <a:t> </a:t>
            </a:r>
          </a:p>
        </p:txBody>
      </p:sp>
      <p:sp>
        <p:nvSpPr>
          <p:cNvPr id="17" name="AutoShape 7"/>
          <p:cNvSpPr>
            <a:spLocks noChangeArrowheads="1"/>
          </p:cNvSpPr>
          <p:nvPr/>
        </p:nvSpPr>
        <p:spPr bwMode="auto">
          <a:xfrm>
            <a:off x="838199" y="4694876"/>
            <a:ext cx="9991726" cy="1391209"/>
          </a:xfrm>
          <a:prstGeom prst="roundRect">
            <a:avLst>
              <a:gd name="adj" fmla="val 7093"/>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lstStyle/>
          <a:p>
            <a:pPr defTabSz="457200" eaLnBrk="0" hangingPunct="0">
              <a:lnSpc>
                <a:spcPct val="120000"/>
              </a:lnSpc>
              <a:tabLst>
                <a:tab pos="457200" algn="l"/>
              </a:tabLst>
              <a:defRPr/>
            </a:pPr>
            <a:r>
              <a:rPr lang="en-US" sz="1400" dirty="0">
                <a:latin typeface="Courier New" pitchFamily="49" charset="0"/>
              </a:rPr>
              <a:t>protected void Page_Load(object sender, EventArgs e)</a:t>
            </a:r>
          </a:p>
          <a:p>
            <a:pPr defTabSz="457200" eaLnBrk="0" hangingPunct="0">
              <a:lnSpc>
                <a:spcPct val="120000"/>
              </a:lnSpc>
              <a:tabLst>
                <a:tab pos="457200" algn="l"/>
              </a:tabLst>
              <a:defRPr/>
            </a:pPr>
            <a:r>
              <a:rPr lang="en-US" sz="1400" dirty="0">
                <a:latin typeface="Courier New" pitchFamily="49" charset="0"/>
              </a:rPr>
              <a:t>{</a:t>
            </a:r>
          </a:p>
          <a:p>
            <a:pPr defTabSz="457200" eaLnBrk="0" hangingPunct="0">
              <a:lnSpc>
                <a:spcPct val="120000"/>
              </a:lnSpc>
              <a:tabLst>
                <a:tab pos="457200" algn="l"/>
              </a:tabLst>
              <a:defRPr/>
            </a:pPr>
            <a:r>
              <a:rPr lang="en-US" sz="1400" dirty="0">
                <a:latin typeface="Courier New" pitchFamily="49" charset="0"/>
              </a:rPr>
              <a:t>    if (! </a:t>
            </a:r>
            <a:r>
              <a:rPr lang="en-US" sz="1400" dirty="0" err="1">
                <a:latin typeface="Courier New" pitchFamily="49" charset="0"/>
              </a:rPr>
              <a:t>IsPostBack</a:t>
            </a: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a:t>
            </a:r>
          </a:p>
        </p:txBody>
      </p:sp>
      <p:sp>
        <p:nvSpPr>
          <p:cNvPr id="12" name="Gefaltete Ecke 11"/>
          <p:cNvSpPr/>
          <p:nvPr/>
        </p:nvSpPr>
        <p:spPr>
          <a:xfrm>
            <a:off x="10276455" y="5373581"/>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sp>
        <p:nvSpPr>
          <p:cNvPr id="8" name="Rechteck 7"/>
          <p:cNvSpPr/>
          <p:nvPr/>
        </p:nvSpPr>
        <p:spPr>
          <a:xfrm rot="20475245">
            <a:off x="10710742" y="4763654"/>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170408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1783</Words>
  <Application>Microsoft Office PowerPoint</Application>
  <PresentationFormat>Breitbild</PresentationFormat>
  <Paragraphs>222</Paragraphs>
  <Slides>20</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20</vt:i4>
      </vt:variant>
    </vt:vector>
  </HeadingPairs>
  <TitlesOfParts>
    <vt:vector size="30" baseType="lpstr">
      <vt:lpstr>Arial</vt:lpstr>
      <vt:lpstr>Brush Script MT</vt:lpstr>
      <vt:lpstr>Calibri</vt:lpstr>
      <vt:lpstr>Calibri Light</vt:lpstr>
      <vt:lpstr>Century Gothic</vt:lpstr>
      <vt:lpstr>Consolas</vt:lpstr>
      <vt:lpstr>Courier New</vt:lpstr>
      <vt:lpstr>Verdana</vt:lpstr>
      <vt:lpstr>Wingdings</vt:lpstr>
      <vt:lpstr>Office</vt:lpstr>
      <vt:lpstr>Kontrollfluss</vt:lpstr>
      <vt:lpstr>PowerPoint-Präsentation</vt:lpstr>
      <vt:lpstr>Lebenszyklus der Seite</vt:lpstr>
      <vt:lpstr>Code-Behind Files</vt:lpstr>
      <vt:lpstr>Event Handlers</vt:lpstr>
      <vt:lpstr>Clientside Event Handlers</vt:lpstr>
      <vt:lpstr>Serverside Event Handlers</vt:lpstr>
      <vt:lpstr>Wirklich löschen</vt:lpstr>
      <vt:lpstr>Handling Postbacks </vt:lpstr>
      <vt:lpstr>Programmablauf steuern</vt:lpstr>
      <vt:lpstr>Response Objekt</vt:lpstr>
      <vt:lpstr>Request Objekt</vt:lpstr>
      <vt:lpstr>Server Objekt</vt:lpstr>
      <vt:lpstr>Application Variable bzw Events</vt:lpstr>
      <vt:lpstr>App_start</vt:lpstr>
      <vt:lpstr>Session Variable</vt:lpstr>
      <vt:lpstr>Web.config &amp; Session Management</vt:lpstr>
      <vt:lpstr>Programmfluss durch Querystring ? steuern</vt:lpstr>
      <vt:lpstr>FriendlyUrls</vt:lpstr>
      <vt:lpstr>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122</cp:revision>
  <dcterms:created xsi:type="dcterms:W3CDTF">2016-10-05T12:31:26Z</dcterms:created>
  <dcterms:modified xsi:type="dcterms:W3CDTF">2018-06-05T14:57:12Z</dcterms:modified>
</cp:coreProperties>
</file>