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6"/>
  </p:notesMasterIdLst>
  <p:sldIdLst>
    <p:sldId id="256" r:id="rId2"/>
    <p:sldId id="257" r:id="rId3"/>
    <p:sldId id="315" r:id="rId4"/>
    <p:sldId id="323" r:id="rId5"/>
    <p:sldId id="316" r:id="rId6"/>
    <p:sldId id="324" r:id="rId7"/>
    <p:sldId id="314" r:id="rId8"/>
    <p:sldId id="321" r:id="rId9"/>
    <p:sldId id="317" r:id="rId10"/>
    <p:sldId id="312" r:id="rId11"/>
    <p:sldId id="320" r:id="rId12"/>
    <p:sldId id="319" r:id="rId13"/>
    <p:sldId id="318" r:id="rId14"/>
    <p:sldId id="322" r:id="rId15"/>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94B86"/>
    <a:srgbClr val="11E9CF"/>
    <a:srgbClr val="009AD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5" autoAdjust="0"/>
    <p:restoredTop sz="47205" autoAdjust="0"/>
  </p:normalViewPr>
  <p:slideViewPr>
    <p:cSldViewPr snapToGrid="0">
      <p:cViewPr varScale="1">
        <p:scale>
          <a:sx n="101" d="100"/>
          <a:sy n="101" d="100"/>
        </p:scale>
        <p:origin x="19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6035F98-A1BD-4CEA-97BE-8B0B3D35457A}" type="datetimeFigureOut">
              <a:rPr lang="de-DE" smtClean="0"/>
              <a:t>05.06.2018</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210812-7D92-4061-8666-33E5FF0E418A}" type="slidenum">
              <a:rPr lang="de-DE" smtClean="0"/>
              <a:t>‹Nr.›</a:t>
            </a:fld>
            <a:endParaRPr lang="de-DE"/>
          </a:p>
        </p:txBody>
      </p:sp>
    </p:spTree>
    <p:extLst>
      <p:ext uri="{BB962C8B-B14F-4D97-AF65-F5344CB8AC3E}">
        <p14:creationId xmlns:p14="http://schemas.microsoft.com/office/powerpoint/2010/main" val="7810583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7"/>
          <p:cNvSpPr txBox="1">
            <a:spLocks noGrp="1" noChangeArrowheads="1"/>
          </p:cNvSpPr>
          <p:nvPr/>
        </p:nvSpPr>
        <p:spPr bwMode="auto">
          <a:xfrm>
            <a:off x="3970338" y="8829675"/>
            <a:ext cx="3038475" cy="465138"/>
          </a:xfrm>
          <a:prstGeom prst="rect">
            <a:avLst/>
          </a:prstGeom>
          <a:noFill/>
          <a:ln>
            <a:miter lim="800000"/>
            <a:headEnd/>
            <a:tailEnd/>
          </a:ln>
        </p:spPr>
        <p:txBody>
          <a:bodyPr anchor="b"/>
          <a:lstStyle>
            <a:lvl1pPr algn="ctr" eaLnBrk="0" hangingPunct="0">
              <a:defRPr>
                <a:solidFill>
                  <a:schemeClr val="tx1"/>
                </a:solidFill>
                <a:latin typeface="Verdana" panose="020B0604030504040204" pitchFamily="34" charset="0"/>
                <a:cs typeface="Arial" panose="020B0604020202020204" pitchFamily="34" charset="0"/>
              </a:defRPr>
            </a:lvl1pPr>
            <a:lvl2pPr marL="742950" indent="-285750" algn="ctr" eaLnBrk="0" hangingPunct="0">
              <a:defRPr>
                <a:solidFill>
                  <a:schemeClr val="tx1"/>
                </a:solidFill>
                <a:latin typeface="Verdana" panose="020B0604030504040204" pitchFamily="34" charset="0"/>
                <a:cs typeface="Arial" panose="020B0604020202020204" pitchFamily="34" charset="0"/>
              </a:defRPr>
            </a:lvl2pPr>
            <a:lvl3pPr marL="1143000" indent="-228600" algn="ctr" eaLnBrk="0" hangingPunct="0">
              <a:defRPr>
                <a:solidFill>
                  <a:schemeClr val="tx1"/>
                </a:solidFill>
                <a:latin typeface="Verdana" panose="020B0604030504040204" pitchFamily="34" charset="0"/>
                <a:cs typeface="Arial" panose="020B0604020202020204" pitchFamily="34" charset="0"/>
              </a:defRPr>
            </a:lvl3pPr>
            <a:lvl4pPr marL="1600200" indent="-228600" algn="ctr" eaLnBrk="0" hangingPunct="0">
              <a:defRPr>
                <a:solidFill>
                  <a:schemeClr val="tx1"/>
                </a:solidFill>
                <a:latin typeface="Verdana" panose="020B0604030504040204" pitchFamily="34" charset="0"/>
                <a:cs typeface="Arial" panose="020B0604020202020204" pitchFamily="34" charset="0"/>
              </a:defRPr>
            </a:lvl4pPr>
            <a:lvl5pPr marL="2057400" indent="-228600" algn="ctr" eaLnBrk="0" hangingPunct="0">
              <a:defRPr>
                <a:solidFill>
                  <a:schemeClr val="tx1"/>
                </a:solidFill>
                <a:latin typeface="Verdan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r" eaLnBrk="1" hangingPunct="1"/>
            <a:fld id="{7383A975-59B1-41BF-94DA-39C9E0150D14}" type="slidenum">
              <a:rPr lang="en-US" altLang="de-DE" sz="1200">
                <a:latin typeface="Arial" panose="020B0604020202020204" pitchFamily="34" charset="0"/>
              </a:rPr>
              <a:pPr algn="r" eaLnBrk="1" hangingPunct="1"/>
              <a:t>3</a:t>
            </a:fld>
            <a:endParaRPr lang="en-US" altLang="de-DE" sz="1200">
              <a:latin typeface="Arial" panose="020B0604020202020204" pitchFamily="34" charset="0"/>
            </a:endParaRPr>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xfrm>
            <a:off x="314325" y="2184400"/>
            <a:ext cx="6286500" cy="6843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de-DE">
                <a:latin typeface="Arial" panose="020B0604020202020204" pitchFamily="34" charset="0"/>
              </a:rPr>
              <a:t>Ensure that the students are familiar with the concept of debugging.</a:t>
            </a:r>
          </a:p>
          <a:p>
            <a:r>
              <a:rPr lang="en-US" altLang="de-DE">
                <a:latin typeface="Arial" panose="020B0604020202020204" pitchFamily="34" charset="0"/>
              </a:rPr>
              <a:t>Explain the process of debugging: Determine whether the bug should be fixed, locate the bug, and fix the bug.</a:t>
            </a:r>
            <a:endParaRPr lang="en-US" altLang="de-DE" b="1">
              <a:latin typeface="Arial" panose="020B0604020202020204" pitchFamily="34" charset="0"/>
            </a:endParaRPr>
          </a:p>
          <a:p>
            <a:r>
              <a:rPr lang="en-US" altLang="de-DE">
                <a:latin typeface="Arial" panose="020B0604020202020204" pitchFamily="34" charset="0"/>
              </a:rPr>
              <a:t>Point out that unlike spoken languages such as English and German, where a syntax error can be overlooked, a compiler error will not pass, because software like Visual Studio 2010 will not fix a syntax error.</a:t>
            </a:r>
          </a:p>
          <a:p>
            <a:r>
              <a:rPr lang="en-US" altLang="de-DE">
                <a:latin typeface="Arial" panose="020B0604020202020204" pitchFamily="34" charset="0"/>
              </a:rPr>
              <a:t>Mention about debugging on the client—for example, how to debug a commercial Web application on a client computer by using Microsoft Visual Studio® 2010—and stepping through client-side code. </a:t>
            </a:r>
          </a:p>
          <a:p>
            <a:r>
              <a:rPr lang="en-US" altLang="de-DE">
                <a:latin typeface="Arial" panose="020B0604020202020204" pitchFamily="34" charset="0"/>
              </a:rPr>
              <a:t>Potentially show the </a:t>
            </a:r>
            <a:r>
              <a:rPr lang="en-US" altLang="de-DE" b="1">
                <a:latin typeface="Arial" panose="020B0604020202020204" pitchFamily="34" charset="0"/>
              </a:rPr>
              <a:t>Options</a:t>
            </a:r>
            <a:r>
              <a:rPr lang="en-US" altLang="de-DE">
                <a:latin typeface="Arial" panose="020B0604020202020204" pitchFamily="34" charset="0"/>
              </a:rPr>
              <a:t> dialog box for enabling client-side debugging, and the JavaScript </a:t>
            </a:r>
            <a:r>
              <a:rPr lang="en-US" altLang="de-DE" b="1">
                <a:latin typeface="Arial" panose="020B0604020202020204" pitchFamily="34" charset="0"/>
              </a:rPr>
              <a:t>debugger</a:t>
            </a:r>
            <a:r>
              <a:rPr lang="en-US" altLang="de-DE">
                <a:latin typeface="Arial" panose="020B0604020202020204" pitchFamily="34" charset="0"/>
              </a:rPr>
              <a:t> method.</a:t>
            </a:r>
          </a:p>
          <a:p>
            <a:r>
              <a:rPr lang="en-US" altLang="de-DE">
                <a:latin typeface="Arial" panose="020B0604020202020204" pitchFamily="34" charset="0"/>
              </a:rPr>
              <a:t>Point out though, that client-side debugging is not being discussed in this module.</a:t>
            </a:r>
          </a:p>
          <a:p>
            <a:endParaRPr lang="en-US" altLang="de-DE">
              <a:latin typeface="Arial" panose="020B0604020202020204" pitchFamily="34" charset="0"/>
            </a:endParaRPr>
          </a:p>
          <a:p>
            <a:r>
              <a:rPr lang="en-US" altLang="de-DE" b="1">
                <a:latin typeface="Arial" panose="020B0604020202020204" pitchFamily="34" charset="0"/>
              </a:rPr>
              <a:t>Question:</a:t>
            </a:r>
            <a:r>
              <a:rPr lang="en-US" altLang="de-DE">
                <a:latin typeface="Arial" panose="020B0604020202020204" pitchFamily="34" charset="0"/>
              </a:rPr>
              <a:t> How will you ensure that your program or code is without any errors?</a:t>
            </a:r>
            <a:endParaRPr lang="en-US" altLang="de-DE" b="1">
              <a:latin typeface="Arial" panose="020B0604020202020204" pitchFamily="34" charset="0"/>
            </a:endParaRPr>
          </a:p>
          <a:p>
            <a:r>
              <a:rPr lang="en-US" altLang="de-DE" b="1">
                <a:latin typeface="Arial" panose="020B0604020202020204" pitchFamily="34" charset="0"/>
              </a:rPr>
              <a:t>Answer:</a:t>
            </a:r>
            <a:r>
              <a:rPr lang="en-US" altLang="de-DE">
                <a:latin typeface="Arial" panose="020B0604020202020204" pitchFamily="34" charset="0"/>
              </a:rPr>
              <a:t> When you write a computer program, errors can and will occur. You might make a typographical error, your program might not perform as expected, or it might not run at all. When there is an error in your program, you need to find it and fix it. Finding and fixing errors is called debugging. </a:t>
            </a:r>
          </a:p>
        </p:txBody>
      </p:sp>
      <p:sp>
        <p:nvSpPr>
          <p:cNvPr id="28677" name="Rectangle 2"/>
          <p:cNvSpPr txBox="1">
            <a:spLocks noGrp="1" noChangeArrowheads="1"/>
          </p:cNvSpPr>
          <p:nvPr/>
        </p:nvSpPr>
        <p:spPr bwMode="auto">
          <a:xfrm>
            <a:off x="0" y="238125"/>
            <a:ext cx="3038475"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lvl1pPr algn="ctr" eaLnBrk="0" hangingPunct="0">
              <a:defRPr>
                <a:solidFill>
                  <a:schemeClr val="tx1"/>
                </a:solidFill>
                <a:latin typeface="Verdana" panose="020B0604030504040204" pitchFamily="34" charset="0"/>
                <a:cs typeface="Arial" panose="020B0604020202020204" pitchFamily="34" charset="0"/>
              </a:defRPr>
            </a:lvl1pPr>
            <a:lvl2pPr marL="742950" indent="-285750" algn="ctr" eaLnBrk="0" hangingPunct="0">
              <a:defRPr>
                <a:solidFill>
                  <a:schemeClr val="tx1"/>
                </a:solidFill>
                <a:latin typeface="Verdana" panose="020B0604030504040204" pitchFamily="34" charset="0"/>
                <a:cs typeface="Arial" panose="020B0604020202020204" pitchFamily="34" charset="0"/>
              </a:defRPr>
            </a:lvl2pPr>
            <a:lvl3pPr marL="1143000" indent="-228600" algn="ctr" eaLnBrk="0" hangingPunct="0">
              <a:defRPr>
                <a:solidFill>
                  <a:schemeClr val="tx1"/>
                </a:solidFill>
                <a:latin typeface="Verdana" panose="020B0604030504040204" pitchFamily="34" charset="0"/>
                <a:cs typeface="Arial" panose="020B0604020202020204" pitchFamily="34" charset="0"/>
              </a:defRPr>
            </a:lvl3pPr>
            <a:lvl4pPr marL="1600200" indent="-228600" algn="ctr" eaLnBrk="0" hangingPunct="0">
              <a:defRPr>
                <a:solidFill>
                  <a:schemeClr val="tx1"/>
                </a:solidFill>
                <a:latin typeface="Verdana" panose="020B0604030504040204" pitchFamily="34" charset="0"/>
                <a:cs typeface="Arial" panose="020B0604020202020204" pitchFamily="34" charset="0"/>
              </a:defRPr>
            </a:lvl4pPr>
            <a:lvl5pPr marL="2057400" indent="-228600" algn="ctr" eaLnBrk="0" hangingPunct="0">
              <a:defRPr>
                <a:solidFill>
                  <a:schemeClr val="tx1"/>
                </a:solidFill>
                <a:latin typeface="Verdan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l" eaLnBrk="1" hangingPunct="1"/>
            <a:r>
              <a:rPr lang="en-US" altLang="de-DE" sz="1200" b="1">
                <a:solidFill>
                  <a:srgbClr val="336699"/>
                </a:solidFill>
                <a:latin typeface="Arial" panose="020B0604020202020204" pitchFamily="34" charset="0"/>
              </a:rPr>
              <a:t>Module 7: Troubleshooting Microsoft® ASP.NET Web Applications</a:t>
            </a:r>
          </a:p>
        </p:txBody>
      </p:sp>
      <p:sp>
        <p:nvSpPr>
          <p:cNvPr id="28678" name="Rectangle 3"/>
          <p:cNvSpPr txBox="1">
            <a:spLocks noGrp="1" noChangeArrowheads="1"/>
          </p:cNvSpPr>
          <p:nvPr/>
        </p:nvSpPr>
        <p:spPr bwMode="auto">
          <a:xfrm>
            <a:off x="0" y="0"/>
            <a:ext cx="3038475"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defRPr>
                <a:solidFill>
                  <a:schemeClr val="tx1"/>
                </a:solidFill>
                <a:latin typeface="Verdana" panose="020B0604030504040204" pitchFamily="34" charset="0"/>
                <a:cs typeface="Arial" panose="020B0604020202020204" pitchFamily="34" charset="0"/>
              </a:defRPr>
            </a:lvl1pPr>
            <a:lvl2pPr marL="742950" indent="-285750" algn="ctr" eaLnBrk="0" hangingPunct="0">
              <a:defRPr>
                <a:solidFill>
                  <a:schemeClr val="tx1"/>
                </a:solidFill>
                <a:latin typeface="Verdana" panose="020B0604030504040204" pitchFamily="34" charset="0"/>
                <a:cs typeface="Arial" panose="020B0604020202020204" pitchFamily="34" charset="0"/>
              </a:defRPr>
            </a:lvl2pPr>
            <a:lvl3pPr marL="1143000" indent="-228600" algn="ctr" eaLnBrk="0" hangingPunct="0">
              <a:defRPr>
                <a:solidFill>
                  <a:schemeClr val="tx1"/>
                </a:solidFill>
                <a:latin typeface="Verdana" panose="020B0604030504040204" pitchFamily="34" charset="0"/>
                <a:cs typeface="Arial" panose="020B0604020202020204" pitchFamily="34" charset="0"/>
              </a:defRPr>
            </a:lvl3pPr>
            <a:lvl4pPr marL="1600200" indent="-228600" algn="ctr" eaLnBrk="0" hangingPunct="0">
              <a:defRPr>
                <a:solidFill>
                  <a:schemeClr val="tx1"/>
                </a:solidFill>
                <a:latin typeface="Verdana" panose="020B0604030504040204" pitchFamily="34" charset="0"/>
                <a:cs typeface="Arial" panose="020B0604020202020204" pitchFamily="34" charset="0"/>
              </a:defRPr>
            </a:lvl4pPr>
            <a:lvl5pPr marL="2057400" indent="-228600" algn="ctr" eaLnBrk="0" hangingPunct="0">
              <a:defRPr>
                <a:solidFill>
                  <a:schemeClr val="tx1"/>
                </a:solidFill>
                <a:latin typeface="Verdan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l" eaLnBrk="1" hangingPunct="1"/>
            <a:r>
              <a:rPr lang="en-US" altLang="de-DE" sz="1200" b="1">
                <a:latin typeface="Arial" panose="020B0604020202020204" pitchFamily="34" charset="0"/>
              </a:rPr>
              <a:t>Course 10267A</a:t>
            </a:r>
          </a:p>
        </p:txBody>
      </p:sp>
    </p:spTree>
    <p:extLst>
      <p:ext uri="{BB962C8B-B14F-4D97-AF65-F5344CB8AC3E}">
        <p14:creationId xmlns:p14="http://schemas.microsoft.com/office/powerpoint/2010/main" val="31441732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7"/>
          <p:cNvSpPr txBox="1">
            <a:spLocks noGrp="1" noChangeArrowheads="1"/>
          </p:cNvSpPr>
          <p:nvPr/>
        </p:nvSpPr>
        <p:spPr bwMode="auto">
          <a:xfrm>
            <a:off x="3970338" y="8829675"/>
            <a:ext cx="3038475" cy="465138"/>
          </a:xfrm>
          <a:prstGeom prst="rect">
            <a:avLst/>
          </a:prstGeom>
          <a:noFill/>
          <a:ln>
            <a:miter lim="800000"/>
            <a:headEnd/>
            <a:tailEnd/>
          </a:ln>
        </p:spPr>
        <p:txBody>
          <a:bodyPr anchor="b"/>
          <a:lstStyle>
            <a:lvl1pPr algn="ctr" eaLnBrk="0" hangingPunct="0">
              <a:defRPr>
                <a:solidFill>
                  <a:schemeClr val="tx1"/>
                </a:solidFill>
                <a:latin typeface="Verdana" panose="020B0604030504040204" pitchFamily="34" charset="0"/>
                <a:cs typeface="Arial" panose="020B0604020202020204" pitchFamily="34" charset="0"/>
              </a:defRPr>
            </a:lvl1pPr>
            <a:lvl2pPr marL="742950" indent="-285750" algn="ctr" eaLnBrk="0" hangingPunct="0">
              <a:defRPr>
                <a:solidFill>
                  <a:schemeClr val="tx1"/>
                </a:solidFill>
                <a:latin typeface="Verdana" panose="020B0604030504040204" pitchFamily="34" charset="0"/>
                <a:cs typeface="Arial" panose="020B0604020202020204" pitchFamily="34" charset="0"/>
              </a:defRPr>
            </a:lvl2pPr>
            <a:lvl3pPr marL="1143000" indent="-228600" algn="ctr" eaLnBrk="0" hangingPunct="0">
              <a:defRPr>
                <a:solidFill>
                  <a:schemeClr val="tx1"/>
                </a:solidFill>
                <a:latin typeface="Verdana" panose="020B0604030504040204" pitchFamily="34" charset="0"/>
                <a:cs typeface="Arial" panose="020B0604020202020204" pitchFamily="34" charset="0"/>
              </a:defRPr>
            </a:lvl3pPr>
            <a:lvl4pPr marL="1600200" indent="-228600" algn="ctr" eaLnBrk="0" hangingPunct="0">
              <a:defRPr>
                <a:solidFill>
                  <a:schemeClr val="tx1"/>
                </a:solidFill>
                <a:latin typeface="Verdana" panose="020B0604030504040204" pitchFamily="34" charset="0"/>
                <a:cs typeface="Arial" panose="020B0604020202020204" pitchFamily="34" charset="0"/>
              </a:defRPr>
            </a:lvl4pPr>
            <a:lvl5pPr marL="2057400" indent="-228600" algn="ctr" eaLnBrk="0" hangingPunct="0">
              <a:defRPr>
                <a:solidFill>
                  <a:schemeClr val="tx1"/>
                </a:solidFill>
                <a:latin typeface="Verdan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r" eaLnBrk="1" hangingPunct="1"/>
            <a:fld id="{7383A975-59B1-41BF-94DA-39C9E0150D14}" type="slidenum">
              <a:rPr lang="en-US" altLang="de-DE" sz="1200">
                <a:latin typeface="Arial" panose="020B0604020202020204" pitchFamily="34" charset="0"/>
              </a:rPr>
              <a:pPr algn="r" eaLnBrk="1" hangingPunct="1"/>
              <a:t>7</a:t>
            </a:fld>
            <a:endParaRPr lang="en-US" altLang="de-DE" sz="1200">
              <a:latin typeface="Arial" panose="020B0604020202020204" pitchFamily="34" charset="0"/>
            </a:endParaRPr>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xfrm>
            <a:off x="314325" y="2184400"/>
            <a:ext cx="6286500" cy="6843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de-DE">
                <a:latin typeface="Arial" panose="020B0604020202020204" pitchFamily="34" charset="0"/>
              </a:rPr>
              <a:t>Ensure that the students are familiar with the concept of debugging.</a:t>
            </a:r>
          </a:p>
          <a:p>
            <a:r>
              <a:rPr lang="en-US" altLang="de-DE">
                <a:latin typeface="Arial" panose="020B0604020202020204" pitchFamily="34" charset="0"/>
              </a:rPr>
              <a:t>Explain the process of debugging: Determine whether the bug should be fixed, locate the bug, and fix the bug.</a:t>
            </a:r>
            <a:endParaRPr lang="en-US" altLang="de-DE" b="1">
              <a:latin typeface="Arial" panose="020B0604020202020204" pitchFamily="34" charset="0"/>
            </a:endParaRPr>
          </a:p>
          <a:p>
            <a:r>
              <a:rPr lang="en-US" altLang="de-DE">
                <a:latin typeface="Arial" panose="020B0604020202020204" pitchFamily="34" charset="0"/>
              </a:rPr>
              <a:t>Point out that unlike spoken languages such as English and German, where a syntax error can be overlooked, a compiler error will not pass, because software like Visual Studio 2010 will not fix a syntax error.</a:t>
            </a:r>
          </a:p>
          <a:p>
            <a:r>
              <a:rPr lang="en-US" altLang="de-DE">
                <a:latin typeface="Arial" panose="020B0604020202020204" pitchFamily="34" charset="0"/>
              </a:rPr>
              <a:t>Mention about debugging on the client—for example, how to debug a commercial Web application on a client computer by using Microsoft Visual Studio® 2010—and stepping through client-side code. </a:t>
            </a:r>
          </a:p>
          <a:p>
            <a:r>
              <a:rPr lang="en-US" altLang="de-DE">
                <a:latin typeface="Arial" panose="020B0604020202020204" pitchFamily="34" charset="0"/>
              </a:rPr>
              <a:t>Potentially show the </a:t>
            </a:r>
            <a:r>
              <a:rPr lang="en-US" altLang="de-DE" b="1">
                <a:latin typeface="Arial" panose="020B0604020202020204" pitchFamily="34" charset="0"/>
              </a:rPr>
              <a:t>Options</a:t>
            </a:r>
            <a:r>
              <a:rPr lang="en-US" altLang="de-DE">
                <a:latin typeface="Arial" panose="020B0604020202020204" pitchFamily="34" charset="0"/>
              </a:rPr>
              <a:t> dialog box for enabling client-side debugging, and the JavaScript </a:t>
            </a:r>
            <a:r>
              <a:rPr lang="en-US" altLang="de-DE" b="1">
                <a:latin typeface="Arial" panose="020B0604020202020204" pitchFamily="34" charset="0"/>
              </a:rPr>
              <a:t>debugger</a:t>
            </a:r>
            <a:r>
              <a:rPr lang="en-US" altLang="de-DE">
                <a:latin typeface="Arial" panose="020B0604020202020204" pitchFamily="34" charset="0"/>
              </a:rPr>
              <a:t> method.</a:t>
            </a:r>
          </a:p>
          <a:p>
            <a:r>
              <a:rPr lang="en-US" altLang="de-DE">
                <a:latin typeface="Arial" panose="020B0604020202020204" pitchFamily="34" charset="0"/>
              </a:rPr>
              <a:t>Point out though, that client-side debugging is not being discussed in this module.</a:t>
            </a:r>
          </a:p>
          <a:p>
            <a:endParaRPr lang="en-US" altLang="de-DE">
              <a:latin typeface="Arial" panose="020B0604020202020204" pitchFamily="34" charset="0"/>
            </a:endParaRPr>
          </a:p>
          <a:p>
            <a:r>
              <a:rPr lang="en-US" altLang="de-DE" b="1">
                <a:latin typeface="Arial" panose="020B0604020202020204" pitchFamily="34" charset="0"/>
              </a:rPr>
              <a:t>Question:</a:t>
            </a:r>
            <a:r>
              <a:rPr lang="en-US" altLang="de-DE">
                <a:latin typeface="Arial" panose="020B0604020202020204" pitchFamily="34" charset="0"/>
              </a:rPr>
              <a:t> How will you ensure that your program or code is without any errors?</a:t>
            </a:r>
            <a:endParaRPr lang="en-US" altLang="de-DE" b="1">
              <a:latin typeface="Arial" panose="020B0604020202020204" pitchFamily="34" charset="0"/>
            </a:endParaRPr>
          </a:p>
          <a:p>
            <a:r>
              <a:rPr lang="en-US" altLang="de-DE" b="1">
                <a:latin typeface="Arial" panose="020B0604020202020204" pitchFamily="34" charset="0"/>
              </a:rPr>
              <a:t>Answer:</a:t>
            </a:r>
            <a:r>
              <a:rPr lang="en-US" altLang="de-DE">
                <a:latin typeface="Arial" panose="020B0604020202020204" pitchFamily="34" charset="0"/>
              </a:rPr>
              <a:t> When you write a computer program, errors can and will occur. You might make a typographical error, your program might not perform as expected, or it might not run at all. When there is an error in your program, you need to find it and fix it. Finding and fixing errors is called debugging. </a:t>
            </a:r>
          </a:p>
        </p:txBody>
      </p:sp>
      <p:sp>
        <p:nvSpPr>
          <p:cNvPr id="28677" name="Rectangle 2"/>
          <p:cNvSpPr txBox="1">
            <a:spLocks noGrp="1" noChangeArrowheads="1"/>
          </p:cNvSpPr>
          <p:nvPr/>
        </p:nvSpPr>
        <p:spPr bwMode="auto">
          <a:xfrm>
            <a:off x="0" y="238125"/>
            <a:ext cx="3038475"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lvl1pPr algn="ctr" eaLnBrk="0" hangingPunct="0">
              <a:defRPr>
                <a:solidFill>
                  <a:schemeClr val="tx1"/>
                </a:solidFill>
                <a:latin typeface="Verdana" panose="020B0604030504040204" pitchFamily="34" charset="0"/>
                <a:cs typeface="Arial" panose="020B0604020202020204" pitchFamily="34" charset="0"/>
              </a:defRPr>
            </a:lvl1pPr>
            <a:lvl2pPr marL="742950" indent="-285750" algn="ctr" eaLnBrk="0" hangingPunct="0">
              <a:defRPr>
                <a:solidFill>
                  <a:schemeClr val="tx1"/>
                </a:solidFill>
                <a:latin typeface="Verdana" panose="020B0604030504040204" pitchFamily="34" charset="0"/>
                <a:cs typeface="Arial" panose="020B0604020202020204" pitchFamily="34" charset="0"/>
              </a:defRPr>
            </a:lvl2pPr>
            <a:lvl3pPr marL="1143000" indent="-228600" algn="ctr" eaLnBrk="0" hangingPunct="0">
              <a:defRPr>
                <a:solidFill>
                  <a:schemeClr val="tx1"/>
                </a:solidFill>
                <a:latin typeface="Verdana" panose="020B0604030504040204" pitchFamily="34" charset="0"/>
                <a:cs typeface="Arial" panose="020B0604020202020204" pitchFamily="34" charset="0"/>
              </a:defRPr>
            </a:lvl3pPr>
            <a:lvl4pPr marL="1600200" indent="-228600" algn="ctr" eaLnBrk="0" hangingPunct="0">
              <a:defRPr>
                <a:solidFill>
                  <a:schemeClr val="tx1"/>
                </a:solidFill>
                <a:latin typeface="Verdana" panose="020B0604030504040204" pitchFamily="34" charset="0"/>
                <a:cs typeface="Arial" panose="020B0604020202020204" pitchFamily="34" charset="0"/>
              </a:defRPr>
            </a:lvl4pPr>
            <a:lvl5pPr marL="2057400" indent="-228600" algn="ctr" eaLnBrk="0" hangingPunct="0">
              <a:defRPr>
                <a:solidFill>
                  <a:schemeClr val="tx1"/>
                </a:solidFill>
                <a:latin typeface="Verdan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l" eaLnBrk="1" hangingPunct="1"/>
            <a:r>
              <a:rPr lang="en-US" altLang="de-DE" sz="1200" b="1">
                <a:solidFill>
                  <a:srgbClr val="336699"/>
                </a:solidFill>
                <a:latin typeface="Arial" panose="020B0604020202020204" pitchFamily="34" charset="0"/>
              </a:rPr>
              <a:t>Module 7: Troubleshooting Microsoft® ASP.NET Web Applications</a:t>
            </a:r>
          </a:p>
        </p:txBody>
      </p:sp>
      <p:sp>
        <p:nvSpPr>
          <p:cNvPr id="28678" name="Rectangle 3"/>
          <p:cNvSpPr txBox="1">
            <a:spLocks noGrp="1" noChangeArrowheads="1"/>
          </p:cNvSpPr>
          <p:nvPr/>
        </p:nvSpPr>
        <p:spPr bwMode="auto">
          <a:xfrm>
            <a:off x="0" y="0"/>
            <a:ext cx="3038475"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defRPr>
                <a:solidFill>
                  <a:schemeClr val="tx1"/>
                </a:solidFill>
                <a:latin typeface="Verdana" panose="020B0604030504040204" pitchFamily="34" charset="0"/>
                <a:cs typeface="Arial" panose="020B0604020202020204" pitchFamily="34" charset="0"/>
              </a:defRPr>
            </a:lvl1pPr>
            <a:lvl2pPr marL="742950" indent="-285750" algn="ctr" eaLnBrk="0" hangingPunct="0">
              <a:defRPr>
                <a:solidFill>
                  <a:schemeClr val="tx1"/>
                </a:solidFill>
                <a:latin typeface="Verdana" panose="020B0604030504040204" pitchFamily="34" charset="0"/>
                <a:cs typeface="Arial" panose="020B0604020202020204" pitchFamily="34" charset="0"/>
              </a:defRPr>
            </a:lvl2pPr>
            <a:lvl3pPr marL="1143000" indent="-228600" algn="ctr" eaLnBrk="0" hangingPunct="0">
              <a:defRPr>
                <a:solidFill>
                  <a:schemeClr val="tx1"/>
                </a:solidFill>
                <a:latin typeface="Verdana" panose="020B0604030504040204" pitchFamily="34" charset="0"/>
                <a:cs typeface="Arial" panose="020B0604020202020204" pitchFamily="34" charset="0"/>
              </a:defRPr>
            </a:lvl3pPr>
            <a:lvl4pPr marL="1600200" indent="-228600" algn="ctr" eaLnBrk="0" hangingPunct="0">
              <a:defRPr>
                <a:solidFill>
                  <a:schemeClr val="tx1"/>
                </a:solidFill>
                <a:latin typeface="Verdana" panose="020B0604030504040204" pitchFamily="34" charset="0"/>
                <a:cs typeface="Arial" panose="020B0604020202020204" pitchFamily="34" charset="0"/>
              </a:defRPr>
            </a:lvl4pPr>
            <a:lvl5pPr marL="2057400" indent="-228600" algn="ctr" eaLnBrk="0" hangingPunct="0">
              <a:defRPr>
                <a:solidFill>
                  <a:schemeClr val="tx1"/>
                </a:solidFill>
                <a:latin typeface="Verdan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l" eaLnBrk="1" hangingPunct="1"/>
            <a:r>
              <a:rPr lang="en-US" altLang="de-DE" sz="1200" b="1">
                <a:latin typeface="Arial" panose="020B0604020202020204" pitchFamily="34" charset="0"/>
              </a:rPr>
              <a:t>Course 10267A</a:t>
            </a:r>
          </a:p>
        </p:txBody>
      </p:sp>
    </p:spTree>
    <p:extLst>
      <p:ext uri="{BB962C8B-B14F-4D97-AF65-F5344CB8AC3E}">
        <p14:creationId xmlns:p14="http://schemas.microsoft.com/office/powerpoint/2010/main" val="24413205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7"/>
          <p:cNvSpPr txBox="1">
            <a:spLocks noGrp="1" noChangeArrowheads="1"/>
          </p:cNvSpPr>
          <p:nvPr/>
        </p:nvSpPr>
        <p:spPr bwMode="auto">
          <a:xfrm>
            <a:off x="3970338" y="8829675"/>
            <a:ext cx="3038475" cy="465138"/>
          </a:xfrm>
          <a:prstGeom prst="rect">
            <a:avLst/>
          </a:prstGeom>
          <a:noFill/>
          <a:ln>
            <a:miter lim="800000"/>
            <a:headEnd/>
            <a:tailEnd/>
          </a:ln>
        </p:spPr>
        <p:txBody>
          <a:bodyPr anchor="b"/>
          <a:lstStyle>
            <a:lvl1pPr algn="ctr" eaLnBrk="0" hangingPunct="0">
              <a:defRPr>
                <a:solidFill>
                  <a:schemeClr val="tx1"/>
                </a:solidFill>
                <a:latin typeface="Verdana" panose="020B0604030504040204" pitchFamily="34" charset="0"/>
                <a:cs typeface="Arial" panose="020B0604020202020204" pitchFamily="34" charset="0"/>
              </a:defRPr>
            </a:lvl1pPr>
            <a:lvl2pPr marL="742950" indent="-285750" algn="ctr" eaLnBrk="0" hangingPunct="0">
              <a:defRPr>
                <a:solidFill>
                  <a:schemeClr val="tx1"/>
                </a:solidFill>
                <a:latin typeface="Verdana" panose="020B0604030504040204" pitchFamily="34" charset="0"/>
                <a:cs typeface="Arial" panose="020B0604020202020204" pitchFamily="34" charset="0"/>
              </a:defRPr>
            </a:lvl2pPr>
            <a:lvl3pPr marL="1143000" indent="-228600" algn="ctr" eaLnBrk="0" hangingPunct="0">
              <a:defRPr>
                <a:solidFill>
                  <a:schemeClr val="tx1"/>
                </a:solidFill>
                <a:latin typeface="Verdana" panose="020B0604030504040204" pitchFamily="34" charset="0"/>
                <a:cs typeface="Arial" panose="020B0604020202020204" pitchFamily="34" charset="0"/>
              </a:defRPr>
            </a:lvl3pPr>
            <a:lvl4pPr marL="1600200" indent="-228600" algn="ctr" eaLnBrk="0" hangingPunct="0">
              <a:defRPr>
                <a:solidFill>
                  <a:schemeClr val="tx1"/>
                </a:solidFill>
                <a:latin typeface="Verdana" panose="020B0604030504040204" pitchFamily="34" charset="0"/>
                <a:cs typeface="Arial" panose="020B0604020202020204" pitchFamily="34" charset="0"/>
              </a:defRPr>
            </a:lvl4pPr>
            <a:lvl5pPr marL="2057400" indent="-228600" algn="ctr" eaLnBrk="0" hangingPunct="0">
              <a:defRPr>
                <a:solidFill>
                  <a:schemeClr val="tx1"/>
                </a:solidFill>
                <a:latin typeface="Verdan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r" eaLnBrk="1" hangingPunct="1"/>
            <a:fld id="{7383A975-59B1-41BF-94DA-39C9E0150D14}" type="slidenum">
              <a:rPr lang="en-US" altLang="de-DE" sz="1200">
                <a:latin typeface="Arial" panose="020B0604020202020204" pitchFamily="34" charset="0"/>
              </a:rPr>
              <a:pPr algn="r" eaLnBrk="1" hangingPunct="1"/>
              <a:t>10</a:t>
            </a:fld>
            <a:endParaRPr lang="en-US" altLang="de-DE" sz="1200">
              <a:latin typeface="Arial" panose="020B0604020202020204" pitchFamily="34" charset="0"/>
            </a:endParaRPr>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xfrm>
            <a:off x="314325" y="2184400"/>
            <a:ext cx="6286500" cy="6843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de-DE" dirty="0">
                <a:latin typeface="Arial" panose="020B0604020202020204" pitchFamily="34" charset="0"/>
              </a:rPr>
              <a:t>Client-side event handlers are useful for events to which a Web Form must respond immediately, such as validation events. ASP.NET supports client script in either JavaScript or Microsoft Visual Basic Scripting Edition (VBScript) . Point out that VBScript is only supported in Windows® Internet Explorer®.</a:t>
            </a:r>
          </a:p>
          <a:p>
            <a:r>
              <a:rPr lang="en-US" altLang="de-DE" dirty="0">
                <a:latin typeface="Arial" panose="020B0604020202020204" pitchFamily="34" charset="0"/>
              </a:rPr>
              <a:t>Take some time to discuss how event handlers can be created, assigned, or attached programmatically or explicitly.</a:t>
            </a:r>
          </a:p>
          <a:p>
            <a:r>
              <a:rPr lang="en-US" altLang="de-DE" dirty="0">
                <a:latin typeface="Arial" panose="020B0604020202020204" pitchFamily="34" charset="0"/>
              </a:rPr>
              <a:t>Point out that you can get a reference to the </a:t>
            </a:r>
            <a:r>
              <a:rPr lang="en-US" altLang="de-DE" b="1" dirty="0" err="1">
                <a:latin typeface="Arial" panose="020B0604020202020204" pitchFamily="34" charset="0"/>
              </a:rPr>
              <a:t>ClientScriptManager</a:t>
            </a:r>
            <a:r>
              <a:rPr lang="en-US" altLang="de-DE" dirty="0">
                <a:latin typeface="Arial" panose="020B0604020202020204" pitchFamily="34" charset="0"/>
              </a:rPr>
              <a:t> class from the </a:t>
            </a:r>
            <a:r>
              <a:rPr lang="en-US" altLang="de-DE" b="1" dirty="0" err="1">
                <a:latin typeface="Arial" panose="020B0604020202020204" pitchFamily="34" charset="0"/>
              </a:rPr>
              <a:t>ClientScript</a:t>
            </a:r>
            <a:r>
              <a:rPr lang="en-US" altLang="de-DE" dirty="0">
                <a:latin typeface="Arial" panose="020B0604020202020204" pitchFamily="34" charset="0"/>
              </a:rPr>
              <a:t> property of the Page object, which is shown in the code samples as </a:t>
            </a:r>
            <a:r>
              <a:rPr lang="en-US" altLang="de-DE" b="1" dirty="0" err="1">
                <a:latin typeface="Arial" panose="020B0604020202020204" pitchFamily="34" charset="0"/>
              </a:rPr>
              <a:t>Me.ClientScript</a:t>
            </a:r>
            <a:r>
              <a:rPr lang="en-US" altLang="de-DE" dirty="0">
                <a:latin typeface="Arial" panose="020B0604020202020204" pitchFamily="34" charset="0"/>
              </a:rPr>
              <a:t> and </a:t>
            </a:r>
            <a:r>
              <a:rPr lang="en-US" altLang="de-DE" b="1" dirty="0" err="1">
                <a:latin typeface="Arial" panose="020B0604020202020204" pitchFamily="34" charset="0"/>
              </a:rPr>
              <a:t>this.ClientScript</a:t>
            </a:r>
            <a:r>
              <a:rPr lang="en-US" altLang="de-DE" dirty="0">
                <a:latin typeface="Arial" panose="020B0604020202020204" pitchFamily="34" charset="0"/>
              </a:rPr>
              <a:t>.</a:t>
            </a:r>
            <a:endParaRPr lang="en-US" altLang="de-DE" b="1" dirty="0">
              <a:latin typeface="Arial" panose="020B0604020202020204" pitchFamily="34" charset="0"/>
            </a:endParaRPr>
          </a:p>
          <a:p>
            <a:r>
              <a:rPr lang="en-US" altLang="de-DE" b="1" dirty="0">
                <a:latin typeface="Arial" panose="020B0604020202020204" pitchFamily="34" charset="0"/>
              </a:rPr>
              <a:t>Note</a:t>
            </a:r>
            <a:r>
              <a:rPr lang="en-US" altLang="de-DE" dirty="0">
                <a:latin typeface="Arial" panose="020B0604020202020204" pitchFamily="34" charset="0"/>
              </a:rPr>
              <a:t>: Make sure that you do not get started on a discussion on ASP.NET Asynchronous JavaScript and XML (AJAX) at this point.</a:t>
            </a:r>
          </a:p>
        </p:txBody>
      </p:sp>
      <p:sp>
        <p:nvSpPr>
          <p:cNvPr id="28677" name="Rectangle 2"/>
          <p:cNvSpPr txBox="1">
            <a:spLocks noGrp="1" noChangeArrowheads="1"/>
          </p:cNvSpPr>
          <p:nvPr/>
        </p:nvSpPr>
        <p:spPr bwMode="auto">
          <a:xfrm>
            <a:off x="0" y="238125"/>
            <a:ext cx="3038475"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lvl1pPr algn="ctr" eaLnBrk="0" hangingPunct="0">
              <a:defRPr>
                <a:solidFill>
                  <a:schemeClr val="tx1"/>
                </a:solidFill>
                <a:latin typeface="Verdana" panose="020B0604030504040204" pitchFamily="34" charset="0"/>
                <a:cs typeface="Arial" panose="020B0604020202020204" pitchFamily="34" charset="0"/>
              </a:defRPr>
            </a:lvl1pPr>
            <a:lvl2pPr marL="742950" indent="-285750" algn="ctr" eaLnBrk="0" hangingPunct="0">
              <a:defRPr>
                <a:solidFill>
                  <a:schemeClr val="tx1"/>
                </a:solidFill>
                <a:latin typeface="Verdana" panose="020B0604030504040204" pitchFamily="34" charset="0"/>
                <a:cs typeface="Arial" panose="020B0604020202020204" pitchFamily="34" charset="0"/>
              </a:defRPr>
            </a:lvl2pPr>
            <a:lvl3pPr marL="1143000" indent="-228600" algn="ctr" eaLnBrk="0" hangingPunct="0">
              <a:defRPr>
                <a:solidFill>
                  <a:schemeClr val="tx1"/>
                </a:solidFill>
                <a:latin typeface="Verdana" panose="020B0604030504040204" pitchFamily="34" charset="0"/>
                <a:cs typeface="Arial" panose="020B0604020202020204" pitchFamily="34" charset="0"/>
              </a:defRPr>
            </a:lvl3pPr>
            <a:lvl4pPr marL="1600200" indent="-228600" algn="ctr" eaLnBrk="0" hangingPunct="0">
              <a:defRPr>
                <a:solidFill>
                  <a:schemeClr val="tx1"/>
                </a:solidFill>
                <a:latin typeface="Verdana" panose="020B0604030504040204" pitchFamily="34" charset="0"/>
                <a:cs typeface="Arial" panose="020B0604020202020204" pitchFamily="34" charset="0"/>
              </a:defRPr>
            </a:lvl4pPr>
            <a:lvl5pPr marL="2057400" indent="-228600" algn="ctr" eaLnBrk="0" hangingPunct="0">
              <a:defRPr>
                <a:solidFill>
                  <a:schemeClr val="tx1"/>
                </a:solidFill>
                <a:latin typeface="Verdan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l" eaLnBrk="1" hangingPunct="1"/>
            <a:r>
              <a:rPr lang="en-US" altLang="de-DE" sz="1200" b="1">
                <a:solidFill>
                  <a:srgbClr val="336699"/>
                </a:solidFill>
                <a:latin typeface="Arial" panose="020B0604020202020204" pitchFamily="34" charset="0"/>
              </a:rPr>
              <a:t>Module 7: Troubleshooting Microsoft® ASP.NET Web Applications</a:t>
            </a:r>
          </a:p>
        </p:txBody>
      </p:sp>
      <p:sp>
        <p:nvSpPr>
          <p:cNvPr id="28678" name="Rectangle 3"/>
          <p:cNvSpPr txBox="1">
            <a:spLocks noGrp="1" noChangeArrowheads="1"/>
          </p:cNvSpPr>
          <p:nvPr/>
        </p:nvSpPr>
        <p:spPr bwMode="auto">
          <a:xfrm>
            <a:off x="0" y="0"/>
            <a:ext cx="3038475"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defRPr>
                <a:solidFill>
                  <a:schemeClr val="tx1"/>
                </a:solidFill>
                <a:latin typeface="Verdana" panose="020B0604030504040204" pitchFamily="34" charset="0"/>
                <a:cs typeface="Arial" panose="020B0604020202020204" pitchFamily="34" charset="0"/>
              </a:defRPr>
            </a:lvl1pPr>
            <a:lvl2pPr marL="742950" indent="-285750" algn="ctr" eaLnBrk="0" hangingPunct="0">
              <a:defRPr>
                <a:solidFill>
                  <a:schemeClr val="tx1"/>
                </a:solidFill>
                <a:latin typeface="Verdana" panose="020B0604030504040204" pitchFamily="34" charset="0"/>
                <a:cs typeface="Arial" panose="020B0604020202020204" pitchFamily="34" charset="0"/>
              </a:defRPr>
            </a:lvl2pPr>
            <a:lvl3pPr marL="1143000" indent="-228600" algn="ctr" eaLnBrk="0" hangingPunct="0">
              <a:defRPr>
                <a:solidFill>
                  <a:schemeClr val="tx1"/>
                </a:solidFill>
                <a:latin typeface="Verdana" panose="020B0604030504040204" pitchFamily="34" charset="0"/>
                <a:cs typeface="Arial" panose="020B0604020202020204" pitchFamily="34" charset="0"/>
              </a:defRPr>
            </a:lvl3pPr>
            <a:lvl4pPr marL="1600200" indent="-228600" algn="ctr" eaLnBrk="0" hangingPunct="0">
              <a:defRPr>
                <a:solidFill>
                  <a:schemeClr val="tx1"/>
                </a:solidFill>
                <a:latin typeface="Verdana" panose="020B0604030504040204" pitchFamily="34" charset="0"/>
                <a:cs typeface="Arial" panose="020B0604020202020204" pitchFamily="34" charset="0"/>
              </a:defRPr>
            </a:lvl4pPr>
            <a:lvl5pPr marL="2057400" indent="-228600" algn="ctr" eaLnBrk="0" hangingPunct="0">
              <a:defRPr>
                <a:solidFill>
                  <a:schemeClr val="tx1"/>
                </a:solidFill>
                <a:latin typeface="Verdan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l" eaLnBrk="1" hangingPunct="1"/>
            <a:r>
              <a:rPr lang="en-US" altLang="de-DE" sz="1200" b="1">
                <a:latin typeface="Arial" panose="020B0604020202020204" pitchFamily="34" charset="0"/>
              </a:rPr>
              <a:t>Course 10267A</a:t>
            </a:r>
          </a:p>
        </p:txBody>
      </p:sp>
    </p:spTree>
    <p:extLst>
      <p:ext uri="{BB962C8B-B14F-4D97-AF65-F5344CB8AC3E}">
        <p14:creationId xmlns:p14="http://schemas.microsoft.com/office/powerpoint/2010/main" val="32758474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2387600"/>
          </a:xfrm>
        </p:spPr>
        <p:txBody>
          <a:bodyPr anchor="b"/>
          <a:lstStyle>
            <a:lvl1pPr algn="ctr">
              <a:defRPr sz="6000"/>
            </a:lvl1pPr>
          </a:lstStyle>
          <a:p>
            <a:r>
              <a:rPr lang="de-DE"/>
              <a:t>Titelmasterformat durch Klicken bearbeiten</a:t>
            </a:r>
          </a:p>
        </p:txBody>
      </p:sp>
      <p:sp>
        <p:nvSpPr>
          <p:cNvPr id="3" name="Untertitel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Formatvorlage des Untertitelmasters durch Klicken bearbeiten</a:t>
            </a:r>
          </a:p>
        </p:txBody>
      </p:sp>
      <p:sp>
        <p:nvSpPr>
          <p:cNvPr id="4" name="Datumsplatzhalter 3"/>
          <p:cNvSpPr>
            <a:spLocks noGrp="1"/>
          </p:cNvSpPr>
          <p:nvPr>
            <p:ph type="dt" sz="half" idx="10"/>
          </p:nvPr>
        </p:nvSpPr>
        <p:spPr/>
        <p:txBody>
          <a:bodyPr/>
          <a:lstStyle/>
          <a:p>
            <a:fld id="{D92B96C3-1F42-476F-BF68-0478C74608EE}" type="datetimeFigureOut">
              <a:rPr lang="de-DE" smtClean="0"/>
              <a:t>05.06.2018</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702E7D81-D40F-42C0-A55D-21721D26AEDC}" type="slidenum">
              <a:rPr lang="de-DE" smtClean="0"/>
              <a:t>‹Nr.›</a:t>
            </a:fld>
            <a:endParaRPr lang="de-DE"/>
          </a:p>
        </p:txBody>
      </p:sp>
    </p:spTree>
    <p:extLst>
      <p:ext uri="{BB962C8B-B14F-4D97-AF65-F5344CB8AC3E}">
        <p14:creationId xmlns:p14="http://schemas.microsoft.com/office/powerpoint/2010/main" val="19767097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Vertikaler Textplatzhalter 2"/>
          <p:cNvSpPr>
            <a:spLocks noGrp="1"/>
          </p:cNvSpPr>
          <p:nvPr>
            <p:ph type="body" orient="vert" idx="1"/>
          </p:nvPr>
        </p:nvSpPr>
        <p:spPr/>
        <p:txBody>
          <a:bodyPr vert="eaVert"/>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D92B96C3-1F42-476F-BF68-0478C74608EE}" type="datetimeFigureOut">
              <a:rPr lang="de-DE" smtClean="0"/>
              <a:t>05.06.2018</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702E7D81-D40F-42C0-A55D-21721D26AEDC}" type="slidenum">
              <a:rPr lang="de-DE" smtClean="0"/>
              <a:t>‹Nr.›</a:t>
            </a:fld>
            <a:endParaRPr lang="de-DE"/>
          </a:p>
        </p:txBody>
      </p:sp>
    </p:spTree>
    <p:extLst>
      <p:ext uri="{BB962C8B-B14F-4D97-AF65-F5344CB8AC3E}">
        <p14:creationId xmlns:p14="http://schemas.microsoft.com/office/powerpoint/2010/main" val="27591164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8724900" y="365125"/>
            <a:ext cx="2628900" cy="5811838"/>
          </a:xfrm>
        </p:spPr>
        <p:txBody>
          <a:bodyPr vert="eaVert"/>
          <a:lstStyle/>
          <a:p>
            <a:r>
              <a:rPr lang="de-DE"/>
              <a:t>Titelmasterformat durch Klicken bearbeiten</a:t>
            </a:r>
          </a:p>
        </p:txBody>
      </p:sp>
      <p:sp>
        <p:nvSpPr>
          <p:cNvPr id="3" name="Vertikaler Textplatzhalter 2"/>
          <p:cNvSpPr>
            <a:spLocks noGrp="1"/>
          </p:cNvSpPr>
          <p:nvPr>
            <p:ph type="body" orient="vert" idx="1"/>
          </p:nvPr>
        </p:nvSpPr>
        <p:spPr>
          <a:xfrm>
            <a:off x="838200" y="365125"/>
            <a:ext cx="7734300" cy="5811838"/>
          </a:xfrm>
        </p:spPr>
        <p:txBody>
          <a:bodyPr vert="eaVert"/>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D92B96C3-1F42-476F-BF68-0478C74608EE}" type="datetimeFigureOut">
              <a:rPr lang="de-DE" smtClean="0"/>
              <a:t>05.06.2018</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702E7D81-D40F-42C0-A55D-21721D26AEDC}" type="slidenum">
              <a:rPr lang="de-DE" smtClean="0"/>
              <a:t>‹Nr.›</a:t>
            </a:fld>
            <a:endParaRPr lang="de-DE"/>
          </a:p>
        </p:txBody>
      </p:sp>
    </p:spTree>
    <p:extLst>
      <p:ext uri="{BB962C8B-B14F-4D97-AF65-F5344CB8AC3E}">
        <p14:creationId xmlns:p14="http://schemas.microsoft.com/office/powerpoint/2010/main" val="9865026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idx="1"/>
          </p:nvPr>
        </p:nvSpPr>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D92B96C3-1F42-476F-BF68-0478C74608EE}" type="datetimeFigureOut">
              <a:rPr lang="de-DE" smtClean="0"/>
              <a:t>05.06.2018</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702E7D81-D40F-42C0-A55D-21721D26AEDC}" type="slidenum">
              <a:rPr lang="de-DE" smtClean="0"/>
              <a:t>‹Nr.›</a:t>
            </a:fld>
            <a:endParaRPr lang="de-DE"/>
          </a:p>
        </p:txBody>
      </p:sp>
    </p:spTree>
    <p:extLst>
      <p:ext uri="{BB962C8B-B14F-4D97-AF65-F5344CB8AC3E}">
        <p14:creationId xmlns:p14="http://schemas.microsoft.com/office/powerpoint/2010/main" val="27406662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defRPr sz="6000"/>
            </a:lvl1pPr>
          </a:lstStyle>
          <a:p>
            <a:r>
              <a:rPr lang="de-DE"/>
              <a:t>Titelmasterformat durch Klicken bearbeiten</a:t>
            </a:r>
          </a:p>
        </p:txBody>
      </p:sp>
      <p:sp>
        <p:nvSpPr>
          <p:cNvPr id="3" name="Textplatzhalt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Formatvorlagen des Textmasters bearbeiten</a:t>
            </a:r>
          </a:p>
        </p:txBody>
      </p:sp>
      <p:sp>
        <p:nvSpPr>
          <p:cNvPr id="4" name="Datumsplatzhalter 3"/>
          <p:cNvSpPr>
            <a:spLocks noGrp="1"/>
          </p:cNvSpPr>
          <p:nvPr>
            <p:ph type="dt" sz="half" idx="10"/>
          </p:nvPr>
        </p:nvSpPr>
        <p:spPr/>
        <p:txBody>
          <a:bodyPr/>
          <a:lstStyle/>
          <a:p>
            <a:fld id="{D92B96C3-1F42-476F-BF68-0478C74608EE}" type="datetimeFigureOut">
              <a:rPr lang="de-DE" smtClean="0"/>
              <a:t>05.06.2018</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702E7D81-D40F-42C0-A55D-21721D26AEDC}" type="slidenum">
              <a:rPr lang="de-DE" smtClean="0"/>
              <a:t>‹Nr.›</a:t>
            </a:fld>
            <a:endParaRPr lang="de-DE"/>
          </a:p>
        </p:txBody>
      </p:sp>
    </p:spTree>
    <p:extLst>
      <p:ext uri="{BB962C8B-B14F-4D97-AF65-F5344CB8AC3E}">
        <p14:creationId xmlns:p14="http://schemas.microsoft.com/office/powerpoint/2010/main" val="18423172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sz="half" idx="1"/>
          </p:nvPr>
        </p:nvSpPr>
        <p:spPr>
          <a:xfrm>
            <a:off x="838200" y="1825625"/>
            <a:ext cx="5181600" cy="435133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6172200" y="1825625"/>
            <a:ext cx="5181600" cy="435133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p:cNvSpPr>
            <a:spLocks noGrp="1"/>
          </p:cNvSpPr>
          <p:nvPr>
            <p:ph type="dt" sz="half" idx="10"/>
          </p:nvPr>
        </p:nvSpPr>
        <p:spPr/>
        <p:txBody>
          <a:bodyPr/>
          <a:lstStyle/>
          <a:p>
            <a:fld id="{D92B96C3-1F42-476F-BF68-0478C74608EE}" type="datetimeFigureOut">
              <a:rPr lang="de-DE" smtClean="0"/>
              <a:t>05.06.2018</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702E7D81-D40F-42C0-A55D-21721D26AEDC}" type="slidenum">
              <a:rPr lang="de-DE" smtClean="0"/>
              <a:t>‹Nr.›</a:t>
            </a:fld>
            <a:endParaRPr lang="de-DE"/>
          </a:p>
        </p:txBody>
      </p:sp>
    </p:spTree>
    <p:extLst>
      <p:ext uri="{BB962C8B-B14F-4D97-AF65-F5344CB8AC3E}">
        <p14:creationId xmlns:p14="http://schemas.microsoft.com/office/powerpoint/2010/main" val="39252458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839788" y="365125"/>
            <a:ext cx="10515600" cy="1325563"/>
          </a:xfrm>
        </p:spPr>
        <p:txBody>
          <a:bodyPr/>
          <a:lstStyle/>
          <a:p>
            <a:r>
              <a:rPr lang="de-DE"/>
              <a:t>Titelmasterformat durch Klicken bearbeiten</a:t>
            </a:r>
          </a:p>
        </p:txBody>
      </p:sp>
      <p:sp>
        <p:nvSpPr>
          <p:cNvPr id="3" name="Textplatzhalt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Formatvorlagen des Textmasters bearbeiten</a:t>
            </a:r>
          </a:p>
        </p:txBody>
      </p:sp>
      <p:sp>
        <p:nvSpPr>
          <p:cNvPr id="4" name="Inhaltsplatzhalter 3"/>
          <p:cNvSpPr>
            <a:spLocks noGrp="1"/>
          </p:cNvSpPr>
          <p:nvPr>
            <p:ph sz="half" idx="2"/>
          </p:nvPr>
        </p:nvSpPr>
        <p:spPr>
          <a:xfrm>
            <a:off x="839788" y="2505075"/>
            <a:ext cx="5157787" cy="368458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Formatvorlagen des Textmasters bearbeiten</a:t>
            </a:r>
          </a:p>
        </p:txBody>
      </p:sp>
      <p:sp>
        <p:nvSpPr>
          <p:cNvPr id="6" name="Inhaltsplatzhalter 5"/>
          <p:cNvSpPr>
            <a:spLocks noGrp="1"/>
          </p:cNvSpPr>
          <p:nvPr>
            <p:ph sz="quarter" idx="4"/>
          </p:nvPr>
        </p:nvSpPr>
        <p:spPr>
          <a:xfrm>
            <a:off x="6172200" y="2505075"/>
            <a:ext cx="5183188" cy="368458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p:cNvSpPr>
            <a:spLocks noGrp="1"/>
          </p:cNvSpPr>
          <p:nvPr>
            <p:ph type="dt" sz="half" idx="10"/>
          </p:nvPr>
        </p:nvSpPr>
        <p:spPr/>
        <p:txBody>
          <a:bodyPr/>
          <a:lstStyle/>
          <a:p>
            <a:fld id="{D92B96C3-1F42-476F-BF68-0478C74608EE}" type="datetimeFigureOut">
              <a:rPr lang="de-DE" smtClean="0"/>
              <a:t>05.06.2018</a:t>
            </a:fld>
            <a:endParaRPr lang="de-DE"/>
          </a:p>
        </p:txBody>
      </p:sp>
      <p:sp>
        <p:nvSpPr>
          <p:cNvPr id="8" name="Fußzeilenplatzhalter 7"/>
          <p:cNvSpPr>
            <a:spLocks noGrp="1"/>
          </p:cNvSpPr>
          <p:nvPr>
            <p:ph type="ftr" sz="quarter" idx="11"/>
          </p:nvPr>
        </p:nvSpPr>
        <p:spPr/>
        <p:txBody>
          <a:bodyPr/>
          <a:lstStyle/>
          <a:p>
            <a:endParaRPr lang="de-DE"/>
          </a:p>
        </p:txBody>
      </p:sp>
      <p:sp>
        <p:nvSpPr>
          <p:cNvPr id="9" name="Foliennummernplatzhalter 8"/>
          <p:cNvSpPr>
            <a:spLocks noGrp="1"/>
          </p:cNvSpPr>
          <p:nvPr>
            <p:ph type="sldNum" sz="quarter" idx="12"/>
          </p:nvPr>
        </p:nvSpPr>
        <p:spPr/>
        <p:txBody>
          <a:bodyPr/>
          <a:lstStyle/>
          <a:p>
            <a:fld id="{702E7D81-D40F-42C0-A55D-21721D26AEDC}" type="slidenum">
              <a:rPr lang="de-DE" smtClean="0"/>
              <a:t>‹Nr.›</a:t>
            </a:fld>
            <a:endParaRPr lang="de-DE"/>
          </a:p>
        </p:txBody>
      </p:sp>
    </p:spTree>
    <p:extLst>
      <p:ext uri="{BB962C8B-B14F-4D97-AF65-F5344CB8AC3E}">
        <p14:creationId xmlns:p14="http://schemas.microsoft.com/office/powerpoint/2010/main" val="40349393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Datumsplatzhalter 2"/>
          <p:cNvSpPr>
            <a:spLocks noGrp="1"/>
          </p:cNvSpPr>
          <p:nvPr>
            <p:ph type="dt" sz="half" idx="10"/>
          </p:nvPr>
        </p:nvSpPr>
        <p:spPr/>
        <p:txBody>
          <a:bodyPr/>
          <a:lstStyle/>
          <a:p>
            <a:fld id="{D92B96C3-1F42-476F-BF68-0478C74608EE}" type="datetimeFigureOut">
              <a:rPr lang="de-DE" smtClean="0"/>
              <a:t>05.06.2018</a:t>
            </a:fld>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702E7D81-D40F-42C0-A55D-21721D26AEDC}" type="slidenum">
              <a:rPr lang="de-DE" smtClean="0"/>
              <a:t>‹Nr.›</a:t>
            </a:fld>
            <a:endParaRPr lang="de-DE"/>
          </a:p>
        </p:txBody>
      </p:sp>
    </p:spTree>
    <p:extLst>
      <p:ext uri="{BB962C8B-B14F-4D97-AF65-F5344CB8AC3E}">
        <p14:creationId xmlns:p14="http://schemas.microsoft.com/office/powerpoint/2010/main" val="908954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D92B96C3-1F42-476F-BF68-0478C74608EE}" type="datetimeFigureOut">
              <a:rPr lang="de-DE" smtClean="0"/>
              <a:t>05.06.2018</a:t>
            </a:fld>
            <a:endParaRPr lang="de-DE"/>
          </a:p>
        </p:txBody>
      </p:sp>
      <p:sp>
        <p:nvSpPr>
          <p:cNvPr id="3" name="Fußzeilenplatzhalter 2"/>
          <p:cNvSpPr>
            <a:spLocks noGrp="1"/>
          </p:cNvSpPr>
          <p:nvPr>
            <p:ph type="ftr" sz="quarter" idx="11"/>
          </p:nvPr>
        </p:nvSpPr>
        <p:spPr/>
        <p:txBody>
          <a:bodyPr/>
          <a:lstStyle/>
          <a:p>
            <a:endParaRPr lang="de-DE"/>
          </a:p>
        </p:txBody>
      </p:sp>
      <p:sp>
        <p:nvSpPr>
          <p:cNvPr id="4" name="Foliennummernplatzhalter 3"/>
          <p:cNvSpPr>
            <a:spLocks noGrp="1"/>
          </p:cNvSpPr>
          <p:nvPr>
            <p:ph type="sldNum" sz="quarter" idx="12"/>
          </p:nvPr>
        </p:nvSpPr>
        <p:spPr/>
        <p:txBody>
          <a:bodyPr/>
          <a:lstStyle/>
          <a:p>
            <a:fld id="{702E7D81-D40F-42C0-A55D-21721D26AEDC}" type="slidenum">
              <a:rPr lang="de-DE" smtClean="0"/>
              <a:t>‹Nr.›</a:t>
            </a:fld>
            <a:endParaRPr lang="de-DE"/>
          </a:p>
        </p:txBody>
      </p:sp>
    </p:spTree>
    <p:extLst>
      <p:ext uri="{BB962C8B-B14F-4D97-AF65-F5344CB8AC3E}">
        <p14:creationId xmlns:p14="http://schemas.microsoft.com/office/powerpoint/2010/main" val="1341796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a:t>Titelmasterformat durch Klicken bearbeiten</a:t>
            </a:r>
          </a:p>
        </p:txBody>
      </p:sp>
      <p:sp>
        <p:nvSpPr>
          <p:cNvPr id="3" name="Inhaltsplatzhalt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Formatvorlagen des Textmasters bearbeiten</a:t>
            </a:r>
          </a:p>
        </p:txBody>
      </p:sp>
      <p:sp>
        <p:nvSpPr>
          <p:cNvPr id="5" name="Datumsplatzhalter 4"/>
          <p:cNvSpPr>
            <a:spLocks noGrp="1"/>
          </p:cNvSpPr>
          <p:nvPr>
            <p:ph type="dt" sz="half" idx="10"/>
          </p:nvPr>
        </p:nvSpPr>
        <p:spPr/>
        <p:txBody>
          <a:bodyPr/>
          <a:lstStyle/>
          <a:p>
            <a:fld id="{D92B96C3-1F42-476F-BF68-0478C74608EE}" type="datetimeFigureOut">
              <a:rPr lang="de-DE" smtClean="0"/>
              <a:t>05.06.2018</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702E7D81-D40F-42C0-A55D-21721D26AEDC}" type="slidenum">
              <a:rPr lang="de-DE" smtClean="0"/>
              <a:t>‹Nr.›</a:t>
            </a:fld>
            <a:endParaRPr lang="de-DE"/>
          </a:p>
        </p:txBody>
      </p:sp>
    </p:spTree>
    <p:extLst>
      <p:ext uri="{BB962C8B-B14F-4D97-AF65-F5344CB8AC3E}">
        <p14:creationId xmlns:p14="http://schemas.microsoft.com/office/powerpoint/2010/main" val="23242244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a:t>Titelmasterformat durch Klicken bearbeiten</a:t>
            </a:r>
          </a:p>
        </p:txBody>
      </p:sp>
      <p:sp>
        <p:nvSpPr>
          <p:cNvPr id="3" name="Bildplatzhalt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Formatvorlagen des Textmasters bearbeiten</a:t>
            </a:r>
          </a:p>
        </p:txBody>
      </p:sp>
      <p:sp>
        <p:nvSpPr>
          <p:cNvPr id="5" name="Datumsplatzhalter 4"/>
          <p:cNvSpPr>
            <a:spLocks noGrp="1"/>
          </p:cNvSpPr>
          <p:nvPr>
            <p:ph type="dt" sz="half" idx="10"/>
          </p:nvPr>
        </p:nvSpPr>
        <p:spPr/>
        <p:txBody>
          <a:bodyPr/>
          <a:lstStyle/>
          <a:p>
            <a:fld id="{D92B96C3-1F42-476F-BF68-0478C74608EE}" type="datetimeFigureOut">
              <a:rPr lang="de-DE" smtClean="0"/>
              <a:t>05.06.2018</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702E7D81-D40F-42C0-A55D-21721D26AEDC}" type="slidenum">
              <a:rPr lang="de-DE" smtClean="0"/>
              <a:t>‹Nr.›</a:t>
            </a:fld>
            <a:endParaRPr lang="de-DE"/>
          </a:p>
        </p:txBody>
      </p:sp>
    </p:spTree>
    <p:extLst>
      <p:ext uri="{BB962C8B-B14F-4D97-AF65-F5344CB8AC3E}">
        <p14:creationId xmlns:p14="http://schemas.microsoft.com/office/powerpoint/2010/main" val="36010366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Titelmasterformat durch Klicken bearbeiten</a:t>
            </a:r>
          </a:p>
        </p:txBody>
      </p:sp>
      <p:sp>
        <p:nvSpPr>
          <p:cNvPr id="3" name="Textplatzhalt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2B96C3-1F42-476F-BF68-0478C74608EE}" type="datetimeFigureOut">
              <a:rPr lang="de-DE" smtClean="0"/>
              <a:t>05.06.2018</a:t>
            </a:fld>
            <a:endParaRPr lang="de-DE"/>
          </a:p>
        </p:txBody>
      </p:sp>
      <p:sp>
        <p:nvSpPr>
          <p:cNvPr id="5" name="Fußzeilenplatzhalt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2E7D81-D40F-42C0-A55D-21721D26AEDC}" type="slidenum">
              <a:rPr lang="de-DE" smtClean="0"/>
              <a:t>‹Nr.›</a:t>
            </a:fld>
            <a:endParaRPr lang="de-DE"/>
          </a:p>
        </p:txBody>
      </p:sp>
    </p:spTree>
    <p:extLst>
      <p:ext uri="{BB962C8B-B14F-4D97-AF65-F5344CB8AC3E}">
        <p14:creationId xmlns:p14="http://schemas.microsoft.com/office/powerpoint/2010/main" val="2545405478"/>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603503" y="4554414"/>
            <a:ext cx="11415581" cy="2224129"/>
          </a:xfrm>
        </p:spPr>
        <p:txBody>
          <a:bodyPr anchor="t">
            <a:noAutofit/>
          </a:bodyPr>
          <a:lstStyle/>
          <a:p>
            <a:pPr algn="l"/>
            <a:r>
              <a:rPr lang="de-DE" sz="16000" dirty="0" err="1">
                <a:solidFill>
                  <a:srgbClr val="11E9CF"/>
                </a:solidFill>
                <a:latin typeface="Century Gothic" panose="020B0502020202020204" pitchFamily="34" charset="0"/>
              </a:rPr>
              <a:t>Webforms</a:t>
            </a:r>
            <a:endParaRPr lang="de-DE" sz="16000" dirty="0">
              <a:solidFill>
                <a:srgbClr val="11E9CF"/>
              </a:solidFill>
              <a:latin typeface="Century Gothic" panose="020B0502020202020204" pitchFamily="34" charset="0"/>
            </a:endParaRPr>
          </a:p>
        </p:txBody>
      </p:sp>
      <p:sp>
        <p:nvSpPr>
          <p:cNvPr id="3" name="Untertitel 2"/>
          <p:cNvSpPr>
            <a:spLocks noGrp="1"/>
          </p:cNvSpPr>
          <p:nvPr>
            <p:ph type="subTitle" idx="1"/>
          </p:nvPr>
        </p:nvSpPr>
        <p:spPr>
          <a:xfrm>
            <a:off x="603504" y="2705522"/>
            <a:ext cx="9228201" cy="1645920"/>
          </a:xfrm>
        </p:spPr>
        <p:txBody>
          <a:bodyPr anchor="b">
            <a:normAutofit/>
          </a:bodyPr>
          <a:lstStyle/>
          <a:p>
            <a:pPr algn="l"/>
            <a:r>
              <a:rPr lang="de-DE" sz="7200" dirty="0">
                <a:solidFill>
                  <a:schemeClr val="bg1">
                    <a:lumMod val="65000"/>
                  </a:schemeClr>
                </a:solidFill>
                <a:latin typeface="Century Gothic" panose="020B0502020202020204" pitchFamily="34" charset="0"/>
              </a:rPr>
              <a:t>ASP.NET</a:t>
            </a:r>
          </a:p>
        </p:txBody>
      </p:sp>
      <p:cxnSp>
        <p:nvCxnSpPr>
          <p:cNvPr id="5" name="Gerader Verbinder 4"/>
          <p:cNvCxnSpPr/>
          <p:nvPr/>
        </p:nvCxnSpPr>
        <p:spPr>
          <a:xfrm flipV="1">
            <a:off x="603504" y="4448908"/>
            <a:ext cx="10993550" cy="4020"/>
          </a:xfrm>
          <a:prstGeom prst="line">
            <a:avLst/>
          </a:prstGeom>
          <a:ln w="34925">
            <a:solidFill>
              <a:srgbClr val="11E9C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0198401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Gruppieren 20"/>
          <p:cNvGrpSpPr/>
          <p:nvPr/>
        </p:nvGrpSpPr>
        <p:grpSpPr>
          <a:xfrm>
            <a:off x="1220818" y="5757081"/>
            <a:ext cx="750277" cy="199946"/>
            <a:chOff x="6286499" y="5991810"/>
            <a:chExt cx="750277" cy="199946"/>
          </a:xfrm>
        </p:grpSpPr>
        <p:sp>
          <p:nvSpPr>
            <p:cNvPr id="6" name="Ellipse 5"/>
            <p:cNvSpPr/>
            <p:nvPr/>
          </p:nvSpPr>
          <p:spPr>
            <a:xfrm>
              <a:off x="6286499" y="5991811"/>
              <a:ext cx="263769" cy="19994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4" name="Ellipse 23"/>
            <p:cNvSpPr/>
            <p:nvPr/>
          </p:nvSpPr>
          <p:spPr>
            <a:xfrm>
              <a:off x="6773007" y="5991810"/>
              <a:ext cx="263769" cy="19994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9218" name="Rectangle 2"/>
          <p:cNvSpPr>
            <a:spLocks noGrp="1" noChangeArrowheads="1"/>
          </p:cNvSpPr>
          <p:nvPr>
            <p:ph type="title" idx="4294967295"/>
          </p:nvPr>
        </p:nvSpPr>
        <p:spPr>
          <a:xfrm>
            <a:off x="838200" y="365125"/>
            <a:ext cx="10661074" cy="1325563"/>
          </a:xfrm>
        </p:spPr>
        <p:txBody>
          <a:bodyPr>
            <a:normAutofit/>
          </a:bodyPr>
          <a:lstStyle/>
          <a:p>
            <a:r>
              <a:rPr lang="en-US" altLang="de-DE" sz="7200" dirty="0">
                <a:solidFill>
                  <a:schemeClr val="bg1">
                    <a:lumMod val="65000"/>
                  </a:schemeClr>
                </a:solidFill>
                <a:latin typeface="Century Gothic" panose="020B0502020202020204" pitchFamily="34" charset="0"/>
                <a:ea typeface="+mn-ea"/>
                <a:cs typeface="+mn-cs"/>
              </a:rPr>
              <a:t>Control </a:t>
            </a:r>
            <a:r>
              <a:rPr lang="en-US" altLang="de-DE" sz="7200" dirty="0" err="1">
                <a:solidFill>
                  <a:schemeClr val="bg1">
                    <a:lumMod val="65000"/>
                  </a:schemeClr>
                </a:solidFill>
                <a:latin typeface="Century Gothic" panose="020B0502020202020204" pitchFamily="34" charset="0"/>
                <a:ea typeface="+mn-ea"/>
                <a:cs typeface="+mn-cs"/>
              </a:rPr>
              <a:t>Typen</a:t>
            </a:r>
            <a:endParaRPr lang="en-US" altLang="de-DE" sz="7200" dirty="0">
              <a:solidFill>
                <a:schemeClr val="bg1">
                  <a:lumMod val="65000"/>
                </a:schemeClr>
              </a:solidFill>
              <a:latin typeface="Century Gothic" panose="020B0502020202020204" pitchFamily="34" charset="0"/>
              <a:ea typeface="+mn-ea"/>
              <a:cs typeface="+mn-cs"/>
            </a:endParaRPr>
          </a:p>
        </p:txBody>
      </p:sp>
      <p:sp>
        <p:nvSpPr>
          <p:cNvPr id="3" name="Rechteck 2"/>
          <p:cNvSpPr/>
          <p:nvPr/>
        </p:nvSpPr>
        <p:spPr>
          <a:xfrm>
            <a:off x="838199" y="2161309"/>
            <a:ext cx="5091546" cy="1727200"/>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t"/>
          <a:lstStyle/>
          <a:p>
            <a:r>
              <a:rPr lang="de-DE" sz="2400" dirty="0" err="1">
                <a:latin typeface="Century Gothic" panose="020B0502020202020204" pitchFamily="34" charset="0"/>
              </a:rPr>
              <a:t>Html</a:t>
            </a:r>
            <a:r>
              <a:rPr lang="de-DE" sz="2400" dirty="0">
                <a:latin typeface="Century Gothic" panose="020B0502020202020204" pitchFamily="34" charset="0"/>
              </a:rPr>
              <a:t> Server Control</a:t>
            </a:r>
          </a:p>
          <a:p>
            <a:endParaRPr lang="de-DE" sz="800" dirty="0">
              <a:latin typeface="Century Gothic" panose="020B0502020202020204" pitchFamily="34" charset="0"/>
            </a:endParaRPr>
          </a:p>
          <a:p>
            <a:r>
              <a:rPr lang="de-DE" sz="2000" dirty="0"/>
              <a:t>Eins-zu-eins Mappen mit dem </a:t>
            </a:r>
            <a:r>
              <a:rPr lang="de-DE" sz="2000" dirty="0" err="1"/>
              <a:t>Html</a:t>
            </a:r>
            <a:r>
              <a:rPr lang="de-DE" sz="2000" dirty="0"/>
              <a:t>-Element</a:t>
            </a:r>
            <a:endParaRPr lang="de-DE" sz="2400" dirty="0"/>
          </a:p>
        </p:txBody>
      </p:sp>
      <p:sp>
        <p:nvSpPr>
          <p:cNvPr id="25" name="Rechteck 24"/>
          <p:cNvSpPr/>
          <p:nvPr/>
        </p:nvSpPr>
        <p:spPr>
          <a:xfrm>
            <a:off x="6476999" y="2161309"/>
            <a:ext cx="5022275" cy="2281382"/>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t"/>
          <a:lstStyle/>
          <a:p>
            <a:r>
              <a:rPr lang="de-DE" sz="2400" dirty="0">
                <a:latin typeface="Century Gothic" panose="020B0502020202020204" pitchFamily="34" charset="0"/>
              </a:rPr>
              <a:t>Web Server Control</a:t>
            </a:r>
          </a:p>
          <a:p>
            <a:pPr lvl="0"/>
            <a:endParaRPr lang="de-DE" sz="800" dirty="0">
              <a:solidFill>
                <a:prstClr val="black"/>
              </a:solidFill>
              <a:latin typeface="Century Gothic" panose="020B0502020202020204" pitchFamily="34" charset="0"/>
            </a:endParaRPr>
          </a:p>
          <a:p>
            <a:pPr lvl="0"/>
            <a:r>
              <a:rPr lang="de-DE" sz="2000" dirty="0">
                <a:solidFill>
                  <a:prstClr val="black"/>
                </a:solidFill>
              </a:rPr>
              <a:t>Werden erst herunter gebrochen auf </a:t>
            </a:r>
            <a:r>
              <a:rPr lang="de-DE" sz="2000" dirty="0" err="1">
                <a:solidFill>
                  <a:prstClr val="black"/>
                </a:solidFill>
              </a:rPr>
              <a:t>Html</a:t>
            </a:r>
            <a:r>
              <a:rPr lang="de-DE" sz="2000" dirty="0">
                <a:solidFill>
                  <a:prstClr val="black"/>
                </a:solidFill>
              </a:rPr>
              <a:t>-Elemente</a:t>
            </a:r>
            <a:endParaRPr lang="de-DE" sz="2400" dirty="0">
              <a:solidFill>
                <a:prstClr val="black"/>
              </a:solidFill>
            </a:endParaRPr>
          </a:p>
          <a:p>
            <a:endParaRPr lang="de-DE" sz="2400" dirty="0">
              <a:latin typeface="Century Gothic" panose="020B0502020202020204" pitchFamily="34" charset="0"/>
            </a:endParaRPr>
          </a:p>
        </p:txBody>
      </p:sp>
      <p:sp>
        <p:nvSpPr>
          <p:cNvPr id="26" name="Abgerundetes Rechteck 25"/>
          <p:cNvSpPr/>
          <p:nvPr/>
        </p:nvSpPr>
        <p:spPr>
          <a:xfrm>
            <a:off x="6476998" y="3870036"/>
            <a:ext cx="5569529" cy="1588655"/>
          </a:xfrm>
          <a:prstGeom prst="roundRect">
            <a:avLst>
              <a:gd name="adj" fmla="val 0"/>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r>
              <a:rPr lang="de-DE" sz="1600" dirty="0">
                <a:solidFill>
                  <a:srgbClr val="0000FF"/>
                </a:solidFill>
                <a:latin typeface="Consolas" panose="020B0609020204030204" pitchFamily="49" charset="0"/>
              </a:rPr>
              <a:t>&lt;</a:t>
            </a:r>
            <a:r>
              <a:rPr lang="de-DE" sz="1600" dirty="0" err="1">
                <a:solidFill>
                  <a:srgbClr val="800000"/>
                </a:solidFill>
                <a:latin typeface="Consolas" panose="020B0609020204030204" pitchFamily="49" charset="0"/>
              </a:rPr>
              <a:t>asp</a:t>
            </a:r>
            <a:r>
              <a:rPr lang="de-DE" sz="1600" dirty="0" err="1">
                <a:solidFill>
                  <a:srgbClr val="0000FF"/>
                </a:solidFill>
                <a:latin typeface="Consolas" panose="020B0609020204030204" pitchFamily="49" charset="0"/>
              </a:rPr>
              <a:t>:</a:t>
            </a:r>
            <a:r>
              <a:rPr lang="de-DE" sz="1600" dirty="0" err="1">
                <a:solidFill>
                  <a:srgbClr val="800000"/>
                </a:solidFill>
                <a:latin typeface="Consolas" panose="020B0609020204030204" pitchFamily="49" charset="0"/>
              </a:rPr>
              <a:t>RadioButtonList</a:t>
            </a:r>
            <a:r>
              <a:rPr lang="de-DE" sz="1600" dirty="0">
                <a:solidFill>
                  <a:srgbClr val="000000"/>
                </a:solidFill>
                <a:latin typeface="Consolas" panose="020B0609020204030204" pitchFamily="49" charset="0"/>
              </a:rPr>
              <a:t> </a:t>
            </a:r>
            <a:r>
              <a:rPr lang="de-DE" sz="1600" dirty="0" err="1">
                <a:solidFill>
                  <a:srgbClr val="FF0000"/>
                </a:solidFill>
                <a:latin typeface="Consolas" panose="020B0609020204030204" pitchFamily="49" charset="0"/>
              </a:rPr>
              <a:t>runat</a:t>
            </a:r>
            <a:r>
              <a:rPr lang="de-DE" sz="1600" dirty="0">
                <a:solidFill>
                  <a:srgbClr val="0000FF"/>
                </a:solidFill>
                <a:latin typeface="Consolas" panose="020B0609020204030204" pitchFamily="49" charset="0"/>
              </a:rPr>
              <a:t>="</a:t>
            </a:r>
            <a:r>
              <a:rPr lang="de-DE" sz="1600" dirty="0" err="1">
                <a:solidFill>
                  <a:srgbClr val="0000FF"/>
                </a:solidFill>
                <a:latin typeface="Consolas" panose="020B0609020204030204" pitchFamily="49" charset="0"/>
              </a:rPr>
              <a:t>server</a:t>
            </a:r>
            <a:r>
              <a:rPr lang="de-DE" sz="1600" dirty="0">
                <a:solidFill>
                  <a:srgbClr val="0000FF"/>
                </a:solidFill>
                <a:latin typeface="Consolas" panose="020B0609020204030204" pitchFamily="49" charset="0"/>
              </a:rPr>
              <a:t>" </a:t>
            </a:r>
            <a:r>
              <a:rPr lang="de-DE" sz="1600" dirty="0" err="1">
                <a:solidFill>
                  <a:srgbClr val="FF0000"/>
                </a:solidFill>
                <a:latin typeface="Consolas" panose="020B0609020204030204" pitchFamily="49" charset="0"/>
              </a:rPr>
              <a:t>id</a:t>
            </a:r>
            <a:r>
              <a:rPr lang="de-DE" sz="1600" dirty="0">
                <a:solidFill>
                  <a:srgbClr val="0000FF"/>
                </a:solidFill>
                <a:latin typeface="Consolas" panose="020B0609020204030204" pitchFamily="49" charset="0"/>
              </a:rPr>
              <a:t>="</a:t>
            </a:r>
            <a:r>
              <a:rPr lang="de-DE" sz="1600" dirty="0" err="1">
                <a:solidFill>
                  <a:srgbClr val="0000FF"/>
                </a:solidFill>
                <a:latin typeface="Consolas" panose="020B0609020204030204" pitchFamily="49" charset="0"/>
              </a:rPr>
              <a:t>rblist</a:t>
            </a:r>
            <a:r>
              <a:rPr lang="de-DE" sz="1600" dirty="0">
                <a:solidFill>
                  <a:srgbClr val="0000FF"/>
                </a:solidFill>
                <a:latin typeface="Consolas" panose="020B0609020204030204" pitchFamily="49" charset="0"/>
              </a:rPr>
              <a:t>"&gt;</a:t>
            </a:r>
            <a:endParaRPr lang="de-DE" sz="1600" dirty="0">
              <a:solidFill>
                <a:srgbClr val="000000"/>
              </a:solidFill>
              <a:latin typeface="Consolas" panose="020B0609020204030204" pitchFamily="49" charset="0"/>
            </a:endParaRPr>
          </a:p>
          <a:p>
            <a:r>
              <a:rPr lang="de-DE" sz="1600" dirty="0">
                <a:solidFill>
                  <a:srgbClr val="000000"/>
                </a:solidFill>
                <a:latin typeface="Consolas" panose="020B0609020204030204" pitchFamily="49" charset="0"/>
              </a:rPr>
              <a:t>	 </a:t>
            </a:r>
            <a:r>
              <a:rPr lang="de-DE" sz="1600" dirty="0">
                <a:solidFill>
                  <a:srgbClr val="0000FF"/>
                </a:solidFill>
                <a:latin typeface="Consolas" panose="020B0609020204030204" pitchFamily="49" charset="0"/>
              </a:rPr>
              <a:t>&lt;</a:t>
            </a:r>
            <a:r>
              <a:rPr lang="de-DE" sz="1600" dirty="0" err="1">
                <a:solidFill>
                  <a:srgbClr val="800000"/>
                </a:solidFill>
                <a:latin typeface="Consolas" panose="020B0609020204030204" pitchFamily="49" charset="0"/>
              </a:rPr>
              <a:t>asp</a:t>
            </a:r>
            <a:r>
              <a:rPr lang="de-DE" sz="1600" dirty="0" err="1">
                <a:solidFill>
                  <a:srgbClr val="0000FF"/>
                </a:solidFill>
                <a:latin typeface="Consolas" panose="020B0609020204030204" pitchFamily="49" charset="0"/>
              </a:rPr>
              <a:t>:</a:t>
            </a:r>
            <a:r>
              <a:rPr lang="de-DE" sz="1600" dirty="0" err="1">
                <a:solidFill>
                  <a:srgbClr val="800000"/>
                </a:solidFill>
                <a:latin typeface="Consolas" panose="020B0609020204030204" pitchFamily="49" charset="0"/>
              </a:rPr>
              <a:t>ListItem</a:t>
            </a:r>
            <a:r>
              <a:rPr lang="de-DE" sz="1600" dirty="0">
                <a:solidFill>
                  <a:srgbClr val="0000FF"/>
                </a:solidFill>
                <a:latin typeface="Consolas" panose="020B0609020204030204" pitchFamily="49" charset="0"/>
              </a:rPr>
              <a:t>&gt;</a:t>
            </a:r>
            <a:r>
              <a:rPr lang="de-DE" sz="1600" dirty="0">
                <a:solidFill>
                  <a:srgbClr val="000000"/>
                </a:solidFill>
                <a:latin typeface="Consolas" panose="020B0609020204030204" pitchFamily="49" charset="0"/>
              </a:rPr>
              <a:t>2</a:t>
            </a:r>
            <a:r>
              <a:rPr lang="de-DE" sz="1600" dirty="0">
                <a:solidFill>
                  <a:srgbClr val="0000FF"/>
                </a:solidFill>
                <a:latin typeface="Consolas" panose="020B0609020204030204" pitchFamily="49" charset="0"/>
              </a:rPr>
              <a:t>&lt;/</a:t>
            </a:r>
            <a:r>
              <a:rPr lang="de-DE" sz="1600" dirty="0" err="1">
                <a:solidFill>
                  <a:srgbClr val="800000"/>
                </a:solidFill>
                <a:latin typeface="Consolas" panose="020B0609020204030204" pitchFamily="49" charset="0"/>
              </a:rPr>
              <a:t>asp</a:t>
            </a:r>
            <a:r>
              <a:rPr lang="de-DE" sz="1600" dirty="0" err="1">
                <a:solidFill>
                  <a:srgbClr val="0000FF"/>
                </a:solidFill>
                <a:latin typeface="Consolas" panose="020B0609020204030204" pitchFamily="49" charset="0"/>
              </a:rPr>
              <a:t>:</a:t>
            </a:r>
            <a:r>
              <a:rPr lang="de-DE" sz="1600" dirty="0" err="1">
                <a:solidFill>
                  <a:srgbClr val="800000"/>
                </a:solidFill>
                <a:latin typeface="Consolas" panose="020B0609020204030204" pitchFamily="49" charset="0"/>
              </a:rPr>
              <a:t>ListItem</a:t>
            </a:r>
            <a:r>
              <a:rPr lang="de-DE" sz="1600" dirty="0">
                <a:solidFill>
                  <a:srgbClr val="0000FF"/>
                </a:solidFill>
                <a:latin typeface="Consolas" panose="020B0609020204030204" pitchFamily="49" charset="0"/>
              </a:rPr>
              <a:t>&gt;</a:t>
            </a:r>
            <a:endParaRPr lang="de-DE" sz="1600" dirty="0">
              <a:solidFill>
                <a:srgbClr val="000000"/>
              </a:solidFill>
              <a:latin typeface="Consolas" panose="020B0609020204030204" pitchFamily="49" charset="0"/>
            </a:endParaRPr>
          </a:p>
          <a:p>
            <a:r>
              <a:rPr lang="de-DE" sz="1600" dirty="0">
                <a:solidFill>
                  <a:srgbClr val="0000FF"/>
                </a:solidFill>
                <a:latin typeface="Consolas" panose="020B0609020204030204" pitchFamily="49" charset="0"/>
              </a:rPr>
              <a:t>	&lt;</a:t>
            </a:r>
            <a:r>
              <a:rPr lang="de-DE" sz="1600" dirty="0" err="1">
                <a:solidFill>
                  <a:srgbClr val="800000"/>
                </a:solidFill>
                <a:latin typeface="Consolas" panose="020B0609020204030204" pitchFamily="49" charset="0"/>
              </a:rPr>
              <a:t>asp</a:t>
            </a:r>
            <a:r>
              <a:rPr lang="de-DE" sz="1600" dirty="0" err="1">
                <a:solidFill>
                  <a:srgbClr val="0000FF"/>
                </a:solidFill>
                <a:latin typeface="Consolas" panose="020B0609020204030204" pitchFamily="49" charset="0"/>
              </a:rPr>
              <a:t>:</a:t>
            </a:r>
            <a:r>
              <a:rPr lang="de-DE" sz="1600" dirty="0" err="1">
                <a:solidFill>
                  <a:srgbClr val="800000"/>
                </a:solidFill>
                <a:latin typeface="Consolas" panose="020B0609020204030204" pitchFamily="49" charset="0"/>
              </a:rPr>
              <a:t>ListItem</a:t>
            </a:r>
            <a:r>
              <a:rPr lang="de-DE" sz="1600" dirty="0">
                <a:solidFill>
                  <a:srgbClr val="0000FF"/>
                </a:solidFill>
                <a:latin typeface="Consolas" panose="020B0609020204030204" pitchFamily="49" charset="0"/>
              </a:rPr>
              <a:t>&gt;</a:t>
            </a:r>
            <a:r>
              <a:rPr lang="de-DE" sz="1600" dirty="0">
                <a:solidFill>
                  <a:srgbClr val="000000"/>
                </a:solidFill>
                <a:latin typeface="Consolas" panose="020B0609020204030204" pitchFamily="49" charset="0"/>
              </a:rPr>
              <a:t>3</a:t>
            </a:r>
            <a:r>
              <a:rPr lang="de-DE" sz="1600" dirty="0">
                <a:solidFill>
                  <a:srgbClr val="0000FF"/>
                </a:solidFill>
                <a:latin typeface="Consolas" panose="020B0609020204030204" pitchFamily="49" charset="0"/>
              </a:rPr>
              <a:t>&lt;/</a:t>
            </a:r>
            <a:r>
              <a:rPr lang="de-DE" sz="1600" dirty="0" err="1">
                <a:solidFill>
                  <a:srgbClr val="800000"/>
                </a:solidFill>
                <a:latin typeface="Consolas" panose="020B0609020204030204" pitchFamily="49" charset="0"/>
              </a:rPr>
              <a:t>asp</a:t>
            </a:r>
            <a:r>
              <a:rPr lang="de-DE" sz="1600" dirty="0" err="1">
                <a:solidFill>
                  <a:srgbClr val="0000FF"/>
                </a:solidFill>
                <a:latin typeface="Consolas" panose="020B0609020204030204" pitchFamily="49" charset="0"/>
              </a:rPr>
              <a:t>:</a:t>
            </a:r>
            <a:r>
              <a:rPr lang="de-DE" sz="1600" dirty="0" err="1">
                <a:solidFill>
                  <a:srgbClr val="800000"/>
                </a:solidFill>
                <a:latin typeface="Consolas" panose="020B0609020204030204" pitchFamily="49" charset="0"/>
              </a:rPr>
              <a:t>ListItem</a:t>
            </a:r>
            <a:r>
              <a:rPr lang="de-DE" sz="1600" dirty="0">
                <a:solidFill>
                  <a:srgbClr val="0000FF"/>
                </a:solidFill>
                <a:latin typeface="Consolas" panose="020B0609020204030204" pitchFamily="49" charset="0"/>
              </a:rPr>
              <a:t>&gt;</a:t>
            </a:r>
            <a:endParaRPr lang="de-DE" sz="1600" dirty="0">
              <a:solidFill>
                <a:srgbClr val="000000"/>
              </a:solidFill>
              <a:latin typeface="Consolas" panose="020B0609020204030204" pitchFamily="49" charset="0"/>
            </a:endParaRPr>
          </a:p>
          <a:p>
            <a:r>
              <a:rPr lang="de-DE" sz="1600" dirty="0">
                <a:solidFill>
                  <a:srgbClr val="0000FF"/>
                </a:solidFill>
                <a:latin typeface="Consolas" panose="020B0609020204030204" pitchFamily="49" charset="0"/>
              </a:rPr>
              <a:t>&lt;/</a:t>
            </a:r>
            <a:r>
              <a:rPr lang="de-DE" sz="1600" dirty="0" err="1">
                <a:solidFill>
                  <a:srgbClr val="800000"/>
                </a:solidFill>
                <a:latin typeface="Consolas" panose="020B0609020204030204" pitchFamily="49" charset="0"/>
              </a:rPr>
              <a:t>asp</a:t>
            </a:r>
            <a:r>
              <a:rPr lang="de-DE" sz="1600" dirty="0" err="1">
                <a:solidFill>
                  <a:srgbClr val="0000FF"/>
                </a:solidFill>
                <a:latin typeface="Consolas" panose="020B0609020204030204" pitchFamily="49" charset="0"/>
              </a:rPr>
              <a:t>:</a:t>
            </a:r>
            <a:r>
              <a:rPr lang="de-DE" sz="1600" dirty="0" err="1">
                <a:solidFill>
                  <a:srgbClr val="800000"/>
                </a:solidFill>
                <a:latin typeface="Consolas" panose="020B0609020204030204" pitchFamily="49" charset="0"/>
              </a:rPr>
              <a:t>RadioButtonList</a:t>
            </a:r>
            <a:r>
              <a:rPr lang="de-DE" sz="1600" dirty="0">
                <a:solidFill>
                  <a:srgbClr val="0000FF"/>
                </a:solidFill>
                <a:latin typeface="Consolas" panose="020B0609020204030204" pitchFamily="49" charset="0"/>
              </a:rPr>
              <a:t>&gt;</a:t>
            </a:r>
            <a:endParaRPr lang="de-DE" sz="1600" dirty="0"/>
          </a:p>
        </p:txBody>
      </p:sp>
      <p:sp>
        <p:nvSpPr>
          <p:cNvPr id="9" name="Rechteck 8"/>
          <p:cNvSpPr/>
          <p:nvPr/>
        </p:nvSpPr>
        <p:spPr>
          <a:xfrm>
            <a:off x="6476999" y="5678786"/>
            <a:ext cx="5280892" cy="584775"/>
          </a:xfrm>
          <a:prstGeom prst="rect">
            <a:avLst/>
          </a:prstGeom>
        </p:spPr>
        <p:txBody>
          <a:bodyPr wrap="square">
            <a:spAutoFit/>
          </a:bodyPr>
          <a:lstStyle/>
          <a:p>
            <a:r>
              <a:rPr lang="en-US" sz="1600" dirty="0">
                <a:solidFill>
                  <a:srgbClr val="0000FF"/>
                </a:solidFill>
                <a:latin typeface="Consolas" panose="020B0609020204030204" pitchFamily="49" charset="0"/>
              </a:rPr>
              <a:t>&lt;</a:t>
            </a:r>
            <a:r>
              <a:rPr lang="en-US" sz="1600" dirty="0">
                <a:solidFill>
                  <a:srgbClr val="800000"/>
                </a:solidFill>
                <a:latin typeface="Consolas" panose="020B0609020204030204" pitchFamily="49" charset="0"/>
              </a:rPr>
              <a:t>input</a:t>
            </a:r>
            <a:r>
              <a:rPr lang="en-US" sz="1600" dirty="0">
                <a:solidFill>
                  <a:srgbClr val="000000"/>
                </a:solidFill>
                <a:latin typeface="Consolas" panose="020B0609020204030204" pitchFamily="49" charset="0"/>
              </a:rPr>
              <a:t> </a:t>
            </a:r>
            <a:r>
              <a:rPr lang="en-US" sz="1600" dirty="0">
                <a:solidFill>
                  <a:srgbClr val="FF0000"/>
                </a:solidFill>
                <a:latin typeface="Consolas" panose="020B0609020204030204" pitchFamily="49" charset="0"/>
              </a:rPr>
              <a:t>type</a:t>
            </a:r>
            <a:r>
              <a:rPr lang="en-US" sz="1600" dirty="0">
                <a:solidFill>
                  <a:srgbClr val="0000FF"/>
                </a:solidFill>
                <a:latin typeface="Consolas" panose="020B0609020204030204" pitchFamily="49" charset="0"/>
              </a:rPr>
              <a:t>="radio"</a:t>
            </a:r>
            <a:r>
              <a:rPr lang="en-US" sz="1600" dirty="0">
                <a:solidFill>
                  <a:srgbClr val="000000"/>
                </a:solidFill>
                <a:latin typeface="Consolas" panose="020B0609020204030204" pitchFamily="49" charset="0"/>
              </a:rPr>
              <a:t> </a:t>
            </a:r>
            <a:r>
              <a:rPr lang="en-US" sz="1600" dirty="0">
                <a:solidFill>
                  <a:srgbClr val="FF0000"/>
                </a:solidFill>
                <a:latin typeface="Consolas" panose="020B0609020204030204" pitchFamily="49" charset="0"/>
              </a:rPr>
              <a:t>value</a:t>
            </a:r>
            <a:r>
              <a:rPr lang="en-US" sz="1600" dirty="0">
                <a:solidFill>
                  <a:srgbClr val="0000FF"/>
                </a:solidFill>
                <a:latin typeface="Consolas" panose="020B0609020204030204" pitchFamily="49" charset="0"/>
              </a:rPr>
              <a:t>="2" </a:t>
            </a:r>
            <a:r>
              <a:rPr lang="en-US" sz="1600" dirty="0">
                <a:solidFill>
                  <a:srgbClr val="FF0000"/>
                </a:solidFill>
                <a:latin typeface="Consolas" panose="020B0609020204030204" pitchFamily="49" charset="0"/>
              </a:rPr>
              <a:t>name</a:t>
            </a:r>
            <a:r>
              <a:rPr lang="en-US" sz="1600" dirty="0">
                <a:solidFill>
                  <a:srgbClr val="0000FF"/>
                </a:solidFill>
                <a:latin typeface="Consolas" panose="020B0609020204030204" pitchFamily="49" charset="0"/>
              </a:rPr>
              <a:t>="group"/&gt;</a:t>
            </a:r>
            <a:endParaRPr lang="en-US" sz="1600" dirty="0">
              <a:solidFill>
                <a:srgbClr val="000000"/>
              </a:solidFill>
              <a:latin typeface="Consolas" panose="020B0609020204030204" pitchFamily="49" charset="0"/>
            </a:endParaRPr>
          </a:p>
          <a:p>
            <a:r>
              <a:rPr lang="en-US" sz="1600" dirty="0">
                <a:solidFill>
                  <a:srgbClr val="0000FF"/>
                </a:solidFill>
                <a:latin typeface="Consolas" panose="020B0609020204030204" pitchFamily="49" charset="0"/>
              </a:rPr>
              <a:t>&lt;</a:t>
            </a:r>
            <a:r>
              <a:rPr lang="en-US" sz="1600" dirty="0">
                <a:solidFill>
                  <a:srgbClr val="800000"/>
                </a:solidFill>
                <a:latin typeface="Consolas" panose="020B0609020204030204" pitchFamily="49" charset="0"/>
              </a:rPr>
              <a:t>input</a:t>
            </a:r>
            <a:r>
              <a:rPr lang="en-US" sz="1600" dirty="0">
                <a:solidFill>
                  <a:srgbClr val="000000"/>
                </a:solidFill>
                <a:latin typeface="Consolas" panose="020B0609020204030204" pitchFamily="49" charset="0"/>
              </a:rPr>
              <a:t> </a:t>
            </a:r>
            <a:r>
              <a:rPr lang="en-US" sz="1600" dirty="0">
                <a:solidFill>
                  <a:srgbClr val="FF0000"/>
                </a:solidFill>
                <a:latin typeface="Consolas" panose="020B0609020204030204" pitchFamily="49" charset="0"/>
              </a:rPr>
              <a:t>type</a:t>
            </a:r>
            <a:r>
              <a:rPr lang="en-US" sz="1600" dirty="0">
                <a:solidFill>
                  <a:srgbClr val="0000FF"/>
                </a:solidFill>
                <a:latin typeface="Consolas" panose="020B0609020204030204" pitchFamily="49" charset="0"/>
              </a:rPr>
              <a:t>="radio"</a:t>
            </a:r>
            <a:r>
              <a:rPr lang="en-US" sz="1600" dirty="0">
                <a:solidFill>
                  <a:srgbClr val="000000"/>
                </a:solidFill>
                <a:latin typeface="Consolas" panose="020B0609020204030204" pitchFamily="49" charset="0"/>
              </a:rPr>
              <a:t> </a:t>
            </a:r>
            <a:r>
              <a:rPr lang="en-US" sz="1600" dirty="0">
                <a:solidFill>
                  <a:srgbClr val="FF0000"/>
                </a:solidFill>
                <a:latin typeface="Consolas" panose="020B0609020204030204" pitchFamily="49" charset="0"/>
              </a:rPr>
              <a:t>value</a:t>
            </a:r>
            <a:r>
              <a:rPr lang="en-US" sz="1600" dirty="0">
                <a:solidFill>
                  <a:srgbClr val="0000FF"/>
                </a:solidFill>
                <a:latin typeface="Consolas" panose="020B0609020204030204" pitchFamily="49" charset="0"/>
              </a:rPr>
              <a:t>="3" </a:t>
            </a:r>
            <a:r>
              <a:rPr lang="en-US" sz="1600" dirty="0">
                <a:solidFill>
                  <a:srgbClr val="FF0000"/>
                </a:solidFill>
                <a:latin typeface="Consolas" panose="020B0609020204030204" pitchFamily="49" charset="0"/>
              </a:rPr>
              <a:t>name</a:t>
            </a:r>
            <a:r>
              <a:rPr lang="en-US" sz="1600" dirty="0">
                <a:solidFill>
                  <a:srgbClr val="0000FF"/>
                </a:solidFill>
                <a:latin typeface="Consolas" panose="020B0609020204030204" pitchFamily="49" charset="0"/>
              </a:rPr>
              <a:t>="group"/&gt;</a:t>
            </a:r>
            <a:endParaRPr lang="de-DE" sz="1600" dirty="0"/>
          </a:p>
        </p:txBody>
      </p:sp>
      <p:sp>
        <p:nvSpPr>
          <p:cNvPr id="29" name="Abgerundetes Rechteck 28"/>
          <p:cNvSpPr/>
          <p:nvPr/>
        </p:nvSpPr>
        <p:spPr>
          <a:xfrm>
            <a:off x="838199" y="4109500"/>
            <a:ext cx="5091546" cy="817636"/>
          </a:xfrm>
          <a:prstGeom prst="roundRect">
            <a:avLst>
              <a:gd name="adj" fmla="val 0"/>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r>
              <a:rPr lang="de-DE" sz="1600" dirty="0">
                <a:solidFill>
                  <a:srgbClr val="0000FF"/>
                </a:solidFill>
                <a:latin typeface="Consolas" panose="020B0609020204030204" pitchFamily="49" charset="0"/>
              </a:rPr>
              <a:t>&lt;</a:t>
            </a:r>
            <a:r>
              <a:rPr lang="de-DE" sz="1600" dirty="0">
                <a:solidFill>
                  <a:srgbClr val="800000"/>
                </a:solidFill>
                <a:latin typeface="Consolas" panose="020B0609020204030204" pitchFamily="49" charset="0"/>
              </a:rPr>
              <a:t>div</a:t>
            </a:r>
            <a:r>
              <a:rPr lang="de-DE" sz="1600" dirty="0">
                <a:solidFill>
                  <a:srgbClr val="000000"/>
                </a:solidFill>
                <a:latin typeface="Consolas" panose="020B0609020204030204" pitchFamily="49" charset="0"/>
              </a:rPr>
              <a:t> </a:t>
            </a:r>
            <a:r>
              <a:rPr lang="de-DE" sz="1600" dirty="0" err="1">
                <a:solidFill>
                  <a:srgbClr val="FF0000"/>
                </a:solidFill>
                <a:latin typeface="Consolas" panose="020B0609020204030204" pitchFamily="49" charset="0"/>
              </a:rPr>
              <a:t>runat</a:t>
            </a:r>
            <a:r>
              <a:rPr lang="de-DE" sz="1600" dirty="0">
                <a:solidFill>
                  <a:srgbClr val="0000FF"/>
                </a:solidFill>
                <a:latin typeface="Consolas" panose="020B0609020204030204" pitchFamily="49" charset="0"/>
              </a:rPr>
              <a:t>="</a:t>
            </a:r>
            <a:r>
              <a:rPr lang="de-DE" sz="1600" dirty="0" err="1">
                <a:solidFill>
                  <a:srgbClr val="0000FF"/>
                </a:solidFill>
                <a:latin typeface="Consolas" panose="020B0609020204030204" pitchFamily="49" charset="0"/>
              </a:rPr>
              <a:t>server</a:t>
            </a:r>
            <a:r>
              <a:rPr lang="de-DE" sz="1600" dirty="0">
                <a:solidFill>
                  <a:srgbClr val="0000FF"/>
                </a:solidFill>
                <a:latin typeface="Consolas" panose="020B0609020204030204" pitchFamily="49" charset="0"/>
              </a:rPr>
              <a:t>"</a:t>
            </a:r>
            <a:r>
              <a:rPr lang="de-DE" sz="1600" dirty="0">
                <a:solidFill>
                  <a:srgbClr val="000000"/>
                </a:solidFill>
                <a:latin typeface="Consolas" panose="020B0609020204030204" pitchFamily="49" charset="0"/>
              </a:rPr>
              <a:t> </a:t>
            </a:r>
            <a:r>
              <a:rPr lang="de-DE" sz="1600" dirty="0" err="1">
                <a:solidFill>
                  <a:srgbClr val="FF0000"/>
                </a:solidFill>
                <a:latin typeface="Consolas" panose="020B0609020204030204" pitchFamily="49" charset="0"/>
              </a:rPr>
              <a:t>id</a:t>
            </a:r>
            <a:r>
              <a:rPr lang="de-DE" sz="1600" dirty="0">
                <a:solidFill>
                  <a:srgbClr val="0000FF"/>
                </a:solidFill>
                <a:latin typeface="Consolas" panose="020B0609020204030204" pitchFamily="49" charset="0"/>
              </a:rPr>
              <a:t>="</a:t>
            </a:r>
            <a:r>
              <a:rPr lang="de-DE" sz="1600" dirty="0" err="1">
                <a:solidFill>
                  <a:srgbClr val="0000FF"/>
                </a:solidFill>
                <a:latin typeface="Consolas" panose="020B0609020204030204" pitchFamily="49" charset="0"/>
              </a:rPr>
              <a:t>ErrorAlert</a:t>
            </a:r>
            <a:r>
              <a:rPr lang="de-DE" sz="1600" dirty="0">
                <a:solidFill>
                  <a:srgbClr val="0000FF"/>
                </a:solidFill>
                <a:latin typeface="Consolas" panose="020B0609020204030204" pitchFamily="49" charset="0"/>
              </a:rPr>
              <a:t>"&gt;</a:t>
            </a:r>
            <a:endParaRPr lang="de-DE"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a:t>
            </a:r>
            <a:endParaRPr lang="en-US" sz="1600" dirty="0">
              <a:solidFill>
                <a:srgbClr val="000000"/>
              </a:solidFill>
              <a:latin typeface="Consolas" panose="020B0609020204030204" pitchFamily="49" charset="0"/>
            </a:endParaRPr>
          </a:p>
          <a:p>
            <a:r>
              <a:rPr lang="de-DE" sz="1600" dirty="0">
                <a:solidFill>
                  <a:srgbClr val="0000FF"/>
                </a:solidFill>
                <a:latin typeface="Consolas" panose="020B0609020204030204" pitchFamily="49" charset="0"/>
              </a:rPr>
              <a:t>&lt;/</a:t>
            </a:r>
            <a:r>
              <a:rPr lang="de-DE" sz="1600" dirty="0">
                <a:solidFill>
                  <a:srgbClr val="800000"/>
                </a:solidFill>
                <a:latin typeface="Consolas" panose="020B0609020204030204" pitchFamily="49" charset="0"/>
              </a:rPr>
              <a:t>div</a:t>
            </a:r>
            <a:r>
              <a:rPr lang="de-DE" sz="1600" dirty="0">
                <a:solidFill>
                  <a:srgbClr val="0000FF"/>
                </a:solidFill>
                <a:latin typeface="Consolas" panose="020B0609020204030204" pitchFamily="49" charset="0"/>
              </a:rPr>
              <a:t>&gt;</a:t>
            </a:r>
            <a:endParaRPr lang="de-DE" sz="1600" dirty="0"/>
          </a:p>
        </p:txBody>
      </p:sp>
      <p:sp>
        <p:nvSpPr>
          <p:cNvPr id="31" name="Abgerundetes Rechteck 30"/>
          <p:cNvSpPr/>
          <p:nvPr/>
        </p:nvSpPr>
        <p:spPr>
          <a:xfrm>
            <a:off x="838199" y="5678786"/>
            <a:ext cx="5091546" cy="836537"/>
          </a:xfrm>
          <a:prstGeom prst="roundRect">
            <a:avLst>
              <a:gd name="adj" fmla="val 0"/>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r>
              <a:rPr lang="de-DE" sz="1600" dirty="0">
                <a:solidFill>
                  <a:srgbClr val="0000FF"/>
                </a:solidFill>
                <a:latin typeface="Consolas" panose="020B0609020204030204" pitchFamily="49" charset="0"/>
              </a:rPr>
              <a:t>&lt;</a:t>
            </a:r>
            <a:r>
              <a:rPr lang="de-DE" sz="1600" dirty="0">
                <a:solidFill>
                  <a:srgbClr val="800000"/>
                </a:solidFill>
                <a:latin typeface="Consolas" panose="020B0609020204030204" pitchFamily="49" charset="0"/>
              </a:rPr>
              <a:t>div</a:t>
            </a:r>
            <a:r>
              <a:rPr lang="de-DE" sz="1600" dirty="0">
                <a:solidFill>
                  <a:srgbClr val="000000"/>
                </a:solidFill>
                <a:latin typeface="Consolas" panose="020B0609020204030204" pitchFamily="49" charset="0"/>
              </a:rPr>
              <a:t> </a:t>
            </a:r>
            <a:r>
              <a:rPr lang="de-DE" sz="1600" dirty="0" err="1">
                <a:solidFill>
                  <a:srgbClr val="FF0000"/>
                </a:solidFill>
                <a:latin typeface="Consolas" panose="020B0609020204030204" pitchFamily="49" charset="0"/>
              </a:rPr>
              <a:t>id</a:t>
            </a:r>
            <a:r>
              <a:rPr lang="de-DE" sz="1600" dirty="0">
                <a:solidFill>
                  <a:srgbClr val="0000FF"/>
                </a:solidFill>
                <a:latin typeface="Consolas" panose="020B0609020204030204" pitchFamily="49" charset="0"/>
              </a:rPr>
              <a:t>="</a:t>
            </a:r>
            <a:r>
              <a:rPr lang="de-DE" sz="1600" dirty="0" err="1">
                <a:solidFill>
                  <a:srgbClr val="0000FF"/>
                </a:solidFill>
                <a:latin typeface="Consolas" panose="020B0609020204030204" pitchFamily="49" charset="0"/>
              </a:rPr>
              <a:t>MainContent_ErrorAlert</a:t>
            </a:r>
            <a:r>
              <a:rPr lang="de-DE" sz="1600" dirty="0">
                <a:solidFill>
                  <a:srgbClr val="0000FF"/>
                </a:solidFill>
                <a:latin typeface="Consolas" panose="020B0609020204030204" pitchFamily="49" charset="0"/>
              </a:rPr>
              <a:t>"&gt;</a:t>
            </a:r>
            <a:endParaRPr lang="de-DE"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a:t>
            </a:r>
            <a:endParaRPr lang="en-US" sz="1600" dirty="0">
              <a:solidFill>
                <a:srgbClr val="000000"/>
              </a:solidFill>
              <a:latin typeface="Consolas" panose="020B0609020204030204" pitchFamily="49" charset="0"/>
            </a:endParaRPr>
          </a:p>
          <a:p>
            <a:r>
              <a:rPr lang="de-DE" sz="1600" dirty="0">
                <a:solidFill>
                  <a:srgbClr val="0000FF"/>
                </a:solidFill>
                <a:latin typeface="Consolas" panose="020B0609020204030204" pitchFamily="49" charset="0"/>
              </a:rPr>
              <a:t>&lt;/</a:t>
            </a:r>
            <a:r>
              <a:rPr lang="de-DE" sz="1600" dirty="0">
                <a:solidFill>
                  <a:srgbClr val="800000"/>
                </a:solidFill>
                <a:latin typeface="Consolas" panose="020B0609020204030204" pitchFamily="49" charset="0"/>
              </a:rPr>
              <a:t>div</a:t>
            </a:r>
            <a:r>
              <a:rPr lang="de-DE" sz="1600" dirty="0">
                <a:solidFill>
                  <a:srgbClr val="0000FF"/>
                </a:solidFill>
                <a:latin typeface="Consolas" panose="020B0609020204030204" pitchFamily="49" charset="0"/>
              </a:rPr>
              <a:t>&gt;</a:t>
            </a:r>
            <a:endParaRPr lang="de-DE" sz="1600" dirty="0"/>
          </a:p>
        </p:txBody>
      </p:sp>
      <p:cxnSp>
        <p:nvCxnSpPr>
          <p:cNvPr id="32" name="Gekrümmter Verbinder 31"/>
          <p:cNvCxnSpPr>
            <a:stCxn id="29" idx="1"/>
            <a:endCxn id="31" idx="1"/>
          </p:cNvCxnSpPr>
          <p:nvPr/>
        </p:nvCxnSpPr>
        <p:spPr>
          <a:xfrm rot="10800000" flipV="1">
            <a:off x="838199" y="4518317"/>
            <a:ext cx="12700" cy="1578737"/>
          </a:xfrm>
          <a:prstGeom prst="curvedConnector3">
            <a:avLst>
              <a:gd name="adj1" fmla="val 5072724"/>
            </a:avLst>
          </a:prstGeom>
          <a:ln w="19050" cap="flat" cmpd="sng" algn="ctr">
            <a:solidFill>
              <a:srgbClr val="11E9CF"/>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5" name="Gekrümmter Verbinder 34"/>
          <p:cNvCxnSpPr/>
          <p:nvPr/>
        </p:nvCxnSpPr>
        <p:spPr>
          <a:xfrm rot="10800000" flipV="1">
            <a:off x="6464299" y="4518316"/>
            <a:ext cx="12700" cy="1578737"/>
          </a:xfrm>
          <a:prstGeom prst="curvedConnector3">
            <a:avLst>
              <a:gd name="adj1" fmla="val 5072724"/>
            </a:avLst>
          </a:prstGeom>
          <a:ln w="19050" cap="flat" cmpd="sng" algn="ctr">
            <a:solidFill>
              <a:srgbClr val="11E9CF"/>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230508573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Events</a:t>
            </a:r>
            <a:endParaRPr lang="de-DE" dirty="0"/>
          </a:p>
        </p:txBody>
      </p:sp>
      <p:sp>
        <p:nvSpPr>
          <p:cNvPr id="3" name="Inhaltsplatzhalter 2"/>
          <p:cNvSpPr>
            <a:spLocks noGrp="1"/>
          </p:cNvSpPr>
          <p:nvPr>
            <p:ph idx="1"/>
          </p:nvPr>
        </p:nvSpPr>
        <p:spPr/>
        <p:txBody>
          <a:bodyPr/>
          <a:lstStyle/>
          <a:p>
            <a:r>
              <a:rPr lang="de-DE" dirty="0" err="1" smtClean="0"/>
              <a:t>OnClick</a:t>
            </a:r>
            <a:endParaRPr lang="de-DE" dirty="0" smtClean="0"/>
          </a:p>
          <a:p>
            <a:r>
              <a:rPr lang="de-DE" dirty="0" err="1" smtClean="0"/>
              <a:t>OnPreRender</a:t>
            </a:r>
            <a:endParaRPr lang="de-DE" dirty="0" smtClean="0"/>
          </a:p>
          <a:p>
            <a:r>
              <a:rPr lang="de-DE" dirty="0" err="1" smtClean="0"/>
              <a:t>OnInit</a:t>
            </a:r>
            <a:endParaRPr lang="de-DE" dirty="0" smtClean="0"/>
          </a:p>
          <a:p>
            <a:r>
              <a:rPr lang="de-DE" dirty="0" err="1" smtClean="0"/>
              <a:t>OnLoad</a:t>
            </a:r>
            <a:endParaRPr lang="de-DE" dirty="0" smtClean="0"/>
          </a:p>
          <a:p>
            <a:r>
              <a:rPr lang="de-DE" dirty="0" err="1" smtClean="0"/>
              <a:t>SelectedIndexChanged</a:t>
            </a:r>
            <a:endParaRPr lang="de-DE" dirty="0"/>
          </a:p>
        </p:txBody>
      </p:sp>
    </p:spTree>
    <p:extLst>
      <p:ext uri="{BB962C8B-B14F-4D97-AF65-F5344CB8AC3E}">
        <p14:creationId xmlns:p14="http://schemas.microsoft.com/office/powerpoint/2010/main" val="235280838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Controls</a:t>
            </a:r>
            <a:endParaRPr lang="de-DE" dirty="0"/>
          </a:p>
        </p:txBody>
      </p:sp>
      <p:sp>
        <p:nvSpPr>
          <p:cNvPr id="3" name="Inhaltsplatzhalter 2"/>
          <p:cNvSpPr>
            <a:spLocks noGrp="1"/>
          </p:cNvSpPr>
          <p:nvPr>
            <p:ph idx="1"/>
          </p:nvPr>
        </p:nvSpPr>
        <p:spPr/>
        <p:txBody>
          <a:bodyPr/>
          <a:lstStyle/>
          <a:p>
            <a:r>
              <a:rPr lang="de-DE" dirty="0" err="1" smtClean="0"/>
              <a:t>Placeholder</a:t>
            </a:r>
            <a:endParaRPr lang="de-DE" dirty="0" smtClean="0"/>
          </a:p>
          <a:p>
            <a:r>
              <a:rPr lang="de-DE" dirty="0" smtClean="0"/>
              <a:t>Hyperlink</a:t>
            </a:r>
          </a:p>
          <a:p>
            <a:r>
              <a:rPr lang="de-DE" dirty="0" smtClean="0"/>
              <a:t>Image</a:t>
            </a:r>
          </a:p>
          <a:p>
            <a:r>
              <a:rPr lang="de-DE" dirty="0" smtClean="0"/>
              <a:t>Radiobutton</a:t>
            </a:r>
          </a:p>
          <a:p>
            <a:r>
              <a:rPr lang="de-DE" dirty="0" smtClean="0"/>
              <a:t>Checkbox</a:t>
            </a:r>
          </a:p>
          <a:p>
            <a:r>
              <a:rPr lang="de-DE" dirty="0" err="1" smtClean="0"/>
              <a:t>Hiddenfield</a:t>
            </a:r>
            <a:endParaRPr lang="de-DE" dirty="0" smtClean="0"/>
          </a:p>
          <a:p>
            <a:r>
              <a:rPr lang="de-DE" dirty="0" err="1" smtClean="0"/>
              <a:t>Textbox</a:t>
            </a:r>
            <a:r>
              <a:rPr lang="de-DE" dirty="0" smtClean="0"/>
              <a:t> </a:t>
            </a:r>
            <a:r>
              <a:rPr lang="de-DE" dirty="0" err="1" smtClean="0"/>
              <a:t>mode</a:t>
            </a:r>
            <a:endParaRPr lang="de-DE" dirty="0"/>
          </a:p>
        </p:txBody>
      </p:sp>
      <p:sp>
        <p:nvSpPr>
          <p:cNvPr id="4" name="Rechteck 3"/>
          <p:cNvSpPr/>
          <p:nvPr/>
        </p:nvSpPr>
        <p:spPr>
          <a:xfrm>
            <a:off x="5257800" y="1502459"/>
            <a:ext cx="6096000" cy="646331"/>
          </a:xfrm>
          <a:prstGeom prst="rect">
            <a:avLst/>
          </a:prstGeom>
        </p:spPr>
        <p:txBody>
          <a:bodyPr>
            <a:spAutoFit/>
          </a:bodyPr>
          <a:lstStyle/>
          <a:p>
            <a:r>
              <a:rPr lang="de-DE" dirty="0">
                <a:solidFill>
                  <a:srgbClr val="000000"/>
                </a:solidFill>
                <a:latin typeface="Consolas" panose="020B0609020204030204" pitchFamily="49" charset="0"/>
              </a:rPr>
              <a:t> </a:t>
            </a:r>
            <a:r>
              <a:rPr lang="de-DE" dirty="0">
                <a:solidFill>
                  <a:srgbClr val="0000FF"/>
                </a:solidFill>
                <a:latin typeface="Consolas" panose="020B0609020204030204" pitchFamily="49" charset="0"/>
              </a:rPr>
              <a:t>&lt;</a:t>
            </a:r>
            <a:r>
              <a:rPr lang="de-DE" dirty="0" err="1">
                <a:solidFill>
                  <a:srgbClr val="800000"/>
                </a:solidFill>
                <a:latin typeface="Consolas" panose="020B0609020204030204" pitchFamily="49" charset="0"/>
              </a:rPr>
              <a:t>img</a:t>
            </a:r>
            <a:r>
              <a:rPr lang="de-DE" dirty="0">
                <a:solidFill>
                  <a:srgbClr val="000000"/>
                </a:solidFill>
                <a:latin typeface="Consolas" panose="020B0609020204030204" pitchFamily="49" charset="0"/>
              </a:rPr>
              <a:t> </a:t>
            </a:r>
            <a:r>
              <a:rPr lang="de-DE" dirty="0" err="1">
                <a:solidFill>
                  <a:srgbClr val="FF0000"/>
                </a:solidFill>
                <a:latin typeface="Consolas" panose="020B0609020204030204" pitchFamily="49" charset="0"/>
              </a:rPr>
              <a:t>src</a:t>
            </a:r>
            <a:r>
              <a:rPr lang="de-DE" dirty="0">
                <a:solidFill>
                  <a:srgbClr val="0000FF"/>
                </a:solidFill>
                <a:latin typeface="Consolas" panose="020B0609020204030204" pitchFamily="49" charset="0"/>
              </a:rPr>
              <a:t>="~/</a:t>
            </a:r>
            <a:r>
              <a:rPr lang="de-DE" dirty="0" err="1">
                <a:solidFill>
                  <a:srgbClr val="0000FF"/>
                </a:solidFill>
                <a:latin typeface="Consolas" panose="020B0609020204030204" pitchFamily="49" charset="0"/>
              </a:rPr>
              <a:t>images</a:t>
            </a:r>
            <a:r>
              <a:rPr lang="de-DE" dirty="0">
                <a:solidFill>
                  <a:srgbClr val="0000FF"/>
                </a:solidFill>
                <a:latin typeface="Consolas" panose="020B0609020204030204" pitchFamily="49" charset="0"/>
              </a:rPr>
              <a:t>/vespa.jpg"</a:t>
            </a:r>
            <a:r>
              <a:rPr lang="de-DE" dirty="0">
                <a:solidFill>
                  <a:srgbClr val="000000"/>
                </a:solidFill>
                <a:latin typeface="Consolas" panose="020B0609020204030204" pitchFamily="49" charset="0"/>
              </a:rPr>
              <a:t> </a:t>
            </a:r>
            <a:r>
              <a:rPr lang="de-DE" dirty="0" err="1">
                <a:solidFill>
                  <a:srgbClr val="FF0000"/>
                </a:solidFill>
                <a:latin typeface="Consolas" panose="020B0609020204030204" pitchFamily="49" charset="0"/>
              </a:rPr>
              <a:t>runat</a:t>
            </a:r>
            <a:r>
              <a:rPr lang="de-DE" dirty="0">
                <a:solidFill>
                  <a:srgbClr val="0000FF"/>
                </a:solidFill>
                <a:latin typeface="Consolas" panose="020B0609020204030204" pitchFamily="49" charset="0"/>
              </a:rPr>
              <a:t>="</a:t>
            </a:r>
            <a:r>
              <a:rPr lang="de-DE" dirty="0" err="1">
                <a:solidFill>
                  <a:srgbClr val="0000FF"/>
                </a:solidFill>
                <a:latin typeface="Consolas" panose="020B0609020204030204" pitchFamily="49" charset="0"/>
              </a:rPr>
              <a:t>server</a:t>
            </a:r>
            <a:r>
              <a:rPr lang="de-DE" dirty="0">
                <a:solidFill>
                  <a:srgbClr val="0000FF"/>
                </a:solidFill>
                <a:latin typeface="Consolas" panose="020B0609020204030204" pitchFamily="49" charset="0"/>
              </a:rPr>
              <a:t>"/&gt;</a:t>
            </a:r>
            <a:endParaRPr lang="de-DE" dirty="0">
              <a:solidFill>
                <a:srgbClr val="000000"/>
              </a:solidFill>
              <a:latin typeface="Consolas" panose="020B0609020204030204" pitchFamily="49" charset="0"/>
            </a:endParaRPr>
          </a:p>
          <a:p>
            <a:r>
              <a:rPr lang="de-DE" dirty="0">
                <a:solidFill>
                  <a:srgbClr val="000000"/>
                </a:solidFill>
                <a:latin typeface="Consolas" panose="020B0609020204030204" pitchFamily="49" charset="0"/>
              </a:rPr>
              <a:t> </a:t>
            </a:r>
            <a:endParaRPr lang="de-DE" dirty="0"/>
          </a:p>
        </p:txBody>
      </p:sp>
    </p:spTree>
    <p:extLst>
      <p:ext uri="{BB962C8B-B14F-4D97-AF65-F5344CB8AC3E}">
        <p14:creationId xmlns:p14="http://schemas.microsoft.com/office/powerpoint/2010/main" val="71881032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Zweifelhafte Controls</a:t>
            </a:r>
            <a:endParaRPr lang="de-DE" dirty="0"/>
          </a:p>
        </p:txBody>
      </p:sp>
      <p:sp>
        <p:nvSpPr>
          <p:cNvPr id="3" name="Inhaltsplatzhalter 2"/>
          <p:cNvSpPr>
            <a:spLocks noGrp="1"/>
          </p:cNvSpPr>
          <p:nvPr>
            <p:ph idx="1"/>
          </p:nvPr>
        </p:nvSpPr>
        <p:spPr/>
        <p:txBody>
          <a:bodyPr/>
          <a:lstStyle/>
          <a:p>
            <a:r>
              <a:rPr lang="de-DE" dirty="0" err="1" smtClean="0"/>
              <a:t>Treeview</a:t>
            </a:r>
            <a:endParaRPr lang="de-DE" dirty="0" smtClean="0"/>
          </a:p>
          <a:p>
            <a:r>
              <a:rPr lang="de-DE" dirty="0" smtClean="0"/>
              <a:t>Menu</a:t>
            </a:r>
          </a:p>
          <a:p>
            <a:r>
              <a:rPr lang="de-DE" dirty="0" smtClean="0"/>
              <a:t>Calendar</a:t>
            </a:r>
          </a:p>
          <a:p>
            <a:r>
              <a:rPr lang="de-DE" dirty="0" err="1" smtClean="0"/>
              <a:t>Adrotator</a:t>
            </a:r>
            <a:endParaRPr lang="de-DE" dirty="0" smtClean="0"/>
          </a:p>
          <a:p>
            <a:r>
              <a:rPr lang="de-DE" dirty="0" err="1" smtClean="0"/>
              <a:t>WebParts</a:t>
            </a:r>
            <a:endParaRPr lang="de-DE" dirty="0" smtClean="0"/>
          </a:p>
          <a:p>
            <a:r>
              <a:rPr lang="de-DE" dirty="0" err="1" smtClean="0"/>
              <a:t>Timer</a:t>
            </a:r>
            <a:endParaRPr lang="de-DE" dirty="0"/>
          </a:p>
        </p:txBody>
      </p:sp>
    </p:spTree>
    <p:extLst>
      <p:ext uri="{BB962C8B-B14F-4D97-AF65-F5344CB8AC3E}">
        <p14:creationId xmlns:p14="http://schemas.microsoft.com/office/powerpoint/2010/main" val="128577121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endParaRPr lang="de-DE"/>
          </a:p>
        </p:txBody>
      </p:sp>
      <p:sp>
        <p:nvSpPr>
          <p:cNvPr id="3" name="Inhaltsplatzhalter 2"/>
          <p:cNvSpPr>
            <a:spLocks noGrp="1"/>
          </p:cNvSpPr>
          <p:nvPr>
            <p:ph idx="1"/>
          </p:nvPr>
        </p:nvSpPr>
        <p:spPr/>
        <p:txBody>
          <a:bodyPr/>
          <a:lstStyle/>
          <a:p>
            <a:endParaRPr lang="de-DE"/>
          </a:p>
        </p:txBody>
      </p:sp>
    </p:spTree>
    <p:extLst>
      <p:ext uri="{BB962C8B-B14F-4D97-AF65-F5344CB8AC3E}">
        <p14:creationId xmlns:p14="http://schemas.microsoft.com/office/powerpoint/2010/main" val="34649210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Untertitel 2"/>
          <p:cNvSpPr>
            <a:spLocks noGrp="1"/>
          </p:cNvSpPr>
          <p:nvPr>
            <p:ph type="subTitle" idx="1"/>
          </p:nvPr>
        </p:nvSpPr>
        <p:spPr>
          <a:xfrm>
            <a:off x="603504" y="217300"/>
            <a:ext cx="9228201" cy="1645920"/>
          </a:xfrm>
        </p:spPr>
        <p:txBody>
          <a:bodyPr anchor="b">
            <a:normAutofit/>
          </a:bodyPr>
          <a:lstStyle/>
          <a:p>
            <a:pPr algn="l"/>
            <a:r>
              <a:rPr lang="de-DE" sz="7200" dirty="0" err="1">
                <a:solidFill>
                  <a:schemeClr val="bg1">
                    <a:lumMod val="65000"/>
                  </a:schemeClr>
                </a:solidFill>
                <a:latin typeface="Century Gothic" panose="020B0502020202020204" pitchFamily="34" charset="0"/>
              </a:rPr>
              <a:t>Creating</a:t>
            </a:r>
            <a:r>
              <a:rPr lang="de-DE" sz="7200" dirty="0">
                <a:solidFill>
                  <a:schemeClr val="bg1">
                    <a:lumMod val="65000"/>
                  </a:schemeClr>
                </a:solidFill>
                <a:latin typeface="Century Gothic" panose="020B0502020202020204" pitchFamily="34" charset="0"/>
              </a:rPr>
              <a:t> </a:t>
            </a:r>
            <a:r>
              <a:rPr lang="de-DE" sz="7200" dirty="0" err="1">
                <a:solidFill>
                  <a:schemeClr val="bg1">
                    <a:lumMod val="65000"/>
                  </a:schemeClr>
                </a:solidFill>
                <a:latin typeface="Century Gothic" panose="020B0502020202020204" pitchFamily="34" charset="0"/>
              </a:rPr>
              <a:t>Webforms</a:t>
            </a:r>
            <a:endParaRPr lang="de-DE" sz="7200" dirty="0">
              <a:solidFill>
                <a:schemeClr val="bg1">
                  <a:lumMod val="65000"/>
                </a:schemeClr>
              </a:solidFill>
              <a:latin typeface="Century Gothic" panose="020B0502020202020204" pitchFamily="34" charset="0"/>
            </a:endParaRPr>
          </a:p>
        </p:txBody>
      </p:sp>
      <p:cxnSp>
        <p:nvCxnSpPr>
          <p:cNvPr id="5" name="Gerader Verbinder 4"/>
          <p:cNvCxnSpPr/>
          <p:nvPr/>
        </p:nvCxnSpPr>
        <p:spPr>
          <a:xfrm flipV="1">
            <a:off x="603504" y="1960686"/>
            <a:ext cx="10993550" cy="4020"/>
          </a:xfrm>
          <a:prstGeom prst="line">
            <a:avLst/>
          </a:prstGeom>
          <a:ln w="34925">
            <a:solidFill>
              <a:srgbClr val="11E9CF"/>
            </a:solidFill>
          </a:ln>
        </p:spPr>
        <p:style>
          <a:lnRef idx="1">
            <a:schemeClr val="accent1"/>
          </a:lnRef>
          <a:fillRef idx="0">
            <a:schemeClr val="accent1"/>
          </a:fillRef>
          <a:effectRef idx="0">
            <a:schemeClr val="accent1"/>
          </a:effectRef>
          <a:fontRef idx="minor">
            <a:schemeClr val="tx1"/>
          </a:fontRef>
        </p:style>
      </p:cxnSp>
      <p:sp>
        <p:nvSpPr>
          <p:cNvPr id="7" name="Rectangle 3"/>
          <p:cNvSpPr txBox="1">
            <a:spLocks noChangeArrowheads="1"/>
          </p:cNvSpPr>
          <p:nvPr/>
        </p:nvSpPr>
        <p:spPr>
          <a:xfrm>
            <a:off x="603504" y="2242037"/>
            <a:ext cx="10750296" cy="39349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de-DE" dirty="0" err="1" smtClean="0"/>
              <a:t>Webforms</a:t>
            </a:r>
            <a:r>
              <a:rPr lang="en-US" altLang="de-DE" dirty="0" smtClean="0"/>
              <a:t> </a:t>
            </a:r>
            <a:r>
              <a:rPr lang="en-US" altLang="de-DE" dirty="0" err="1"/>
              <a:t>erstellen</a:t>
            </a:r>
            <a:endParaRPr lang="en-US" altLang="de-DE" dirty="0"/>
          </a:p>
          <a:p>
            <a:pPr lvl="1"/>
            <a:r>
              <a:rPr lang="de-DE" altLang="de-DE" dirty="0" err="1" smtClean="0"/>
              <a:t>Webform</a:t>
            </a:r>
            <a:endParaRPr lang="de-DE" altLang="de-DE" dirty="0" smtClean="0"/>
          </a:p>
          <a:p>
            <a:pPr lvl="2"/>
            <a:r>
              <a:rPr lang="de-DE" altLang="de-DE" dirty="0" smtClean="0"/>
              <a:t>Form Element</a:t>
            </a:r>
            <a:endParaRPr lang="de-DE" altLang="de-DE" dirty="0"/>
          </a:p>
          <a:p>
            <a:pPr lvl="1"/>
            <a:r>
              <a:rPr lang="de-DE" altLang="de-DE" dirty="0"/>
              <a:t>Server Controls</a:t>
            </a:r>
          </a:p>
          <a:p>
            <a:pPr marL="0" indent="0">
              <a:buNone/>
            </a:pPr>
            <a:endParaRPr lang="en-US" altLang="de-DE" dirty="0"/>
          </a:p>
          <a:p>
            <a:endParaRPr lang="en-US" altLang="de-DE" dirty="0"/>
          </a:p>
        </p:txBody>
      </p:sp>
    </p:spTree>
    <p:extLst>
      <p:ext uri="{BB962C8B-B14F-4D97-AF65-F5344CB8AC3E}">
        <p14:creationId xmlns:p14="http://schemas.microsoft.com/office/powerpoint/2010/main" val="15287587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idx="4294967295"/>
          </p:nvPr>
        </p:nvSpPr>
        <p:spPr>
          <a:xfrm>
            <a:off x="838199" y="365125"/>
            <a:ext cx="11134725" cy="1325563"/>
          </a:xfrm>
        </p:spPr>
        <p:txBody>
          <a:bodyPr>
            <a:normAutofit/>
          </a:bodyPr>
          <a:lstStyle/>
          <a:p>
            <a:r>
              <a:rPr lang="en-US" altLang="de-DE" sz="7200" dirty="0" err="1">
                <a:solidFill>
                  <a:schemeClr val="bg1">
                    <a:lumMod val="65000"/>
                  </a:schemeClr>
                </a:solidFill>
                <a:latin typeface="Century Gothic" panose="020B0502020202020204" pitchFamily="34" charset="0"/>
                <a:ea typeface="+mn-ea"/>
                <a:cs typeface="+mn-cs"/>
              </a:rPr>
              <a:t>Webform</a:t>
            </a:r>
            <a:endParaRPr lang="en-US" altLang="de-DE" sz="7200" dirty="0">
              <a:solidFill>
                <a:schemeClr val="bg1">
                  <a:lumMod val="65000"/>
                </a:schemeClr>
              </a:solidFill>
              <a:latin typeface="Century Gothic" panose="020B0502020202020204" pitchFamily="34" charset="0"/>
              <a:ea typeface="+mn-ea"/>
              <a:cs typeface="+mn-cs"/>
            </a:endParaRPr>
          </a:p>
        </p:txBody>
      </p:sp>
      <p:sp>
        <p:nvSpPr>
          <p:cNvPr id="27" name="AutoShape 91"/>
          <p:cNvSpPr>
            <a:spLocks noChangeArrowheads="1"/>
          </p:cNvSpPr>
          <p:nvPr/>
        </p:nvSpPr>
        <p:spPr bwMode="auto">
          <a:xfrm>
            <a:off x="922336" y="2090798"/>
            <a:ext cx="5684838" cy="2165350"/>
          </a:xfrm>
          <a:prstGeom prst="roundRect">
            <a:avLst>
              <a:gd name="adj" fmla="val 7093"/>
            </a:avLst>
          </a:prstGeom>
          <a:ln>
            <a:headEnd/>
            <a:tailEnd/>
          </a:ln>
        </p:spPr>
        <p:style>
          <a:lnRef idx="2">
            <a:schemeClr val="accent1"/>
          </a:lnRef>
          <a:fillRef idx="1">
            <a:schemeClr val="lt1"/>
          </a:fillRef>
          <a:effectRef idx="0">
            <a:schemeClr val="accent1"/>
          </a:effectRef>
          <a:fontRef idx="minor">
            <a:schemeClr val="dk1"/>
          </a:fontRef>
        </p:style>
        <p:txBody>
          <a:bodyPr lIns="182880" rIns="182880"/>
          <a:lstStyle/>
          <a:p>
            <a:r>
              <a:rPr lang="de-DE" sz="1400" dirty="0">
                <a:solidFill>
                  <a:srgbClr val="000000"/>
                </a:solidFill>
                <a:highlight>
                  <a:srgbClr val="FFFF00"/>
                </a:highlight>
                <a:latin typeface="Consolas" panose="020B0609020204030204" pitchFamily="49" charset="0"/>
              </a:rPr>
              <a:t>&lt;%</a:t>
            </a:r>
            <a:r>
              <a:rPr lang="de-DE" sz="1400" dirty="0">
                <a:solidFill>
                  <a:srgbClr val="0000FF"/>
                </a:solidFill>
                <a:highlight>
                  <a:srgbClr val="FFFF00"/>
                </a:highlight>
                <a:latin typeface="Consolas" panose="020B0609020204030204" pitchFamily="49" charset="0"/>
              </a:rPr>
              <a:t>@</a:t>
            </a:r>
            <a:r>
              <a:rPr lang="de-DE" sz="1400" dirty="0">
                <a:solidFill>
                  <a:srgbClr val="800000"/>
                </a:solidFill>
                <a:latin typeface="Consolas" panose="020B0609020204030204" pitchFamily="49" charset="0"/>
              </a:rPr>
              <a:t> Page</a:t>
            </a:r>
            <a:r>
              <a:rPr lang="de-DE" sz="1400" dirty="0">
                <a:solidFill>
                  <a:srgbClr val="000000"/>
                </a:solidFill>
                <a:latin typeface="Consolas" panose="020B0609020204030204" pitchFamily="49" charset="0"/>
              </a:rPr>
              <a:t> </a:t>
            </a:r>
            <a:r>
              <a:rPr lang="de-DE" sz="1400" dirty="0">
                <a:solidFill>
                  <a:srgbClr val="FF0000"/>
                </a:solidFill>
                <a:latin typeface="Consolas" panose="020B0609020204030204" pitchFamily="49" charset="0"/>
              </a:rPr>
              <a:t>Title</a:t>
            </a:r>
            <a:r>
              <a:rPr lang="de-DE" sz="1400" dirty="0">
                <a:solidFill>
                  <a:srgbClr val="0000FF"/>
                </a:solidFill>
                <a:latin typeface="Consolas" panose="020B0609020204030204" pitchFamily="49" charset="0"/>
              </a:rPr>
              <a:t>=""</a:t>
            </a:r>
            <a:r>
              <a:rPr lang="de-DE" sz="1400" dirty="0">
                <a:solidFill>
                  <a:srgbClr val="000000"/>
                </a:solidFill>
                <a:latin typeface="Consolas" panose="020B0609020204030204" pitchFamily="49" charset="0"/>
              </a:rPr>
              <a:t> </a:t>
            </a:r>
            <a:r>
              <a:rPr lang="de-DE" sz="1400" dirty="0">
                <a:solidFill>
                  <a:srgbClr val="FF0000"/>
                </a:solidFill>
                <a:latin typeface="Consolas" panose="020B0609020204030204" pitchFamily="49" charset="0"/>
              </a:rPr>
              <a:t>Language</a:t>
            </a:r>
            <a:r>
              <a:rPr lang="de-DE" sz="1400" dirty="0">
                <a:solidFill>
                  <a:srgbClr val="0000FF"/>
                </a:solidFill>
                <a:latin typeface="Consolas" panose="020B0609020204030204" pitchFamily="49" charset="0"/>
              </a:rPr>
              <a:t>="C#"</a:t>
            </a:r>
            <a:r>
              <a:rPr lang="de-DE" sz="1400" dirty="0">
                <a:solidFill>
                  <a:srgbClr val="000000"/>
                </a:solidFill>
                <a:latin typeface="Consolas" panose="020B0609020204030204" pitchFamily="49" charset="0"/>
              </a:rPr>
              <a:t> </a:t>
            </a:r>
            <a:r>
              <a:rPr lang="de-DE" sz="1400" dirty="0" err="1">
                <a:solidFill>
                  <a:srgbClr val="FF0000"/>
                </a:solidFill>
                <a:latin typeface="Consolas" panose="020B0609020204030204" pitchFamily="49" charset="0"/>
              </a:rPr>
              <a:t>Inherits</a:t>
            </a:r>
            <a:r>
              <a:rPr lang="de-DE" sz="1400" dirty="0">
                <a:solidFill>
                  <a:srgbClr val="0000FF"/>
                </a:solidFill>
                <a:latin typeface="Consolas" panose="020B0609020204030204" pitchFamily="49" charset="0"/>
              </a:rPr>
              <a:t>="Default"</a:t>
            </a:r>
            <a:r>
              <a:rPr lang="de-DE" sz="1400" dirty="0">
                <a:solidFill>
                  <a:srgbClr val="000000"/>
                </a:solidFill>
                <a:latin typeface="Consolas" panose="020B0609020204030204" pitchFamily="49" charset="0"/>
              </a:rPr>
              <a:t> </a:t>
            </a:r>
            <a:r>
              <a:rPr lang="de-DE" sz="1400" dirty="0">
                <a:solidFill>
                  <a:srgbClr val="000000"/>
                </a:solidFill>
                <a:highlight>
                  <a:srgbClr val="FFFF00"/>
                </a:highlight>
                <a:latin typeface="Consolas" panose="020B0609020204030204" pitchFamily="49" charset="0"/>
              </a:rPr>
              <a:t>%&gt;</a:t>
            </a:r>
            <a:endParaRPr lang="de-DE" sz="1400" dirty="0">
              <a:solidFill>
                <a:srgbClr val="0000FF"/>
              </a:solidFill>
              <a:latin typeface="Consolas" panose="020B0609020204030204" pitchFamily="49" charset="0"/>
            </a:endParaRPr>
          </a:p>
          <a:p>
            <a:r>
              <a:rPr lang="de-DE" sz="1400" dirty="0">
                <a:solidFill>
                  <a:srgbClr val="0000FF"/>
                </a:solidFill>
                <a:latin typeface="Consolas" panose="020B0609020204030204" pitchFamily="49" charset="0"/>
              </a:rPr>
              <a:t>&lt;</a:t>
            </a:r>
            <a:r>
              <a:rPr lang="de-DE" sz="1400" dirty="0" err="1">
                <a:solidFill>
                  <a:srgbClr val="800000"/>
                </a:solidFill>
                <a:latin typeface="Consolas" panose="020B0609020204030204" pitchFamily="49" charset="0"/>
              </a:rPr>
              <a:t>html</a:t>
            </a:r>
            <a:r>
              <a:rPr lang="de-DE" sz="1400" dirty="0">
                <a:solidFill>
                  <a:srgbClr val="0000FF"/>
                </a:solidFill>
                <a:latin typeface="Consolas" panose="020B0609020204030204" pitchFamily="49" charset="0"/>
              </a:rPr>
              <a:t>&gt;</a:t>
            </a:r>
            <a:endParaRPr lang="de-DE" sz="1400" dirty="0">
              <a:solidFill>
                <a:srgbClr val="000000"/>
              </a:solidFill>
              <a:latin typeface="Consolas" panose="020B0609020204030204" pitchFamily="49" charset="0"/>
            </a:endParaRPr>
          </a:p>
          <a:p>
            <a:r>
              <a:rPr lang="de-DE" sz="1400" dirty="0">
                <a:solidFill>
                  <a:srgbClr val="0000FF"/>
                </a:solidFill>
                <a:latin typeface="Consolas" panose="020B0609020204030204" pitchFamily="49" charset="0"/>
              </a:rPr>
              <a:t>&lt;</a:t>
            </a:r>
            <a:r>
              <a:rPr lang="de-DE" sz="1400" dirty="0" err="1">
                <a:solidFill>
                  <a:srgbClr val="800000"/>
                </a:solidFill>
                <a:latin typeface="Consolas" panose="020B0609020204030204" pitchFamily="49" charset="0"/>
              </a:rPr>
              <a:t>body</a:t>
            </a:r>
            <a:r>
              <a:rPr lang="de-DE" sz="1400" dirty="0">
                <a:solidFill>
                  <a:srgbClr val="0000FF"/>
                </a:solidFill>
                <a:latin typeface="Consolas" panose="020B0609020204030204" pitchFamily="49" charset="0"/>
              </a:rPr>
              <a:t>&gt;</a:t>
            </a:r>
            <a:endParaRPr lang="de-DE" sz="1400" dirty="0">
              <a:solidFill>
                <a:srgbClr val="000000"/>
              </a:solidFill>
              <a:latin typeface="Consolas" panose="020B0609020204030204" pitchFamily="49" charset="0"/>
            </a:endParaRPr>
          </a:p>
          <a:p>
            <a:r>
              <a:rPr lang="de-DE" sz="1400" dirty="0">
                <a:solidFill>
                  <a:srgbClr val="000000"/>
                </a:solidFill>
                <a:latin typeface="Consolas" panose="020B0609020204030204" pitchFamily="49" charset="0"/>
              </a:rPr>
              <a:t>    </a:t>
            </a:r>
            <a:r>
              <a:rPr lang="de-DE" sz="1400" dirty="0">
                <a:solidFill>
                  <a:srgbClr val="0000FF"/>
                </a:solidFill>
                <a:latin typeface="Consolas" panose="020B0609020204030204" pitchFamily="49" charset="0"/>
              </a:rPr>
              <a:t>&lt;</a:t>
            </a:r>
            <a:r>
              <a:rPr lang="de-DE" sz="1400" dirty="0">
                <a:solidFill>
                  <a:srgbClr val="800000"/>
                </a:solidFill>
                <a:latin typeface="Consolas" panose="020B0609020204030204" pitchFamily="49" charset="0"/>
              </a:rPr>
              <a:t>form</a:t>
            </a:r>
            <a:r>
              <a:rPr lang="de-DE" sz="1400" dirty="0">
                <a:solidFill>
                  <a:srgbClr val="000000"/>
                </a:solidFill>
                <a:latin typeface="Consolas" panose="020B0609020204030204" pitchFamily="49" charset="0"/>
              </a:rPr>
              <a:t> </a:t>
            </a:r>
            <a:r>
              <a:rPr lang="de-DE" sz="1400" dirty="0" err="1">
                <a:solidFill>
                  <a:srgbClr val="FF0000"/>
                </a:solidFill>
                <a:latin typeface="Consolas" panose="020B0609020204030204" pitchFamily="49" charset="0"/>
              </a:rPr>
              <a:t>id</a:t>
            </a:r>
            <a:r>
              <a:rPr lang="de-DE" sz="1400" dirty="0">
                <a:solidFill>
                  <a:srgbClr val="0000FF"/>
                </a:solidFill>
                <a:latin typeface="Consolas" panose="020B0609020204030204" pitchFamily="49" charset="0"/>
              </a:rPr>
              <a:t>="form1"</a:t>
            </a:r>
            <a:r>
              <a:rPr lang="de-DE" sz="1400" dirty="0">
                <a:solidFill>
                  <a:srgbClr val="000000"/>
                </a:solidFill>
                <a:latin typeface="Consolas" panose="020B0609020204030204" pitchFamily="49" charset="0"/>
              </a:rPr>
              <a:t> </a:t>
            </a:r>
            <a:r>
              <a:rPr lang="de-DE" sz="1400" dirty="0" err="1">
                <a:solidFill>
                  <a:srgbClr val="FF0000"/>
                </a:solidFill>
                <a:latin typeface="Consolas" panose="020B0609020204030204" pitchFamily="49" charset="0"/>
              </a:rPr>
              <a:t>runat</a:t>
            </a:r>
            <a:r>
              <a:rPr lang="de-DE" sz="1400" dirty="0">
                <a:solidFill>
                  <a:srgbClr val="0000FF"/>
                </a:solidFill>
                <a:latin typeface="Consolas" panose="020B0609020204030204" pitchFamily="49" charset="0"/>
              </a:rPr>
              <a:t>="</a:t>
            </a:r>
            <a:r>
              <a:rPr lang="de-DE" sz="1400" dirty="0" err="1">
                <a:solidFill>
                  <a:srgbClr val="0000FF"/>
                </a:solidFill>
                <a:latin typeface="Consolas" panose="020B0609020204030204" pitchFamily="49" charset="0"/>
              </a:rPr>
              <a:t>server</a:t>
            </a:r>
            <a:r>
              <a:rPr lang="de-DE" sz="1400" dirty="0">
                <a:solidFill>
                  <a:srgbClr val="0000FF"/>
                </a:solidFill>
                <a:latin typeface="Consolas" panose="020B0609020204030204" pitchFamily="49" charset="0"/>
              </a:rPr>
              <a:t>"&gt;</a:t>
            </a:r>
            <a:endParaRPr lang="de-DE" sz="1400" dirty="0">
              <a:solidFill>
                <a:srgbClr val="000000"/>
              </a:solidFill>
              <a:latin typeface="Consolas" panose="020B0609020204030204" pitchFamily="49" charset="0"/>
            </a:endParaRPr>
          </a:p>
          <a:p>
            <a:r>
              <a:rPr lang="de-DE" sz="1400" dirty="0">
                <a:solidFill>
                  <a:srgbClr val="000000"/>
                </a:solidFill>
                <a:latin typeface="Consolas" panose="020B0609020204030204" pitchFamily="49" charset="0"/>
              </a:rPr>
              <a:t>    </a:t>
            </a:r>
            <a:r>
              <a:rPr lang="de-DE" sz="1400" dirty="0">
                <a:solidFill>
                  <a:srgbClr val="0000FF"/>
                </a:solidFill>
                <a:latin typeface="Consolas" panose="020B0609020204030204" pitchFamily="49" charset="0"/>
              </a:rPr>
              <a:t>&lt;/</a:t>
            </a:r>
            <a:r>
              <a:rPr lang="de-DE" sz="1400" dirty="0">
                <a:solidFill>
                  <a:srgbClr val="800000"/>
                </a:solidFill>
                <a:latin typeface="Consolas" panose="020B0609020204030204" pitchFamily="49" charset="0"/>
              </a:rPr>
              <a:t>form</a:t>
            </a:r>
            <a:r>
              <a:rPr lang="de-DE" sz="1400" dirty="0">
                <a:solidFill>
                  <a:srgbClr val="0000FF"/>
                </a:solidFill>
                <a:latin typeface="Consolas" panose="020B0609020204030204" pitchFamily="49" charset="0"/>
              </a:rPr>
              <a:t>&gt;</a:t>
            </a:r>
            <a:endParaRPr lang="de-DE" sz="1400" dirty="0">
              <a:solidFill>
                <a:srgbClr val="000000"/>
              </a:solidFill>
              <a:latin typeface="Consolas" panose="020B0609020204030204" pitchFamily="49" charset="0"/>
            </a:endParaRPr>
          </a:p>
          <a:p>
            <a:r>
              <a:rPr lang="de-DE" sz="1400" dirty="0">
                <a:solidFill>
                  <a:srgbClr val="0000FF"/>
                </a:solidFill>
                <a:latin typeface="Consolas" panose="020B0609020204030204" pitchFamily="49" charset="0"/>
              </a:rPr>
              <a:t>&lt;/</a:t>
            </a:r>
            <a:r>
              <a:rPr lang="de-DE" sz="1400" dirty="0" err="1">
                <a:solidFill>
                  <a:srgbClr val="800000"/>
                </a:solidFill>
                <a:latin typeface="Consolas" panose="020B0609020204030204" pitchFamily="49" charset="0"/>
              </a:rPr>
              <a:t>body</a:t>
            </a:r>
            <a:r>
              <a:rPr lang="de-DE" sz="1400" dirty="0">
                <a:solidFill>
                  <a:srgbClr val="0000FF"/>
                </a:solidFill>
                <a:latin typeface="Consolas" panose="020B0609020204030204" pitchFamily="49" charset="0"/>
              </a:rPr>
              <a:t>&gt;</a:t>
            </a:r>
            <a:endParaRPr lang="de-DE" sz="1400" dirty="0">
              <a:solidFill>
                <a:srgbClr val="000000"/>
              </a:solidFill>
              <a:latin typeface="Consolas" panose="020B0609020204030204" pitchFamily="49" charset="0"/>
            </a:endParaRPr>
          </a:p>
          <a:p>
            <a:r>
              <a:rPr lang="de-DE" sz="1400" dirty="0">
                <a:solidFill>
                  <a:srgbClr val="0000FF"/>
                </a:solidFill>
                <a:latin typeface="Consolas" panose="020B0609020204030204" pitchFamily="49" charset="0"/>
              </a:rPr>
              <a:t>&lt;/</a:t>
            </a:r>
            <a:r>
              <a:rPr lang="de-DE" sz="1400" dirty="0" err="1">
                <a:solidFill>
                  <a:srgbClr val="800000"/>
                </a:solidFill>
                <a:latin typeface="Consolas" panose="020B0609020204030204" pitchFamily="49" charset="0"/>
              </a:rPr>
              <a:t>html</a:t>
            </a:r>
            <a:r>
              <a:rPr lang="de-DE" sz="1400" dirty="0">
                <a:solidFill>
                  <a:srgbClr val="0000FF"/>
                </a:solidFill>
                <a:latin typeface="Consolas" panose="020B0609020204030204" pitchFamily="49" charset="0"/>
              </a:rPr>
              <a:t>&gt;</a:t>
            </a:r>
            <a:endParaRPr lang="de-DE" sz="1400" dirty="0">
              <a:solidFill>
                <a:srgbClr val="000000"/>
              </a:solidFill>
              <a:latin typeface="Consolas" panose="020B0609020204030204" pitchFamily="49" charset="0"/>
            </a:endParaRPr>
          </a:p>
        </p:txBody>
      </p:sp>
      <p:sp>
        <p:nvSpPr>
          <p:cNvPr id="34" name="AutoShape 101"/>
          <p:cNvSpPr>
            <a:spLocks noChangeArrowheads="1"/>
          </p:cNvSpPr>
          <p:nvPr/>
        </p:nvSpPr>
        <p:spPr bwMode="auto">
          <a:xfrm>
            <a:off x="7746024" y="3136529"/>
            <a:ext cx="3459772" cy="462146"/>
          </a:xfrm>
          <a:prstGeom prst="roundRect">
            <a:avLst>
              <a:gd name="adj" fmla="val 7093"/>
            </a:avLst>
          </a:prstGeom>
          <a:noFill/>
          <a:ln>
            <a:noFill/>
          </a:ln>
        </p:spPr>
        <p:style>
          <a:lnRef idx="0">
            <a:scrgbClr r="0" g="0" b="0"/>
          </a:lnRef>
          <a:fillRef idx="0">
            <a:scrgbClr r="0" g="0" b="0"/>
          </a:fillRef>
          <a:effectRef idx="0">
            <a:scrgbClr r="0" g="0" b="0"/>
          </a:effectRef>
          <a:fontRef idx="minor">
            <a:schemeClr val="dk1"/>
          </a:fontRef>
        </p:style>
        <p:txBody>
          <a:bodyPr lIns="274320" tIns="0" anchor="ctr"/>
          <a:lstStyle>
            <a:lvl1pPr algn="ctr" defTabSz="457200" eaLnBrk="0" hangingPunct="0">
              <a:tabLst>
                <a:tab pos="457200" algn="l"/>
              </a:tabLst>
              <a:defRPr>
                <a:solidFill>
                  <a:schemeClr val="tx1"/>
                </a:solidFill>
                <a:latin typeface="Verdana" panose="020B0604030504040204" pitchFamily="34" charset="0"/>
                <a:cs typeface="Arial" panose="020B0604020202020204" pitchFamily="34" charset="0"/>
              </a:defRPr>
            </a:lvl1pPr>
            <a:lvl2pPr marL="742950" indent="-285750" algn="ctr" defTabSz="457200" eaLnBrk="0" hangingPunct="0">
              <a:tabLst>
                <a:tab pos="457200" algn="l"/>
              </a:tabLst>
              <a:defRPr>
                <a:solidFill>
                  <a:schemeClr val="tx1"/>
                </a:solidFill>
                <a:latin typeface="Verdana" panose="020B0604030504040204" pitchFamily="34" charset="0"/>
                <a:cs typeface="Arial" panose="020B0604020202020204" pitchFamily="34" charset="0"/>
              </a:defRPr>
            </a:lvl2pPr>
            <a:lvl3pPr marL="1143000" indent="-228600" algn="ctr" defTabSz="457200" eaLnBrk="0" hangingPunct="0">
              <a:tabLst>
                <a:tab pos="457200" algn="l"/>
              </a:tabLst>
              <a:defRPr>
                <a:solidFill>
                  <a:schemeClr val="tx1"/>
                </a:solidFill>
                <a:latin typeface="Verdana" panose="020B0604030504040204" pitchFamily="34" charset="0"/>
                <a:cs typeface="Arial" panose="020B0604020202020204" pitchFamily="34" charset="0"/>
              </a:defRPr>
            </a:lvl3pPr>
            <a:lvl4pPr marL="1600200" indent="-228600" algn="ctr" defTabSz="457200" eaLnBrk="0" hangingPunct="0">
              <a:tabLst>
                <a:tab pos="457200" algn="l"/>
              </a:tabLst>
              <a:defRPr>
                <a:solidFill>
                  <a:schemeClr val="tx1"/>
                </a:solidFill>
                <a:latin typeface="Verdana" panose="020B0604030504040204" pitchFamily="34" charset="0"/>
                <a:cs typeface="Arial" panose="020B0604020202020204" pitchFamily="34" charset="0"/>
              </a:defRPr>
            </a:lvl4pPr>
            <a:lvl5pPr marL="2057400" indent="-228600" algn="ctr" defTabSz="457200" eaLnBrk="0" hangingPunct="0">
              <a:tabLst>
                <a:tab pos="457200" algn="l"/>
              </a:tabLst>
              <a:defRPr>
                <a:solidFill>
                  <a:schemeClr val="tx1"/>
                </a:solidFill>
                <a:latin typeface="Verdana" panose="020B0604030504040204" pitchFamily="34" charset="0"/>
                <a:cs typeface="Arial" panose="020B0604020202020204" pitchFamily="34" charset="0"/>
              </a:defRPr>
            </a:lvl5pPr>
            <a:lvl6pPr marL="2514600" indent="-228600" algn="ctr" defTabSz="457200" eaLnBrk="0" fontAlgn="base" hangingPunct="0">
              <a:spcBef>
                <a:spcPct val="0"/>
              </a:spcBef>
              <a:spcAft>
                <a:spcPct val="0"/>
              </a:spcAft>
              <a:tabLst>
                <a:tab pos="457200" algn="l"/>
              </a:tabLst>
              <a:defRPr>
                <a:solidFill>
                  <a:schemeClr val="tx1"/>
                </a:solidFill>
                <a:latin typeface="Verdana" panose="020B0604030504040204" pitchFamily="34" charset="0"/>
                <a:cs typeface="Arial" panose="020B0604020202020204" pitchFamily="34" charset="0"/>
              </a:defRPr>
            </a:lvl6pPr>
            <a:lvl7pPr marL="2971800" indent="-228600" algn="ctr" defTabSz="457200" eaLnBrk="0" fontAlgn="base" hangingPunct="0">
              <a:spcBef>
                <a:spcPct val="0"/>
              </a:spcBef>
              <a:spcAft>
                <a:spcPct val="0"/>
              </a:spcAft>
              <a:tabLst>
                <a:tab pos="457200" algn="l"/>
              </a:tabLst>
              <a:defRPr>
                <a:solidFill>
                  <a:schemeClr val="tx1"/>
                </a:solidFill>
                <a:latin typeface="Verdana" panose="020B0604030504040204" pitchFamily="34" charset="0"/>
                <a:cs typeface="Arial" panose="020B0604020202020204" pitchFamily="34" charset="0"/>
              </a:defRPr>
            </a:lvl7pPr>
            <a:lvl8pPr marL="3429000" indent="-228600" algn="ctr" defTabSz="457200" eaLnBrk="0" fontAlgn="base" hangingPunct="0">
              <a:spcBef>
                <a:spcPct val="0"/>
              </a:spcBef>
              <a:spcAft>
                <a:spcPct val="0"/>
              </a:spcAft>
              <a:tabLst>
                <a:tab pos="457200" algn="l"/>
              </a:tabLst>
              <a:defRPr>
                <a:solidFill>
                  <a:schemeClr val="tx1"/>
                </a:solidFill>
                <a:latin typeface="Verdana" panose="020B0604030504040204" pitchFamily="34" charset="0"/>
                <a:cs typeface="Arial" panose="020B0604020202020204" pitchFamily="34" charset="0"/>
              </a:defRPr>
            </a:lvl8pPr>
            <a:lvl9pPr marL="3886200" indent="-228600" algn="ctr" defTabSz="457200" eaLnBrk="0" fontAlgn="base" hangingPunct="0">
              <a:spcBef>
                <a:spcPct val="0"/>
              </a:spcBef>
              <a:spcAft>
                <a:spcPct val="0"/>
              </a:spcAft>
              <a:tabLst>
                <a:tab pos="457200" algn="l"/>
              </a:tabLst>
              <a:defRPr>
                <a:solidFill>
                  <a:schemeClr val="tx1"/>
                </a:solidFill>
                <a:latin typeface="Verdana" panose="020B0604030504040204" pitchFamily="34" charset="0"/>
                <a:cs typeface="Arial" panose="020B0604020202020204" pitchFamily="34" charset="0"/>
              </a:defRPr>
            </a:lvl9pPr>
          </a:lstStyle>
          <a:p>
            <a:pPr algn="l">
              <a:buClr>
                <a:srgbClr val="DC0081"/>
              </a:buClr>
            </a:pPr>
            <a:r>
              <a:rPr lang="en-US" altLang="de-DE" sz="1600" b="1" dirty="0"/>
              <a:t>Form</a:t>
            </a:r>
            <a:r>
              <a:rPr lang="en-US" altLang="de-DE" sz="1600" dirty="0"/>
              <a:t> element and attributes</a:t>
            </a:r>
          </a:p>
        </p:txBody>
      </p:sp>
      <p:sp>
        <p:nvSpPr>
          <p:cNvPr id="2" name="Rechteck 1"/>
          <p:cNvSpPr/>
          <p:nvPr/>
        </p:nvSpPr>
        <p:spPr>
          <a:xfrm>
            <a:off x="838199" y="1690688"/>
            <a:ext cx="3073277" cy="400110"/>
          </a:xfrm>
          <a:prstGeom prst="rect">
            <a:avLst/>
          </a:prstGeom>
        </p:spPr>
        <p:txBody>
          <a:bodyPr wrap="none">
            <a:spAutoFit/>
          </a:bodyPr>
          <a:lstStyle/>
          <a:p>
            <a:r>
              <a:rPr lang="en-US" altLang="de-DE" sz="2000" dirty="0">
                <a:latin typeface="Century Gothic" panose="020B0502020202020204" pitchFamily="34" charset="0"/>
              </a:rPr>
              <a:t>Web Form Default.aspx</a:t>
            </a:r>
            <a:endParaRPr lang="de-DE" sz="2000" dirty="0">
              <a:latin typeface="Century Gothic" panose="020B0502020202020204" pitchFamily="34" charset="0"/>
            </a:endParaRPr>
          </a:p>
        </p:txBody>
      </p:sp>
      <p:sp>
        <p:nvSpPr>
          <p:cNvPr id="10" name="AutoShape 93"/>
          <p:cNvSpPr>
            <a:spLocks noChangeArrowheads="1"/>
          </p:cNvSpPr>
          <p:nvPr/>
        </p:nvSpPr>
        <p:spPr bwMode="auto">
          <a:xfrm>
            <a:off x="7746024" y="2089027"/>
            <a:ext cx="3459772" cy="616597"/>
          </a:xfrm>
          <a:prstGeom prst="roundRect">
            <a:avLst>
              <a:gd name="adj" fmla="val 7093"/>
            </a:avLst>
          </a:prstGeom>
          <a:noFill/>
          <a:ln>
            <a:noFill/>
          </a:ln>
        </p:spPr>
        <p:style>
          <a:lnRef idx="0">
            <a:scrgbClr r="0" g="0" b="0"/>
          </a:lnRef>
          <a:fillRef idx="0">
            <a:scrgbClr r="0" g="0" b="0"/>
          </a:fillRef>
          <a:effectRef idx="0">
            <a:scrgbClr r="0" g="0" b="0"/>
          </a:effectRef>
          <a:fontRef idx="minor">
            <a:schemeClr val="dk1"/>
          </a:fontRef>
        </p:style>
        <p:txBody>
          <a:bodyPr lIns="274320" tIns="0" anchor="ctr"/>
          <a:lstStyle>
            <a:lvl1pPr algn="ctr" defTabSz="457200" eaLnBrk="0" hangingPunct="0">
              <a:tabLst>
                <a:tab pos="457200" algn="l"/>
              </a:tabLst>
              <a:defRPr>
                <a:solidFill>
                  <a:schemeClr val="tx1"/>
                </a:solidFill>
                <a:latin typeface="Verdana" panose="020B0604030504040204" pitchFamily="34" charset="0"/>
                <a:cs typeface="Arial" panose="020B0604020202020204" pitchFamily="34" charset="0"/>
              </a:defRPr>
            </a:lvl1pPr>
            <a:lvl2pPr marL="742950" indent="-285750" algn="ctr" defTabSz="457200" eaLnBrk="0" hangingPunct="0">
              <a:tabLst>
                <a:tab pos="457200" algn="l"/>
              </a:tabLst>
              <a:defRPr>
                <a:solidFill>
                  <a:schemeClr val="tx1"/>
                </a:solidFill>
                <a:latin typeface="Verdana" panose="020B0604030504040204" pitchFamily="34" charset="0"/>
                <a:cs typeface="Arial" panose="020B0604020202020204" pitchFamily="34" charset="0"/>
              </a:defRPr>
            </a:lvl2pPr>
            <a:lvl3pPr marL="1143000" indent="-228600" algn="ctr" defTabSz="457200" eaLnBrk="0" hangingPunct="0">
              <a:tabLst>
                <a:tab pos="457200" algn="l"/>
              </a:tabLst>
              <a:defRPr>
                <a:solidFill>
                  <a:schemeClr val="tx1"/>
                </a:solidFill>
                <a:latin typeface="Verdana" panose="020B0604030504040204" pitchFamily="34" charset="0"/>
                <a:cs typeface="Arial" panose="020B0604020202020204" pitchFamily="34" charset="0"/>
              </a:defRPr>
            </a:lvl3pPr>
            <a:lvl4pPr marL="1600200" indent="-228600" algn="ctr" defTabSz="457200" eaLnBrk="0" hangingPunct="0">
              <a:tabLst>
                <a:tab pos="457200" algn="l"/>
              </a:tabLst>
              <a:defRPr>
                <a:solidFill>
                  <a:schemeClr val="tx1"/>
                </a:solidFill>
                <a:latin typeface="Verdana" panose="020B0604030504040204" pitchFamily="34" charset="0"/>
                <a:cs typeface="Arial" panose="020B0604020202020204" pitchFamily="34" charset="0"/>
              </a:defRPr>
            </a:lvl4pPr>
            <a:lvl5pPr marL="2057400" indent="-228600" algn="ctr" defTabSz="457200" eaLnBrk="0" hangingPunct="0">
              <a:tabLst>
                <a:tab pos="457200" algn="l"/>
              </a:tabLst>
              <a:defRPr>
                <a:solidFill>
                  <a:schemeClr val="tx1"/>
                </a:solidFill>
                <a:latin typeface="Verdana" panose="020B0604030504040204" pitchFamily="34" charset="0"/>
                <a:cs typeface="Arial" panose="020B0604020202020204" pitchFamily="34" charset="0"/>
              </a:defRPr>
            </a:lvl5pPr>
            <a:lvl6pPr marL="2514600" indent="-228600" algn="ctr" defTabSz="457200" eaLnBrk="0" fontAlgn="base" hangingPunct="0">
              <a:spcBef>
                <a:spcPct val="0"/>
              </a:spcBef>
              <a:spcAft>
                <a:spcPct val="0"/>
              </a:spcAft>
              <a:tabLst>
                <a:tab pos="457200" algn="l"/>
              </a:tabLst>
              <a:defRPr>
                <a:solidFill>
                  <a:schemeClr val="tx1"/>
                </a:solidFill>
                <a:latin typeface="Verdana" panose="020B0604030504040204" pitchFamily="34" charset="0"/>
                <a:cs typeface="Arial" panose="020B0604020202020204" pitchFamily="34" charset="0"/>
              </a:defRPr>
            </a:lvl6pPr>
            <a:lvl7pPr marL="2971800" indent="-228600" algn="ctr" defTabSz="457200" eaLnBrk="0" fontAlgn="base" hangingPunct="0">
              <a:spcBef>
                <a:spcPct val="0"/>
              </a:spcBef>
              <a:spcAft>
                <a:spcPct val="0"/>
              </a:spcAft>
              <a:tabLst>
                <a:tab pos="457200" algn="l"/>
              </a:tabLst>
              <a:defRPr>
                <a:solidFill>
                  <a:schemeClr val="tx1"/>
                </a:solidFill>
                <a:latin typeface="Verdana" panose="020B0604030504040204" pitchFamily="34" charset="0"/>
                <a:cs typeface="Arial" panose="020B0604020202020204" pitchFamily="34" charset="0"/>
              </a:defRPr>
            </a:lvl7pPr>
            <a:lvl8pPr marL="3429000" indent="-228600" algn="ctr" defTabSz="457200" eaLnBrk="0" fontAlgn="base" hangingPunct="0">
              <a:spcBef>
                <a:spcPct val="0"/>
              </a:spcBef>
              <a:spcAft>
                <a:spcPct val="0"/>
              </a:spcAft>
              <a:tabLst>
                <a:tab pos="457200" algn="l"/>
              </a:tabLst>
              <a:defRPr>
                <a:solidFill>
                  <a:schemeClr val="tx1"/>
                </a:solidFill>
                <a:latin typeface="Verdana" panose="020B0604030504040204" pitchFamily="34" charset="0"/>
                <a:cs typeface="Arial" panose="020B0604020202020204" pitchFamily="34" charset="0"/>
              </a:defRPr>
            </a:lvl8pPr>
            <a:lvl9pPr marL="3886200" indent="-228600" algn="ctr" defTabSz="457200" eaLnBrk="0" fontAlgn="base" hangingPunct="0">
              <a:spcBef>
                <a:spcPct val="0"/>
              </a:spcBef>
              <a:spcAft>
                <a:spcPct val="0"/>
              </a:spcAft>
              <a:tabLst>
                <a:tab pos="457200" algn="l"/>
              </a:tabLst>
              <a:defRPr>
                <a:solidFill>
                  <a:schemeClr val="tx1"/>
                </a:solidFill>
                <a:latin typeface="Verdana" panose="020B0604030504040204" pitchFamily="34" charset="0"/>
                <a:cs typeface="Arial" panose="020B0604020202020204" pitchFamily="34" charset="0"/>
              </a:defRPr>
            </a:lvl9pPr>
          </a:lstStyle>
          <a:p>
            <a:pPr algn="l">
              <a:buClr>
                <a:srgbClr val="DC0081"/>
              </a:buClr>
            </a:pPr>
            <a:r>
              <a:rPr lang="en-US" altLang="de-DE" sz="1600" b="1" dirty="0"/>
              <a:t>Page</a:t>
            </a:r>
            <a:r>
              <a:rPr lang="en-US" altLang="de-DE" sz="1600" dirty="0"/>
              <a:t> directive and attributes</a:t>
            </a:r>
          </a:p>
        </p:txBody>
      </p:sp>
      <p:cxnSp>
        <p:nvCxnSpPr>
          <p:cNvPr id="13" name="Gerade Verbindung mit Pfeil 12"/>
          <p:cNvCxnSpPr>
            <a:stCxn id="10" idx="1"/>
          </p:cNvCxnSpPr>
          <p:nvPr/>
        </p:nvCxnSpPr>
        <p:spPr>
          <a:xfrm flipH="1" flipV="1">
            <a:off x="6456218" y="2299855"/>
            <a:ext cx="1289806" cy="97471"/>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 name="Gerade Verbindung mit Pfeil 15"/>
          <p:cNvCxnSpPr>
            <a:stCxn id="34" idx="1"/>
          </p:cNvCxnSpPr>
          <p:nvPr/>
        </p:nvCxnSpPr>
        <p:spPr>
          <a:xfrm flipH="1">
            <a:off x="4941455" y="3367602"/>
            <a:ext cx="2804569"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2931322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Page Typen</a:t>
            </a:r>
            <a:endParaRPr lang="de-DE" dirty="0"/>
          </a:p>
        </p:txBody>
      </p:sp>
      <p:sp>
        <p:nvSpPr>
          <p:cNvPr id="3" name="Inhaltsplatzhalter 2"/>
          <p:cNvSpPr>
            <a:spLocks noGrp="1"/>
          </p:cNvSpPr>
          <p:nvPr>
            <p:ph idx="1"/>
          </p:nvPr>
        </p:nvSpPr>
        <p:spPr/>
        <p:txBody>
          <a:bodyPr/>
          <a:lstStyle/>
          <a:p>
            <a:r>
              <a:rPr lang="de-DE" dirty="0" smtClean="0"/>
              <a:t>Inline </a:t>
            </a:r>
          </a:p>
          <a:p>
            <a:r>
              <a:rPr lang="de-DE" dirty="0" smtClean="0"/>
              <a:t>Page </a:t>
            </a:r>
          </a:p>
          <a:p>
            <a:r>
              <a:rPr lang="de-DE" dirty="0" smtClean="0"/>
              <a:t>Projekt</a:t>
            </a:r>
            <a:endParaRPr lang="de-DE" dirty="0"/>
          </a:p>
        </p:txBody>
      </p:sp>
      <p:sp>
        <p:nvSpPr>
          <p:cNvPr id="4" name="Rechteck 3"/>
          <p:cNvSpPr/>
          <p:nvPr/>
        </p:nvSpPr>
        <p:spPr>
          <a:xfrm>
            <a:off x="4460590" y="3610569"/>
            <a:ext cx="6096000" cy="923330"/>
          </a:xfrm>
          <a:prstGeom prst="rect">
            <a:avLst/>
          </a:prstGeom>
        </p:spPr>
        <p:txBody>
          <a:bodyPr>
            <a:spAutoFit/>
          </a:bodyPr>
          <a:lstStyle/>
          <a:p>
            <a:r>
              <a:rPr lang="de-DE" dirty="0">
                <a:solidFill>
                  <a:srgbClr val="000000"/>
                </a:solidFill>
                <a:highlight>
                  <a:srgbClr val="FFFF00"/>
                </a:highlight>
                <a:latin typeface="Consolas" panose="020B0609020204030204" pitchFamily="49" charset="0"/>
              </a:rPr>
              <a:t>&lt;%</a:t>
            </a:r>
            <a:r>
              <a:rPr lang="de-DE" dirty="0">
                <a:solidFill>
                  <a:srgbClr val="0000FF"/>
                </a:solidFill>
                <a:highlight>
                  <a:srgbClr val="FFFF00"/>
                </a:highlight>
                <a:latin typeface="Consolas" panose="020B0609020204030204" pitchFamily="49" charset="0"/>
              </a:rPr>
              <a:t>@</a:t>
            </a:r>
            <a:r>
              <a:rPr lang="de-DE" dirty="0">
                <a:solidFill>
                  <a:srgbClr val="000000"/>
                </a:solidFill>
                <a:highlight>
                  <a:srgbClr val="FFFF00"/>
                </a:highlight>
                <a:latin typeface="Consolas" panose="020B0609020204030204" pitchFamily="49" charset="0"/>
              </a:rPr>
              <a:t> </a:t>
            </a:r>
            <a:r>
              <a:rPr lang="de-DE" dirty="0">
                <a:solidFill>
                  <a:srgbClr val="800000"/>
                </a:solidFill>
                <a:highlight>
                  <a:srgbClr val="FFFF00"/>
                </a:highlight>
                <a:latin typeface="Consolas" panose="020B0609020204030204" pitchFamily="49" charset="0"/>
              </a:rPr>
              <a:t>Page</a:t>
            </a:r>
            <a:r>
              <a:rPr lang="de-DE" dirty="0">
                <a:solidFill>
                  <a:srgbClr val="000000"/>
                </a:solidFill>
                <a:highlight>
                  <a:srgbClr val="FFFF00"/>
                </a:highlight>
                <a:latin typeface="Consolas" panose="020B0609020204030204" pitchFamily="49" charset="0"/>
              </a:rPr>
              <a:t> </a:t>
            </a:r>
            <a:r>
              <a:rPr lang="de-DE" dirty="0">
                <a:solidFill>
                  <a:srgbClr val="FF0000"/>
                </a:solidFill>
                <a:highlight>
                  <a:srgbClr val="FFFF00"/>
                </a:highlight>
                <a:latin typeface="Consolas" panose="020B0609020204030204" pitchFamily="49" charset="0"/>
              </a:rPr>
              <a:t>Language</a:t>
            </a:r>
            <a:r>
              <a:rPr lang="de-DE" dirty="0">
                <a:solidFill>
                  <a:srgbClr val="0000FF"/>
                </a:solidFill>
                <a:highlight>
                  <a:srgbClr val="FFFF00"/>
                </a:highlight>
                <a:latin typeface="Consolas" panose="020B0609020204030204" pitchFamily="49" charset="0"/>
              </a:rPr>
              <a:t>="vb"</a:t>
            </a:r>
            <a:r>
              <a:rPr lang="de-DE" dirty="0">
                <a:solidFill>
                  <a:srgbClr val="000000"/>
                </a:solidFill>
                <a:highlight>
                  <a:srgbClr val="FFFF00"/>
                </a:highlight>
                <a:latin typeface="Consolas" panose="020B0609020204030204" pitchFamily="49" charset="0"/>
              </a:rPr>
              <a:t> </a:t>
            </a:r>
            <a:r>
              <a:rPr lang="de-DE" dirty="0" err="1">
                <a:solidFill>
                  <a:srgbClr val="FF0000"/>
                </a:solidFill>
                <a:highlight>
                  <a:srgbClr val="FFFF00"/>
                </a:highlight>
                <a:latin typeface="Consolas" panose="020B0609020204030204" pitchFamily="49" charset="0"/>
              </a:rPr>
              <a:t>AutoEventWireup</a:t>
            </a:r>
            <a:r>
              <a:rPr lang="de-DE" dirty="0">
                <a:solidFill>
                  <a:srgbClr val="0000FF"/>
                </a:solidFill>
                <a:highlight>
                  <a:srgbClr val="FFFF00"/>
                </a:highlight>
                <a:latin typeface="Consolas" panose="020B0609020204030204" pitchFamily="49" charset="0"/>
              </a:rPr>
              <a:t>="</a:t>
            </a:r>
            <a:r>
              <a:rPr lang="de-DE" dirty="0" err="1">
                <a:solidFill>
                  <a:srgbClr val="0000FF"/>
                </a:solidFill>
                <a:highlight>
                  <a:srgbClr val="FFFF00"/>
                </a:highlight>
                <a:latin typeface="Consolas" panose="020B0609020204030204" pitchFamily="49" charset="0"/>
              </a:rPr>
              <a:t>false</a:t>
            </a:r>
            <a:r>
              <a:rPr lang="de-DE" dirty="0">
                <a:solidFill>
                  <a:srgbClr val="0000FF"/>
                </a:solidFill>
                <a:highlight>
                  <a:srgbClr val="FFFF00"/>
                </a:highlight>
                <a:latin typeface="Consolas" panose="020B0609020204030204" pitchFamily="49" charset="0"/>
              </a:rPr>
              <a:t>"</a:t>
            </a:r>
            <a:r>
              <a:rPr lang="de-DE" dirty="0">
                <a:solidFill>
                  <a:srgbClr val="000000"/>
                </a:solidFill>
                <a:highlight>
                  <a:srgbClr val="FFFF00"/>
                </a:highlight>
                <a:latin typeface="Consolas" panose="020B0609020204030204" pitchFamily="49" charset="0"/>
              </a:rPr>
              <a:t> </a:t>
            </a:r>
            <a:r>
              <a:rPr lang="de-DE" dirty="0" err="1">
                <a:solidFill>
                  <a:srgbClr val="FF0000"/>
                </a:solidFill>
                <a:highlight>
                  <a:srgbClr val="FFFF00"/>
                </a:highlight>
                <a:latin typeface="Consolas" panose="020B0609020204030204" pitchFamily="49" charset="0"/>
              </a:rPr>
              <a:t>CodeBehind</a:t>
            </a:r>
            <a:r>
              <a:rPr lang="de-DE" dirty="0">
                <a:solidFill>
                  <a:srgbClr val="0000FF"/>
                </a:solidFill>
                <a:highlight>
                  <a:srgbClr val="FFFF00"/>
                </a:highlight>
                <a:latin typeface="Consolas" panose="020B0609020204030204" pitchFamily="49" charset="0"/>
              </a:rPr>
              <a:t>="WebForm1.aspx.vb"</a:t>
            </a:r>
            <a:r>
              <a:rPr lang="de-DE" dirty="0">
                <a:solidFill>
                  <a:srgbClr val="000000"/>
                </a:solidFill>
                <a:highlight>
                  <a:srgbClr val="FFFF00"/>
                </a:highlight>
                <a:latin typeface="Consolas" panose="020B0609020204030204" pitchFamily="49" charset="0"/>
              </a:rPr>
              <a:t> </a:t>
            </a:r>
            <a:r>
              <a:rPr lang="de-DE" dirty="0" err="1">
                <a:solidFill>
                  <a:srgbClr val="FF0000"/>
                </a:solidFill>
                <a:highlight>
                  <a:srgbClr val="FFFF00"/>
                </a:highlight>
                <a:latin typeface="Consolas" panose="020B0609020204030204" pitchFamily="49" charset="0"/>
              </a:rPr>
              <a:t>Inherits</a:t>
            </a:r>
            <a:r>
              <a:rPr lang="de-DE" dirty="0">
                <a:solidFill>
                  <a:srgbClr val="0000FF"/>
                </a:solidFill>
                <a:highlight>
                  <a:srgbClr val="FFFF00"/>
                </a:highlight>
                <a:latin typeface="Consolas" panose="020B0609020204030204" pitchFamily="49" charset="0"/>
              </a:rPr>
              <a:t>="WebApplication1.WebForm1"</a:t>
            </a:r>
            <a:r>
              <a:rPr lang="de-DE" dirty="0">
                <a:solidFill>
                  <a:srgbClr val="000000"/>
                </a:solidFill>
                <a:highlight>
                  <a:srgbClr val="FFFF00"/>
                </a:highlight>
                <a:latin typeface="Consolas" panose="020B0609020204030204" pitchFamily="49" charset="0"/>
              </a:rPr>
              <a:t> %&gt;</a:t>
            </a:r>
          </a:p>
        </p:txBody>
      </p:sp>
      <p:sp>
        <p:nvSpPr>
          <p:cNvPr id="5" name="Rechteck 4"/>
          <p:cNvSpPr/>
          <p:nvPr/>
        </p:nvSpPr>
        <p:spPr>
          <a:xfrm>
            <a:off x="4504733" y="2437614"/>
            <a:ext cx="6096000" cy="923330"/>
          </a:xfrm>
          <a:prstGeom prst="rect">
            <a:avLst/>
          </a:prstGeom>
        </p:spPr>
        <p:txBody>
          <a:bodyPr>
            <a:spAutoFit/>
          </a:bodyPr>
          <a:lstStyle/>
          <a:p>
            <a:r>
              <a:rPr lang="de-DE" dirty="0">
                <a:solidFill>
                  <a:srgbClr val="000000"/>
                </a:solidFill>
                <a:highlight>
                  <a:srgbClr val="FFFF00"/>
                </a:highlight>
                <a:latin typeface="Consolas" panose="020B0609020204030204" pitchFamily="49" charset="0"/>
              </a:rPr>
              <a:t>&lt;%</a:t>
            </a:r>
            <a:r>
              <a:rPr lang="de-DE" dirty="0">
                <a:solidFill>
                  <a:srgbClr val="0000FF"/>
                </a:solidFill>
                <a:highlight>
                  <a:srgbClr val="FFFF00"/>
                </a:highlight>
                <a:latin typeface="Consolas" panose="020B0609020204030204" pitchFamily="49" charset="0"/>
              </a:rPr>
              <a:t>@</a:t>
            </a:r>
            <a:r>
              <a:rPr lang="de-DE" dirty="0">
                <a:solidFill>
                  <a:srgbClr val="000000"/>
                </a:solidFill>
                <a:highlight>
                  <a:srgbClr val="FFFF00"/>
                </a:highlight>
                <a:latin typeface="Consolas" panose="020B0609020204030204" pitchFamily="49" charset="0"/>
              </a:rPr>
              <a:t> </a:t>
            </a:r>
            <a:r>
              <a:rPr lang="de-DE" dirty="0">
                <a:solidFill>
                  <a:srgbClr val="800000"/>
                </a:solidFill>
                <a:highlight>
                  <a:srgbClr val="FFFF00"/>
                </a:highlight>
                <a:latin typeface="Consolas" panose="020B0609020204030204" pitchFamily="49" charset="0"/>
              </a:rPr>
              <a:t>Page</a:t>
            </a:r>
            <a:r>
              <a:rPr lang="de-DE" dirty="0">
                <a:solidFill>
                  <a:srgbClr val="000000"/>
                </a:solidFill>
                <a:highlight>
                  <a:srgbClr val="FFFF00"/>
                </a:highlight>
                <a:latin typeface="Consolas" panose="020B0609020204030204" pitchFamily="49" charset="0"/>
              </a:rPr>
              <a:t> </a:t>
            </a:r>
            <a:r>
              <a:rPr lang="de-DE" dirty="0">
                <a:solidFill>
                  <a:srgbClr val="FF0000"/>
                </a:solidFill>
                <a:highlight>
                  <a:srgbClr val="FFFF00"/>
                </a:highlight>
                <a:latin typeface="Consolas" panose="020B0609020204030204" pitchFamily="49" charset="0"/>
              </a:rPr>
              <a:t>Language</a:t>
            </a:r>
            <a:r>
              <a:rPr lang="de-DE" dirty="0">
                <a:solidFill>
                  <a:srgbClr val="0000FF"/>
                </a:solidFill>
                <a:highlight>
                  <a:srgbClr val="FFFF00"/>
                </a:highlight>
                <a:latin typeface="Consolas" panose="020B0609020204030204" pitchFamily="49" charset="0"/>
              </a:rPr>
              <a:t>="vb"</a:t>
            </a:r>
            <a:r>
              <a:rPr lang="de-DE" dirty="0">
                <a:solidFill>
                  <a:srgbClr val="000000"/>
                </a:solidFill>
                <a:highlight>
                  <a:srgbClr val="FFFF00"/>
                </a:highlight>
                <a:latin typeface="Consolas" panose="020B0609020204030204" pitchFamily="49" charset="0"/>
              </a:rPr>
              <a:t> </a:t>
            </a:r>
            <a:r>
              <a:rPr lang="de-DE" dirty="0" err="1">
                <a:solidFill>
                  <a:srgbClr val="FF0000"/>
                </a:solidFill>
                <a:highlight>
                  <a:srgbClr val="FFFF00"/>
                </a:highlight>
                <a:latin typeface="Consolas" panose="020B0609020204030204" pitchFamily="49" charset="0"/>
              </a:rPr>
              <a:t>AutoEventWireup</a:t>
            </a:r>
            <a:r>
              <a:rPr lang="de-DE" dirty="0">
                <a:solidFill>
                  <a:srgbClr val="0000FF"/>
                </a:solidFill>
                <a:highlight>
                  <a:srgbClr val="FFFF00"/>
                </a:highlight>
                <a:latin typeface="Consolas" panose="020B0609020204030204" pitchFamily="49" charset="0"/>
              </a:rPr>
              <a:t>="</a:t>
            </a:r>
            <a:r>
              <a:rPr lang="de-DE" dirty="0" err="1">
                <a:solidFill>
                  <a:srgbClr val="0000FF"/>
                </a:solidFill>
                <a:highlight>
                  <a:srgbClr val="FFFF00"/>
                </a:highlight>
                <a:latin typeface="Consolas" panose="020B0609020204030204" pitchFamily="49" charset="0"/>
              </a:rPr>
              <a:t>false</a:t>
            </a:r>
            <a:r>
              <a:rPr lang="de-DE" dirty="0">
                <a:solidFill>
                  <a:srgbClr val="0000FF"/>
                </a:solidFill>
                <a:highlight>
                  <a:srgbClr val="FFFF00"/>
                </a:highlight>
                <a:latin typeface="Consolas" panose="020B0609020204030204" pitchFamily="49" charset="0"/>
              </a:rPr>
              <a:t>"</a:t>
            </a:r>
            <a:r>
              <a:rPr lang="de-DE" dirty="0">
                <a:solidFill>
                  <a:srgbClr val="000000"/>
                </a:solidFill>
                <a:highlight>
                  <a:srgbClr val="FFFF00"/>
                </a:highlight>
                <a:latin typeface="Consolas" panose="020B0609020204030204" pitchFamily="49" charset="0"/>
              </a:rPr>
              <a:t> </a:t>
            </a:r>
            <a:r>
              <a:rPr lang="de-DE" dirty="0" err="1">
                <a:solidFill>
                  <a:srgbClr val="FF0000"/>
                </a:solidFill>
                <a:highlight>
                  <a:srgbClr val="FFFF00"/>
                </a:highlight>
                <a:latin typeface="Consolas" panose="020B0609020204030204" pitchFamily="49" charset="0"/>
              </a:rPr>
              <a:t>Codefile</a:t>
            </a:r>
            <a:r>
              <a:rPr lang="de-DE" dirty="0">
                <a:solidFill>
                  <a:srgbClr val="0000FF"/>
                </a:solidFill>
                <a:highlight>
                  <a:srgbClr val="FFFF00"/>
                </a:highlight>
                <a:latin typeface="Consolas" panose="020B0609020204030204" pitchFamily="49" charset="0"/>
              </a:rPr>
              <a:t>="WebForm2.aspx.vb"</a:t>
            </a:r>
            <a:r>
              <a:rPr lang="de-DE" dirty="0">
                <a:solidFill>
                  <a:srgbClr val="000000"/>
                </a:solidFill>
                <a:highlight>
                  <a:srgbClr val="FFFF00"/>
                </a:highlight>
                <a:latin typeface="Consolas" panose="020B0609020204030204" pitchFamily="49" charset="0"/>
              </a:rPr>
              <a:t> </a:t>
            </a:r>
            <a:r>
              <a:rPr lang="de-DE" dirty="0" err="1">
                <a:solidFill>
                  <a:srgbClr val="FF0000"/>
                </a:solidFill>
                <a:highlight>
                  <a:srgbClr val="FFFF00"/>
                </a:highlight>
                <a:latin typeface="Consolas" panose="020B0609020204030204" pitchFamily="49" charset="0"/>
              </a:rPr>
              <a:t>Inherits</a:t>
            </a:r>
            <a:r>
              <a:rPr lang="de-DE" dirty="0">
                <a:solidFill>
                  <a:srgbClr val="0000FF"/>
                </a:solidFill>
                <a:highlight>
                  <a:srgbClr val="FFFF00"/>
                </a:highlight>
                <a:latin typeface="Consolas" panose="020B0609020204030204" pitchFamily="49" charset="0"/>
              </a:rPr>
              <a:t>="WebForm2"</a:t>
            </a:r>
            <a:r>
              <a:rPr lang="de-DE" dirty="0">
                <a:solidFill>
                  <a:srgbClr val="000000"/>
                </a:solidFill>
                <a:highlight>
                  <a:srgbClr val="FFFF00"/>
                </a:highlight>
                <a:latin typeface="Consolas" panose="020B0609020204030204" pitchFamily="49" charset="0"/>
              </a:rPr>
              <a:t> %&gt;</a:t>
            </a:r>
          </a:p>
        </p:txBody>
      </p:sp>
      <p:sp>
        <p:nvSpPr>
          <p:cNvPr id="6" name="Rechteck 5"/>
          <p:cNvSpPr/>
          <p:nvPr/>
        </p:nvSpPr>
        <p:spPr>
          <a:xfrm>
            <a:off x="4378609" y="1502459"/>
            <a:ext cx="6096000" cy="646331"/>
          </a:xfrm>
          <a:prstGeom prst="rect">
            <a:avLst/>
          </a:prstGeom>
        </p:spPr>
        <p:txBody>
          <a:bodyPr>
            <a:spAutoFit/>
          </a:bodyPr>
          <a:lstStyle/>
          <a:p>
            <a:r>
              <a:rPr lang="de-DE" dirty="0">
                <a:solidFill>
                  <a:srgbClr val="000000"/>
                </a:solidFill>
                <a:highlight>
                  <a:srgbClr val="FFFF00"/>
                </a:highlight>
                <a:latin typeface="Consolas" panose="020B0609020204030204" pitchFamily="49" charset="0"/>
              </a:rPr>
              <a:t>&lt;%</a:t>
            </a:r>
            <a:r>
              <a:rPr lang="de-DE" dirty="0">
                <a:solidFill>
                  <a:srgbClr val="0000FF"/>
                </a:solidFill>
                <a:highlight>
                  <a:srgbClr val="FFFF00"/>
                </a:highlight>
                <a:latin typeface="Consolas" panose="020B0609020204030204" pitchFamily="49" charset="0"/>
              </a:rPr>
              <a:t>@</a:t>
            </a:r>
            <a:r>
              <a:rPr lang="de-DE" dirty="0">
                <a:solidFill>
                  <a:srgbClr val="000000"/>
                </a:solidFill>
                <a:highlight>
                  <a:srgbClr val="FFFF00"/>
                </a:highlight>
                <a:latin typeface="Consolas" panose="020B0609020204030204" pitchFamily="49" charset="0"/>
              </a:rPr>
              <a:t> </a:t>
            </a:r>
            <a:r>
              <a:rPr lang="de-DE" dirty="0">
                <a:solidFill>
                  <a:srgbClr val="800000"/>
                </a:solidFill>
                <a:highlight>
                  <a:srgbClr val="FFFF00"/>
                </a:highlight>
                <a:latin typeface="Consolas" panose="020B0609020204030204" pitchFamily="49" charset="0"/>
              </a:rPr>
              <a:t>Page</a:t>
            </a:r>
            <a:r>
              <a:rPr lang="de-DE" dirty="0">
                <a:solidFill>
                  <a:srgbClr val="000000"/>
                </a:solidFill>
                <a:highlight>
                  <a:srgbClr val="FFFF00"/>
                </a:highlight>
                <a:latin typeface="Consolas" panose="020B0609020204030204" pitchFamily="49" charset="0"/>
              </a:rPr>
              <a:t> </a:t>
            </a:r>
            <a:r>
              <a:rPr lang="de-DE" dirty="0">
                <a:solidFill>
                  <a:srgbClr val="FF0000"/>
                </a:solidFill>
                <a:highlight>
                  <a:srgbClr val="FFFF00"/>
                </a:highlight>
                <a:latin typeface="Consolas" panose="020B0609020204030204" pitchFamily="49" charset="0"/>
              </a:rPr>
              <a:t>Language</a:t>
            </a:r>
            <a:r>
              <a:rPr lang="de-DE" dirty="0">
                <a:solidFill>
                  <a:srgbClr val="0000FF"/>
                </a:solidFill>
                <a:highlight>
                  <a:srgbClr val="FFFF00"/>
                </a:highlight>
                <a:latin typeface="Consolas" panose="020B0609020204030204" pitchFamily="49" charset="0"/>
              </a:rPr>
              <a:t>="vb"</a:t>
            </a:r>
            <a:r>
              <a:rPr lang="de-DE" dirty="0">
                <a:solidFill>
                  <a:srgbClr val="000000"/>
                </a:solidFill>
                <a:highlight>
                  <a:srgbClr val="FFFF00"/>
                </a:highlight>
                <a:latin typeface="Consolas" panose="020B0609020204030204" pitchFamily="49" charset="0"/>
              </a:rPr>
              <a:t> </a:t>
            </a:r>
            <a:r>
              <a:rPr lang="de-DE" dirty="0" err="1">
                <a:solidFill>
                  <a:srgbClr val="FF0000"/>
                </a:solidFill>
                <a:highlight>
                  <a:srgbClr val="FFFF00"/>
                </a:highlight>
                <a:latin typeface="Consolas" panose="020B0609020204030204" pitchFamily="49" charset="0"/>
              </a:rPr>
              <a:t>AutoEventWireup</a:t>
            </a:r>
            <a:r>
              <a:rPr lang="de-DE" dirty="0">
                <a:solidFill>
                  <a:srgbClr val="0000FF"/>
                </a:solidFill>
                <a:highlight>
                  <a:srgbClr val="FFFF00"/>
                </a:highlight>
                <a:latin typeface="Consolas" panose="020B0609020204030204" pitchFamily="49" charset="0"/>
              </a:rPr>
              <a:t>="</a:t>
            </a:r>
            <a:r>
              <a:rPr lang="de-DE" dirty="0" err="1">
                <a:solidFill>
                  <a:srgbClr val="0000FF"/>
                </a:solidFill>
                <a:highlight>
                  <a:srgbClr val="FFFF00"/>
                </a:highlight>
                <a:latin typeface="Consolas" panose="020B0609020204030204" pitchFamily="49" charset="0"/>
              </a:rPr>
              <a:t>false</a:t>
            </a:r>
            <a:r>
              <a:rPr lang="de-DE" dirty="0">
                <a:solidFill>
                  <a:srgbClr val="0000FF"/>
                </a:solidFill>
                <a:highlight>
                  <a:srgbClr val="FFFF00"/>
                </a:highlight>
                <a:latin typeface="Consolas" panose="020B0609020204030204" pitchFamily="49" charset="0"/>
              </a:rPr>
              <a:t>"</a:t>
            </a:r>
            <a:r>
              <a:rPr lang="de-DE" dirty="0">
                <a:solidFill>
                  <a:srgbClr val="000000"/>
                </a:solidFill>
                <a:highlight>
                  <a:srgbClr val="FFFF00"/>
                </a:highlight>
                <a:latin typeface="Consolas" panose="020B0609020204030204" pitchFamily="49" charset="0"/>
              </a:rPr>
              <a:t>  %&gt;</a:t>
            </a:r>
          </a:p>
        </p:txBody>
      </p:sp>
    </p:spTree>
    <p:extLst>
      <p:ext uri="{BB962C8B-B14F-4D97-AF65-F5344CB8AC3E}">
        <p14:creationId xmlns:p14="http://schemas.microsoft.com/office/powerpoint/2010/main" val="23681627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Attribute rendern</a:t>
            </a:r>
            <a:endParaRPr lang="de-DE" dirty="0"/>
          </a:p>
        </p:txBody>
      </p:sp>
      <p:sp>
        <p:nvSpPr>
          <p:cNvPr id="3" name="Inhaltsplatzhalter 2"/>
          <p:cNvSpPr>
            <a:spLocks noGrp="1"/>
          </p:cNvSpPr>
          <p:nvPr>
            <p:ph idx="1"/>
          </p:nvPr>
        </p:nvSpPr>
        <p:spPr/>
        <p:txBody>
          <a:bodyPr/>
          <a:lstStyle/>
          <a:p>
            <a:r>
              <a:rPr lang="de-DE" dirty="0" smtClean="0"/>
              <a:t>ID -&gt;Name</a:t>
            </a:r>
          </a:p>
          <a:p>
            <a:r>
              <a:rPr lang="de-DE" dirty="0" err="1" smtClean="0"/>
              <a:t>ClientIDMode</a:t>
            </a:r>
            <a:endParaRPr lang="de-DE" dirty="0" smtClean="0"/>
          </a:p>
          <a:p>
            <a:r>
              <a:rPr lang="de-DE" dirty="0" smtClean="0"/>
              <a:t>Enabled, Width, Height</a:t>
            </a:r>
          </a:p>
          <a:p>
            <a:r>
              <a:rPr lang="de-DE" dirty="0" err="1" smtClean="0"/>
              <a:t>CSSClass</a:t>
            </a:r>
            <a:r>
              <a:rPr lang="de-DE" dirty="0" smtClean="0"/>
              <a:t> -&gt; Class</a:t>
            </a:r>
          </a:p>
          <a:p>
            <a:r>
              <a:rPr lang="de-DE" dirty="0" err="1" smtClean="0"/>
              <a:t>Runat</a:t>
            </a:r>
            <a:r>
              <a:rPr lang="de-DE" dirty="0" smtClean="0"/>
              <a:t>=Server</a:t>
            </a:r>
          </a:p>
          <a:p>
            <a:endParaRPr lang="de-DE" dirty="0"/>
          </a:p>
        </p:txBody>
      </p:sp>
    </p:spTree>
    <p:extLst>
      <p:ext uri="{BB962C8B-B14F-4D97-AF65-F5344CB8AC3E}">
        <p14:creationId xmlns:p14="http://schemas.microsoft.com/office/powerpoint/2010/main" val="282878621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Page Direktive</a:t>
            </a:r>
            <a:endParaRPr lang="de-DE" dirty="0"/>
          </a:p>
        </p:txBody>
      </p:sp>
      <p:sp>
        <p:nvSpPr>
          <p:cNvPr id="3" name="Inhaltsplatzhalter 2"/>
          <p:cNvSpPr>
            <a:spLocks noGrp="1"/>
          </p:cNvSpPr>
          <p:nvPr>
            <p:ph idx="1"/>
          </p:nvPr>
        </p:nvSpPr>
        <p:spPr/>
        <p:txBody>
          <a:bodyPr/>
          <a:lstStyle/>
          <a:p>
            <a:r>
              <a:rPr lang="de-DE" dirty="0" err="1" smtClean="0"/>
              <a:t>MaintainScrollpositionOnPostback</a:t>
            </a:r>
            <a:endParaRPr lang="de-DE" dirty="0" smtClean="0"/>
          </a:p>
          <a:p>
            <a:r>
              <a:rPr lang="de-DE" dirty="0" err="1" smtClean="0"/>
              <a:t>EnableViewstate</a:t>
            </a:r>
            <a:endParaRPr lang="de-DE" dirty="0" smtClean="0"/>
          </a:p>
          <a:p>
            <a:r>
              <a:rPr lang="de-DE" dirty="0" err="1" smtClean="0"/>
              <a:t>AutoEventWireUp</a:t>
            </a:r>
            <a:endParaRPr lang="de-DE" dirty="0" smtClean="0"/>
          </a:p>
          <a:p>
            <a:r>
              <a:rPr lang="de-DE" dirty="0" smtClean="0"/>
              <a:t>Culture </a:t>
            </a:r>
            <a:r>
              <a:rPr lang="de-DE" smtClean="0"/>
              <a:t>UICulture</a:t>
            </a:r>
            <a:endParaRPr lang="de-DE" dirty="0"/>
          </a:p>
        </p:txBody>
      </p:sp>
    </p:spTree>
    <p:extLst>
      <p:ext uri="{BB962C8B-B14F-4D97-AF65-F5344CB8AC3E}">
        <p14:creationId xmlns:p14="http://schemas.microsoft.com/office/powerpoint/2010/main" val="14317921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idx="4294967295"/>
          </p:nvPr>
        </p:nvSpPr>
        <p:spPr>
          <a:xfrm>
            <a:off x="838199" y="365125"/>
            <a:ext cx="11134725" cy="1325563"/>
          </a:xfrm>
        </p:spPr>
        <p:txBody>
          <a:bodyPr>
            <a:normAutofit/>
          </a:bodyPr>
          <a:lstStyle/>
          <a:p>
            <a:r>
              <a:rPr lang="en-US" altLang="de-DE" sz="7200" dirty="0">
                <a:solidFill>
                  <a:schemeClr val="bg1">
                    <a:lumMod val="65000"/>
                  </a:schemeClr>
                </a:solidFill>
                <a:latin typeface="Century Gothic" panose="020B0502020202020204" pitchFamily="34" charset="0"/>
                <a:ea typeface="+mn-ea"/>
                <a:cs typeface="+mn-cs"/>
              </a:rPr>
              <a:t>Server Controls</a:t>
            </a:r>
          </a:p>
        </p:txBody>
      </p:sp>
      <p:sp>
        <p:nvSpPr>
          <p:cNvPr id="28" name="Rechteck 27"/>
          <p:cNvSpPr/>
          <p:nvPr/>
        </p:nvSpPr>
        <p:spPr>
          <a:xfrm>
            <a:off x="838199" y="1690688"/>
            <a:ext cx="10544176" cy="1323439"/>
          </a:xfrm>
          <a:prstGeom prst="rect">
            <a:avLst/>
          </a:prstGeom>
        </p:spPr>
        <p:txBody>
          <a:bodyPr wrap="square">
            <a:spAutoFit/>
          </a:bodyPr>
          <a:lstStyle/>
          <a:p>
            <a:pPr>
              <a:buClr>
                <a:srgbClr val="DC0081"/>
              </a:buClr>
            </a:pPr>
            <a:r>
              <a:rPr lang="en-US" altLang="de-DE" sz="2000" dirty="0" err="1"/>
              <a:t>Serverseitige</a:t>
            </a:r>
            <a:r>
              <a:rPr lang="en-US" altLang="de-DE" sz="2000" dirty="0"/>
              <a:t> Event Handler </a:t>
            </a:r>
            <a:r>
              <a:rPr lang="en-US" altLang="de-DE" sz="2000" dirty="0" err="1"/>
              <a:t>werden</a:t>
            </a:r>
            <a:r>
              <a:rPr lang="en-US" altLang="de-DE" sz="2000" dirty="0"/>
              <a:t> </a:t>
            </a:r>
            <a:r>
              <a:rPr lang="en-US" altLang="de-DE" sz="2000" dirty="0" err="1"/>
              <a:t>verwendet</a:t>
            </a:r>
            <a:r>
              <a:rPr lang="en-US" altLang="de-DE" sz="2000" dirty="0"/>
              <a:t>, </a:t>
            </a:r>
            <a:r>
              <a:rPr lang="en-US" altLang="de-DE" sz="2000" dirty="0" err="1"/>
              <a:t>wenn</a:t>
            </a:r>
            <a:r>
              <a:rPr lang="en-US" altLang="de-DE" sz="2000" dirty="0"/>
              <a:t> das Event von </a:t>
            </a:r>
            <a:r>
              <a:rPr lang="en-US" altLang="de-DE" sz="2000" dirty="0" err="1"/>
              <a:t>einem</a:t>
            </a:r>
            <a:r>
              <a:rPr lang="en-US" altLang="de-DE" sz="2000" dirty="0"/>
              <a:t> Control </a:t>
            </a:r>
            <a:r>
              <a:rPr lang="en-US" altLang="de-DE" sz="2000" dirty="0" err="1"/>
              <a:t>ausgelöst</a:t>
            </a:r>
            <a:r>
              <a:rPr lang="en-US" altLang="de-DE" sz="2000" dirty="0"/>
              <a:t> </a:t>
            </a:r>
            <a:r>
              <a:rPr lang="en-US" altLang="de-DE" sz="2000" dirty="0" err="1"/>
              <a:t>wird</a:t>
            </a:r>
            <a:r>
              <a:rPr lang="en-US" altLang="de-DE" sz="2000" dirty="0"/>
              <a:t>.</a:t>
            </a:r>
          </a:p>
          <a:p>
            <a:pPr>
              <a:buClr>
                <a:srgbClr val="DC0081"/>
              </a:buClr>
            </a:pPr>
            <a:endParaRPr lang="en-US" altLang="de-DE" sz="2000" dirty="0"/>
          </a:p>
          <a:p>
            <a:pPr>
              <a:buClr>
                <a:srgbClr val="DC0081"/>
              </a:buClr>
            </a:pPr>
            <a:r>
              <a:rPr lang="en-US" altLang="de-DE" sz="2000" dirty="0"/>
              <a:t>Die </a:t>
            </a:r>
            <a:r>
              <a:rPr lang="en-US" altLang="de-DE" sz="2000" dirty="0" err="1"/>
              <a:t>Anfrage</a:t>
            </a:r>
            <a:r>
              <a:rPr lang="en-US" altLang="de-DE" sz="2000" dirty="0"/>
              <a:t> </a:t>
            </a:r>
            <a:r>
              <a:rPr lang="en-US" altLang="de-DE" sz="2000" dirty="0" err="1"/>
              <a:t>vom</a:t>
            </a:r>
            <a:r>
              <a:rPr lang="en-US" altLang="de-DE" sz="2000" dirty="0"/>
              <a:t> Client </a:t>
            </a:r>
            <a:r>
              <a:rPr lang="en-US" altLang="de-DE" sz="2000" dirty="0" err="1"/>
              <a:t>wird</a:t>
            </a:r>
            <a:r>
              <a:rPr lang="en-US" altLang="de-DE" sz="2000" dirty="0"/>
              <a:t> </a:t>
            </a:r>
            <a:r>
              <a:rPr lang="en-US" altLang="de-DE" sz="2000" dirty="0" err="1"/>
              <a:t>serverseitig</a:t>
            </a:r>
            <a:r>
              <a:rPr lang="en-US" altLang="de-DE" sz="2000" dirty="0"/>
              <a:t> </a:t>
            </a:r>
            <a:r>
              <a:rPr lang="en-US" altLang="de-DE" sz="2000" dirty="0" err="1"/>
              <a:t>verarbeitet</a:t>
            </a:r>
            <a:r>
              <a:rPr lang="en-US" altLang="de-DE" sz="2000" dirty="0"/>
              <a:t> und </a:t>
            </a:r>
            <a:r>
              <a:rPr lang="en-US" altLang="de-DE" sz="2000" dirty="0" err="1"/>
              <a:t>dann</a:t>
            </a:r>
            <a:r>
              <a:rPr lang="en-US" altLang="de-DE" sz="2000" dirty="0"/>
              <a:t> </a:t>
            </a:r>
            <a:r>
              <a:rPr lang="en-US" altLang="de-DE" sz="2000" smtClean="0"/>
              <a:t>wird </a:t>
            </a:r>
            <a:r>
              <a:rPr lang="en-US" altLang="de-DE" sz="2000" dirty="0"/>
              <a:t>das Event auf </a:t>
            </a:r>
            <a:r>
              <a:rPr lang="en-US" altLang="de-DE" sz="2000" dirty="0" err="1"/>
              <a:t>dem</a:t>
            </a:r>
            <a:r>
              <a:rPr lang="en-US" altLang="de-DE" sz="2000" dirty="0"/>
              <a:t> Server </a:t>
            </a:r>
            <a:r>
              <a:rPr lang="en-US" altLang="de-DE" sz="2000" dirty="0" err="1"/>
              <a:t>gestartet</a:t>
            </a:r>
            <a:endParaRPr lang="en-US" altLang="de-DE" sz="2000" dirty="0"/>
          </a:p>
        </p:txBody>
      </p:sp>
      <p:sp>
        <p:nvSpPr>
          <p:cNvPr id="2" name="Textfeld 1"/>
          <p:cNvSpPr txBox="1"/>
          <p:nvPr/>
        </p:nvSpPr>
        <p:spPr>
          <a:xfrm>
            <a:off x="6777405" y="3431852"/>
            <a:ext cx="4604970" cy="1554272"/>
          </a:xfrm>
          <a:prstGeom prst="rect">
            <a:avLst/>
          </a:prstGeom>
          <a:noFill/>
        </p:spPr>
        <p:txBody>
          <a:bodyPr wrap="square" rtlCol="0">
            <a:spAutoFit/>
          </a:bodyPr>
          <a:lstStyle/>
          <a:p>
            <a:pPr marL="342900" indent="-342900">
              <a:spcBef>
                <a:spcPts val="600"/>
              </a:spcBef>
              <a:buFont typeface="Wingdings" panose="05000000000000000000" pitchFamily="2" charset="2"/>
              <a:buChar char="ü"/>
            </a:pPr>
            <a:r>
              <a:rPr lang="de-DE" sz="2000" dirty="0"/>
              <a:t>Brauchen </a:t>
            </a:r>
            <a:r>
              <a:rPr lang="de-DE" sz="2000" dirty="0" err="1"/>
              <a:t>runat</a:t>
            </a:r>
            <a:r>
              <a:rPr lang="de-DE" sz="2000" dirty="0"/>
              <a:t>="</a:t>
            </a:r>
            <a:r>
              <a:rPr lang="de-DE" sz="2000" dirty="0" err="1"/>
              <a:t>server</a:t>
            </a:r>
            <a:r>
              <a:rPr lang="de-DE" sz="2000" dirty="0"/>
              <a:t>" Attribut</a:t>
            </a:r>
          </a:p>
          <a:p>
            <a:pPr marL="342900" indent="-342900">
              <a:spcBef>
                <a:spcPts val="600"/>
              </a:spcBef>
              <a:buFont typeface="Wingdings" panose="05000000000000000000" pitchFamily="2" charset="2"/>
              <a:buChar char="ü"/>
            </a:pPr>
            <a:r>
              <a:rPr lang="de-DE" sz="2000" dirty="0"/>
              <a:t>Speichen den Zustand der Elemente </a:t>
            </a:r>
          </a:p>
          <a:p>
            <a:pPr marL="342900" indent="-342900">
              <a:spcBef>
                <a:spcPts val="600"/>
              </a:spcBef>
              <a:buFont typeface="Wingdings" panose="05000000000000000000" pitchFamily="2" charset="2"/>
              <a:buChar char="ü"/>
            </a:pPr>
            <a:r>
              <a:rPr lang="de-DE" sz="2000" dirty="0"/>
              <a:t>Beinhalten bereits Logikbausteine</a:t>
            </a:r>
          </a:p>
          <a:p>
            <a:pPr marL="342900" indent="-342900">
              <a:spcBef>
                <a:spcPts val="600"/>
              </a:spcBef>
              <a:buFont typeface="Wingdings" panose="05000000000000000000" pitchFamily="2" charset="2"/>
              <a:buChar char="ü"/>
            </a:pPr>
            <a:r>
              <a:rPr lang="de-DE" sz="2000" dirty="0" err="1"/>
              <a:t>Html</a:t>
            </a:r>
            <a:r>
              <a:rPr lang="de-DE" sz="2000" dirty="0"/>
              <a:t> ist danach </a:t>
            </a:r>
            <a:r>
              <a:rPr lang="de-DE" sz="2000" dirty="0" err="1"/>
              <a:t>browsersprezifisch</a:t>
            </a:r>
            <a:r>
              <a:rPr lang="de-DE" sz="2000" dirty="0"/>
              <a:t> </a:t>
            </a:r>
          </a:p>
        </p:txBody>
      </p:sp>
      <p:sp>
        <p:nvSpPr>
          <p:cNvPr id="3" name="Rechteck 2"/>
          <p:cNvSpPr/>
          <p:nvPr/>
        </p:nvSpPr>
        <p:spPr>
          <a:xfrm>
            <a:off x="838199" y="3431852"/>
            <a:ext cx="5316416" cy="1323439"/>
          </a:xfrm>
          <a:prstGeom prst="rect">
            <a:avLst/>
          </a:prstGeom>
        </p:spPr>
        <p:txBody>
          <a:bodyPr wrap="square">
            <a:spAutoFit/>
          </a:bodyPr>
          <a:lstStyle/>
          <a:p>
            <a:r>
              <a:rPr lang="de-DE" sz="1600" dirty="0">
                <a:solidFill>
                  <a:srgbClr val="0000FF"/>
                </a:solidFill>
                <a:latin typeface="Consolas" panose="020B0609020204030204" pitchFamily="49" charset="0"/>
              </a:rPr>
              <a:t>&lt;</a:t>
            </a:r>
            <a:r>
              <a:rPr lang="de-DE" sz="1600" dirty="0" err="1">
                <a:solidFill>
                  <a:srgbClr val="800000"/>
                </a:solidFill>
                <a:latin typeface="Consolas" panose="020B0609020204030204" pitchFamily="49" charset="0"/>
              </a:rPr>
              <a:t>asp</a:t>
            </a:r>
            <a:r>
              <a:rPr lang="de-DE" sz="1600" dirty="0" err="1">
                <a:solidFill>
                  <a:srgbClr val="0000FF"/>
                </a:solidFill>
                <a:latin typeface="Consolas" panose="020B0609020204030204" pitchFamily="49" charset="0"/>
              </a:rPr>
              <a:t>:</a:t>
            </a:r>
            <a:r>
              <a:rPr lang="de-DE" sz="1600" dirty="0" err="1">
                <a:solidFill>
                  <a:srgbClr val="800000"/>
                </a:solidFill>
                <a:latin typeface="Consolas" panose="020B0609020204030204" pitchFamily="49" charset="0"/>
              </a:rPr>
              <a:t>Button</a:t>
            </a:r>
            <a:r>
              <a:rPr lang="de-DE" sz="1600" dirty="0">
                <a:solidFill>
                  <a:srgbClr val="000000"/>
                </a:solidFill>
                <a:latin typeface="Consolas" panose="020B0609020204030204" pitchFamily="49" charset="0"/>
              </a:rPr>
              <a:t> </a:t>
            </a:r>
            <a:r>
              <a:rPr lang="de-DE" sz="1600" dirty="0">
                <a:solidFill>
                  <a:srgbClr val="FF0000"/>
                </a:solidFill>
                <a:latin typeface="Consolas" panose="020B0609020204030204" pitchFamily="49" charset="0"/>
              </a:rPr>
              <a:t>ID</a:t>
            </a:r>
            <a:r>
              <a:rPr lang="de-DE" sz="1600" dirty="0">
                <a:solidFill>
                  <a:srgbClr val="0000FF"/>
                </a:solidFill>
                <a:latin typeface="Consolas" panose="020B0609020204030204" pitchFamily="49" charset="0"/>
              </a:rPr>
              <a:t>="Button1"</a:t>
            </a:r>
            <a:r>
              <a:rPr lang="de-DE" sz="1600" dirty="0">
                <a:solidFill>
                  <a:srgbClr val="000000"/>
                </a:solidFill>
                <a:latin typeface="Consolas" panose="020B0609020204030204" pitchFamily="49" charset="0"/>
              </a:rPr>
              <a:t> </a:t>
            </a:r>
            <a:r>
              <a:rPr lang="de-DE" sz="1600" dirty="0" err="1">
                <a:solidFill>
                  <a:srgbClr val="FF0000"/>
                </a:solidFill>
                <a:latin typeface="Consolas" panose="020B0609020204030204" pitchFamily="49" charset="0"/>
              </a:rPr>
              <a:t>runat</a:t>
            </a:r>
            <a:r>
              <a:rPr lang="de-DE" sz="1600" dirty="0">
                <a:solidFill>
                  <a:srgbClr val="0000FF"/>
                </a:solidFill>
                <a:latin typeface="Consolas" panose="020B0609020204030204" pitchFamily="49" charset="0"/>
              </a:rPr>
              <a:t>="</a:t>
            </a:r>
            <a:r>
              <a:rPr lang="de-DE" sz="1600" dirty="0" err="1">
                <a:solidFill>
                  <a:srgbClr val="0000FF"/>
                </a:solidFill>
                <a:latin typeface="Consolas" panose="020B0609020204030204" pitchFamily="49" charset="0"/>
              </a:rPr>
              <a:t>server</a:t>
            </a:r>
            <a:r>
              <a:rPr lang="de-DE" sz="1600" dirty="0">
                <a:solidFill>
                  <a:srgbClr val="0000FF"/>
                </a:solidFill>
                <a:latin typeface="Consolas" panose="020B0609020204030204" pitchFamily="49" charset="0"/>
              </a:rPr>
              <a:t>"</a:t>
            </a:r>
            <a:r>
              <a:rPr lang="de-DE" sz="1600" dirty="0">
                <a:solidFill>
                  <a:srgbClr val="000000"/>
                </a:solidFill>
                <a:latin typeface="Consolas" panose="020B0609020204030204" pitchFamily="49" charset="0"/>
              </a:rPr>
              <a:t> </a:t>
            </a:r>
            <a:r>
              <a:rPr lang="de-DE" sz="1600" dirty="0">
                <a:solidFill>
                  <a:srgbClr val="FF0000"/>
                </a:solidFill>
                <a:latin typeface="Consolas" panose="020B0609020204030204" pitchFamily="49" charset="0"/>
              </a:rPr>
              <a:t>Text</a:t>
            </a:r>
            <a:r>
              <a:rPr lang="de-DE" sz="1600" dirty="0">
                <a:solidFill>
                  <a:srgbClr val="0000FF"/>
                </a:solidFill>
                <a:latin typeface="Consolas" panose="020B0609020204030204" pitchFamily="49" charset="0"/>
              </a:rPr>
              <a:t>="</a:t>
            </a:r>
            <a:r>
              <a:rPr lang="de-DE" sz="1600" dirty="0" err="1">
                <a:solidFill>
                  <a:srgbClr val="0000FF"/>
                </a:solidFill>
                <a:latin typeface="Consolas" panose="020B0609020204030204" pitchFamily="49" charset="0"/>
              </a:rPr>
              <a:t>Submit</a:t>
            </a:r>
            <a:r>
              <a:rPr lang="de-DE" sz="1600" dirty="0">
                <a:solidFill>
                  <a:srgbClr val="0000FF"/>
                </a:solidFill>
                <a:latin typeface="Consolas" panose="020B0609020204030204" pitchFamily="49" charset="0"/>
              </a:rPr>
              <a:t>"/&gt;</a:t>
            </a:r>
            <a:endParaRPr lang="de-DE" sz="1600" dirty="0">
              <a:solidFill>
                <a:srgbClr val="000000"/>
              </a:solidFill>
              <a:latin typeface="Consolas" panose="020B0609020204030204" pitchFamily="49" charset="0"/>
            </a:endParaRPr>
          </a:p>
          <a:p>
            <a:r>
              <a:rPr lang="de-DE" sz="1600" dirty="0">
                <a:solidFill>
                  <a:srgbClr val="000000"/>
                </a:solidFill>
                <a:latin typeface="Consolas" panose="020B0609020204030204" pitchFamily="49" charset="0"/>
              </a:rPr>
              <a:t>             ...</a:t>
            </a:r>
            <a:r>
              <a:rPr lang="de-DE" sz="1600" dirty="0" err="1">
                <a:solidFill>
                  <a:srgbClr val="000000"/>
                </a:solidFill>
                <a:latin typeface="Consolas" panose="020B0609020204030204" pitchFamily="49" charset="0"/>
              </a:rPr>
              <a:t>renders</a:t>
            </a:r>
            <a:r>
              <a:rPr lang="de-DE" sz="1600" dirty="0">
                <a:solidFill>
                  <a:srgbClr val="000000"/>
                </a:solidFill>
                <a:latin typeface="Consolas" panose="020B0609020204030204" pitchFamily="49" charset="0"/>
              </a:rPr>
              <a:t> </a:t>
            </a:r>
            <a:r>
              <a:rPr lang="de-DE" sz="1600" dirty="0" err="1">
                <a:solidFill>
                  <a:srgbClr val="000000"/>
                </a:solidFill>
                <a:latin typeface="Consolas" panose="020B0609020204030204" pitchFamily="49" charset="0"/>
              </a:rPr>
              <a:t>as</a:t>
            </a:r>
            <a:r>
              <a:rPr lang="de-DE" sz="1600" dirty="0">
                <a:solidFill>
                  <a:srgbClr val="000000"/>
                </a:solidFill>
                <a:latin typeface="Consolas" panose="020B0609020204030204" pitchFamily="49" charset="0"/>
              </a:rPr>
              <a:t>...</a:t>
            </a:r>
          </a:p>
          <a:p>
            <a:r>
              <a:rPr lang="en-US" sz="1600" dirty="0">
                <a:solidFill>
                  <a:srgbClr val="0000FF"/>
                </a:solidFill>
                <a:latin typeface="Consolas" panose="020B0609020204030204" pitchFamily="49" charset="0"/>
              </a:rPr>
              <a:t>&lt;</a:t>
            </a:r>
            <a:r>
              <a:rPr lang="en-US" sz="1600" dirty="0">
                <a:solidFill>
                  <a:srgbClr val="800000"/>
                </a:solidFill>
                <a:latin typeface="Consolas" panose="020B0609020204030204" pitchFamily="49" charset="0"/>
              </a:rPr>
              <a:t>input</a:t>
            </a:r>
            <a:r>
              <a:rPr lang="en-US" sz="1600" dirty="0">
                <a:solidFill>
                  <a:srgbClr val="000000"/>
                </a:solidFill>
                <a:latin typeface="Consolas" panose="020B0609020204030204" pitchFamily="49" charset="0"/>
              </a:rPr>
              <a:t> </a:t>
            </a:r>
            <a:r>
              <a:rPr lang="en-US" sz="1600" dirty="0">
                <a:solidFill>
                  <a:srgbClr val="FF0000"/>
                </a:solidFill>
                <a:latin typeface="Consolas" panose="020B0609020204030204" pitchFamily="49" charset="0"/>
              </a:rPr>
              <a:t>id</a:t>
            </a:r>
            <a:r>
              <a:rPr lang="en-US" sz="1600" dirty="0">
                <a:solidFill>
                  <a:srgbClr val="0000FF"/>
                </a:solidFill>
                <a:latin typeface="Consolas" panose="020B0609020204030204" pitchFamily="49" charset="0"/>
              </a:rPr>
              <a:t>="Button1"</a:t>
            </a:r>
            <a:r>
              <a:rPr lang="en-US" sz="1600" dirty="0">
                <a:solidFill>
                  <a:srgbClr val="000000"/>
                </a:solidFill>
                <a:latin typeface="Consolas" panose="020B0609020204030204" pitchFamily="49" charset="0"/>
              </a:rPr>
              <a:t> </a:t>
            </a:r>
            <a:r>
              <a:rPr lang="en-US" sz="1600" dirty="0">
                <a:solidFill>
                  <a:srgbClr val="FF0000"/>
                </a:solidFill>
                <a:latin typeface="Consolas" panose="020B0609020204030204" pitchFamily="49" charset="0"/>
              </a:rPr>
              <a:t>type</a:t>
            </a:r>
            <a:r>
              <a:rPr lang="en-US" sz="1600" dirty="0">
                <a:solidFill>
                  <a:srgbClr val="0000FF"/>
                </a:solidFill>
                <a:latin typeface="Consolas" panose="020B0609020204030204" pitchFamily="49" charset="0"/>
              </a:rPr>
              <a:t>="submit“ </a:t>
            </a:r>
            <a:r>
              <a:rPr lang="en-US" sz="1600" dirty="0">
                <a:solidFill>
                  <a:srgbClr val="FF0000"/>
                </a:solidFill>
                <a:latin typeface="Consolas" panose="020B0609020204030204" pitchFamily="49" charset="0"/>
              </a:rPr>
              <a:t>value</a:t>
            </a:r>
            <a:r>
              <a:rPr lang="en-US" sz="1600" dirty="0">
                <a:solidFill>
                  <a:srgbClr val="0000FF"/>
                </a:solidFill>
                <a:latin typeface="Consolas" panose="020B0609020204030204" pitchFamily="49" charset="0"/>
              </a:rPr>
              <a:t>="Submit"</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/&gt;</a:t>
            </a:r>
            <a:endParaRPr lang="de-DE" sz="1600" dirty="0"/>
          </a:p>
        </p:txBody>
      </p:sp>
    </p:spTree>
    <p:extLst>
      <p:ext uri="{BB962C8B-B14F-4D97-AF65-F5344CB8AC3E}">
        <p14:creationId xmlns:p14="http://schemas.microsoft.com/office/powerpoint/2010/main" val="339064179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Was passiert</a:t>
            </a:r>
            <a:endParaRPr lang="de-DE" dirty="0"/>
          </a:p>
        </p:txBody>
      </p:sp>
      <p:sp>
        <p:nvSpPr>
          <p:cNvPr id="3" name="Inhaltsplatzhalter 2"/>
          <p:cNvSpPr>
            <a:spLocks noGrp="1"/>
          </p:cNvSpPr>
          <p:nvPr>
            <p:ph idx="1"/>
          </p:nvPr>
        </p:nvSpPr>
        <p:spPr/>
        <p:txBody>
          <a:bodyPr/>
          <a:lstStyle/>
          <a:p>
            <a:r>
              <a:rPr lang="de-DE" dirty="0" err="1" smtClean="0"/>
              <a:t>Get</a:t>
            </a:r>
            <a:r>
              <a:rPr lang="de-DE" dirty="0" smtClean="0"/>
              <a:t> default.aspx</a:t>
            </a:r>
          </a:p>
          <a:p>
            <a:r>
              <a:rPr lang="de-DE" dirty="0" smtClean="0"/>
              <a:t>Post default.aspx</a:t>
            </a:r>
          </a:p>
          <a:p>
            <a:pPr lvl="1"/>
            <a:r>
              <a:rPr lang="de-DE" dirty="0" smtClean="0"/>
              <a:t>Default Post</a:t>
            </a:r>
          </a:p>
          <a:p>
            <a:pPr lvl="1"/>
            <a:r>
              <a:rPr lang="de-DE" dirty="0" smtClean="0"/>
              <a:t>Form </a:t>
            </a:r>
            <a:r>
              <a:rPr lang="de-DE" dirty="0" err="1" smtClean="0"/>
              <a:t>Method</a:t>
            </a:r>
            <a:r>
              <a:rPr lang="de-DE" dirty="0" smtClean="0"/>
              <a:t> = </a:t>
            </a:r>
            <a:r>
              <a:rPr lang="de-DE" dirty="0" err="1" smtClean="0"/>
              <a:t>Get</a:t>
            </a:r>
            <a:endParaRPr lang="de-DE" dirty="0"/>
          </a:p>
        </p:txBody>
      </p:sp>
      <p:pic>
        <p:nvPicPr>
          <p:cNvPr id="4" name="Grafik 3"/>
          <p:cNvPicPr>
            <a:picLocks noChangeAspect="1"/>
          </p:cNvPicPr>
          <p:nvPr/>
        </p:nvPicPr>
        <p:blipFill>
          <a:blip r:embed="rId2"/>
          <a:stretch>
            <a:fillRect/>
          </a:stretch>
        </p:blipFill>
        <p:spPr>
          <a:xfrm>
            <a:off x="6021422" y="1365667"/>
            <a:ext cx="4930403" cy="650042"/>
          </a:xfrm>
          <a:prstGeom prst="rect">
            <a:avLst/>
          </a:prstGeom>
        </p:spPr>
      </p:pic>
      <p:pic>
        <p:nvPicPr>
          <p:cNvPr id="5" name="Grafik 4"/>
          <p:cNvPicPr>
            <a:picLocks noChangeAspect="1"/>
          </p:cNvPicPr>
          <p:nvPr/>
        </p:nvPicPr>
        <p:blipFill>
          <a:blip r:embed="rId3"/>
          <a:stretch>
            <a:fillRect/>
          </a:stretch>
        </p:blipFill>
        <p:spPr>
          <a:xfrm>
            <a:off x="4344339" y="2375761"/>
            <a:ext cx="7456933" cy="3251065"/>
          </a:xfrm>
          <a:prstGeom prst="rect">
            <a:avLst/>
          </a:prstGeom>
        </p:spPr>
      </p:pic>
    </p:spTree>
    <p:extLst>
      <p:ext uri="{BB962C8B-B14F-4D97-AF65-F5344CB8AC3E}">
        <p14:creationId xmlns:p14="http://schemas.microsoft.com/office/powerpoint/2010/main" val="137422799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Controls schachteln</a:t>
            </a:r>
            <a:endParaRPr lang="de-DE" dirty="0"/>
          </a:p>
        </p:txBody>
      </p:sp>
      <p:sp>
        <p:nvSpPr>
          <p:cNvPr id="3" name="Inhaltsplatzhalter 2"/>
          <p:cNvSpPr>
            <a:spLocks noGrp="1"/>
          </p:cNvSpPr>
          <p:nvPr>
            <p:ph idx="1"/>
          </p:nvPr>
        </p:nvSpPr>
        <p:spPr/>
        <p:txBody>
          <a:bodyPr/>
          <a:lstStyle/>
          <a:p>
            <a:r>
              <a:rPr lang="de-DE" dirty="0" smtClean="0"/>
              <a:t>Panel </a:t>
            </a:r>
            <a:endParaRPr lang="de-DE" dirty="0"/>
          </a:p>
        </p:txBody>
      </p:sp>
      <p:sp>
        <p:nvSpPr>
          <p:cNvPr id="4" name="Rechteck 3"/>
          <p:cNvSpPr/>
          <p:nvPr/>
        </p:nvSpPr>
        <p:spPr>
          <a:xfrm>
            <a:off x="5047067" y="1825625"/>
            <a:ext cx="6096000" cy="1754326"/>
          </a:xfrm>
          <a:prstGeom prst="rect">
            <a:avLst/>
          </a:prstGeom>
        </p:spPr>
        <p:txBody>
          <a:bodyPr>
            <a:spAutoFit/>
          </a:bodyPr>
          <a:lstStyle/>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&lt;</a:t>
            </a:r>
            <a:r>
              <a:rPr lang="en-US" dirty="0" err="1">
                <a:solidFill>
                  <a:srgbClr val="800000"/>
                </a:solidFill>
                <a:latin typeface="Consolas" panose="020B0609020204030204" pitchFamily="49" charset="0"/>
              </a:rPr>
              <a:t>asp</a:t>
            </a:r>
            <a:r>
              <a:rPr lang="en-US" dirty="0" err="1">
                <a:solidFill>
                  <a:srgbClr val="0000FF"/>
                </a:solidFill>
                <a:latin typeface="Consolas" panose="020B0609020204030204" pitchFamily="49" charset="0"/>
              </a:rPr>
              <a:t>:</a:t>
            </a:r>
            <a:r>
              <a:rPr lang="en-US" dirty="0" err="1">
                <a:solidFill>
                  <a:srgbClr val="800000"/>
                </a:solidFill>
                <a:latin typeface="Consolas" panose="020B0609020204030204" pitchFamily="49" charset="0"/>
              </a:rPr>
              <a:t>Panel</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ID</a:t>
            </a:r>
            <a:r>
              <a:rPr lang="en-US" dirty="0">
                <a:solidFill>
                  <a:srgbClr val="0000FF"/>
                </a:solidFill>
                <a:latin typeface="Consolas" panose="020B0609020204030204" pitchFamily="49" charset="0"/>
              </a:rPr>
              <a:t>="Panel1"</a:t>
            </a:r>
            <a:r>
              <a:rPr lang="en-US" dirty="0">
                <a:solidFill>
                  <a:srgbClr val="000000"/>
                </a:solidFill>
                <a:latin typeface="Consolas" panose="020B0609020204030204" pitchFamily="49" charset="0"/>
              </a:rPr>
              <a:t> </a:t>
            </a:r>
            <a:r>
              <a:rPr lang="en-US" dirty="0" err="1">
                <a:solidFill>
                  <a:srgbClr val="FF0000"/>
                </a:solidFill>
                <a:latin typeface="Consolas" panose="020B0609020204030204" pitchFamily="49" charset="0"/>
              </a:rPr>
              <a:t>runat</a:t>
            </a:r>
            <a:r>
              <a:rPr lang="en-US" dirty="0">
                <a:solidFill>
                  <a:srgbClr val="0000FF"/>
                </a:solidFill>
                <a:latin typeface="Consolas" panose="020B0609020204030204" pitchFamily="49" charset="0"/>
              </a:rPr>
              <a:t>="server"&gt;</a:t>
            </a:r>
            <a:endParaRPr lang="en-US" dirty="0">
              <a:solidFill>
                <a:srgbClr val="000000"/>
              </a:solidFill>
              <a:latin typeface="Consolas" panose="020B0609020204030204" pitchFamily="49" charset="0"/>
            </a:endParaRPr>
          </a:p>
          <a:p>
            <a:r>
              <a:rPr lang="de-DE" dirty="0">
                <a:solidFill>
                  <a:srgbClr val="000000"/>
                </a:solidFill>
                <a:latin typeface="Consolas" panose="020B0609020204030204" pitchFamily="49" charset="0"/>
              </a:rPr>
              <a:t>                  </a:t>
            </a:r>
            <a:r>
              <a:rPr lang="de-DE" dirty="0">
                <a:solidFill>
                  <a:srgbClr val="0000FF"/>
                </a:solidFill>
                <a:latin typeface="Consolas" panose="020B0609020204030204" pitchFamily="49" charset="0"/>
              </a:rPr>
              <a:t>&lt;</a:t>
            </a:r>
            <a:r>
              <a:rPr lang="de-DE" dirty="0" err="1">
                <a:solidFill>
                  <a:srgbClr val="800000"/>
                </a:solidFill>
                <a:latin typeface="Consolas" panose="020B0609020204030204" pitchFamily="49" charset="0"/>
              </a:rPr>
              <a:t>asp</a:t>
            </a:r>
            <a:r>
              <a:rPr lang="de-DE" dirty="0" err="1">
                <a:solidFill>
                  <a:srgbClr val="0000FF"/>
                </a:solidFill>
                <a:latin typeface="Consolas" panose="020B0609020204030204" pitchFamily="49" charset="0"/>
              </a:rPr>
              <a:t>:</a:t>
            </a:r>
            <a:r>
              <a:rPr lang="de-DE" dirty="0" err="1">
                <a:solidFill>
                  <a:srgbClr val="800000"/>
                </a:solidFill>
                <a:latin typeface="Consolas" panose="020B0609020204030204" pitchFamily="49" charset="0"/>
              </a:rPr>
              <a:t>Button</a:t>
            </a:r>
            <a:r>
              <a:rPr lang="de-DE" dirty="0">
                <a:solidFill>
                  <a:srgbClr val="000000"/>
                </a:solidFill>
                <a:latin typeface="Consolas" panose="020B0609020204030204" pitchFamily="49" charset="0"/>
              </a:rPr>
              <a:t> </a:t>
            </a:r>
            <a:r>
              <a:rPr lang="de-DE" dirty="0">
                <a:solidFill>
                  <a:srgbClr val="FF0000"/>
                </a:solidFill>
                <a:latin typeface="Consolas" panose="020B0609020204030204" pitchFamily="49" charset="0"/>
              </a:rPr>
              <a:t>ID</a:t>
            </a:r>
            <a:r>
              <a:rPr lang="de-DE" dirty="0">
                <a:solidFill>
                  <a:srgbClr val="0000FF"/>
                </a:solidFill>
                <a:latin typeface="Consolas" panose="020B0609020204030204" pitchFamily="49" charset="0"/>
              </a:rPr>
              <a:t>="Button1"</a:t>
            </a:r>
            <a:r>
              <a:rPr lang="de-DE" dirty="0">
                <a:solidFill>
                  <a:srgbClr val="000000"/>
                </a:solidFill>
                <a:latin typeface="Consolas" panose="020B0609020204030204" pitchFamily="49" charset="0"/>
              </a:rPr>
              <a:t> </a:t>
            </a:r>
            <a:r>
              <a:rPr lang="de-DE" dirty="0" err="1">
                <a:solidFill>
                  <a:srgbClr val="FF0000"/>
                </a:solidFill>
                <a:latin typeface="Consolas" panose="020B0609020204030204" pitchFamily="49" charset="0"/>
              </a:rPr>
              <a:t>runat</a:t>
            </a:r>
            <a:r>
              <a:rPr lang="de-DE" dirty="0">
                <a:solidFill>
                  <a:srgbClr val="0000FF"/>
                </a:solidFill>
                <a:latin typeface="Consolas" panose="020B0609020204030204" pitchFamily="49" charset="0"/>
              </a:rPr>
              <a:t>="</a:t>
            </a:r>
            <a:r>
              <a:rPr lang="de-DE" dirty="0" err="1">
                <a:solidFill>
                  <a:srgbClr val="0000FF"/>
                </a:solidFill>
                <a:latin typeface="Consolas" panose="020B0609020204030204" pitchFamily="49" charset="0"/>
              </a:rPr>
              <a:t>server</a:t>
            </a:r>
            <a:r>
              <a:rPr lang="de-DE" dirty="0">
                <a:solidFill>
                  <a:srgbClr val="0000FF"/>
                </a:solidFill>
                <a:latin typeface="Consolas" panose="020B0609020204030204" pitchFamily="49" charset="0"/>
              </a:rPr>
              <a:t>"</a:t>
            </a:r>
            <a:r>
              <a:rPr lang="de-DE" dirty="0">
                <a:solidFill>
                  <a:srgbClr val="000000"/>
                </a:solidFill>
                <a:latin typeface="Consolas" panose="020B0609020204030204" pitchFamily="49" charset="0"/>
              </a:rPr>
              <a:t> </a:t>
            </a:r>
            <a:r>
              <a:rPr lang="de-DE" dirty="0">
                <a:solidFill>
                  <a:srgbClr val="FF0000"/>
                </a:solidFill>
                <a:latin typeface="Consolas" panose="020B0609020204030204" pitchFamily="49" charset="0"/>
              </a:rPr>
              <a:t>Text</a:t>
            </a:r>
            <a:r>
              <a:rPr lang="de-DE" dirty="0">
                <a:solidFill>
                  <a:srgbClr val="0000FF"/>
                </a:solidFill>
                <a:latin typeface="Consolas" panose="020B0609020204030204" pitchFamily="49" charset="0"/>
              </a:rPr>
              <a:t>="Button"</a:t>
            </a:r>
            <a:r>
              <a:rPr lang="de-DE" dirty="0">
                <a:solidFill>
                  <a:srgbClr val="000000"/>
                </a:solidFill>
                <a:latin typeface="Consolas" panose="020B0609020204030204" pitchFamily="49" charset="0"/>
              </a:rPr>
              <a:t> </a:t>
            </a:r>
            <a:r>
              <a:rPr lang="de-DE" dirty="0">
                <a:solidFill>
                  <a:srgbClr val="0000FF"/>
                </a:solidFill>
                <a:latin typeface="Consolas" panose="020B0609020204030204" pitchFamily="49" charset="0"/>
              </a:rPr>
              <a:t>/&gt;</a:t>
            </a:r>
            <a:endParaRPr lang="de-DE" dirty="0">
              <a:solidFill>
                <a:srgbClr val="000000"/>
              </a:solidFill>
              <a:latin typeface="Consolas" panose="020B0609020204030204" pitchFamily="49" charset="0"/>
            </a:endParaRPr>
          </a:p>
          <a:p>
            <a:r>
              <a:rPr lang="de-DE" dirty="0">
                <a:solidFill>
                  <a:srgbClr val="000000"/>
                </a:solidFill>
                <a:latin typeface="Consolas" panose="020B0609020204030204" pitchFamily="49" charset="0"/>
              </a:rPr>
              <a:t>            </a:t>
            </a:r>
            <a:r>
              <a:rPr lang="de-DE" dirty="0">
                <a:solidFill>
                  <a:srgbClr val="0000FF"/>
                </a:solidFill>
                <a:latin typeface="Consolas" panose="020B0609020204030204" pitchFamily="49" charset="0"/>
              </a:rPr>
              <a:t>&lt;</a:t>
            </a:r>
            <a:r>
              <a:rPr lang="de-DE" dirty="0" err="1">
                <a:solidFill>
                  <a:srgbClr val="800000"/>
                </a:solidFill>
                <a:latin typeface="Consolas" panose="020B0609020204030204" pitchFamily="49" charset="0"/>
              </a:rPr>
              <a:t>asp</a:t>
            </a:r>
            <a:r>
              <a:rPr lang="de-DE" dirty="0" err="1">
                <a:solidFill>
                  <a:srgbClr val="0000FF"/>
                </a:solidFill>
                <a:latin typeface="Consolas" panose="020B0609020204030204" pitchFamily="49" charset="0"/>
              </a:rPr>
              <a:t>:</a:t>
            </a:r>
            <a:r>
              <a:rPr lang="de-DE" dirty="0" err="1">
                <a:solidFill>
                  <a:srgbClr val="800000"/>
                </a:solidFill>
                <a:latin typeface="Consolas" panose="020B0609020204030204" pitchFamily="49" charset="0"/>
              </a:rPr>
              <a:t>TextBox</a:t>
            </a:r>
            <a:r>
              <a:rPr lang="de-DE" dirty="0">
                <a:solidFill>
                  <a:srgbClr val="000000"/>
                </a:solidFill>
                <a:latin typeface="Consolas" panose="020B0609020204030204" pitchFamily="49" charset="0"/>
              </a:rPr>
              <a:t> </a:t>
            </a:r>
            <a:r>
              <a:rPr lang="de-DE" dirty="0">
                <a:solidFill>
                  <a:srgbClr val="FF0000"/>
                </a:solidFill>
                <a:latin typeface="Consolas" panose="020B0609020204030204" pitchFamily="49" charset="0"/>
              </a:rPr>
              <a:t>ID</a:t>
            </a:r>
            <a:r>
              <a:rPr lang="de-DE" dirty="0">
                <a:solidFill>
                  <a:srgbClr val="0000FF"/>
                </a:solidFill>
                <a:latin typeface="Consolas" panose="020B0609020204030204" pitchFamily="49" charset="0"/>
              </a:rPr>
              <a:t>="TextBox1"</a:t>
            </a:r>
            <a:r>
              <a:rPr lang="de-DE" dirty="0">
                <a:solidFill>
                  <a:srgbClr val="000000"/>
                </a:solidFill>
                <a:latin typeface="Consolas" panose="020B0609020204030204" pitchFamily="49" charset="0"/>
              </a:rPr>
              <a:t> </a:t>
            </a:r>
            <a:r>
              <a:rPr lang="de-DE" dirty="0" err="1">
                <a:solidFill>
                  <a:srgbClr val="FF0000"/>
                </a:solidFill>
                <a:latin typeface="Consolas" panose="020B0609020204030204" pitchFamily="49" charset="0"/>
              </a:rPr>
              <a:t>runat</a:t>
            </a:r>
            <a:r>
              <a:rPr lang="de-DE" dirty="0">
                <a:solidFill>
                  <a:srgbClr val="0000FF"/>
                </a:solidFill>
                <a:latin typeface="Consolas" panose="020B0609020204030204" pitchFamily="49" charset="0"/>
              </a:rPr>
              <a:t>="</a:t>
            </a:r>
            <a:r>
              <a:rPr lang="de-DE" dirty="0" err="1">
                <a:solidFill>
                  <a:srgbClr val="0000FF"/>
                </a:solidFill>
                <a:latin typeface="Consolas" panose="020B0609020204030204" pitchFamily="49" charset="0"/>
              </a:rPr>
              <a:t>server</a:t>
            </a:r>
            <a:r>
              <a:rPr lang="de-DE" dirty="0">
                <a:solidFill>
                  <a:srgbClr val="0000FF"/>
                </a:solidFill>
                <a:latin typeface="Consolas" panose="020B0609020204030204" pitchFamily="49" charset="0"/>
              </a:rPr>
              <a:t>"&gt;&lt;/</a:t>
            </a:r>
            <a:r>
              <a:rPr lang="de-DE" dirty="0" err="1">
                <a:solidFill>
                  <a:srgbClr val="800000"/>
                </a:solidFill>
                <a:latin typeface="Consolas" panose="020B0609020204030204" pitchFamily="49" charset="0"/>
              </a:rPr>
              <a:t>asp</a:t>
            </a:r>
            <a:r>
              <a:rPr lang="de-DE" dirty="0" err="1">
                <a:solidFill>
                  <a:srgbClr val="0000FF"/>
                </a:solidFill>
                <a:latin typeface="Consolas" panose="020B0609020204030204" pitchFamily="49" charset="0"/>
              </a:rPr>
              <a:t>:</a:t>
            </a:r>
            <a:r>
              <a:rPr lang="de-DE" dirty="0" err="1">
                <a:solidFill>
                  <a:srgbClr val="800000"/>
                </a:solidFill>
                <a:latin typeface="Consolas" panose="020B0609020204030204" pitchFamily="49" charset="0"/>
              </a:rPr>
              <a:t>TextBox</a:t>
            </a:r>
            <a:r>
              <a:rPr lang="de-DE" dirty="0">
                <a:solidFill>
                  <a:srgbClr val="0000FF"/>
                </a:solidFill>
                <a:latin typeface="Consolas" panose="020B0609020204030204" pitchFamily="49" charset="0"/>
              </a:rPr>
              <a:t>&gt;</a:t>
            </a:r>
            <a:endParaRPr lang="de-DE" dirty="0">
              <a:solidFill>
                <a:srgbClr val="000000"/>
              </a:solidFill>
              <a:latin typeface="Consolas" panose="020B0609020204030204" pitchFamily="49" charset="0"/>
            </a:endParaRPr>
          </a:p>
          <a:p>
            <a:r>
              <a:rPr lang="de-DE" dirty="0">
                <a:solidFill>
                  <a:srgbClr val="000000"/>
                </a:solidFill>
                <a:latin typeface="Consolas" panose="020B0609020204030204" pitchFamily="49" charset="0"/>
              </a:rPr>
              <a:t> </a:t>
            </a:r>
            <a:endParaRPr lang="de-DE" dirty="0"/>
          </a:p>
        </p:txBody>
      </p:sp>
    </p:spTree>
    <p:extLst>
      <p:ext uri="{BB962C8B-B14F-4D97-AF65-F5344CB8AC3E}">
        <p14:creationId xmlns:p14="http://schemas.microsoft.com/office/powerpoint/2010/main" val="307095264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1000</Words>
  <Application>Microsoft Office PowerPoint</Application>
  <PresentationFormat>Breitbild</PresentationFormat>
  <Paragraphs>131</Paragraphs>
  <Slides>14</Slides>
  <Notes>3</Notes>
  <HiddenSlides>0</HiddenSlides>
  <MMClips>0</MMClips>
  <ScaleCrop>false</ScaleCrop>
  <HeadingPairs>
    <vt:vector size="6" baseType="variant">
      <vt:variant>
        <vt:lpstr>Verwendete Schriftarten</vt:lpstr>
      </vt:variant>
      <vt:variant>
        <vt:i4>7</vt:i4>
      </vt:variant>
      <vt:variant>
        <vt:lpstr>Design</vt:lpstr>
      </vt:variant>
      <vt:variant>
        <vt:i4>1</vt:i4>
      </vt:variant>
      <vt:variant>
        <vt:lpstr>Folientitel</vt:lpstr>
      </vt:variant>
      <vt:variant>
        <vt:i4>14</vt:i4>
      </vt:variant>
    </vt:vector>
  </HeadingPairs>
  <TitlesOfParts>
    <vt:vector size="22" baseType="lpstr">
      <vt:lpstr>Arial</vt:lpstr>
      <vt:lpstr>Calibri</vt:lpstr>
      <vt:lpstr>Calibri Light</vt:lpstr>
      <vt:lpstr>Century Gothic</vt:lpstr>
      <vt:lpstr>Consolas</vt:lpstr>
      <vt:lpstr>Verdana</vt:lpstr>
      <vt:lpstr>Wingdings</vt:lpstr>
      <vt:lpstr>Office</vt:lpstr>
      <vt:lpstr>Webforms</vt:lpstr>
      <vt:lpstr>PowerPoint-Präsentation</vt:lpstr>
      <vt:lpstr>Webform</vt:lpstr>
      <vt:lpstr>Page Typen</vt:lpstr>
      <vt:lpstr>Attribute rendern</vt:lpstr>
      <vt:lpstr>Page Direktive</vt:lpstr>
      <vt:lpstr>Server Controls</vt:lpstr>
      <vt:lpstr>Was passiert</vt:lpstr>
      <vt:lpstr>Controls schachteln</vt:lpstr>
      <vt:lpstr>Control Typen</vt:lpstr>
      <vt:lpstr>Events</vt:lpstr>
      <vt:lpstr>Controls</vt:lpstr>
      <vt:lpstr>Zweifelhafte Controls</vt:lpstr>
      <vt:lpstr>PowerPoint-Präsentation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Webforms</dc:title>
  <dc:creator>juliaz@ppedv.de</dc:creator>
  <cp:lastModifiedBy>Preishuber</cp:lastModifiedBy>
  <cp:revision>120</cp:revision>
  <dcterms:created xsi:type="dcterms:W3CDTF">2016-10-05T12:31:26Z</dcterms:created>
  <dcterms:modified xsi:type="dcterms:W3CDTF">2018-06-05T19:13:45Z</dcterms:modified>
</cp:coreProperties>
</file>