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56" r:id="rId2"/>
    <p:sldId id="257" r:id="rId3"/>
    <p:sldId id="316" r:id="rId4"/>
    <p:sldId id="261" r:id="rId5"/>
    <p:sldId id="311" r:id="rId6"/>
    <p:sldId id="312" r:id="rId7"/>
    <p:sldId id="314" r:id="rId8"/>
    <p:sldId id="322" r:id="rId9"/>
    <p:sldId id="317" r:id="rId10"/>
    <p:sldId id="326" r:id="rId11"/>
    <p:sldId id="323" r:id="rId12"/>
    <p:sldId id="324" r:id="rId13"/>
    <p:sldId id="331" r:id="rId14"/>
    <p:sldId id="328" r:id="rId15"/>
    <p:sldId id="318" r:id="rId16"/>
    <p:sldId id="330" r:id="rId17"/>
    <p:sldId id="319" r:id="rId18"/>
    <p:sldId id="329" r:id="rId19"/>
    <p:sldId id="320" r:id="rId20"/>
    <p:sldId id="321" r:id="rId21"/>
    <p:sldId id="325" r:id="rId22"/>
    <p:sldId id="332" r:id="rId2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E9CF"/>
    <a:srgbClr val="009A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94" autoAdjust="0"/>
    <p:restoredTop sz="47205" autoAdjust="0"/>
  </p:normalViewPr>
  <p:slideViewPr>
    <p:cSldViewPr snapToGrid="0">
      <p:cViewPr varScale="1">
        <p:scale>
          <a:sx n="101" d="100"/>
          <a:sy n="101" d="100"/>
        </p:scale>
        <p:origin x="4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035F98-A1BD-4CEA-97BE-8B0B3D35457A}" type="datetimeFigureOut">
              <a:rPr lang="de-DE" smtClean="0"/>
              <a:t>05.06.2018</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210812-7D92-4061-8666-33E5FF0E418A}" type="slidenum">
              <a:rPr lang="de-DE" smtClean="0"/>
              <a:t>‹Nr.›</a:t>
            </a:fld>
            <a:endParaRPr lang="de-DE"/>
          </a:p>
        </p:txBody>
      </p:sp>
    </p:spTree>
    <p:extLst>
      <p:ext uri="{BB962C8B-B14F-4D97-AF65-F5344CB8AC3E}">
        <p14:creationId xmlns:p14="http://schemas.microsoft.com/office/powerpoint/2010/main" val="781058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7383A975-59B1-41BF-94DA-39C9E0150D14}" type="slidenum">
              <a:rPr lang="en-US" altLang="de-DE" sz="1200">
                <a:latin typeface="Arial" panose="020B0604020202020204" pitchFamily="34" charset="0"/>
              </a:rPr>
              <a:pPr algn="r" eaLnBrk="1" hangingPunct="1"/>
              <a:t>3</a:t>
            </a:fld>
            <a:endParaRPr lang="en-US" altLang="de-DE"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Ensure that the students are familiar with the concept of debugging.</a:t>
            </a:r>
          </a:p>
          <a:p>
            <a:r>
              <a:rPr lang="en-US" altLang="de-DE">
                <a:latin typeface="Arial" panose="020B0604020202020204" pitchFamily="34" charset="0"/>
              </a:rPr>
              <a:t>Explain the process of debugging: Determine whether the bug should be fixed, locate the bug, and fix the bug.</a:t>
            </a:r>
            <a:endParaRPr lang="en-US" altLang="de-DE" b="1">
              <a:latin typeface="Arial" panose="020B0604020202020204" pitchFamily="34" charset="0"/>
            </a:endParaRPr>
          </a:p>
          <a:p>
            <a:r>
              <a:rPr lang="en-US" altLang="de-DE">
                <a:latin typeface="Arial" panose="020B0604020202020204" pitchFamily="34" charset="0"/>
              </a:rPr>
              <a:t>Point out that unlike spoken languages such as English and German, where a syntax error can be overlooked, a compiler error will not pass, because software like Visual Studio 2010 will not fix a syntax error.</a:t>
            </a:r>
          </a:p>
          <a:p>
            <a:r>
              <a:rPr lang="en-US" altLang="de-DE">
                <a:latin typeface="Arial" panose="020B0604020202020204" pitchFamily="34" charset="0"/>
              </a:rPr>
              <a:t>Mention about debugging on the client—for example, how to debug a commercial Web application on a client computer by using Microsoft Visual Studio® 2010—and stepping through client-side code. </a:t>
            </a:r>
          </a:p>
          <a:p>
            <a:r>
              <a:rPr lang="en-US" altLang="de-DE">
                <a:latin typeface="Arial" panose="020B0604020202020204" pitchFamily="34" charset="0"/>
              </a:rPr>
              <a:t>Potentially show the </a:t>
            </a:r>
            <a:r>
              <a:rPr lang="en-US" altLang="de-DE" b="1">
                <a:latin typeface="Arial" panose="020B0604020202020204" pitchFamily="34" charset="0"/>
              </a:rPr>
              <a:t>Options</a:t>
            </a:r>
            <a:r>
              <a:rPr lang="en-US" altLang="de-DE">
                <a:latin typeface="Arial" panose="020B0604020202020204" pitchFamily="34" charset="0"/>
              </a:rPr>
              <a:t> dialog box for enabling client-side debugging, and the JavaScript </a:t>
            </a:r>
            <a:r>
              <a:rPr lang="en-US" altLang="de-DE" b="1">
                <a:latin typeface="Arial" panose="020B0604020202020204" pitchFamily="34" charset="0"/>
              </a:rPr>
              <a:t>debugger</a:t>
            </a:r>
            <a:r>
              <a:rPr lang="en-US" altLang="de-DE">
                <a:latin typeface="Arial" panose="020B0604020202020204" pitchFamily="34" charset="0"/>
              </a:rPr>
              <a:t> method.</a:t>
            </a:r>
          </a:p>
          <a:p>
            <a:r>
              <a:rPr lang="en-US" altLang="de-DE">
                <a:latin typeface="Arial" panose="020B0604020202020204" pitchFamily="34" charset="0"/>
              </a:rPr>
              <a:t>Point out though, that client-side debugging is not being discussed in this module.</a:t>
            </a:r>
          </a:p>
          <a:p>
            <a:endParaRPr lang="en-US"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How will you ensure that your program or code is without any errors?</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When you write a computer program, errors can and will occur. You might make a typographical error, your program might not perform as expected, or it might not run at all. When there is an error in your program, you need to find it and fix it. Finding and fixing errors is called debugging. </a:t>
            </a:r>
          </a:p>
        </p:txBody>
      </p:sp>
      <p:sp>
        <p:nvSpPr>
          <p:cNvPr id="28677"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8678"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2731333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7383A975-59B1-41BF-94DA-39C9E0150D14}" type="slidenum">
              <a:rPr lang="en-US" altLang="de-DE" sz="1200">
                <a:latin typeface="Arial" panose="020B0604020202020204" pitchFamily="34" charset="0"/>
              </a:rPr>
              <a:pPr algn="r" eaLnBrk="1" hangingPunct="1"/>
              <a:t>4</a:t>
            </a:fld>
            <a:endParaRPr lang="en-US" altLang="de-DE"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Ensure that the students are familiar with the concept of debugging.</a:t>
            </a:r>
          </a:p>
          <a:p>
            <a:r>
              <a:rPr lang="en-US" altLang="de-DE">
                <a:latin typeface="Arial" panose="020B0604020202020204" pitchFamily="34" charset="0"/>
              </a:rPr>
              <a:t>Explain the process of debugging: Determine whether the bug should be fixed, locate the bug, and fix the bug.</a:t>
            </a:r>
            <a:endParaRPr lang="en-US" altLang="de-DE" b="1">
              <a:latin typeface="Arial" panose="020B0604020202020204" pitchFamily="34" charset="0"/>
            </a:endParaRPr>
          </a:p>
          <a:p>
            <a:r>
              <a:rPr lang="en-US" altLang="de-DE">
                <a:latin typeface="Arial" panose="020B0604020202020204" pitchFamily="34" charset="0"/>
              </a:rPr>
              <a:t>Point out that unlike spoken languages such as English and German, where a syntax error can be overlooked, a compiler error will not pass, because software like Visual Studio 2010 will not fix a syntax error.</a:t>
            </a:r>
          </a:p>
          <a:p>
            <a:r>
              <a:rPr lang="en-US" altLang="de-DE">
                <a:latin typeface="Arial" panose="020B0604020202020204" pitchFamily="34" charset="0"/>
              </a:rPr>
              <a:t>Mention about debugging on the client—for example, how to debug a commercial Web application on a client computer by using Microsoft Visual Studio® 2010—and stepping through client-side code. </a:t>
            </a:r>
          </a:p>
          <a:p>
            <a:r>
              <a:rPr lang="en-US" altLang="de-DE">
                <a:latin typeface="Arial" panose="020B0604020202020204" pitchFamily="34" charset="0"/>
              </a:rPr>
              <a:t>Potentially show the </a:t>
            </a:r>
            <a:r>
              <a:rPr lang="en-US" altLang="de-DE" b="1">
                <a:latin typeface="Arial" panose="020B0604020202020204" pitchFamily="34" charset="0"/>
              </a:rPr>
              <a:t>Options</a:t>
            </a:r>
            <a:r>
              <a:rPr lang="en-US" altLang="de-DE">
                <a:latin typeface="Arial" panose="020B0604020202020204" pitchFamily="34" charset="0"/>
              </a:rPr>
              <a:t> dialog box for enabling client-side debugging, and the JavaScript </a:t>
            </a:r>
            <a:r>
              <a:rPr lang="en-US" altLang="de-DE" b="1">
                <a:latin typeface="Arial" panose="020B0604020202020204" pitchFamily="34" charset="0"/>
              </a:rPr>
              <a:t>debugger</a:t>
            </a:r>
            <a:r>
              <a:rPr lang="en-US" altLang="de-DE">
                <a:latin typeface="Arial" panose="020B0604020202020204" pitchFamily="34" charset="0"/>
              </a:rPr>
              <a:t> method.</a:t>
            </a:r>
          </a:p>
          <a:p>
            <a:r>
              <a:rPr lang="en-US" altLang="de-DE">
                <a:latin typeface="Arial" panose="020B0604020202020204" pitchFamily="34" charset="0"/>
              </a:rPr>
              <a:t>Point out though, that client-side debugging is not being discussed in this module.</a:t>
            </a:r>
          </a:p>
          <a:p>
            <a:endParaRPr lang="en-US"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How will you ensure that your program or code is without any errors?</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When you write a computer program, errors can and will occur. You might make a typographical error, your program might not perform as expected, or it might not run at all. When there is an error in your program, you need to find it and fix it. Finding and fixing errors is called debugging. </a:t>
            </a:r>
          </a:p>
        </p:txBody>
      </p:sp>
      <p:sp>
        <p:nvSpPr>
          <p:cNvPr id="28677"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8678"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2548554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7383A975-59B1-41BF-94DA-39C9E0150D14}" type="slidenum">
              <a:rPr lang="en-US" altLang="de-DE" sz="1200">
                <a:latin typeface="Arial" panose="020B0604020202020204" pitchFamily="34" charset="0"/>
              </a:rPr>
              <a:pPr algn="r" eaLnBrk="1" hangingPunct="1"/>
              <a:t>5</a:t>
            </a:fld>
            <a:endParaRPr lang="en-US" altLang="de-DE"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dirty="0">
                <a:latin typeface="Arial" panose="020B0604020202020204" pitchFamily="34" charset="0"/>
              </a:rPr>
              <a:t>Ensure that the students are familiar with the concept of debugging.</a:t>
            </a:r>
          </a:p>
          <a:p>
            <a:r>
              <a:rPr lang="en-US" altLang="de-DE" dirty="0">
                <a:latin typeface="Arial" panose="020B0604020202020204" pitchFamily="34" charset="0"/>
              </a:rPr>
              <a:t>Explain the process of debugging: Determine whether the bug should be fixed, locate the bug, and fix the bug.</a:t>
            </a:r>
            <a:endParaRPr lang="en-US" altLang="de-DE" b="1" dirty="0">
              <a:latin typeface="Arial" panose="020B0604020202020204" pitchFamily="34" charset="0"/>
            </a:endParaRPr>
          </a:p>
          <a:p>
            <a:r>
              <a:rPr lang="en-US" altLang="de-DE" dirty="0">
                <a:latin typeface="Arial" panose="020B0604020202020204" pitchFamily="34" charset="0"/>
              </a:rPr>
              <a:t>Point out that unlike spoken languages such as English and German, where a syntax error can be overlooked, a compiler error will not pass, because software like Visual Studio 2010 will not fix a syntax error.</a:t>
            </a:r>
          </a:p>
          <a:p>
            <a:r>
              <a:rPr lang="en-US" altLang="de-DE" dirty="0">
                <a:latin typeface="Arial" panose="020B0604020202020204" pitchFamily="34" charset="0"/>
              </a:rPr>
              <a:t>Mention about debugging on the client—for example, how to debug a commercial Web application on a client computer by using Microsoft Visual Studio® 2010—and stepping through client-side code. </a:t>
            </a:r>
          </a:p>
          <a:p>
            <a:r>
              <a:rPr lang="en-US" altLang="de-DE" dirty="0">
                <a:latin typeface="Arial" panose="020B0604020202020204" pitchFamily="34" charset="0"/>
              </a:rPr>
              <a:t>Potentially show the </a:t>
            </a:r>
            <a:r>
              <a:rPr lang="en-US" altLang="de-DE" b="1" dirty="0">
                <a:latin typeface="Arial" panose="020B0604020202020204" pitchFamily="34" charset="0"/>
              </a:rPr>
              <a:t>Options</a:t>
            </a:r>
            <a:r>
              <a:rPr lang="en-US" altLang="de-DE" dirty="0">
                <a:latin typeface="Arial" panose="020B0604020202020204" pitchFamily="34" charset="0"/>
              </a:rPr>
              <a:t> dialog box for enabling client-side debugging, and the JavaScript </a:t>
            </a:r>
            <a:r>
              <a:rPr lang="en-US" altLang="de-DE" b="1" dirty="0">
                <a:latin typeface="Arial" panose="020B0604020202020204" pitchFamily="34" charset="0"/>
              </a:rPr>
              <a:t>debugger</a:t>
            </a:r>
            <a:r>
              <a:rPr lang="en-US" altLang="de-DE" dirty="0">
                <a:latin typeface="Arial" panose="020B0604020202020204" pitchFamily="34" charset="0"/>
              </a:rPr>
              <a:t> method.</a:t>
            </a:r>
          </a:p>
          <a:p>
            <a:r>
              <a:rPr lang="en-US" altLang="de-DE" dirty="0">
                <a:latin typeface="Arial" panose="020B0604020202020204" pitchFamily="34" charset="0"/>
              </a:rPr>
              <a:t>Point out though, that client-side debugging is not being discussed in this module.</a:t>
            </a:r>
          </a:p>
          <a:p>
            <a:endParaRPr lang="en-US" altLang="de-DE" dirty="0">
              <a:latin typeface="Arial" panose="020B0604020202020204" pitchFamily="34" charset="0"/>
            </a:endParaRPr>
          </a:p>
          <a:p>
            <a:r>
              <a:rPr lang="en-US" altLang="de-DE" b="1" dirty="0">
                <a:latin typeface="Arial" panose="020B0604020202020204" pitchFamily="34" charset="0"/>
              </a:rPr>
              <a:t>Question:</a:t>
            </a:r>
            <a:r>
              <a:rPr lang="en-US" altLang="de-DE" dirty="0">
                <a:latin typeface="Arial" panose="020B0604020202020204" pitchFamily="34" charset="0"/>
              </a:rPr>
              <a:t> How will you ensure that your program or code is without any errors?</a:t>
            </a:r>
            <a:endParaRPr lang="en-US" altLang="de-DE" b="1" dirty="0">
              <a:latin typeface="Arial" panose="020B0604020202020204" pitchFamily="34" charset="0"/>
            </a:endParaRPr>
          </a:p>
          <a:p>
            <a:r>
              <a:rPr lang="en-US" altLang="de-DE" b="1" dirty="0">
                <a:latin typeface="Arial" panose="020B0604020202020204" pitchFamily="34" charset="0"/>
              </a:rPr>
              <a:t>Answer:</a:t>
            </a:r>
            <a:r>
              <a:rPr lang="en-US" altLang="de-DE" dirty="0">
                <a:latin typeface="Arial" panose="020B0604020202020204" pitchFamily="34" charset="0"/>
              </a:rPr>
              <a:t> When you write a computer program, errors can and will occur. You might make a typographical error, your program might not perform as expected, or it might not run at all. When there is an error in your program, you need to find it and fix it. Finding and fixing errors is called debugging. </a:t>
            </a:r>
          </a:p>
        </p:txBody>
      </p:sp>
      <p:sp>
        <p:nvSpPr>
          <p:cNvPr id="28677"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8678"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400928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7383A975-59B1-41BF-94DA-39C9E0150D14}" type="slidenum">
              <a:rPr lang="en-US" altLang="de-DE" sz="1200">
                <a:latin typeface="Arial" panose="020B0604020202020204" pitchFamily="34" charset="0"/>
              </a:rPr>
              <a:pPr algn="r" eaLnBrk="1" hangingPunct="1"/>
              <a:t>6</a:t>
            </a:fld>
            <a:endParaRPr lang="en-US" altLang="de-DE"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dirty="0">
                <a:latin typeface="Arial" panose="020B0604020202020204" pitchFamily="34" charset="0"/>
              </a:rPr>
              <a:t>Client-side event handlers are useful for events to which a Web Form must respond immediately, such as validation events. ASP.NET supports client script in either JavaScript or Microsoft Visual Basic Scripting Edition (VBScript) . Point out that VBScript is only supported in Windows® Internet Explorer®.</a:t>
            </a:r>
          </a:p>
          <a:p>
            <a:r>
              <a:rPr lang="en-US" altLang="de-DE" dirty="0">
                <a:latin typeface="Arial" panose="020B0604020202020204" pitchFamily="34" charset="0"/>
              </a:rPr>
              <a:t>Take some time to discuss how event handlers can be created, assigned, or attached programmatically or explicitly.</a:t>
            </a:r>
          </a:p>
          <a:p>
            <a:r>
              <a:rPr lang="en-US" altLang="de-DE" dirty="0">
                <a:latin typeface="Arial" panose="020B0604020202020204" pitchFamily="34" charset="0"/>
              </a:rPr>
              <a:t>Point out that you can get a reference to the </a:t>
            </a:r>
            <a:r>
              <a:rPr lang="en-US" altLang="de-DE" b="1" dirty="0" err="1">
                <a:latin typeface="Arial" panose="020B0604020202020204" pitchFamily="34" charset="0"/>
              </a:rPr>
              <a:t>ClientScriptManager</a:t>
            </a:r>
            <a:r>
              <a:rPr lang="en-US" altLang="de-DE" dirty="0">
                <a:latin typeface="Arial" panose="020B0604020202020204" pitchFamily="34" charset="0"/>
              </a:rPr>
              <a:t> class from the </a:t>
            </a:r>
            <a:r>
              <a:rPr lang="en-US" altLang="de-DE" b="1" dirty="0" err="1">
                <a:latin typeface="Arial" panose="020B0604020202020204" pitchFamily="34" charset="0"/>
              </a:rPr>
              <a:t>ClientScript</a:t>
            </a:r>
            <a:r>
              <a:rPr lang="en-US" altLang="de-DE" dirty="0">
                <a:latin typeface="Arial" panose="020B0604020202020204" pitchFamily="34" charset="0"/>
              </a:rPr>
              <a:t> property of the Page object, which is shown in the code samples as </a:t>
            </a:r>
            <a:r>
              <a:rPr lang="en-US" altLang="de-DE" b="1" dirty="0" err="1">
                <a:latin typeface="Arial" panose="020B0604020202020204" pitchFamily="34" charset="0"/>
              </a:rPr>
              <a:t>Me.ClientScript</a:t>
            </a:r>
            <a:r>
              <a:rPr lang="en-US" altLang="de-DE" dirty="0">
                <a:latin typeface="Arial" panose="020B0604020202020204" pitchFamily="34" charset="0"/>
              </a:rPr>
              <a:t> and </a:t>
            </a:r>
            <a:r>
              <a:rPr lang="en-US" altLang="de-DE" b="1" dirty="0" err="1">
                <a:latin typeface="Arial" panose="020B0604020202020204" pitchFamily="34" charset="0"/>
              </a:rPr>
              <a:t>this.ClientScript</a:t>
            </a:r>
            <a:r>
              <a:rPr lang="en-US" altLang="de-DE" dirty="0">
                <a:latin typeface="Arial" panose="020B0604020202020204" pitchFamily="34" charset="0"/>
              </a:rPr>
              <a:t>.</a:t>
            </a:r>
            <a:endParaRPr lang="en-US" altLang="de-DE" b="1" dirty="0">
              <a:latin typeface="Arial" panose="020B0604020202020204" pitchFamily="34" charset="0"/>
            </a:endParaRPr>
          </a:p>
          <a:p>
            <a:r>
              <a:rPr lang="en-US" altLang="de-DE" b="1" dirty="0">
                <a:latin typeface="Arial" panose="020B0604020202020204" pitchFamily="34" charset="0"/>
              </a:rPr>
              <a:t>Note</a:t>
            </a:r>
            <a:r>
              <a:rPr lang="en-US" altLang="de-DE" dirty="0">
                <a:latin typeface="Arial" panose="020B0604020202020204" pitchFamily="34" charset="0"/>
              </a:rPr>
              <a:t>: Make sure that you do not get started on a discussion on ASP.NET Asynchronous JavaScript and XML (AJAX) at this point.</a:t>
            </a:r>
          </a:p>
        </p:txBody>
      </p:sp>
      <p:sp>
        <p:nvSpPr>
          <p:cNvPr id="28677"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8678"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3275847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7383A975-59B1-41BF-94DA-39C9E0150D14}" type="slidenum">
              <a:rPr lang="en-US" altLang="de-DE" sz="1200">
                <a:latin typeface="Arial" panose="020B0604020202020204" pitchFamily="34" charset="0"/>
              </a:rPr>
              <a:pPr algn="r" eaLnBrk="1" hangingPunct="1"/>
              <a:t>7</a:t>
            </a:fld>
            <a:endParaRPr lang="en-US" altLang="de-DE"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Ensure that the students are familiar with the concept of debugging.</a:t>
            </a:r>
          </a:p>
          <a:p>
            <a:r>
              <a:rPr lang="en-US" altLang="de-DE">
                <a:latin typeface="Arial" panose="020B0604020202020204" pitchFamily="34" charset="0"/>
              </a:rPr>
              <a:t>Explain the process of debugging: Determine whether the bug should be fixed, locate the bug, and fix the bug.</a:t>
            </a:r>
            <a:endParaRPr lang="en-US" altLang="de-DE" b="1">
              <a:latin typeface="Arial" panose="020B0604020202020204" pitchFamily="34" charset="0"/>
            </a:endParaRPr>
          </a:p>
          <a:p>
            <a:r>
              <a:rPr lang="en-US" altLang="de-DE">
                <a:latin typeface="Arial" panose="020B0604020202020204" pitchFamily="34" charset="0"/>
              </a:rPr>
              <a:t>Point out that unlike spoken languages such as English and German, where a syntax error can be overlooked, a compiler error will not pass, because software like Visual Studio 2010 will not fix a syntax error.</a:t>
            </a:r>
          </a:p>
          <a:p>
            <a:r>
              <a:rPr lang="en-US" altLang="de-DE">
                <a:latin typeface="Arial" panose="020B0604020202020204" pitchFamily="34" charset="0"/>
              </a:rPr>
              <a:t>Mention about debugging on the client—for example, how to debug a commercial Web application on a client computer by using Microsoft Visual Studio® 2010—and stepping through client-side code. </a:t>
            </a:r>
          </a:p>
          <a:p>
            <a:r>
              <a:rPr lang="en-US" altLang="de-DE">
                <a:latin typeface="Arial" panose="020B0604020202020204" pitchFamily="34" charset="0"/>
              </a:rPr>
              <a:t>Potentially show the </a:t>
            </a:r>
            <a:r>
              <a:rPr lang="en-US" altLang="de-DE" b="1">
                <a:latin typeface="Arial" panose="020B0604020202020204" pitchFamily="34" charset="0"/>
              </a:rPr>
              <a:t>Options</a:t>
            </a:r>
            <a:r>
              <a:rPr lang="en-US" altLang="de-DE">
                <a:latin typeface="Arial" panose="020B0604020202020204" pitchFamily="34" charset="0"/>
              </a:rPr>
              <a:t> dialog box for enabling client-side debugging, and the JavaScript </a:t>
            </a:r>
            <a:r>
              <a:rPr lang="en-US" altLang="de-DE" b="1">
                <a:latin typeface="Arial" panose="020B0604020202020204" pitchFamily="34" charset="0"/>
              </a:rPr>
              <a:t>debugger</a:t>
            </a:r>
            <a:r>
              <a:rPr lang="en-US" altLang="de-DE">
                <a:latin typeface="Arial" panose="020B0604020202020204" pitchFamily="34" charset="0"/>
              </a:rPr>
              <a:t> method.</a:t>
            </a:r>
          </a:p>
          <a:p>
            <a:r>
              <a:rPr lang="en-US" altLang="de-DE">
                <a:latin typeface="Arial" panose="020B0604020202020204" pitchFamily="34" charset="0"/>
              </a:rPr>
              <a:t>Point out though, that client-side debugging is not being discussed in this module.</a:t>
            </a:r>
          </a:p>
          <a:p>
            <a:endParaRPr lang="en-US"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How will you ensure that your program or code is without any errors?</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When you write a computer program, errors can and will occur. You might make a typographical error, your program might not perform as expected, or it might not run at all. When there is an error in your program, you need to find it and fix it. Finding and fixing errors is called debugging. </a:t>
            </a:r>
          </a:p>
        </p:txBody>
      </p:sp>
      <p:sp>
        <p:nvSpPr>
          <p:cNvPr id="28677"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8678"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2441320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7383A975-59B1-41BF-94DA-39C9E0150D14}" type="slidenum">
              <a:rPr lang="en-US" altLang="de-DE" sz="1200">
                <a:latin typeface="Arial" panose="020B0604020202020204" pitchFamily="34" charset="0"/>
              </a:rPr>
              <a:pPr algn="r" eaLnBrk="1" hangingPunct="1"/>
              <a:t>9</a:t>
            </a:fld>
            <a:endParaRPr lang="en-US" altLang="de-DE"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dirty="0">
                <a:latin typeface="Arial" panose="020B0604020202020204" pitchFamily="34" charset="0"/>
              </a:rPr>
              <a:t>Ensure that the students are familiar with the concept of debugging.</a:t>
            </a:r>
          </a:p>
          <a:p>
            <a:r>
              <a:rPr lang="en-US" altLang="de-DE" dirty="0">
                <a:latin typeface="Arial" panose="020B0604020202020204" pitchFamily="34" charset="0"/>
              </a:rPr>
              <a:t>Explain the process of debugging: Determine whether the bug should be fixed, locate the bug, and fix the bug.</a:t>
            </a:r>
            <a:endParaRPr lang="en-US" altLang="de-DE" b="1" dirty="0">
              <a:latin typeface="Arial" panose="020B0604020202020204" pitchFamily="34" charset="0"/>
            </a:endParaRPr>
          </a:p>
          <a:p>
            <a:r>
              <a:rPr lang="en-US" altLang="de-DE" dirty="0">
                <a:latin typeface="Arial" panose="020B0604020202020204" pitchFamily="34" charset="0"/>
              </a:rPr>
              <a:t>Point out that unlike spoken languages such as English and German, where a syntax error can be overlooked, a compiler error will not pass, because software like Visual Studio 2010 will not fix a syntax error.</a:t>
            </a:r>
          </a:p>
          <a:p>
            <a:r>
              <a:rPr lang="en-US" altLang="de-DE" dirty="0">
                <a:latin typeface="Arial" panose="020B0604020202020204" pitchFamily="34" charset="0"/>
              </a:rPr>
              <a:t>Mention about debugging on the client—for example, how to debug a commercial Web application on a client computer by using Microsoft Visual Studio® 2010—and stepping through client-side code. </a:t>
            </a:r>
          </a:p>
          <a:p>
            <a:r>
              <a:rPr lang="en-US" altLang="de-DE" dirty="0">
                <a:latin typeface="Arial" panose="020B0604020202020204" pitchFamily="34" charset="0"/>
              </a:rPr>
              <a:t>Potentially show the </a:t>
            </a:r>
            <a:r>
              <a:rPr lang="en-US" altLang="de-DE" b="1" dirty="0">
                <a:latin typeface="Arial" panose="020B0604020202020204" pitchFamily="34" charset="0"/>
              </a:rPr>
              <a:t>Options</a:t>
            </a:r>
            <a:r>
              <a:rPr lang="en-US" altLang="de-DE" dirty="0">
                <a:latin typeface="Arial" panose="020B0604020202020204" pitchFamily="34" charset="0"/>
              </a:rPr>
              <a:t> dialog box for enabling client-side debugging, and the JavaScript </a:t>
            </a:r>
            <a:r>
              <a:rPr lang="en-US" altLang="de-DE" b="1" dirty="0">
                <a:latin typeface="Arial" panose="020B0604020202020204" pitchFamily="34" charset="0"/>
              </a:rPr>
              <a:t>debugger</a:t>
            </a:r>
            <a:r>
              <a:rPr lang="en-US" altLang="de-DE" dirty="0">
                <a:latin typeface="Arial" panose="020B0604020202020204" pitchFamily="34" charset="0"/>
              </a:rPr>
              <a:t> method.</a:t>
            </a:r>
          </a:p>
          <a:p>
            <a:r>
              <a:rPr lang="en-US" altLang="de-DE" dirty="0">
                <a:latin typeface="Arial" panose="020B0604020202020204" pitchFamily="34" charset="0"/>
              </a:rPr>
              <a:t>Point out though, that client-side debugging is not being discussed in this module.</a:t>
            </a:r>
          </a:p>
          <a:p>
            <a:endParaRPr lang="en-US" altLang="de-DE" dirty="0">
              <a:latin typeface="Arial" panose="020B0604020202020204" pitchFamily="34" charset="0"/>
            </a:endParaRPr>
          </a:p>
          <a:p>
            <a:r>
              <a:rPr lang="en-US" altLang="de-DE" b="1" dirty="0">
                <a:latin typeface="Arial" panose="020B0604020202020204" pitchFamily="34" charset="0"/>
              </a:rPr>
              <a:t>Question:</a:t>
            </a:r>
            <a:r>
              <a:rPr lang="en-US" altLang="de-DE" dirty="0">
                <a:latin typeface="Arial" panose="020B0604020202020204" pitchFamily="34" charset="0"/>
              </a:rPr>
              <a:t> How will you ensure that your program or code is without any errors?</a:t>
            </a:r>
            <a:endParaRPr lang="en-US" altLang="de-DE" b="1" dirty="0">
              <a:latin typeface="Arial" panose="020B0604020202020204" pitchFamily="34" charset="0"/>
            </a:endParaRPr>
          </a:p>
          <a:p>
            <a:r>
              <a:rPr lang="en-US" altLang="de-DE" b="1" dirty="0">
                <a:latin typeface="Arial" panose="020B0604020202020204" pitchFamily="34" charset="0"/>
              </a:rPr>
              <a:t>Answer:</a:t>
            </a:r>
            <a:r>
              <a:rPr lang="en-US" altLang="de-DE" dirty="0">
                <a:latin typeface="Arial" panose="020B0604020202020204" pitchFamily="34" charset="0"/>
              </a:rPr>
              <a:t> When you write a computer program, errors can and will occur. You might make a typographical error, your program might not perform as expected, or it might not run at all. When there is an error in your program, you need to find it and fix it. Finding and fixing errors is called debugging. </a:t>
            </a:r>
          </a:p>
        </p:txBody>
      </p:sp>
      <p:sp>
        <p:nvSpPr>
          <p:cNvPr id="28677"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8678"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420641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D92B96C3-1F42-476F-BF68-0478C74608EE}" type="datetimeFigureOut">
              <a:rPr lang="de-DE" smtClean="0"/>
              <a:t>05.06.2018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976709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05.06.2018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759116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05.06.2018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98650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05.06.2018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740666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D92B96C3-1F42-476F-BF68-0478C74608EE}" type="datetimeFigureOut">
              <a:rPr lang="de-DE" smtClean="0"/>
              <a:t>05.06.2018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842317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D92B96C3-1F42-476F-BF68-0478C74608EE}" type="datetimeFigureOut">
              <a:rPr lang="de-DE" smtClean="0"/>
              <a:t>05.06.2018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3925245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D92B96C3-1F42-476F-BF68-0478C74608EE}" type="datetimeFigureOut">
              <a:rPr lang="de-DE" smtClean="0"/>
              <a:t>05.06.2018</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4034939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D92B96C3-1F42-476F-BF68-0478C74608EE}" type="datetimeFigureOut">
              <a:rPr lang="de-DE" smtClean="0"/>
              <a:t>05.06.2018</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90895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92B96C3-1F42-476F-BF68-0478C74608EE}" type="datetimeFigureOut">
              <a:rPr lang="de-DE" smtClean="0"/>
              <a:t>05.06.2018</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34179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D92B96C3-1F42-476F-BF68-0478C74608EE}" type="datetimeFigureOut">
              <a:rPr lang="de-DE" smtClean="0"/>
              <a:t>05.06.2018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324224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D92B96C3-1F42-476F-BF68-0478C74608EE}" type="datetimeFigureOut">
              <a:rPr lang="de-DE" smtClean="0"/>
              <a:t>05.06.2018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3601036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2B96C3-1F42-476F-BF68-0478C74608EE}" type="datetimeFigureOut">
              <a:rPr lang="de-DE" smtClean="0"/>
              <a:t>05.06.2018</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E7D81-D40F-42C0-A55D-21721D26AEDC}" type="slidenum">
              <a:rPr lang="de-DE" smtClean="0"/>
              <a:t>‹Nr.›</a:t>
            </a:fld>
            <a:endParaRPr lang="de-DE"/>
          </a:p>
        </p:txBody>
      </p:sp>
    </p:spTree>
    <p:extLst>
      <p:ext uri="{BB962C8B-B14F-4D97-AF65-F5344CB8AC3E}">
        <p14:creationId xmlns:p14="http://schemas.microsoft.com/office/powerpoint/2010/main" val="25454054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03503" y="4554414"/>
            <a:ext cx="11415581" cy="2224129"/>
          </a:xfrm>
        </p:spPr>
        <p:txBody>
          <a:bodyPr anchor="t">
            <a:noAutofit/>
          </a:bodyPr>
          <a:lstStyle/>
          <a:p>
            <a:pPr algn="l"/>
            <a:r>
              <a:rPr lang="de-DE" sz="16000" dirty="0" smtClean="0">
                <a:solidFill>
                  <a:srgbClr val="11E9CF"/>
                </a:solidFill>
                <a:latin typeface="Century Gothic" panose="020B0502020202020204" pitchFamily="34" charset="0"/>
              </a:rPr>
              <a:t>Kontrollfluss</a:t>
            </a:r>
            <a:endParaRPr lang="de-DE" sz="16000" dirty="0">
              <a:solidFill>
                <a:srgbClr val="11E9CF"/>
              </a:solidFill>
              <a:latin typeface="Century Gothic" panose="020B0502020202020204" pitchFamily="34" charset="0"/>
            </a:endParaRPr>
          </a:p>
        </p:txBody>
      </p:sp>
      <p:sp>
        <p:nvSpPr>
          <p:cNvPr id="3" name="Untertitel 2"/>
          <p:cNvSpPr>
            <a:spLocks noGrp="1"/>
          </p:cNvSpPr>
          <p:nvPr>
            <p:ph type="subTitle" idx="1"/>
          </p:nvPr>
        </p:nvSpPr>
        <p:spPr>
          <a:xfrm>
            <a:off x="603504" y="2705522"/>
            <a:ext cx="9228201" cy="1645920"/>
          </a:xfrm>
        </p:spPr>
        <p:txBody>
          <a:bodyPr anchor="b">
            <a:normAutofit/>
          </a:bodyPr>
          <a:lstStyle/>
          <a:p>
            <a:pPr algn="l"/>
            <a:r>
              <a:rPr lang="de-DE" sz="7200" dirty="0">
                <a:solidFill>
                  <a:schemeClr val="bg1">
                    <a:lumMod val="65000"/>
                  </a:schemeClr>
                </a:solidFill>
                <a:latin typeface="Century Gothic" panose="020B0502020202020204" pitchFamily="34" charset="0"/>
              </a:rPr>
              <a:t>ASP.NET</a:t>
            </a:r>
          </a:p>
        </p:txBody>
      </p:sp>
      <p:cxnSp>
        <p:nvCxnSpPr>
          <p:cNvPr id="5" name="Gerader Verbinder 4"/>
          <p:cNvCxnSpPr/>
          <p:nvPr/>
        </p:nvCxnSpPr>
        <p:spPr>
          <a:xfrm flipV="1">
            <a:off x="603504" y="4448908"/>
            <a:ext cx="10993550" cy="4020"/>
          </a:xfrm>
          <a:prstGeom prst="line">
            <a:avLst/>
          </a:prstGeom>
          <a:ln w="34925">
            <a:solidFill>
              <a:srgbClr val="11E9C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9840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Programmablauf steuern</a:t>
            </a:r>
            <a:endParaRPr lang="de-DE" dirty="0"/>
          </a:p>
        </p:txBody>
      </p:sp>
      <p:sp>
        <p:nvSpPr>
          <p:cNvPr id="3" name="Inhaltsplatzhalter 2"/>
          <p:cNvSpPr>
            <a:spLocks noGrp="1"/>
          </p:cNvSpPr>
          <p:nvPr>
            <p:ph idx="1"/>
          </p:nvPr>
        </p:nvSpPr>
        <p:spPr/>
        <p:txBody>
          <a:bodyPr/>
          <a:lstStyle/>
          <a:p>
            <a:r>
              <a:rPr lang="de-DE" dirty="0" smtClean="0"/>
              <a:t>Web ist nicht Desktop</a:t>
            </a:r>
          </a:p>
          <a:p>
            <a:pPr lvl="1"/>
            <a:r>
              <a:rPr lang="de-DE" dirty="0" smtClean="0"/>
              <a:t>Statuslos Server</a:t>
            </a:r>
          </a:p>
          <a:p>
            <a:pPr lvl="2"/>
            <a:r>
              <a:rPr lang="de-DE" dirty="0" smtClean="0"/>
              <a:t>URI ist Status</a:t>
            </a:r>
          </a:p>
          <a:p>
            <a:pPr lvl="1"/>
            <a:r>
              <a:rPr lang="de-DE" dirty="0" smtClean="0"/>
              <a:t>Globalen Variable</a:t>
            </a:r>
          </a:p>
          <a:p>
            <a:r>
              <a:rPr lang="de-DE" dirty="0" smtClean="0"/>
              <a:t>Events </a:t>
            </a:r>
          </a:p>
          <a:p>
            <a:pPr lvl="1"/>
            <a:r>
              <a:rPr lang="de-DE" dirty="0" smtClean="0"/>
              <a:t>Button Click, </a:t>
            </a:r>
            <a:r>
              <a:rPr lang="de-DE" dirty="0" err="1" smtClean="0"/>
              <a:t>Selection</a:t>
            </a:r>
            <a:r>
              <a:rPr lang="de-DE" dirty="0" smtClean="0"/>
              <a:t> </a:t>
            </a:r>
            <a:r>
              <a:rPr lang="de-DE" dirty="0" err="1" smtClean="0"/>
              <a:t>Changed</a:t>
            </a:r>
            <a:endParaRPr lang="de-DE" dirty="0" smtClean="0"/>
          </a:p>
          <a:p>
            <a:r>
              <a:rPr lang="de-DE" dirty="0" smtClean="0"/>
              <a:t>Page wird geladen</a:t>
            </a:r>
          </a:p>
          <a:p>
            <a:pPr lvl="1"/>
            <a:r>
              <a:rPr lang="de-DE" dirty="0" smtClean="0"/>
              <a:t>Status </a:t>
            </a:r>
            <a:endParaRPr lang="de-DE" dirty="0"/>
          </a:p>
        </p:txBody>
      </p:sp>
    </p:spTree>
    <p:extLst>
      <p:ext uri="{BB962C8B-B14F-4D97-AF65-F5344CB8AC3E}">
        <p14:creationId xmlns:p14="http://schemas.microsoft.com/office/powerpoint/2010/main" val="34357290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Response Objekt</a:t>
            </a:r>
            <a:endParaRPr lang="de-DE" dirty="0"/>
          </a:p>
        </p:txBody>
      </p:sp>
      <p:sp>
        <p:nvSpPr>
          <p:cNvPr id="3" name="Inhaltsplatzhalter 2"/>
          <p:cNvSpPr>
            <a:spLocks noGrp="1"/>
          </p:cNvSpPr>
          <p:nvPr>
            <p:ph idx="1"/>
          </p:nvPr>
        </p:nvSpPr>
        <p:spPr/>
        <p:txBody>
          <a:bodyPr/>
          <a:lstStyle/>
          <a:p>
            <a:r>
              <a:rPr lang="de-DE" dirty="0" smtClean="0"/>
              <a:t>Server sendet an Client</a:t>
            </a:r>
          </a:p>
          <a:p>
            <a:r>
              <a:rPr lang="de-DE" dirty="0" err="1"/>
              <a:t>Response.StatusCode</a:t>
            </a:r>
            <a:r>
              <a:rPr lang="de-DE" dirty="0"/>
              <a:t> = 404</a:t>
            </a:r>
            <a:r>
              <a:rPr lang="de-DE" dirty="0" smtClean="0"/>
              <a:t>;</a:t>
            </a:r>
          </a:p>
          <a:p>
            <a:r>
              <a:rPr lang="de-DE" dirty="0" err="1" smtClean="0"/>
              <a:t>Response.redirect</a:t>
            </a:r>
            <a:endParaRPr lang="de-DE" dirty="0" smtClean="0"/>
          </a:p>
          <a:p>
            <a:pPr lvl="1"/>
            <a:r>
              <a:rPr lang="de-DE" dirty="0" smtClean="0"/>
              <a:t>302 Umleitung neue Seite</a:t>
            </a:r>
            <a:endParaRPr lang="de-DE" dirty="0"/>
          </a:p>
          <a:p>
            <a:r>
              <a:rPr lang="de-DE" dirty="0" err="1" smtClean="0"/>
              <a:t>Response.Write</a:t>
            </a:r>
            <a:endParaRPr lang="de-DE" dirty="0" smtClean="0"/>
          </a:p>
          <a:p>
            <a:pPr lvl="1"/>
            <a:endParaRPr lang="de-DE" dirty="0"/>
          </a:p>
        </p:txBody>
      </p:sp>
    </p:spTree>
    <p:extLst>
      <p:ext uri="{BB962C8B-B14F-4D97-AF65-F5344CB8AC3E}">
        <p14:creationId xmlns:p14="http://schemas.microsoft.com/office/powerpoint/2010/main" val="34174103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Request Objekt</a:t>
            </a:r>
            <a:endParaRPr lang="de-DE" dirty="0"/>
          </a:p>
        </p:txBody>
      </p:sp>
      <p:sp>
        <p:nvSpPr>
          <p:cNvPr id="3" name="Inhaltsplatzhalter 2"/>
          <p:cNvSpPr>
            <a:spLocks noGrp="1"/>
          </p:cNvSpPr>
          <p:nvPr>
            <p:ph idx="1"/>
          </p:nvPr>
        </p:nvSpPr>
        <p:spPr/>
        <p:txBody>
          <a:bodyPr/>
          <a:lstStyle/>
          <a:p>
            <a:r>
              <a:rPr lang="de-DE" dirty="0" smtClean="0"/>
              <a:t>Client zum Server</a:t>
            </a:r>
          </a:p>
          <a:p>
            <a:r>
              <a:rPr lang="de-DE" dirty="0" err="1"/>
              <a:t>Request.Form</a:t>
            </a:r>
            <a:r>
              <a:rPr lang="de-DE" dirty="0"/>
              <a:t>["text1</a:t>
            </a:r>
            <a:r>
              <a:rPr lang="de-DE" dirty="0" smtClean="0"/>
              <a:t>"]; HTML Input  </a:t>
            </a:r>
            <a:r>
              <a:rPr lang="en-US" dirty="0"/>
              <a:t> &lt;input type="text"  name="text1" </a:t>
            </a:r>
            <a:r>
              <a:rPr lang="en-US" dirty="0" smtClean="0"/>
              <a:t>/&gt;</a:t>
            </a:r>
          </a:p>
          <a:p>
            <a:pPr lvl="1"/>
            <a:r>
              <a:rPr lang="de-DE" dirty="0" err="1" smtClean="0"/>
              <a:t>Querystring</a:t>
            </a:r>
            <a:r>
              <a:rPr lang="de-DE" dirty="0" smtClean="0"/>
              <a:t>, Form, Cookie</a:t>
            </a:r>
          </a:p>
          <a:p>
            <a:r>
              <a:rPr lang="de-DE" dirty="0" err="1"/>
              <a:t>Request.LogonUserIdentity</a:t>
            </a:r>
            <a:endParaRPr lang="de-DE" dirty="0"/>
          </a:p>
        </p:txBody>
      </p:sp>
    </p:spTree>
    <p:extLst>
      <p:ext uri="{BB962C8B-B14F-4D97-AF65-F5344CB8AC3E}">
        <p14:creationId xmlns:p14="http://schemas.microsoft.com/office/powerpoint/2010/main" val="27362984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Get </a:t>
            </a:r>
            <a:r>
              <a:rPr lang="de-DE" dirty="0" err="1" smtClean="0"/>
              <a:t>the</a:t>
            </a:r>
            <a:r>
              <a:rPr lang="de-DE" dirty="0" smtClean="0"/>
              <a:t> Data</a:t>
            </a:r>
            <a:endParaRPr lang="de-DE" dirty="0"/>
          </a:p>
        </p:txBody>
      </p:sp>
      <p:sp>
        <p:nvSpPr>
          <p:cNvPr id="3" name="Inhaltsplatzhalter 2"/>
          <p:cNvSpPr>
            <a:spLocks noGrp="1"/>
          </p:cNvSpPr>
          <p:nvPr>
            <p:ph idx="1"/>
          </p:nvPr>
        </p:nvSpPr>
        <p:spPr/>
        <p:txBody>
          <a:bodyPr/>
          <a:lstStyle/>
          <a:p>
            <a:r>
              <a:rPr lang="de-DE" dirty="0" err="1" smtClean="0"/>
              <a:t>Request.QueryString</a:t>
            </a:r>
            <a:endParaRPr lang="de-DE" dirty="0" smtClean="0"/>
          </a:p>
          <a:p>
            <a:r>
              <a:rPr lang="de-DE" dirty="0" err="1" smtClean="0"/>
              <a:t>Request.GetFriendlyUrlSegments</a:t>
            </a:r>
            <a:endParaRPr lang="de-DE" dirty="0"/>
          </a:p>
          <a:p>
            <a:pPr lvl="1"/>
            <a:r>
              <a:rPr lang="de-DE" dirty="0" smtClean="0"/>
              <a:t>Index</a:t>
            </a:r>
          </a:p>
          <a:p>
            <a:pPr lvl="1"/>
            <a:endParaRPr lang="de-DE" dirty="0"/>
          </a:p>
        </p:txBody>
      </p:sp>
    </p:spTree>
    <p:extLst>
      <p:ext uri="{BB962C8B-B14F-4D97-AF65-F5344CB8AC3E}">
        <p14:creationId xmlns:p14="http://schemas.microsoft.com/office/powerpoint/2010/main" val="527387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Server Objekt</a:t>
            </a:r>
            <a:endParaRPr lang="de-DE" dirty="0"/>
          </a:p>
        </p:txBody>
      </p:sp>
      <p:sp>
        <p:nvSpPr>
          <p:cNvPr id="3" name="Inhaltsplatzhalter 2"/>
          <p:cNvSpPr>
            <a:spLocks noGrp="1"/>
          </p:cNvSpPr>
          <p:nvPr>
            <p:ph idx="1"/>
          </p:nvPr>
        </p:nvSpPr>
        <p:spPr/>
        <p:txBody>
          <a:bodyPr/>
          <a:lstStyle/>
          <a:p>
            <a:r>
              <a:rPr lang="de-DE" dirty="0" err="1" smtClean="0"/>
              <a:t>Server.Mappath</a:t>
            </a:r>
            <a:endParaRPr lang="de-DE" dirty="0" smtClean="0"/>
          </a:p>
          <a:p>
            <a:r>
              <a:rPr lang="de-DE" dirty="0" smtClean="0"/>
              <a:t>Transfer</a:t>
            </a:r>
          </a:p>
          <a:p>
            <a:r>
              <a:rPr lang="de-DE" dirty="0" err="1" smtClean="0"/>
              <a:t>Scripttimeout</a:t>
            </a:r>
            <a:endParaRPr lang="de-DE" dirty="0" smtClean="0"/>
          </a:p>
          <a:p>
            <a:r>
              <a:rPr lang="de-DE" dirty="0" err="1" smtClean="0"/>
              <a:t>UrlDecode</a:t>
            </a:r>
            <a:r>
              <a:rPr lang="de-DE" dirty="0"/>
              <a:t> </a:t>
            </a:r>
            <a:r>
              <a:rPr lang="de-DE" dirty="0" err="1" smtClean="0"/>
              <a:t>UrlEncode</a:t>
            </a:r>
            <a:endParaRPr lang="de-DE" dirty="0" smtClean="0"/>
          </a:p>
          <a:p>
            <a:r>
              <a:rPr lang="de-DE" dirty="0" err="1" smtClean="0"/>
              <a:t>HTMLDecode</a:t>
            </a:r>
            <a:r>
              <a:rPr lang="de-DE" dirty="0" smtClean="0"/>
              <a:t>, </a:t>
            </a:r>
            <a:r>
              <a:rPr lang="de-DE" dirty="0" err="1" smtClean="0"/>
              <a:t>HTMLEncode</a:t>
            </a:r>
            <a:endParaRPr lang="de-DE" dirty="0"/>
          </a:p>
        </p:txBody>
      </p:sp>
      <p:sp>
        <p:nvSpPr>
          <p:cNvPr id="4" name="Rechteck 3"/>
          <p:cNvSpPr/>
          <p:nvPr/>
        </p:nvSpPr>
        <p:spPr>
          <a:xfrm>
            <a:off x="9101645" y="2917762"/>
            <a:ext cx="2252155" cy="369332"/>
          </a:xfrm>
          <a:prstGeom prst="rect">
            <a:avLst/>
          </a:prstGeom>
        </p:spPr>
        <p:txBody>
          <a:bodyPr wrap="none">
            <a:spAutoFit/>
          </a:bodyPr>
          <a:lstStyle/>
          <a:p>
            <a:r>
              <a:rPr lang="de-DE" b="1" dirty="0" err="1"/>
              <a:t>HttpUtility.UrlDecode</a:t>
            </a:r>
            <a:endParaRPr lang="de-DE" dirty="0"/>
          </a:p>
        </p:txBody>
      </p:sp>
      <p:sp>
        <p:nvSpPr>
          <p:cNvPr id="5" name="Rechteck 4"/>
          <p:cNvSpPr/>
          <p:nvPr/>
        </p:nvSpPr>
        <p:spPr>
          <a:xfrm>
            <a:off x="2571345" y="4477913"/>
            <a:ext cx="8305800" cy="1200329"/>
          </a:xfrm>
          <a:prstGeom prst="rect">
            <a:avLst/>
          </a:prstGeom>
        </p:spPr>
        <p:txBody>
          <a:bodyPr wrap="square">
            <a:spAutoFit/>
          </a:bodyPr>
          <a:lstStyle/>
          <a:p>
            <a:r>
              <a:rPr lang="de-DE" dirty="0">
                <a:solidFill>
                  <a:srgbClr val="000000"/>
                </a:solidFill>
                <a:latin typeface="Consolas" panose="020B0609020204030204" pitchFamily="49" charset="0"/>
              </a:rPr>
              <a:t> </a:t>
            </a:r>
            <a:r>
              <a:rPr lang="de-DE" dirty="0">
                <a:solidFill>
                  <a:srgbClr val="000000"/>
                </a:solidFill>
                <a:highlight>
                  <a:srgbClr val="FFFF00"/>
                </a:highlight>
                <a:latin typeface="Consolas" panose="020B0609020204030204" pitchFamily="49" charset="0"/>
              </a:rPr>
              <a:t>&lt;%</a:t>
            </a:r>
            <a:r>
              <a:rPr lang="de-DE" dirty="0">
                <a:solidFill>
                  <a:srgbClr val="0000FF"/>
                </a:solidFill>
                <a:highlight>
                  <a:srgbClr val="FFFF00"/>
                </a:highlight>
                <a:latin typeface="Consolas" panose="020B0609020204030204" pitchFamily="49" charset="0"/>
              </a:rPr>
              <a:t>=</a:t>
            </a:r>
            <a:r>
              <a:rPr lang="de-DE" dirty="0" err="1">
                <a:solidFill>
                  <a:srgbClr val="000000"/>
                </a:solidFill>
                <a:highlight>
                  <a:srgbClr val="FFFF00"/>
                </a:highlight>
                <a:latin typeface="Consolas" panose="020B0609020204030204" pitchFamily="49" charset="0"/>
              </a:rPr>
              <a:t>Server.HtmlEncode</a:t>
            </a:r>
            <a:r>
              <a:rPr lang="de-DE" dirty="0">
                <a:solidFill>
                  <a:srgbClr val="000000"/>
                </a:solidFill>
                <a:highlight>
                  <a:srgbClr val="FFFF00"/>
                </a:highlight>
                <a:latin typeface="Consolas" panose="020B0609020204030204" pitchFamily="49" charset="0"/>
              </a:rPr>
              <a:t>(</a:t>
            </a:r>
            <a:r>
              <a:rPr lang="de-DE" dirty="0">
                <a:solidFill>
                  <a:srgbClr val="A31515"/>
                </a:solidFill>
                <a:highlight>
                  <a:srgbClr val="FFFF00"/>
                </a:highlight>
                <a:latin typeface="Consolas" panose="020B0609020204030204" pitchFamily="49" charset="0"/>
              </a:rPr>
              <a:t>"</a:t>
            </a:r>
            <a:r>
              <a:rPr lang="de-DE" dirty="0" err="1" smtClean="0">
                <a:solidFill>
                  <a:srgbClr val="A31515"/>
                </a:solidFill>
                <a:highlight>
                  <a:srgbClr val="FFFF00"/>
                </a:highlight>
                <a:latin typeface="Consolas" panose="020B0609020204030204" pitchFamily="49" charset="0"/>
              </a:rPr>
              <a:t>Hannes&amp;Preishuber-Pflügl</a:t>
            </a:r>
            <a:r>
              <a:rPr lang="de-DE" dirty="0">
                <a:solidFill>
                  <a:srgbClr val="A31515"/>
                </a:solidFill>
                <a:highlight>
                  <a:srgbClr val="FFFF00"/>
                </a:highlight>
                <a:latin typeface="Consolas" panose="020B0609020204030204" pitchFamily="49" charset="0"/>
              </a:rPr>
              <a:t>"</a:t>
            </a:r>
            <a:r>
              <a:rPr lang="de-DE" dirty="0">
                <a:solidFill>
                  <a:srgbClr val="000000"/>
                </a:solidFill>
                <a:highlight>
                  <a:srgbClr val="FFFF00"/>
                </a:highlight>
                <a:latin typeface="Consolas" panose="020B0609020204030204" pitchFamily="49" charset="0"/>
              </a:rPr>
              <a:t>) %&gt;</a:t>
            </a:r>
          </a:p>
          <a:p>
            <a:r>
              <a:rPr lang="de-DE" dirty="0">
                <a:solidFill>
                  <a:srgbClr val="000000"/>
                </a:solidFill>
                <a:highlight>
                  <a:srgbClr val="FFFF00"/>
                </a:highlight>
                <a:latin typeface="Consolas" panose="020B0609020204030204" pitchFamily="49" charset="0"/>
              </a:rPr>
              <a:t> </a:t>
            </a:r>
            <a:r>
              <a:rPr lang="de-DE" dirty="0" smtClean="0">
                <a:solidFill>
                  <a:srgbClr val="000000"/>
                </a:solidFill>
                <a:highlight>
                  <a:srgbClr val="FFFF00"/>
                </a:highlight>
                <a:latin typeface="Consolas" panose="020B0609020204030204" pitchFamily="49" charset="0"/>
              </a:rPr>
              <a:t>&lt;%</a:t>
            </a:r>
            <a:r>
              <a:rPr lang="de-DE" dirty="0" smtClean="0">
                <a:solidFill>
                  <a:srgbClr val="0000FF"/>
                </a:solidFill>
                <a:highlight>
                  <a:srgbClr val="FFFF00"/>
                </a:highlight>
                <a:latin typeface="Consolas" panose="020B0609020204030204" pitchFamily="49" charset="0"/>
              </a:rPr>
              <a:t>=</a:t>
            </a:r>
            <a:r>
              <a:rPr lang="de-DE" dirty="0" err="1">
                <a:solidFill>
                  <a:srgbClr val="000000"/>
                </a:solidFill>
                <a:highlight>
                  <a:srgbClr val="FFFF00"/>
                </a:highlight>
                <a:latin typeface="Consolas" panose="020B0609020204030204" pitchFamily="49" charset="0"/>
              </a:rPr>
              <a:t>Server.UrlEncode</a:t>
            </a:r>
            <a:r>
              <a:rPr lang="de-DE" dirty="0">
                <a:solidFill>
                  <a:srgbClr val="000000"/>
                </a:solidFill>
                <a:highlight>
                  <a:srgbClr val="FFFF00"/>
                </a:highlight>
                <a:latin typeface="Consolas" panose="020B0609020204030204" pitchFamily="49" charset="0"/>
              </a:rPr>
              <a:t>(</a:t>
            </a:r>
            <a:r>
              <a:rPr lang="de-DE" dirty="0">
                <a:solidFill>
                  <a:srgbClr val="A31515"/>
                </a:solidFill>
                <a:highlight>
                  <a:srgbClr val="FFFF00"/>
                </a:highlight>
                <a:latin typeface="Consolas" panose="020B0609020204030204" pitchFamily="49" charset="0"/>
              </a:rPr>
              <a:t>"http://www.ppedv.de?id=Hannes Preishuber-</a:t>
            </a:r>
            <a:r>
              <a:rPr lang="de-DE" dirty="0" err="1">
                <a:solidFill>
                  <a:srgbClr val="A31515"/>
                </a:solidFill>
                <a:highlight>
                  <a:srgbClr val="FFFF00"/>
                </a:highlight>
                <a:latin typeface="Consolas" panose="020B0609020204030204" pitchFamily="49" charset="0"/>
              </a:rPr>
              <a:t>Pflügl</a:t>
            </a:r>
            <a:r>
              <a:rPr lang="de-DE" dirty="0">
                <a:solidFill>
                  <a:srgbClr val="A31515"/>
                </a:solidFill>
                <a:highlight>
                  <a:srgbClr val="FFFF00"/>
                </a:highlight>
                <a:latin typeface="Consolas" panose="020B0609020204030204" pitchFamily="49" charset="0"/>
              </a:rPr>
              <a:t>"</a:t>
            </a:r>
            <a:r>
              <a:rPr lang="de-DE" dirty="0">
                <a:solidFill>
                  <a:srgbClr val="000000"/>
                </a:solidFill>
                <a:highlight>
                  <a:srgbClr val="FFFF00"/>
                </a:highlight>
                <a:latin typeface="Consolas" panose="020B0609020204030204" pitchFamily="49" charset="0"/>
              </a:rPr>
              <a:t>) %&gt;</a:t>
            </a:r>
          </a:p>
          <a:p>
            <a:r>
              <a:rPr lang="de-DE" dirty="0">
                <a:solidFill>
                  <a:srgbClr val="000000"/>
                </a:solidFill>
                <a:highlight>
                  <a:srgbClr val="FFFF00"/>
                </a:highlight>
                <a:latin typeface="Consolas" panose="020B0609020204030204" pitchFamily="49" charset="0"/>
              </a:rPr>
              <a:t> </a:t>
            </a:r>
            <a:endParaRPr lang="de-DE" dirty="0"/>
          </a:p>
        </p:txBody>
      </p:sp>
    </p:spTree>
    <p:extLst>
      <p:ext uri="{BB962C8B-B14F-4D97-AF65-F5344CB8AC3E}">
        <p14:creationId xmlns:p14="http://schemas.microsoft.com/office/powerpoint/2010/main" val="3923164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Application</a:t>
            </a:r>
            <a:r>
              <a:rPr lang="de-DE" dirty="0" smtClean="0"/>
              <a:t> Variable </a:t>
            </a:r>
            <a:r>
              <a:rPr lang="de-DE" dirty="0" err="1" smtClean="0"/>
              <a:t>bzw</a:t>
            </a:r>
            <a:r>
              <a:rPr lang="de-DE" dirty="0" smtClean="0"/>
              <a:t> Events</a:t>
            </a:r>
            <a:endParaRPr lang="de-DE" dirty="0"/>
          </a:p>
        </p:txBody>
      </p:sp>
      <p:sp>
        <p:nvSpPr>
          <p:cNvPr id="3" name="Inhaltsplatzhalter 2"/>
          <p:cNvSpPr>
            <a:spLocks noGrp="1"/>
          </p:cNvSpPr>
          <p:nvPr>
            <p:ph idx="1"/>
          </p:nvPr>
        </p:nvSpPr>
        <p:spPr/>
        <p:txBody>
          <a:bodyPr/>
          <a:lstStyle/>
          <a:p>
            <a:r>
              <a:rPr lang="de-DE" dirty="0" smtClean="0"/>
              <a:t>Globale Liste von Variablen</a:t>
            </a:r>
          </a:p>
          <a:p>
            <a:pPr lvl="1"/>
            <a:r>
              <a:rPr lang="de-DE" dirty="0" smtClean="0"/>
              <a:t>Key/Index-Value</a:t>
            </a:r>
          </a:p>
          <a:p>
            <a:pPr lvl="1"/>
            <a:endParaRPr lang="de-DE" dirty="0"/>
          </a:p>
          <a:p>
            <a:r>
              <a:rPr lang="de-DE" dirty="0" smtClean="0"/>
              <a:t>Anwendungsfall User Counter	</a:t>
            </a:r>
          </a:p>
          <a:p>
            <a:pPr lvl="1"/>
            <a:r>
              <a:rPr lang="de-DE" dirty="0" err="1" smtClean="0"/>
              <a:t>Global.asax</a:t>
            </a:r>
            <a:endParaRPr lang="de-DE" dirty="0" smtClean="0"/>
          </a:p>
          <a:p>
            <a:pPr lvl="2"/>
            <a:r>
              <a:rPr lang="de-DE" dirty="0" err="1" smtClean="0"/>
              <a:t>Application_start</a:t>
            </a:r>
            <a:endParaRPr lang="de-DE" dirty="0" smtClean="0"/>
          </a:p>
          <a:p>
            <a:pPr lvl="2"/>
            <a:r>
              <a:rPr lang="de-DE" dirty="0" err="1" smtClean="0"/>
              <a:t>Session_start</a:t>
            </a:r>
            <a:endParaRPr lang="de-DE" dirty="0" smtClean="0"/>
          </a:p>
          <a:p>
            <a:pPr lvl="2"/>
            <a:r>
              <a:rPr lang="de-DE" dirty="0" err="1" smtClean="0"/>
              <a:t>Session_end</a:t>
            </a:r>
            <a:endParaRPr lang="de-DE" dirty="0" smtClean="0"/>
          </a:p>
          <a:p>
            <a:pPr lvl="1"/>
            <a:endParaRPr lang="de-DE" dirty="0"/>
          </a:p>
        </p:txBody>
      </p:sp>
      <p:sp>
        <p:nvSpPr>
          <p:cNvPr id="4" name="Rechteck 3"/>
          <p:cNvSpPr/>
          <p:nvPr/>
        </p:nvSpPr>
        <p:spPr>
          <a:xfrm>
            <a:off x="6954135" y="1825625"/>
            <a:ext cx="4237057" cy="369332"/>
          </a:xfrm>
          <a:prstGeom prst="rect">
            <a:avLst/>
          </a:prstGeom>
        </p:spPr>
        <p:txBody>
          <a:bodyPr wrap="none">
            <a:spAutoFit/>
          </a:bodyPr>
          <a:lstStyle/>
          <a:p>
            <a:r>
              <a:rPr lang="de-DE" dirty="0" err="1">
                <a:solidFill>
                  <a:srgbClr val="000000"/>
                </a:solidFill>
                <a:latin typeface="Consolas" panose="020B0609020204030204" pitchFamily="49" charset="0"/>
              </a:rPr>
              <a:t>Application</a:t>
            </a:r>
            <a:r>
              <a:rPr lang="de-DE" dirty="0">
                <a:solidFill>
                  <a:srgbClr val="000000"/>
                </a:solidFill>
                <a:latin typeface="Consolas" panose="020B0609020204030204" pitchFamily="49" charset="0"/>
              </a:rPr>
              <a:t>[</a:t>
            </a:r>
            <a:r>
              <a:rPr lang="de-DE" dirty="0">
                <a:solidFill>
                  <a:srgbClr val="A31515"/>
                </a:solidFill>
                <a:latin typeface="Consolas" panose="020B0609020204030204" pitchFamily="49" charset="0"/>
              </a:rPr>
              <a:t>"</a:t>
            </a:r>
            <a:r>
              <a:rPr lang="de-DE" dirty="0" err="1">
                <a:solidFill>
                  <a:srgbClr val="A31515"/>
                </a:solidFill>
                <a:latin typeface="Consolas" panose="020B0609020204030204" pitchFamily="49" charset="0"/>
              </a:rPr>
              <a:t>users</a:t>
            </a:r>
            <a:r>
              <a:rPr lang="de-DE" dirty="0">
                <a:solidFill>
                  <a:srgbClr val="A31515"/>
                </a:solidFill>
                <a:latin typeface="Consolas" panose="020B0609020204030204" pitchFamily="49" charset="0"/>
              </a:rPr>
              <a:t>"</a:t>
            </a:r>
            <a:r>
              <a:rPr lang="de-DE" dirty="0">
                <a:solidFill>
                  <a:srgbClr val="000000"/>
                </a:solidFill>
                <a:latin typeface="Consolas" panose="020B0609020204030204" pitchFamily="49" charset="0"/>
              </a:rPr>
              <a:t>].</a:t>
            </a:r>
            <a:r>
              <a:rPr lang="de-DE" dirty="0" err="1">
                <a:solidFill>
                  <a:srgbClr val="000000"/>
                </a:solidFill>
                <a:latin typeface="Consolas" panose="020B0609020204030204" pitchFamily="49" charset="0"/>
              </a:rPr>
              <a:t>ToString</a:t>
            </a:r>
            <a:r>
              <a:rPr lang="de-DE" dirty="0">
                <a:solidFill>
                  <a:srgbClr val="000000"/>
                </a:solidFill>
                <a:latin typeface="Consolas" panose="020B0609020204030204" pitchFamily="49" charset="0"/>
              </a:rPr>
              <a:t>();</a:t>
            </a:r>
            <a:endParaRPr lang="de-DE" dirty="0"/>
          </a:p>
        </p:txBody>
      </p:sp>
    </p:spTree>
    <p:extLst>
      <p:ext uri="{BB962C8B-B14F-4D97-AF65-F5344CB8AC3E}">
        <p14:creationId xmlns:p14="http://schemas.microsoft.com/office/powerpoint/2010/main" val="32480984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App_start</a:t>
            </a:r>
            <a:endParaRPr lang="de-DE" dirty="0"/>
          </a:p>
        </p:txBody>
      </p:sp>
      <p:pic>
        <p:nvPicPr>
          <p:cNvPr id="4" name="Inhaltsplatzhalt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27253" y="1771584"/>
            <a:ext cx="1600423" cy="1028844"/>
          </a:xfrm>
        </p:spPr>
      </p:pic>
      <p:sp>
        <p:nvSpPr>
          <p:cNvPr id="5" name="Textfeld 4"/>
          <p:cNvSpPr txBox="1"/>
          <p:nvPr/>
        </p:nvSpPr>
        <p:spPr>
          <a:xfrm>
            <a:off x="838200" y="2207172"/>
            <a:ext cx="2280881" cy="369332"/>
          </a:xfrm>
          <a:prstGeom prst="rect">
            <a:avLst/>
          </a:prstGeom>
          <a:noFill/>
        </p:spPr>
        <p:txBody>
          <a:bodyPr wrap="none" rtlCol="0">
            <a:spAutoFit/>
          </a:bodyPr>
          <a:lstStyle/>
          <a:p>
            <a:r>
              <a:rPr lang="de-DE" dirty="0" smtClean="0"/>
              <a:t>Auch ohne </a:t>
            </a:r>
            <a:r>
              <a:rPr lang="de-DE" smtClean="0"/>
              <a:t>global.asax</a:t>
            </a:r>
            <a:endParaRPr lang="de-DE"/>
          </a:p>
        </p:txBody>
      </p:sp>
    </p:spTree>
    <p:extLst>
      <p:ext uri="{BB962C8B-B14F-4D97-AF65-F5344CB8AC3E}">
        <p14:creationId xmlns:p14="http://schemas.microsoft.com/office/powerpoint/2010/main" val="182544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Session Variable</a:t>
            </a:r>
            <a:endParaRPr lang="de-DE" dirty="0"/>
          </a:p>
        </p:txBody>
      </p:sp>
      <p:sp>
        <p:nvSpPr>
          <p:cNvPr id="3" name="Inhaltsplatzhalter 2"/>
          <p:cNvSpPr>
            <a:spLocks noGrp="1"/>
          </p:cNvSpPr>
          <p:nvPr>
            <p:ph idx="1"/>
          </p:nvPr>
        </p:nvSpPr>
        <p:spPr/>
        <p:txBody>
          <a:bodyPr/>
          <a:lstStyle/>
          <a:p>
            <a:r>
              <a:rPr lang="de-DE" dirty="0" smtClean="0"/>
              <a:t>User </a:t>
            </a:r>
            <a:r>
              <a:rPr lang="de-DE" dirty="0"/>
              <a:t>Liste von Variablen</a:t>
            </a:r>
          </a:p>
          <a:p>
            <a:pPr lvl="1"/>
            <a:r>
              <a:rPr lang="de-DE" dirty="0"/>
              <a:t>Key/Index-Value</a:t>
            </a:r>
          </a:p>
          <a:p>
            <a:r>
              <a:rPr lang="de-DE" dirty="0" smtClean="0"/>
              <a:t>Anwendungsfall Warenkorb</a:t>
            </a:r>
          </a:p>
          <a:p>
            <a:r>
              <a:rPr lang="de-DE" dirty="0" err="1" smtClean="0"/>
              <a:t>Session.Abandon</a:t>
            </a:r>
            <a:endParaRPr lang="de-DE" dirty="0" smtClean="0"/>
          </a:p>
          <a:p>
            <a:r>
              <a:rPr lang="de-DE" dirty="0" smtClean="0"/>
              <a:t>Diskussion </a:t>
            </a:r>
            <a:r>
              <a:rPr lang="de-DE" dirty="0" err="1" smtClean="0"/>
              <a:t>vs</a:t>
            </a:r>
            <a:r>
              <a:rPr lang="de-DE" dirty="0" smtClean="0"/>
              <a:t> Cookie</a:t>
            </a:r>
            <a:endParaRPr lang="de-DE" dirty="0"/>
          </a:p>
        </p:txBody>
      </p:sp>
      <p:sp>
        <p:nvSpPr>
          <p:cNvPr id="4" name="Textfeld 3"/>
          <p:cNvSpPr txBox="1"/>
          <p:nvPr/>
        </p:nvSpPr>
        <p:spPr>
          <a:xfrm>
            <a:off x="10204315" y="843240"/>
            <a:ext cx="1079142"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de-DE" dirty="0" smtClean="0"/>
              <a:t>Eher nein</a:t>
            </a:r>
            <a:endParaRPr lang="de-DE" dirty="0"/>
          </a:p>
        </p:txBody>
      </p:sp>
    </p:spTree>
    <p:extLst>
      <p:ext uri="{BB962C8B-B14F-4D97-AF65-F5344CB8AC3E}">
        <p14:creationId xmlns:p14="http://schemas.microsoft.com/office/powerpoint/2010/main" val="26429352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Web.config</a:t>
            </a:r>
            <a:r>
              <a:rPr lang="de-DE" dirty="0" smtClean="0"/>
              <a:t> &amp; Session Management</a:t>
            </a:r>
            <a:endParaRPr lang="de-DE" dirty="0"/>
          </a:p>
        </p:txBody>
      </p:sp>
      <p:sp>
        <p:nvSpPr>
          <p:cNvPr id="3" name="Inhaltsplatzhalter 2"/>
          <p:cNvSpPr>
            <a:spLocks noGrp="1"/>
          </p:cNvSpPr>
          <p:nvPr>
            <p:ph idx="1"/>
          </p:nvPr>
        </p:nvSpPr>
        <p:spPr/>
        <p:txBody>
          <a:bodyPr/>
          <a:lstStyle/>
          <a:p>
            <a:endParaRPr lang="de-DE"/>
          </a:p>
        </p:txBody>
      </p:sp>
      <p:sp>
        <p:nvSpPr>
          <p:cNvPr id="4" name="Rechteck 3"/>
          <p:cNvSpPr/>
          <p:nvPr/>
        </p:nvSpPr>
        <p:spPr>
          <a:xfrm>
            <a:off x="398834" y="3037642"/>
            <a:ext cx="11254902" cy="2308324"/>
          </a:xfrm>
          <a:prstGeom prst="rect">
            <a:avLst/>
          </a:prstGeom>
        </p:spPr>
        <p:txBody>
          <a:bodyPr wrap="square">
            <a:spAutoFit/>
          </a:bodyPr>
          <a:lstStyle/>
          <a:p>
            <a:r>
              <a:rPr lang="de-DE" dirty="0">
                <a:solidFill>
                  <a:srgbClr val="0000FF"/>
                </a:solidFill>
                <a:latin typeface="Consolas" panose="020B0609020204030204" pitchFamily="49" charset="0"/>
              </a:rPr>
              <a:t>&lt;</a:t>
            </a:r>
            <a:r>
              <a:rPr lang="de-DE" dirty="0" err="1">
                <a:solidFill>
                  <a:srgbClr val="A31515"/>
                </a:solidFill>
                <a:latin typeface="Consolas" panose="020B0609020204030204" pitchFamily="49" charset="0"/>
              </a:rPr>
              <a:t>sessionState</a:t>
            </a:r>
            <a:r>
              <a:rPr lang="de-DE" dirty="0">
                <a:solidFill>
                  <a:srgbClr val="0000FF"/>
                </a:solidFill>
                <a:latin typeface="Consolas" panose="020B0609020204030204" pitchFamily="49" charset="0"/>
              </a:rPr>
              <a:t> </a:t>
            </a:r>
            <a:r>
              <a:rPr lang="de-DE" dirty="0" err="1">
                <a:solidFill>
                  <a:srgbClr val="FF0000"/>
                </a:solidFill>
                <a:latin typeface="Consolas" panose="020B0609020204030204" pitchFamily="49" charset="0"/>
              </a:rPr>
              <a:t>mode</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a:t>
            </a:r>
            <a:r>
              <a:rPr lang="de-DE" dirty="0" err="1">
                <a:solidFill>
                  <a:srgbClr val="0000FF"/>
                </a:solidFill>
                <a:latin typeface="Consolas" panose="020B0609020204030204" pitchFamily="49" charset="0"/>
              </a:rPr>
              <a:t>InProc</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 </a:t>
            </a:r>
            <a:r>
              <a:rPr lang="de-DE" dirty="0" err="1">
                <a:solidFill>
                  <a:srgbClr val="FF0000"/>
                </a:solidFill>
                <a:latin typeface="Consolas" panose="020B0609020204030204" pitchFamily="49" charset="0"/>
              </a:rPr>
              <a:t>cookieless</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a:t>
            </a:r>
            <a:r>
              <a:rPr lang="de-DE" dirty="0" err="1">
                <a:solidFill>
                  <a:srgbClr val="0000FF"/>
                </a:solidFill>
                <a:latin typeface="Consolas" panose="020B0609020204030204" pitchFamily="49" charset="0"/>
              </a:rPr>
              <a:t>UseUri</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 </a:t>
            </a:r>
            <a:r>
              <a:rPr lang="de-DE" dirty="0" err="1">
                <a:solidFill>
                  <a:srgbClr val="FF0000"/>
                </a:solidFill>
                <a:latin typeface="Consolas" panose="020B0609020204030204" pitchFamily="49" charset="0"/>
              </a:rPr>
              <a:t>customProvider</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a:t>
            </a:r>
            <a:r>
              <a:rPr lang="de-DE" dirty="0" err="1">
                <a:solidFill>
                  <a:srgbClr val="0000FF"/>
                </a:solidFill>
                <a:latin typeface="Consolas" panose="020B0609020204030204" pitchFamily="49" charset="0"/>
              </a:rPr>
              <a:t>DefaultSessionProvider</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&lt;</a:t>
            </a:r>
            <a:r>
              <a:rPr lang="de-DE" dirty="0" err="1">
                <a:solidFill>
                  <a:srgbClr val="A31515"/>
                </a:solidFill>
                <a:latin typeface="Consolas" panose="020B0609020204030204" pitchFamily="49" charset="0"/>
              </a:rPr>
              <a:t>providers</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&lt;</a:t>
            </a:r>
            <a:r>
              <a:rPr lang="de-DE" dirty="0" err="1">
                <a:solidFill>
                  <a:srgbClr val="A31515"/>
                </a:solidFill>
                <a:latin typeface="Consolas" panose="020B0609020204030204" pitchFamily="49" charset="0"/>
              </a:rPr>
              <a:t>add</a:t>
            </a:r>
            <a:r>
              <a:rPr lang="de-DE" dirty="0">
                <a:solidFill>
                  <a:srgbClr val="0000FF"/>
                </a:solidFill>
                <a:latin typeface="Consolas" panose="020B0609020204030204" pitchFamily="49" charset="0"/>
              </a:rPr>
              <a:t> </a:t>
            </a:r>
            <a:r>
              <a:rPr lang="de-DE" dirty="0" err="1">
                <a:solidFill>
                  <a:srgbClr val="FF0000"/>
                </a:solidFill>
                <a:latin typeface="Consolas" panose="020B0609020204030204" pitchFamily="49" charset="0"/>
              </a:rPr>
              <a:t>name</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a:t>
            </a:r>
            <a:r>
              <a:rPr lang="de-DE" dirty="0" err="1">
                <a:solidFill>
                  <a:srgbClr val="0000FF"/>
                </a:solidFill>
                <a:latin typeface="Consolas" panose="020B0609020204030204" pitchFamily="49" charset="0"/>
              </a:rPr>
              <a:t>DefaultSessionProvider</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 </a:t>
            </a:r>
            <a:r>
              <a:rPr lang="de-DE" dirty="0">
                <a:solidFill>
                  <a:srgbClr val="FF0000"/>
                </a:solidFill>
                <a:latin typeface="Consolas" panose="020B0609020204030204" pitchFamily="49" charset="0"/>
              </a:rPr>
              <a:t>type</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a:t>
            </a:r>
            <a:r>
              <a:rPr lang="de-DE" dirty="0" err="1">
                <a:solidFill>
                  <a:srgbClr val="0000FF"/>
                </a:solidFill>
                <a:latin typeface="Consolas" panose="020B0609020204030204" pitchFamily="49" charset="0"/>
              </a:rPr>
              <a:t>System.Web.Providers.DefaultSessionStateProvider</a:t>
            </a:r>
            <a:r>
              <a:rPr lang="de-DE" dirty="0">
                <a:solidFill>
                  <a:srgbClr val="0000FF"/>
                </a:solidFill>
                <a:latin typeface="Consolas" panose="020B0609020204030204" pitchFamily="49" charset="0"/>
              </a:rPr>
              <a:t>, </a:t>
            </a:r>
            <a:r>
              <a:rPr lang="de-DE" dirty="0" err="1">
                <a:solidFill>
                  <a:srgbClr val="0000FF"/>
                </a:solidFill>
                <a:latin typeface="Consolas" panose="020B0609020204030204" pitchFamily="49" charset="0"/>
              </a:rPr>
              <a:t>System.Web.Providers</a:t>
            </a:r>
            <a:r>
              <a:rPr lang="de-DE" dirty="0">
                <a:solidFill>
                  <a:srgbClr val="0000FF"/>
                </a:solidFill>
                <a:latin typeface="Consolas" panose="020B0609020204030204" pitchFamily="49" charset="0"/>
              </a:rPr>
              <a:t>, Version=2.0.0.0, Culture=neutral, </a:t>
            </a:r>
            <a:r>
              <a:rPr lang="de-DE" dirty="0" err="1">
                <a:solidFill>
                  <a:srgbClr val="0000FF"/>
                </a:solidFill>
                <a:latin typeface="Consolas" panose="020B0609020204030204" pitchFamily="49" charset="0"/>
              </a:rPr>
              <a:t>PublicKeyToken</a:t>
            </a:r>
            <a:r>
              <a:rPr lang="de-DE" dirty="0">
                <a:solidFill>
                  <a:srgbClr val="0000FF"/>
                </a:solidFill>
                <a:latin typeface="Consolas" panose="020B0609020204030204" pitchFamily="49" charset="0"/>
              </a:rPr>
              <a:t>=31bf3856ad364e35</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 </a:t>
            </a:r>
            <a:r>
              <a:rPr lang="de-DE" dirty="0" err="1">
                <a:solidFill>
                  <a:srgbClr val="FF0000"/>
                </a:solidFill>
                <a:latin typeface="Consolas" panose="020B0609020204030204" pitchFamily="49" charset="0"/>
              </a:rPr>
              <a:t>connectionStringName</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a:t>
            </a:r>
            <a:r>
              <a:rPr lang="de-DE" dirty="0" err="1">
                <a:solidFill>
                  <a:srgbClr val="0000FF"/>
                </a:solidFill>
                <a:latin typeface="Consolas" panose="020B0609020204030204" pitchFamily="49" charset="0"/>
              </a:rPr>
              <a:t>DefaultConnection</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 /&gt;</a:t>
            </a:r>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&lt;/</a:t>
            </a:r>
            <a:r>
              <a:rPr lang="de-DE" dirty="0" err="1">
                <a:solidFill>
                  <a:srgbClr val="A31515"/>
                </a:solidFill>
                <a:latin typeface="Consolas" panose="020B0609020204030204" pitchFamily="49" charset="0"/>
              </a:rPr>
              <a:t>providers</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&lt;/</a:t>
            </a:r>
            <a:r>
              <a:rPr lang="de-DE" dirty="0" err="1">
                <a:solidFill>
                  <a:srgbClr val="A31515"/>
                </a:solidFill>
                <a:latin typeface="Consolas" panose="020B0609020204030204" pitchFamily="49" charset="0"/>
              </a:rPr>
              <a:t>sessionState</a:t>
            </a:r>
            <a:r>
              <a:rPr lang="de-DE" dirty="0">
                <a:solidFill>
                  <a:srgbClr val="0000FF"/>
                </a:solidFill>
                <a:latin typeface="Consolas" panose="020B0609020204030204" pitchFamily="49" charset="0"/>
              </a:rPr>
              <a:t>&gt;</a:t>
            </a:r>
            <a:endParaRPr lang="de-DE" dirty="0"/>
          </a:p>
        </p:txBody>
      </p:sp>
    </p:spTree>
    <p:extLst>
      <p:ext uri="{BB962C8B-B14F-4D97-AF65-F5344CB8AC3E}">
        <p14:creationId xmlns:p14="http://schemas.microsoft.com/office/powerpoint/2010/main" val="6950160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Programmfluss durch </a:t>
            </a:r>
            <a:r>
              <a:rPr lang="de-DE" dirty="0" err="1" smtClean="0"/>
              <a:t>Querystring</a:t>
            </a:r>
            <a:r>
              <a:rPr lang="de-DE" dirty="0" smtClean="0"/>
              <a:t> ? steuern</a:t>
            </a:r>
            <a:endParaRPr lang="de-DE" dirty="0"/>
          </a:p>
        </p:txBody>
      </p:sp>
      <p:sp>
        <p:nvSpPr>
          <p:cNvPr id="3" name="Inhaltsplatzhalter 2"/>
          <p:cNvSpPr>
            <a:spLocks noGrp="1"/>
          </p:cNvSpPr>
          <p:nvPr>
            <p:ph idx="1"/>
          </p:nvPr>
        </p:nvSpPr>
        <p:spPr/>
        <p:txBody>
          <a:bodyPr/>
          <a:lstStyle/>
          <a:p>
            <a:r>
              <a:rPr lang="de-DE" dirty="0" err="1" smtClean="0"/>
              <a:t>Request.Querystring</a:t>
            </a:r>
            <a:endParaRPr lang="de-DE" dirty="0" smtClean="0"/>
          </a:p>
          <a:p>
            <a:pPr lvl="1"/>
            <a:r>
              <a:rPr lang="de-DE" dirty="0" smtClean="0"/>
              <a:t>ID oder Key</a:t>
            </a:r>
          </a:p>
          <a:p>
            <a:r>
              <a:rPr lang="de-DE" dirty="0" err="1" smtClean="0"/>
              <a:t>HyperLink</a:t>
            </a:r>
            <a:r>
              <a:rPr lang="de-DE" dirty="0" smtClean="0"/>
              <a:t> </a:t>
            </a:r>
            <a:r>
              <a:rPr lang="de-DE" dirty="0" err="1" smtClean="0"/>
              <a:t>ala</a:t>
            </a:r>
            <a:r>
              <a:rPr lang="de-DE" dirty="0" smtClean="0"/>
              <a:t> </a:t>
            </a:r>
            <a:r>
              <a:rPr lang="de-DE" dirty="0" err="1" smtClean="0"/>
              <a:t>Kunden.aspx?id</a:t>
            </a:r>
            <a:r>
              <a:rPr lang="de-DE" dirty="0" smtClean="0"/>
              <a:t>=1&amp;name=Hannes</a:t>
            </a:r>
          </a:p>
          <a:p>
            <a:pPr lvl="1"/>
            <a:r>
              <a:rPr lang="de-DE" dirty="0" smtClean="0"/>
              <a:t>URL ab ? </a:t>
            </a:r>
          </a:p>
          <a:p>
            <a:pPr lvl="2"/>
            <a:r>
              <a:rPr lang="de-DE" dirty="0" smtClean="0"/>
              <a:t>Variable=Wert</a:t>
            </a:r>
          </a:p>
          <a:p>
            <a:pPr lvl="2"/>
            <a:r>
              <a:rPr lang="de-DE" dirty="0" smtClean="0"/>
              <a:t>Mehrere Paare mit &amp;</a:t>
            </a:r>
            <a:endParaRPr lang="de-DE" dirty="0"/>
          </a:p>
        </p:txBody>
      </p:sp>
    </p:spTree>
    <p:extLst>
      <p:ext uri="{BB962C8B-B14F-4D97-AF65-F5344CB8AC3E}">
        <p14:creationId xmlns:p14="http://schemas.microsoft.com/office/powerpoint/2010/main" val="41308403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603504" y="217300"/>
            <a:ext cx="9228201" cy="1645920"/>
          </a:xfrm>
        </p:spPr>
        <p:txBody>
          <a:bodyPr anchor="b">
            <a:normAutofit fontScale="92500"/>
          </a:bodyPr>
          <a:lstStyle/>
          <a:p>
            <a:pPr algn="l"/>
            <a:r>
              <a:rPr lang="de-DE" sz="7200" dirty="0" err="1">
                <a:solidFill>
                  <a:schemeClr val="bg1">
                    <a:lumMod val="65000"/>
                  </a:schemeClr>
                </a:solidFill>
                <a:latin typeface="Century Gothic" panose="020B0502020202020204" pitchFamily="34" charset="0"/>
              </a:rPr>
              <a:t>Adding</a:t>
            </a:r>
            <a:r>
              <a:rPr lang="de-DE" sz="7200" dirty="0">
                <a:solidFill>
                  <a:schemeClr val="bg1">
                    <a:lumMod val="65000"/>
                  </a:schemeClr>
                </a:solidFill>
                <a:latin typeface="Century Gothic" panose="020B0502020202020204" pitchFamily="34" charset="0"/>
              </a:rPr>
              <a:t> </a:t>
            </a:r>
            <a:r>
              <a:rPr lang="de-DE" sz="7200" dirty="0" err="1">
                <a:solidFill>
                  <a:schemeClr val="bg1">
                    <a:lumMod val="65000"/>
                  </a:schemeClr>
                </a:solidFill>
                <a:latin typeface="Century Gothic" panose="020B0502020202020204" pitchFamily="34" charset="0"/>
              </a:rPr>
              <a:t>Functionality</a:t>
            </a:r>
            <a:r>
              <a:rPr lang="de-DE" sz="7200" dirty="0">
                <a:solidFill>
                  <a:schemeClr val="bg1">
                    <a:lumMod val="65000"/>
                  </a:schemeClr>
                </a:solidFill>
                <a:latin typeface="Century Gothic" panose="020B0502020202020204" pitchFamily="34" charset="0"/>
              </a:rPr>
              <a:t> </a:t>
            </a:r>
          </a:p>
        </p:txBody>
      </p:sp>
      <p:cxnSp>
        <p:nvCxnSpPr>
          <p:cNvPr id="5" name="Gerader Verbinder 4"/>
          <p:cNvCxnSpPr/>
          <p:nvPr/>
        </p:nvCxnSpPr>
        <p:spPr>
          <a:xfrm flipV="1">
            <a:off x="603504" y="1960686"/>
            <a:ext cx="10993550" cy="4020"/>
          </a:xfrm>
          <a:prstGeom prst="line">
            <a:avLst/>
          </a:prstGeom>
          <a:ln w="34925">
            <a:solidFill>
              <a:srgbClr val="11E9CF"/>
            </a:solidFill>
          </a:ln>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a:xfrm>
            <a:off x="603504" y="2242037"/>
            <a:ext cx="10750296" cy="3934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de-DE" dirty="0" err="1"/>
              <a:t>Mit</a:t>
            </a:r>
            <a:r>
              <a:rPr lang="en-US" altLang="de-DE" dirty="0"/>
              <a:t> C# Code </a:t>
            </a:r>
            <a:r>
              <a:rPr lang="en-US" altLang="de-DE" dirty="0" err="1"/>
              <a:t>arbeiten</a:t>
            </a:r>
            <a:endParaRPr lang="en-US" altLang="de-DE" dirty="0"/>
          </a:p>
          <a:p>
            <a:pPr lvl="1"/>
            <a:r>
              <a:rPr lang="de-DE" altLang="de-DE" dirty="0"/>
              <a:t>Code </a:t>
            </a:r>
            <a:r>
              <a:rPr lang="de-DE" altLang="de-DE" dirty="0" err="1"/>
              <a:t>plazieren</a:t>
            </a:r>
            <a:endParaRPr lang="de-DE" altLang="de-DE" dirty="0"/>
          </a:p>
          <a:p>
            <a:pPr lvl="1"/>
            <a:r>
              <a:rPr lang="de-DE" altLang="de-DE" dirty="0"/>
              <a:t>Code Behind Files</a:t>
            </a:r>
          </a:p>
          <a:p>
            <a:pPr marL="0" indent="0">
              <a:buNone/>
            </a:pPr>
            <a:r>
              <a:rPr lang="en-US" altLang="de-DE" dirty="0"/>
              <a:t>Handling Events</a:t>
            </a:r>
          </a:p>
          <a:p>
            <a:pPr lvl="1"/>
            <a:r>
              <a:rPr lang="en-US" altLang="de-DE" dirty="0" err="1"/>
              <a:t>Allgemein</a:t>
            </a:r>
            <a:endParaRPr lang="en-US" altLang="de-DE" dirty="0"/>
          </a:p>
          <a:p>
            <a:pPr lvl="1"/>
            <a:r>
              <a:rPr lang="de-DE" altLang="de-DE" dirty="0" err="1"/>
              <a:t>Serverseitg</a:t>
            </a:r>
            <a:r>
              <a:rPr lang="de-DE" altLang="de-DE" dirty="0"/>
              <a:t> </a:t>
            </a:r>
            <a:r>
              <a:rPr lang="de-DE" altLang="de-DE" dirty="0" err="1"/>
              <a:t>vs</a:t>
            </a:r>
            <a:r>
              <a:rPr lang="de-DE" altLang="de-DE" dirty="0"/>
              <a:t> Clientseitig</a:t>
            </a:r>
          </a:p>
          <a:p>
            <a:pPr marL="0" indent="0">
              <a:buNone/>
            </a:pPr>
            <a:endParaRPr lang="en-US" altLang="de-DE" dirty="0"/>
          </a:p>
          <a:p>
            <a:endParaRPr lang="en-US" altLang="de-DE" dirty="0"/>
          </a:p>
        </p:txBody>
      </p:sp>
    </p:spTree>
    <p:extLst>
      <p:ext uri="{BB962C8B-B14F-4D97-AF65-F5344CB8AC3E}">
        <p14:creationId xmlns:p14="http://schemas.microsoft.com/office/powerpoint/2010/main" val="15287587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FriendlyUrls</a:t>
            </a:r>
            <a:endParaRPr lang="de-DE" dirty="0"/>
          </a:p>
        </p:txBody>
      </p:sp>
      <p:sp>
        <p:nvSpPr>
          <p:cNvPr id="3" name="Inhaltsplatzhalter 2"/>
          <p:cNvSpPr>
            <a:spLocks noGrp="1"/>
          </p:cNvSpPr>
          <p:nvPr>
            <p:ph idx="1"/>
          </p:nvPr>
        </p:nvSpPr>
        <p:spPr/>
        <p:txBody>
          <a:bodyPr/>
          <a:lstStyle/>
          <a:p>
            <a:r>
              <a:rPr lang="de-DE" dirty="0" smtClean="0"/>
              <a:t>Hyperlink als Pfad</a:t>
            </a:r>
          </a:p>
          <a:p>
            <a:pPr lvl="1"/>
            <a:r>
              <a:rPr lang="de-DE" dirty="0" err="1" smtClean="0"/>
              <a:t>kunden</a:t>
            </a:r>
            <a:r>
              <a:rPr lang="de-DE" dirty="0" smtClean="0"/>
              <a:t>/</a:t>
            </a:r>
            <a:r>
              <a:rPr lang="de-DE" dirty="0" err="1" smtClean="0"/>
              <a:t>id</a:t>
            </a:r>
            <a:r>
              <a:rPr lang="de-DE" dirty="0" smtClean="0"/>
              <a:t>/1/</a:t>
            </a:r>
            <a:r>
              <a:rPr lang="de-DE" dirty="0" err="1" smtClean="0"/>
              <a:t>name</a:t>
            </a:r>
            <a:r>
              <a:rPr lang="de-DE" dirty="0" smtClean="0"/>
              <a:t>/Hannes</a:t>
            </a:r>
          </a:p>
          <a:p>
            <a:r>
              <a:rPr lang="de-DE" dirty="0" smtClean="0"/>
              <a:t>Paket Installieren</a:t>
            </a:r>
          </a:p>
          <a:p>
            <a:r>
              <a:rPr lang="de-DE" dirty="0" err="1" smtClean="0"/>
              <a:t>Global.asax</a:t>
            </a:r>
            <a:endParaRPr lang="de-DE" dirty="0" smtClean="0"/>
          </a:p>
          <a:p>
            <a:r>
              <a:rPr lang="de-DE" dirty="0" err="1" smtClean="0"/>
              <a:t>Routeconfig</a:t>
            </a:r>
            <a:endParaRPr lang="de-DE" dirty="0" smtClean="0"/>
          </a:p>
          <a:p>
            <a:pPr lvl="1"/>
            <a:r>
              <a:rPr lang="de-DE" dirty="0" smtClean="0"/>
              <a:t>Aktivieren</a:t>
            </a:r>
          </a:p>
          <a:p>
            <a:r>
              <a:rPr lang="de-DE" dirty="0" smtClean="0"/>
              <a:t>Imports oder </a:t>
            </a:r>
            <a:r>
              <a:rPr lang="de-DE" dirty="0" err="1" smtClean="0"/>
              <a:t>using</a:t>
            </a:r>
            <a:r>
              <a:rPr lang="de-DE" dirty="0" smtClean="0"/>
              <a:t> </a:t>
            </a:r>
            <a:endParaRPr lang="de-DE" dirty="0"/>
          </a:p>
          <a:p>
            <a:endParaRPr lang="de-DE" dirty="0"/>
          </a:p>
        </p:txBody>
      </p:sp>
      <p:pic>
        <p:nvPicPr>
          <p:cNvPr id="4" name="Grafik 3"/>
          <p:cNvPicPr>
            <a:picLocks noChangeAspect="1"/>
          </p:cNvPicPr>
          <p:nvPr/>
        </p:nvPicPr>
        <p:blipFill>
          <a:blip r:embed="rId2"/>
          <a:stretch>
            <a:fillRect/>
          </a:stretch>
        </p:blipFill>
        <p:spPr>
          <a:xfrm>
            <a:off x="6911926" y="508338"/>
            <a:ext cx="4755794" cy="2634574"/>
          </a:xfrm>
          <a:prstGeom prst="rect">
            <a:avLst/>
          </a:prstGeom>
        </p:spPr>
      </p:pic>
      <p:sp>
        <p:nvSpPr>
          <p:cNvPr id="5" name="Rechteck 4"/>
          <p:cNvSpPr/>
          <p:nvPr/>
        </p:nvSpPr>
        <p:spPr>
          <a:xfrm>
            <a:off x="6241823" y="4463148"/>
            <a:ext cx="6096000" cy="646331"/>
          </a:xfrm>
          <a:prstGeom prst="rect">
            <a:avLst/>
          </a:prstGeom>
        </p:spPr>
        <p:txBody>
          <a:bodyPr>
            <a:spAutoFit/>
          </a:bodyPr>
          <a:lstStyle/>
          <a:p>
            <a:r>
              <a:rPr lang="de-DE" dirty="0">
                <a:solidFill>
                  <a:srgbClr val="000000"/>
                </a:solidFill>
                <a:highlight>
                  <a:srgbClr val="FFFF00"/>
                </a:highlight>
                <a:latin typeface="Consolas" panose="020B0609020204030204" pitchFamily="49" charset="0"/>
              </a:rPr>
              <a:t>&lt;%</a:t>
            </a:r>
            <a:r>
              <a:rPr lang="de-DE" dirty="0">
                <a:solidFill>
                  <a:srgbClr val="0000FF"/>
                </a:solidFill>
                <a:highlight>
                  <a:srgbClr val="FFFF00"/>
                </a:highlight>
                <a:latin typeface="Consolas" panose="020B0609020204030204" pitchFamily="49" charset="0"/>
              </a:rPr>
              <a:t>@</a:t>
            </a:r>
            <a:r>
              <a:rPr lang="de-DE" dirty="0">
                <a:solidFill>
                  <a:srgbClr val="000000"/>
                </a:solidFill>
                <a:highlight>
                  <a:srgbClr val="FFFF00"/>
                </a:highlight>
                <a:latin typeface="Consolas" panose="020B0609020204030204" pitchFamily="49" charset="0"/>
              </a:rPr>
              <a:t> </a:t>
            </a:r>
            <a:r>
              <a:rPr lang="de-DE" dirty="0">
                <a:solidFill>
                  <a:srgbClr val="800000"/>
                </a:solidFill>
                <a:highlight>
                  <a:srgbClr val="FFFF00"/>
                </a:highlight>
                <a:latin typeface="Consolas" panose="020B0609020204030204" pitchFamily="49" charset="0"/>
              </a:rPr>
              <a:t>Import</a:t>
            </a:r>
            <a:r>
              <a:rPr lang="de-DE" dirty="0">
                <a:solidFill>
                  <a:srgbClr val="000000"/>
                </a:solidFill>
                <a:highlight>
                  <a:srgbClr val="FFFF00"/>
                </a:highlight>
                <a:latin typeface="Consolas" panose="020B0609020204030204" pitchFamily="49" charset="0"/>
              </a:rPr>
              <a:t> </a:t>
            </a:r>
            <a:r>
              <a:rPr lang="de-DE" dirty="0">
                <a:solidFill>
                  <a:srgbClr val="FF0000"/>
                </a:solidFill>
                <a:highlight>
                  <a:srgbClr val="FFFF00"/>
                </a:highlight>
                <a:latin typeface="Consolas" panose="020B0609020204030204" pitchFamily="49" charset="0"/>
              </a:rPr>
              <a:t>Namespace</a:t>
            </a:r>
            <a:r>
              <a:rPr lang="de-DE" dirty="0">
                <a:solidFill>
                  <a:srgbClr val="0000FF"/>
                </a:solidFill>
                <a:highlight>
                  <a:srgbClr val="FFFF00"/>
                </a:highlight>
                <a:latin typeface="Consolas" panose="020B0609020204030204" pitchFamily="49" charset="0"/>
              </a:rPr>
              <a:t>="</a:t>
            </a:r>
            <a:r>
              <a:rPr lang="de-DE" dirty="0" err="1">
                <a:solidFill>
                  <a:srgbClr val="0000FF"/>
                </a:solidFill>
                <a:highlight>
                  <a:srgbClr val="FFFF00"/>
                </a:highlight>
                <a:latin typeface="Consolas" panose="020B0609020204030204" pitchFamily="49" charset="0"/>
              </a:rPr>
              <a:t>Microsoft.AspNet.FriendlyUrls</a:t>
            </a:r>
            <a:r>
              <a:rPr lang="de-DE" dirty="0">
                <a:solidFill>
                  <a:srgbClr val="0000FF"/>
                </a:solidFill>
                <a:highlight>
                  <a:srgbClr val="FFFF00"/>
                </a:highlight>
                <a:latin typeface="Consolas" panose="020B0609020204030204" pitchFamily="49" charset="0"/>
              </a:rPr>
              <a:t>"</a:t>
            </a:r>
            <a:r>
              <a:rPr lang="de-DE" dirty="0">
                <a:solidFill>
                  <a:srgbClr val="000000"/>
                </a:solidFill>
                <a:highlight>
                  <a:srgbClr val="FFFF00"/>
                </a:highlight>
                <a:latin typeface="Consolas" panose="020B0609020204030204" pitchFamily="49" charset="0"/>
              </a:rPr>
              <a:t> %&gt;</a:t>
            </a:r>
          </a:p>
        </p:txBody>
      </p:sp>
    </p:spTree>
    <p:extLst>
      <p:ext uri="{BB962C8B-B14F-4D97-AF65-F5344CB8AC3E}">
        <p14:creationId xmlns:p14="http://schemas.microsoft.com/office/powerpoint/2010/main" val="8922551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Cookies</a:t>
            </a:r>
            <a:endParaRPr lang="de-DE" dirty="0"/>
          </a:p>
        </p:txBody>
      </p:sp>
      <p:sp>
        <p:nvSpPr>
          <p:cNvPr id="3" name="Inhaltsplatzhalter 2"/>
          <p:cNvSpPr>
            <a:spLocks noGrp="1"/>
          </p:cNvSpPr>
          <p:nvPr>
            <p:ph idx="1"/>
          </p:nvPr>
        </p:nvSpPr>
        <p:spPr/>
        <p:txBody>
          <a:bodyPr/>
          <a:lstStyle/>
          <a:p>
            <a:r>
              <a:rPr lang="de-DE" dirty="0" smtClean="0"/>
              <a:t>Variable Wert</a:t>
            </a:r>
          </a:p>
          <a:p>
            <a:pPr lvl="1"/>
            <a:r>
              <a:rPr lang="de-DE" dirty="0" smtClean="0"/>
              <a:t>Kann auch Objekt sein</a:t>
            </a:r>
          </a:p>
          <a:p>
            <a:r>
              <a:rPr lang="de-DE" dirty="0" smtClean="0"/>
              <a:t>Lebensdauer</a:t>
            </a:r>
          </a:p>
          <a:p>
            <a:pPr lvl="1"/>
            <a:r>
              <a:rPr lang="de-DE" dirty="0" smtClean="0"/>
              <a:t>Negative Zeit löscht den </a:t>
            </a:r>
            <a:r>
              <a:rPr lang="de-DE" dirty="0" smtClean="0"/>
              <a:t>Cookie</a:t>
            </a:r>
          </a:p>
          <a:p>
            <a:pPr lvl="1"/>
            <a:r>
              <a:rPr lang="de-DE" dirty="0" smtClean="0"/>
              <a:t>Cookie ohne Zeit beim </a:t>
            </a:r>
            <a:r>
              <a:rPr lang="de-DE" dirty="0" err="1" smtClean="0"/>
              <a:t>Schliessen</a:t>
            </a:r>
            <a:r>
              <a:rPr lang="de-DE" dirty="0" smtClean="0"/>
              <a:t> des Browsers</a:t>
            </a:r>
            <a:endParaRPr lang="de-DE" dirty="0" smtClean="0"/>
          </a:p>
          <a:p>
            <a:r>
              <a:rPr lang="de-DE" dirty="0" smtClean="0"/>
              <a:t>ASP.NET</a:t>
            </a:r>
            <a:endParaRPr lang="de-DE" dirty="0" smtClean="0"/>
          </a:p>
          <a:p>
            <a:pPr lvl="1"/>
            <a:r>
              <a:rPr lang="de-DE" dirty="0" err="1" smtClean="0"/>
              <a:t>Response.Cookies</a:t>
            </a:r>
            <a:endParaRPr lang="de-DE" dirty="0" smtClean="0"/>
          </a:p>
          <a:p>
            <a:pPr lvl="1"/>
            <a:r>
              <a:rPr lang="de-DE" dirty="0" err="1" smtClean="0"/>
              <a:t>Request.Cookies</a:t>
            </a:r>
            <a:endParaRPr lang="de-DE" dirty="0" smtClean="0"/>
          </a:p>
        </p:txBody>
      </p:sp>
    </p:spTree>
    <p:extLst>
      <p:ext uri="{BB962C8B-B14F-4D97-AF65-F5344CB8AC3E}">
        <p14:creationId xmlns:p14="http://schemas.microsoft.com/office/powerpoint/2010/main" val="7597251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JavaScript Cookies</a:t>
            </a:r>
            <a:endParaRPr lang="de-DE" dirty="0"/>
          </a:p>
        </p:txBody>
      </p:sp>
      <p:sp>
        <p:nvSpPr>
          <p:cNvPr id="3" name="Inhaltsplatzhalter 2"/>
          <p:cNvSpPr>
            <a:spLocks noGrp="1"/>
          </p:cNvSpPr>
          <p:nvPr>
            <p:ph idx="1"/>
          </p:nvPr>
        </p:nvSpPr>
        <p:spPr/>
        <p:txBody>
          <a:bodyPr/>
          <a:lstStyle/>
          <a:p>
            <a:r>
              <a:rPr lang="de-DE" dirty="0" err="1" smtClean="0"/>
              <a:t>Document.Cookie</a:t>
            </a:r>
            <a:endParaRPr lang="de-DE" dirty="0" smtClean="0"/>
          </a:p>
          <a:p>
            <a:pPr lvl="1"/>
            <a:r>
              <a:rPr lang="de-DE" dirty="0" err="1"/>
              <a:t>document.cookie</a:t>
            </a:r>
            <a:r>
              <a:rPr lang="de-DE" dirty="0"/>
              <a:t> = "</a:t>
            </a:r>
            <a:r>
              <a:rPr lang="de-DE" dirty="0" err="1" smtClean="0"/>
              <a:t>username</a:t>
            </a:r>
            <a:r>
              <a:rPr lang="de-DE" dirty="0" smtClean="0"/>
              <a:t>=John; </a:t>
            </a:r>
            <a:r>
              <a:rPr lang="de-DE" dirty="0" err="1"/>
              <a:t>expires</a:t>
            </a:r>
            <a:r>
              <a:rPr lang="de-DE" dirty="0"/>
              <a:t>=Thu, 18 </a:t>
            </a:r>
            <a:r>
              <a:rPr lang="de-DE" dirty="0" err="1"/>
              <a:t>Dec</a:t>
            </a:r>
            <a:r>
              <a:rPr lang="de-DE" dirty="0"/>
              <a:t> </a:t>
            </a:r>
            <a:r>
              <a:rPr lang="de-DE" dirty="0" smtClean="0"/>
              <a:t>2018 </a:t>
            </a:r>
            <a:r>
              <a:rPr lang="de-DE" dirty="0"/>
              <a:t>12:00:00 UTC"; </a:t>
            </a:r>
            <a:endParaRPr lang="de-DE" dirty="0"/>
          </a:p>
        </p:txBody>
      </p:sp>
      <p:sp>
        <p:nvSpPr>
          <p:cNvPr id="4" name="Rechteck 3"/>
          <p:cNvSpPr/>
          <p:nvPr/>
        </p:nvSpPr>
        <p:spPr>
          <a:xfrm>
            <a:off x="3048000" y="2967335"/>
            <a:ext cx="6096000" cy="923330"/>
          </a:xfrm>
          <a:prstGeom prst="rect">
            <a:avLst/>
          </a:prstGeom>
        </p:spPr>
        <p:txBody>
          <a:bodyPr>
            <a:spAutoFit/>
          </a:bodyPr>
          <a:lstStyle/>
          <a:p>
            <a:r>
              <a:rPr lang="de-DE" dirty="0"/>
              <a:t>a = </a:t>
            </a:r>
            <a:r>
              <a:rPr lang="de-DE" dirty="0" err="1"/>
              <a:t>document.cookie</a:t>
            </a:r>
            <a:r>
              <a:rPr lang="de-DE" dirty="0"/>
              <a:t>;</a:t>
            </a:r>
          </a:p>
          <a:p>
            <a:r>
              <a:rPr lang="de-DE" dirty="0" err="1"/>
              <a:t>cookiename</a:t>
            </a:r>
            <a:r>
              <a:rPr lang="de-DE" dirty="0"/>
              <a:t> = </a:t>
            </a:r>
            <a:r>
              <a:rPr lang="de-DE" dirty="0" err="1"/>
              <a:t>a.substr</a:t>
            </a:r>
            <a:r>
              <a:rPr lang="de-DE" dirty="0"/>
              <a:t>(0,a.search('='));</a:t>
            </a:r>
          </a:p>
          <a:p>
            <a:r>
              <a:rPr lang="de-DE" dirty="0" err="1"/>
              <a:t>cookiewert</a:t>
            </a:r>
            <a:r>
              <a:rPr lang="de-DE" dirty="0"/>
              <a:t> = </a:t>
            </a:r>
            <a:r>
              <a:rPr lang="de-DE" dirty="0" err="1"/>
              <a:t>a.substr</a:t>
            </a:r>
            <a:r>
              <a:rPr lang="de-DE" dirty="0"/>
              <a:t>(</a:t>
            </a:r>
            <a:r>
              <a:rPr lang="de-DE" dirty="0" err="1"/>
              <a:t>a.search</a:t>
            </a:r>
            <a:r>
              <a:rPr lang="de-DE" dirty="0"/>
              <a:t>('=')+1,a.search(';'));</a:t>
            </a:r>
          </a:p>
        </p:txBody>
      </p:sp>
    </p:spTree>
    <p:extLst>
      <p:ext uri="{BB962C8B-B14F-4D97-AF65-F5344CB8AC3E}">
        <p14:creationId xmlns:p14="http://schemas.microsoft.com/office/powerpoint/2010/main" val="1833934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838199" y="365125"/>
            <a:ext cx="11134725" cy="1325563"/>
          </a:xfrm>
        </p:spPr>
        <p:txBody>
          <a:bodyPr>
            <a:normAutofit/>
          </a:bodyPr>
          <a:lstStyle/>
          <a:p>
            <a:r>
              <a:rPr lang="en-US" altLang="de-DE" sz="7200" dirty="0" err="1">
                <a:solidFill>
                  <a:schemeClr val="bg1">
                    <a:lumMod val="65000"/>
                  </a:schemeClr>
                </a:solidFill>
                <a:latin typeface="Century Gothic" panose="020B0502020202020204" pitchFamily="34" charset="0"/>
                <a:ea typeface="+mn-ea"/>
                <a:cs typeface="+mn-cs"/>
              </a:rPr>
              <a:t>Lebenszyklus</a:t>
            </a:r>
            <a:r>
              <a:rPr lang="en-US" altLang="de-DE" sz="7200" dirty="0">
                <a:solidFill>
                  <a:schemeClr val="bg1">
                    <a:lumMod val="65000"/>
                  </a:schemeClr>
                </a:solidFill>
                <a:latin typeface="Century Gothic" panose="020B0502020202020204" pitchFamily="34" charset="0"/>
                <a:ea typeface="+mn-ea"/>
                <a:cs typeface="+mn-cs"/>
              </a:rPr>
              <a:t> der </a:t>
            </a:r>
            <a:r>
              <a:rPr lang="en-US" altLang="de-DE" sz="7200" dirty="0" err="1">
                <a:solidFill>
                  <a:schemeClr val="bg1">
                    <a:lumMod val="65000"/>
                  </a:schemeClr>
                </a:solidFill>
                <a:latin typeface="Century Gothic" panose="020B0502020202020204" pitchFamily="34" charset="0"/>
                <a:ea typeface="+mn-ea"/>
                <a:cs typeface="+mn-cs"/>
              </a:rPr>
              <a:t>Seite</a:t>
            </a:r>
            <a:endParaRPr lang="en-US" altLang="de-DE" sz="7200" dirty="0">
              <a:solidFill>
                <a:schemeClr val="bg1">
                  <a:lumMod val="65000"/>
                </a:schemeClr>
              </a:solidFill>
              <a:latin typeface="Century Gothic" panose="020B0502020202020204" pitchFamily="34" charset="0"/>
              <a:ea typeface="+mn-ea"/>
              <a:cs typeface="+mn-cs"/>
            </a:endParaRPr>
          </a:p>
        </p:txBody>
      </p:sp>
      <p:grpSp>
        <p:nvGrpSpPr>
          <p:cNvPr id="9216" name="Gruppieren 9215"/>
          <p:cNvGrpSpPr/>
          <p:nvPr/>
        </p:nvGrpSpPr>
        <p:grpSpPr>
          <a:xfrm>
            <a:off x="1854645" y="2506601"/>
            <a:ext cx="8613152" cy="2749550"/>
            <a:chOff x="1854645" y="2516126"/>
            <a:chExt cx="8613152" cy="2749550"/>
          </a:xfrm>
        </p:grpSpPr>
        <p:grpSp>
          <p:nvGrpSpPr>
            <p:cNvPr id="15" name="Gruppieren 14"/>
            <p:cNvGrpSpPr/>
            <p:nvPr/>
          </p:nvGrpSpPr>
          <p:grpSpPr>
            <a:xfrm>
              <a:off x="1854645" y="2712976"/>
              <a:ext cx="5322264" cy="2355850"/>
              <a:chOff x="2143373" y="2145207"/>
              <a:chExt cx="5322264" cy="2355850"/>
            </a:xfrm>
          </p:grpSpPr>
          <p:grpSp>
            <p:nvGrpSpPr>
              <p:cNvPr id="13" name="Gruppieren 12"/>
              <p:cNvGrpSpPr/>
              <p:nvPr/>
            </p:nvGrpSpPr>
            <p:grpSpPr>
              <a:xfrm>
                <a:off x="2143373" y="3142157"/>
                <a:ext cx="2047626" cy="182896"/>
                <a:chOff x="2143373" y="3142157"/>
                <a:chExt cx="2047626" cy="182896"/>
              </a:xfrm>
            </p:grpSpPr>
            <p:cxnSp>
              <p:nvCxnSpPr>
                <p:cNvPr id="23" name="Gerade Verbindung mit Pfeil 22"/>
                <p:cNvCxnSpPr/>
                <p:nvPr/>
              </p:nvCxnSpPr>
              <p:spPr>
                <a:xfrm flipV="1">
                  <a:off x="2143373" y="3142157"/>
                  <a:ext cx="2028576" cy="1921"/>
                </a:xfrm>
                <a:prstGeom prst="straightConnector1">
                  <a:avLst/>
                </a:prstGeom>
                <a:ln w="19050">
                  <a:solidFill>
                    <a:srgbClr val="11E9CF"/>
                  </a:solidFill>
                  <a:tailEnd type="arrow"/>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flipH="1">
                  <a:off x="2143373" y="3323132"/>
                  <a:ext cx="2047626" cy="1921"/>
                </a:xfrm>
                <a:prstGeom prst="straightConnector1">
                  <a:avLst/>
                </a:prstGeom>
                <a:ln w="19050">
                  <a:solidFill>
                    <a:srgbClr val="11E9CF"/>
                  </a:solidFill>
                  <a:tailEnd type="arrow"/>
                </a:ln>
              </p:spPr>
              <p:style>
                <a:lnRef idx="1">
                  <a:schemeClr val="accent1"/>
                </a:lnRef>
                <a:fillRef idx="0">
                  <a:schemeClr val="accent1"/>
                </a:fillRef>
                <a:effectRef idx="0">
                  <a:schemeClr val="accent1"/>
                </a:effectRef>
                <a:fontRef idx="minor">
                  <a:schemeClr val="tx1"/>
                </a:fontRef>
              </p:style>
            </p:cxnSp>
          </p:grpSp>
          <p:cxnSp>
            <p:nvCxnSpPr>
              <p:cNvPr id="19" name="Gerade Verbindung mit Pfeil 18"/>
              <p:cNvCxnSpPr>
                <a:endCxn id="22" idx="1"/>
              </p:cNvCxnSpPr>
              <p:nvPr/>
            </p:nvCxnSpPr>
            <p:spPr>
              <a:xfrm flipV="1">
                <a:off x="5314949" y="2145207"/>
                <a:ext cx="2133102" cy="998872"/>
              </a:xfrm>
              <a:prstGeom prst="straightConnector1">
                <a:avLst/>
              </a:prstGeom>
              <a:ln w="19050">
                <a:solidFill>
                  <a:srgbClr val="11E9CF"/>
                </a:solidFill>
                <a:tailEnd type="arrow"/>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a:stCxn id="30" idx="1"/>
              </p:cNvCxnSpPr>
              <p:nvPr/>
            </p:nvCxnSpPr>
            <p:spPr>
              <a:xfrm flipH="1" flipV="1">
                <a:off x="5314949" y="3325053"/>
                <a:ext cx="2150688" cy="1176004"/>
              </a:xfrm>
              <a:prstGeom prst="straightConnector1">
                <a:avLst/>
              </a:prstGeom>
              <a:ln w="19050">
                <a:solidFill>
                  <a:srgbClr val="11E9CF"/>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Gruppieren 16"/>
            <p:cNvGrpSpPr/>
            <p:nvPr/>
          </p:nvGrpSpPr>
          <p:grpSpPr>
            <a:xfrm>
              <a:off x="7159323" y="2516126"/>
              <a:ext cx="3308474" cy="2749550"/>
              <a:chOff x="8112125" y="2468501"/>
              <a:chExt cx="3308474" cy="2749550"/>
            </a:xfrm>
          </p:grpSpPr>
          <p:sp>
            <p:nvSpPr>
              <p:cNvPr id="22" name="AutoShape 91"/>
              <p:cNvSpPr>
                <a:spLocks noChangeArrowheads="1"/>
              </p:cNvSpPr>
              <p:nvPr/>
            </p:nvSpPr>
            <p:spPr bwMode="auto">
              <a:xfrm>
                <a:off x="8112125" y="2468501"/>
                <a:ext cx="3290888" cy="393700"/>
              </a:xfrm>
              <a:prstGeom prst="roundRect">
                <a:avLst>
                  <a:gd name="adj" fmla="val 16667"/>
                </a:avLst>
              </a:prstGeom>
              <a:ln w="19050">
                <a:solidFill>
                  <a:schemeClr val="bg1">
                    <a:lumMod val="50000"/>
                  </a:schemeClr>
                </a:solidFill>
                <a:headEnd/>
                <a:tailEnd/>
              </a:ln>
            </p:spPr>
            <p:style>
              <a:lnRef idx="2">
                <a:schemeClr val="accent1"/>
              </a:lnRef>
              <a:fillRef idx="1">
                <a:schemeClr val="lt1"/>
              </a:fillRef>
              <a:effectRef idx="0">
                <a:schemeClr val="accent1"/>
              </a:effectRef>
              <a:fontRef idx="minor">
                <a:schemeClr val="dk1"/>
              </a:fontRef>
            </p:style>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dirty="0"/>
                  <a:t>1. Page initialization</a:t>
                </a:r>
              </a:p>
            </p:txBody>
          </p:sp>
          <p:sp>
            <p:nvSpPr>
              <p:cNvPr id="24" name="AutoShape 94"/>
              <p:cNvSpPr>
                <a:spLocks noChangeArrowheads="1"/>
              </p:cNvSpPr>
              <p:nvPr/>
            </p:nvSpPr>
            <p:spPr bwMode="auto">
              <a:xfrm>
                <a:off x="8112125" y="2939671"/>
                <a:ext cx="3290888" cy="393700"/>
              </a:xfrm>
              <a:prstGeom prst="roundRect">
                <a:avLst>
                  <a:gd name="adj" fmla="val 16667"/>
                </a:avLst>
              </a:prstGeom>
              <a:ln w="19050">
                <a:solidFill>
                  <a:schemeClr val="bg1">
                    <a:lumMod val="50000"/>
                  </a:schemeClr>
                </a:solidFill>
                <a:headEnd/>
                <a:tailEnd/>
              </a:ln>
            </p:spPr>
            <p:style>
              <a:lnRef idx="2">
                <a:schemeClr val="accent1"/>
              </a:lnRef>
              <a:fillRef idx="1">
                <a:schemeClr val="lt1"/>
              </a:fillRef>
              <a:effectRef idx="0">
                <a:schemeClr val="accent1"/>
              </a:effectRef>
              <a:fontRef idx="minor">
                <a:schemeClr val="dk1"/>
              </a:fontRef>
            </p:style>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dirty="0"/>
                  <a:t>2. Load</a:t>
                </a:r>
              </a:p>
            </p:txBody>
          </p:sp>
          <p:sp>
            <p:nvSpPr>
              <p:cNvPr id="25" name="AutoShape 95"/>
              <p:cNvSpPr>
                <a:spLocks noChangeArrowheads="1"/>
              </p:cNvSpPr>
              <p:nvPr/>
            </p:nvSpPr>
            <p:spPr bwMode="auto">
              <a:xfrm>
                <a:off x="8112125" y="3410841"/>
                <a:ext cx="3290888" cy="393700"/>
              </a:xfrm>
              <a:prstGeom prst="roundRect">
                <a:avLst>
                  <a:gd name="adj" fmla="val 16667"/>
                </a:avLst>
              </a:prstGeom>
              <a:ln w="19050">
                <a:solidFill>
                  <a:schemeClr val="bg1">
                    <a:lumMod val="50000"/>
                  </a:schemeClr>
                </a:solidFill>
                <a:headEnd/>
                <a:tailEnd/>
              </a:ln>
            </p:spPr>
            <p:style>
              <a:lnRef idx="2">
                <a:schemeClr val="accent1"/>
              </a:lnRef>
              <a:fillRef idx="1">
                <a:schemeClr val="lt1"/>
              </a:fillRef>
              <a:effectRef idx="0">
                <a:schemeClr val="accent1"/>
              </a:effectRef>
              <a:fontRef idx="minor">
                <a:schemeClr val="dk1"/>
              </a:fontRef>
            </p:style>
            <p:txBody>
              <a:bodyPr wrap="none" anchor="ct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a:lnSpc>
                    <a:spcPct val="90000"/>
                  </a:lnSpc>
                  <a:spcBef>
                    <a:spcPct val="40000"/>
                  </a:spcBef>
                </a:pPr>
                <a:r>
                  <a:rPr lang="en-US" altLang="de-DE" dirty="0"/>
                  <a:t>3. Validation</a:t>
                </a:r>
              </a:p>
            </p:txBody>
          </p:sp>
          <p:sp>
            <p:nvSpPr>
              <p:cNvPr id="26" name="AutoShape 96"/>
              <p:cNvSpPr>
                <a:spLocks noChangeArrowheads="1"/>
              </p:cNvSpPr>
              <p:nvPr/>
            </p:nvSpPr>
            <p:spPr bwMode="auto">
              <a:xfrm>
                <a:off x="8112125" y="3882011"/>
                <a:ext cx="3290888" cy="393700"/>
              </a:xfrm>
              <a:prstGeom prst="roundRect">
                <a:avLst>
                  <a:gd name="adj" fmla="val 16667"/>
                </a:avLst>
              </a:prstGeom>
              <a:ln w="19050">
                <a:solidFill>
                  <a:schemeClr val="bg1">
                    <a:lumMod val="50000"/>
                  </a:schemeClr>
                </a:solidFill>
                <a:headEnd/>
                <a:tailEnd/>
              </a:ln>
            </p:spPr>
            <p:style>
              <a:lnRef idx="2">
                <a:schemeClr val="accent1"/>
              </a:lnRef>
              <a:fillRef idx="1">
                <a:schemeClr val="lt1"/>
              </a:fillRef>
              <a:effectRef idx="0">
                <a:schemeClr val="accent1"/>
              </a:effectRef>
              <a:fontRef idx="minor">
                <a:schemeClr val="dk1"/>
              </a:fontRef>
            </p:style>
            <p:txBody>
              <a:bodyPr wrap="none" anchor="ct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a:lnSpc>
                    <a:spcPct val="90000"/>
                  </a:lnSpc>
                  <a:spcBef>
                    <a:spcPct val="40000"/>
                  </a:spcBef>
                </a:pPr>
                <a:r>
                  <a:rPr lang="en-US" altLang="de-DE" dirty="0"/>
                  <a:t>4. </a:t>
                </a:r>
                <a:r>
                  <a:rPr lang="en-US" altLang="de-DE" dirty="0" err="1"/>
                  <a:t>Postback</a:t>
                </a:r>
                <a:r>
                  <a:rPr lang="en-US" altLang="de-DE" dirty="0"/>
                  <a:t> event handling</a:t>
                </a:r>
              </a:p>
            </p:txBody>
          </p:sp>
          <p:sp>
            <p:nvSpPr>
              <p:cNvPr id="29" name="AutoShape 97"/>
              <p:cNvSpPr>
                <a:spLocks noChangeArrowheads="1"/>
              </p:cNvSpPr>
              <p:nvPr/>
            </p:nvSpPr>
            <p:spPr bwMode="auto">
              <a:xfrm>
                <a:off x="8112125" y="4353181"/>
                <a:ext cx="3290888" cy="393700"/>
              </a:xfrm>
              <a:prstGeom prst="roundRect">
                <a:avLst>
                  <a:gd name="adj" fmla="val 16667"/>
                </a:avLst>
              </a:prstGeom>
              <a:ln w="19050">
                <a:solidFill>
                  <a:schemeClr val="bg1">
                    <a:lumMod val="50000"/>
                  </a:schemeClr>
                </a:solidFill>
                <a:headEnd/>
                <a:tailEnd/>
              </a:ln>
            </p:spPr>
            <p:style>
              <a:lnRef idx="2">
                <a:schemeClr val="accent1"/>
              </a:lnRef>
              <a:fillRef idx="1">
                <a:schemeClr val="lt1"/>
              </a:fillRef>
              <a:effectRef idx="0">
                <a:schemeClr val="accent1"/>
              </a:effectRef>
              <a:fontRef idx="minor">
                <a:schemeClr val="dk1"/>
              </a:fontRef>
            </p:style>
            <p:txBody>
              <a:bodyPr wrap="none" anchor="ct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a:lnSpc>
                    <a:spcPct val="90000"/>
                  </a:lnSpc>
                  <a:spcBef>
                    <a:spcPct val="40000"/>
                  </a:spcBef>
                </a:pPr>
                <a:r>
                  <a:rPr lang="en-US" altLang="de-DE" dirty="0"/>
                  <a:t>5. Rendering</a:t>
                </a:r>
              </a:p>
            </p:txBody>
          </p:sp>
          <p:sp>
            <p:nvSpPr>
              <p:cNvPr id="30" name="AutoShape 105"/>
              <p:cNvSpPr>
                <a:spLocks noChangeArrowheads="1"/>
              </p:cNvSpPr>
              <p:nvPr/>
            </p:nvSpPr>
            <p:spPr bwMode="auto">
              <a:xfrm>
                <a:off x="8129711" y="4824351"/>
                <a:ext cx="3290888" cy="393700"/>
              </a:xfrm>
              <a:prstGeom prst="roundRect">
                <a:avLst>
                  <a:gd name="adj" fmla="val 16667"/>
                </a:avLst>
              </a:prstGeom>
              <a:ln w="19050">
                <a:solidFill>
                  <a:schemeClr val="bg1">
                    <a:lumMod val="50000"/>
                  </a:schemeClr>
                </a:solidFill>
                <a:headEnd/>
                <a:tailEnd/>
              </a:ln>
            </p:spPr>
            <p:style>
              <a:lnRef idx="2">
                <a:schemeClr val="accent1"/>
              </a:lnRef>
              <a:fillRef idx="1">
                <a:schemeClr val="lt1"/>
              </a:fillRef>
              <a:effectRef idx="0">
                <a:schemeClr val="accent1"/>
              </a:effectRef>
              <a:fontRef idx="minor">
                <a:schemeClr val="dk1"/>
              </a:fontRef>
            </p:style>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dirty="0"/>
                  <a:t>6. Page unloading</a:t>
                </a:r>
              </a:p>
            </p:txBody>
          </p:sp>
        </p:grpSp>
      </p:grpSp>
      <p:grpSp>
        <p:nvGrpSpPr>
          <p:cNvPr id="21" name="Gruppieren 20"/>
          <p:cNvGrpSpPr/>
          <p:nvPr/>
        </p:nvGrpSpPr>
        <p:grpSpPr>
          <a:xfrm>
            <a:off x="508325" y="3223595"/>
            <a:ext cx="1434775" cy="2174882"/>
            <a:chOff x="625062" y="2862715"/>
            <a:chExt cx="1232788" cy="1866325"/>
          </a:xfrm>
          <a:solidFill>
            <a:schemeClr val="tx1"/>
          </a:solidFill>
        </p:grpSpPr>
        <p:sp>
          <p:nvSpPr>
            <p:cNvPr id="28" name="Ellipse 27"/>
            <p:cNvSpPr/>
            <p:nvPr/>
          </p:nvSpPr>
          <p:spPr>
            <a:xfrm>
              <a:off x="993299" y="2862715"/>
              <a:ext cx="480306" cy="451172"/>
            </a:xfrm>
            <a:prstGeom prst="ellipse">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31" name="Sehne 30"/>
            <p:cNvSpPr/>
            <p:nvPr/>
          </p:nvSpPr>
          <p:spPr>
            <a:xfrm rot="5400000">
              <a:off x="547966" y="3605173"/>
              <a:ext cx="1383077" cy="864657"/>
            </a:xfrm>
            <a:prstGeom prst="chord">
              <a:avLst>
                <a:gd name="adj1" fmla="val 6350610"/>
                <a:gd name="adj2" fmla="val 153114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2" name="Sehne 31"/>
            <p:cNvSpPr/>
            <p:nvPr/>
          </p:nvSpPr>
          <p:spPr>
            <a:xfrm rot="16200000">
              <a:off x="733025" y="2929303"/>
              <a:ext cx="1016862" cy="1232788"/>
            </a:xfrm>
            <a:prstGeom prst="chord">
              <a:avLst>
                <a:gd name="adj1" fmla="val 7861247"/>
                <a:gd name="adj2" fmla="val 1385181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3" name="Gruppieren 32"/>
          <p:cNvGrpSpPr/>
          <p:nvPr/>
        </p:nvGrpSpPr>
        <p:grpSpPr>
          <a:xfrm>
            <a:off x="3991093" y="2900302"/>
            <a:ext cx="915015" cy="1711682"/>
            <a:chOff x="6574832" y="5328316"/>
            <a:chExt cx="869677" cy="1342503"/>
          </a:xfrm>
        </p:grpSpPr>
        <p:sp>
          <p:nvSpPr>
            <p:cNvPr id="34" name="Flussdiagramm: Magnetplattenspeicher 33"/>
            <p:cNvSpPr/>
            <p:nvPr/>
          </p:nvSpPr>
          <p:spPr>
            <a:xfrm>
              <a:off x="6582851" y="6118324"/>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Flussdiagramm: Magnetplattenspeicher 34"/>
            <p:cNvSpPr/>
            <p:nvPr/>
          </p:nvSpPr>
          <p:spPr>
            <a:xfrm>
              <a:off x="6582851" y="5928419"/>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Flussdiagramm: Magnetplattenspeicher 35"/>
            <p:cNvSpPr/>
            <p:nvPr/>
          </p:nvSpPr>
          <p:spPr>
            <a:xfrm>
              <a:off x="6582851" y="5867810"/>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Flussdiagramm: Magnetplattenspeicher 36"/>
            <p:cNvSpPr/>
            <p:nvPr/>
          </p:nvSpPr>
          <p:spPr>
            <a:xfrm>
              <a:off x="6582851" y="5702736"/>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Flussdiagramm: Magnetplattenspeicher 37"/>
            <p:cNvSpPr/>
            <p:nvPr/>
          </p:nvSpPr>
          <p:spPr>
            <a:xfrm>
              <a:off x="6582851" y="5637553"/>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9" name="Flussdiagramm: Magnetplattenspeicher 38"/>
            <p:cNvSpPr/>
            <p:nvPr/>
          </p:nvSpPr>
          <p:spPr>
            <a:xfrm>
              <a:off x="6582851" y="5472479"/>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Flussdiagramm: Magnetplattenspeicher 39"/>
            <p:cNvSpPr/>
            <p:nvPr/>
          </p:nvSpPr>
          <p:spPr>
            <a:xfrm>
              <a:off x="6582851" y="5467096"/>
              <a:ext cx="861658" cy="488594"/>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Flussdiagramm: Gespeicherte Daten 40"/>
            <p:cNvSpPr/>
            <p:nvPr/>
          </p:nvSpPr>
          <p:spPr>
            <a:xfrm rot="5400000">
              <a:off x="6793223" y="5109925"/>
              <a:ext cx="424873" cy="861656"/>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16963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r>
              <a:rPr lang="en-US" altLang="de-DE" sz="7200" dirty="0">
                <a:solidFill>
                  <a:schemeClr val="bg1">
                    <a:lumMod val="65000"/>
                  </a:schemeClr>
                </a:solidFill>
                <a:latin typeface="Century Gothic" panose="020B0502020202020204" pitchFamily="34" charset="0"/>
                <a:ea typeface="+mn-ea"/>
                <a:cs typeface="+mn-cs"/>
              </a:rPr>
              <a:t>Code-Behind Files</a:t>
            </a:r>
          </a:p>
        </p:txBody>
      </p:sp>
      <p:sp>
        <p:nvSpPr>
          <p:cNvPr id="2" name="Textfeld 1"/>
          <p:cNvSpPr txBox="1"/>
          <p:nvPr/>
        </p:nvSpPr>
        <p:spPr>
          <a:xfrm>
            <a:off x="838200" y="4878988"/>
            <a:ext cx="10382250" cy="338554"/>
          </a:xfrm>
          <a:prstGeom prst="rect">
            <a:avLst/>
          </a:prstGeom>
          <a:solidFill>
            <a:schemeClr val="bg1"/>
          </a:solidFill>
        </p:spPr>
        <p:txBody>
          <a:bodyPr wrap="square" rtlCol="0">
            <a:spAutoFit/>
          </a:bodyPr>
          <a:lstStyle/>
          <a:p>
            <a:r>
              <a:rPr lang="de-DE" sz="1600" dirty="0">
                <a:solidFill>
                  <a:srgbClr val="000000"/>
                </a:solidFill>
                <a:highlight>
                  <a:srgbClr val="FFFF00"/>
                </a:highlight>
                <a:latin typeface="Consolas" panose="020B0609020204030204" pitchFamily="49" charset="0"/>
              </a:rPr>
              <a:t>&lt;%</a:t>
            </a:r>
            <a:r>
              <a:rPr lang="de-DE" sz="1600" dirty="0">
                <a:solidFill>
                  <a:srgbClr val="0000FF"/>
                </a:solidFill>
                <a:highlight>
                  <a:srgbClr val="FFFF00"/>
                </a:highlight>
                <a:latin typeface="Consolas" panose="020B0609020204030204" pitchFamily="49" charset="0"/>
              </a:rPr>
              <a:t>@</a:t>
            </a:r>
            <a:r>
              <a:rPr lang="de-DE" sz="1600" dirty="0">
                <a:solidFill>
                  <a:srgbClr val="000000"/>
                </a:solidFill>
                <a:highlight>
                  <a:srgbClr val="FFFF00"/>
                </a:highlight>
                <a:latin typeface="Consolas" panose="020B0609020204030204" pitchFamily="49" charset="0"/>
              </a:rPr>
              <a:t> </a:t>
            </a:r>
            <a:r>
              <a:rPr lang="de-DE" sz="1600" dirty="0">
                <a:solidFill>
                  <a:srgbClr val="800000"/>
                </a:solidFill>
                <a:latin typeface="Consolas" panose="020B0609020204030204" pitchFamily="49" charset="0"/>
              </a:rPr>
              <a:t>Page</a:t>
            </a:r>
            <a:r>
              <a:rPr lang="de-DE" sz="1600" dirty="0">
                <a:solidFill>
                  <a:srgbClr val="000000"/>
                </a:solidFill>
                <a:latin typeface="Consolas" panose="020B0609020204030204" pitchFamily="49" charset="0"/>
              </a:rPr>
              <a:t> </a:t>
            </a:r>
            <a:r>
              <a:rPr lang="de-DE" sz="1600" dirty="0">
                <a:solidFill>
                  <a:srgbClr val="FF0000"/>
                </a:solidFill>
                <a:latin typeface="Consolas" panose="020B0609020204030204" pitchFamily="49" charset="0"/>
              </a:rPr>
              <a:t>Language</a:t>
            </a:r>
            <a:r>
              <a:rPr lang="de-DE" sz="1600" dirty="0">
                <a:solidFill>
                  <a:srgbClr val="0000FF"/>
                </a:solidFill>
                <a:latin typeface="Consolas" panose="020B0609020204030204" pitchFamily="49" charset="0"/>
              </a:rPr>
              <a:t>="C#"</a:t>
            </a:r>
            <a:r>
              <a:rPr lang="de-DE" sz="1600" dirty="0">
                <a:solidFill>
                  <a:srgbClr val="000000"/>
                </a:solidFill>
                <a:latin typeface="Consolas" panose="020B0609020204030204" pitchFamily="49" charset="0"/>
              </a:rPr>
              <a:t> </a:t>
            </a:r>
            <a:r>
              <a:rPr lang="de-DE" sz="1600" dirty="0" err="1">
                <a:solidFill>
                  <a:srgbClr val="FF0000"/>
                </a:solidFill>
                <a:latin typeface="Consolas" panose="020B0609020204030204" pitchFamily="49" charset="0"/>
              </a:rPr>
              <a:t>CodeFile</a:t>
            </a:r>
            <a:r>
              <a:rPr lang="de-DE" sz="1600" dirty="0">
                <a:solidFill>
                  <a:srgbClr val="0000FF"/>
                </a:solidFill>
                <a:latin typeface="Consolas" panose="020B0609020204030204" pitchFamily="49" charset="0"/>
              </a:rPr>
              <a:t>= "Webform1.aspx.cs"</a:t>
            </a:r>
            <a:r>
              <a:rPr lang="de-DE" sz="1600" dirty="0">
                <a:solidFill>
                  <a:srgbClr val="000000"/>
                </a:solidFill>
                <a:latin typeface="Consolas" panose="020B0609020204030204" pitchFamily="49" charset="0"/>
              </a:rPr>
              <a:t> </a:t>
            </a:r>
            <a:r>
              <a:rPr lang="de-DE" sz="1600" dirty="0" err="1">
                <a:solidFill>
                  <a:srgbClr val="FF0000"/>
                </a:solidFill>
                <a:latin typeface="Consolas" panose="020B0609020204030204" pitchFamily="49" charset="0"/>
              </a:rPr>
              <a:t>Inherits</a:t>
            </a:r>
            <a:r>
              <a:rPr lang="de-DE" sz="1600" dirty="0">
                <a:solidFill>
                  <a:srgbClr val="0000FF"/>
                </a:solidFill>
                <a:latin typeface="Consolas" panose="020B0609020204030204" pitchFamily="49" charset="0"/>
              </a:rPr>
              <a:t>=„Webform1" </a:t>
            </a:r>
            <a:r>
              <a:rPr lang="de-DE" sz="1600" dirty="0">
                <a:solidFill>
                  <a:srgbClr val="000000"/>
                </a:solidFill>
                <a:highlight>
                  <a:srgbClr val="FFFF00"/>
                </a:highlight>
                <a:latin typeface="Consolas" panose="020B0609020204030204" pitchFamily="49" charset="0"/>
              </a:rPr>
              <a:t>%&gt;</a:t>
            </a:r>
            <a:endParaRPr lang="de-DE" sz="1600" dirty="0"/>
          </a:p>
        </p:txBody>
      </p:sp>
      <p:sp>
        <p:nvSpPr>
          <p:cNvPr id="5" name="Rechteck 4"/>
          <p:cNvSpPr/>
          <p:nvPr/>
        </p:nvSpPr>
        <p:spPr>
          <a:xfrm>
            <a:off x="838200" y="5311363"/>
            <a:ext cx="6677026" cy="1323439"/>
          </a:xfrm>
          <a:prstGeom prst="rect">
            <a:avLst/>
          </a:prstGeom>
        </p:spPr>
        <p:txBody>
          <a:bodyPr wrap="square">
            <a:spAutoFit/>
          </a:bodyPr>
          <a:lstStyle/>
          <a:p>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partial</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Webforms1</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System.Web.UI.Page</a:t>
            </a:r>
            <a:r>
              <a:rPr lang="en-US" sz="1600" dirty="0">
                <a:solidFill>
                  <a:srgbClr val="000000"/>
                </a:solidFill>
                <a:latin typeface="Consolas" panose="020B0609020204030204" pitchFamily="49" charset="0"/>
              </a:rPr>
              <a:t>   </a:t>
            </a:r>
            <a:r>
              <a:rPr lang="de-DE"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protected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Page_Load</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object</a:t>
            </a:r>
            <a:r>
              <a:rPr lang="en-US" sz="1600" dirty="0">
                <a:solidFill>
                  <a:srgbClr val="000000"/>
                </a:solidFill>
                <a:latin typeface="Consolas" panose="020B0609020204030204" pitchFamily="49" charset="0"/>
              </a:rPr>
              <a:t> sender, </a:t>
            </a:r>
            <a:r>
              <a:rPr lang="en-US" sz="1600" dirty="0" err="1">
                <a:solidFill>
                  <a:srgbClr val="2B91AF"/>
                </a:solidFill>
                <a:latin typeface="Consolas" panose="020B0609020204030204" pitchFamily="49" charset="0"/>
              </a:rPr>
              <a:t>EventArgs</a:t>
            </a:r>
            <a:r>
              <a:rPr lang="en-US" sz="1600" dirty="0">
                <a:solidFill>
                  <a:srgbClr val="000000"/>
                </a:solidFill>
                <a:latin typeface="Consolas" panose="020B0609020204030204" pitchFamily="49" charset="0"/>
              </a:rPr>
              <a:t> e) </a:t>
            </a:r>
            <a:r>
              <a:rPr lang="de-DE" sz="1600" dirty="0">
                <a:solidFill>
                  <a:srgbClr val="000000"/>
                </a:solidFill>
                <a:latin typeface="Consolas" panose="020B0609020204030204" pitchFamily="49" charset="0"/>
              </a:rPr>
              <a:t>{</a:t>
            </a:r>
          </a:p>
          <a:p>
            <a:endParaRPr lang="de-DE" sz="1600" dirty="0">
              <a:solidFill>
                <a:srgbClr val="000000"/>
              </a:solidFill>
              <a:latin typeface="Consolas" panose="020B0609020204030204" pitchFamily="49" charset="0"/>
            </a:endParaRPr>
          </a:p>
          <a:p>
            <a:r>
              <a:rPr lang="de-DE" sz="1600" dirty="0">
                <a:solidFill>
                  <a:srgbClr val="000000"/>
                </a:solidFill>
                <a:latin typeface="Consolas" panose="020B0609020204030204" pitchFamily="49" charset="0"/>
              </a:rPr>
              <a:t>    }</a:t>
            </a:r>
          </a:p>
          <a:p>
            <a:r>
              <a:rPr lang="de-DE" sz="1600" dirty="0">
                <a:solidFill>
                  <a:srgbClr val="000000"/>
                </a:solidFill>
                <a:latin typeface="Consolas" panose="020B0609020204030204" pitchFamily="49" charset="0"/>
              </a:rPr>
              <a:t>}</a:t>
            </a:r>
            <a:endParaRPr lang="de-DE" sz="1600" dirty="0"/>
          </a:p>
        </p:txBody>
      </p:sp>
      <p:sp>
        <p:nvSpPr>
          <p:cNvPr id="16" name="Rechteck 15"/>
          <p:cNvSpPr/>
          <p:nvPr/>
        </p:nvSpPr>
        <p:spPr>
          <a:xfrm>
            <a:off x="4495800" y="1980832"/>
            <a:ext cx="6572249" cy="2400657"/>
          </a:xfrm>
          <a:prstGeom prst="rect">
            <a:avLst/>
          </a:prstGeom>
        </p:spPr>
        <p:txBody>
          <a:bodyPr wrap="square">
            <a:spAutoFit/>
          </a:bodyPr>
          <a:lstStyle/>
          <a:p>
            <a:r>
              <a:rPr lang="de-DE" sz="2400" dirty="0">
                <a:solidFill>
                  <a:srgbClr val="FF0000"/>
                </a:solidFill>
              </a:rPr>
              <a:t>Checkliste</a:t>
            </a:r>
          </a:p>
          <a:p>
            <a:pPr marL="285750" indent="-285750">
              <a:buFont typeface="Wingdings" panose="05000000000000000000" pitchFamily="2" charset="2"/>
              <a:buChar char="ü"/>
            </a:pPr>
            <a:r>
              <a:rPr lang="de-DE" dirty="0"/>
              <a:t>Hinzufügen eines neuen </a:t>
            </a:r>
            <a:r>
              <a:rPr lang="de-DE" dirty="0" err="1"/>
              <a:t>Webforms</a:t>
            </a:r>
            <a:endParaRPr lang="de-DE" dirty="0"/>
          </a:p>
          <a:p>
            <a:pPr marL="285750" indent="-285750">
              <a:buFont typeface="Wingdings" panose="05000000000000000000" pitchFamily="2" charset="2"/>
              <a:buChar char="ü"/>
            </a:pPr>
            <a:r>
              <a:rPr lang="de-DE" dirty="0" err="1"/>
              <a:t>CodeFile</a:t>
            </a:r>
            <a:r>
              <a:rPr lang="de-DE" dirty="0"/>
              <a:t>- oder </a:t>
            </a:r>
            <a:r>
              <a:rPr lang="de-DE" dirty="0" err="1"/>
              <a:t>CodeBehindattribut</a:t>
            </a:r>
            <a:endParaRPr lang="de-DE" dirty="0"/>
          </a:p>
          <a:p>
            <a:pPr marL="285750" indent="-285750">
              <a:buFont typeface="Wingdings" panose="05000000000000000000" pitchFamily="2" charset="2"/>
              <a:buChar char="ü"/>
            </a:pPr>
            <a:r>
              <a:rPr lang="de-DE" dirty="0" err="1"/>
              <a:t>Inheritsattribut</a:t>
            </a:r>
            <a:endParaRPr lang="de-DE" dirty="0"/>
          </a:p>
          <a:p>
            <a:pPr marL="285750" indent="-285750">
              <a:buFont typeface="Wingdings" panose="05000000000000000000" pitchFamily="2" charset="2"/>
              <a:buChar char="ü"/>
            </a:pPr>
            <a:endParaRPr lang="de-DE" sz="600" dirty="0"/>
          </a:p>
          <a:p>
            <a:pPr marL="285750" indent="-285750">
              <a:buFont typeface="Wingdings" panose="05000000000000000000" pitchFamily="2" charset="2"/>
              <a:buChar char="ü"/>
            </a:pPr>
            <a:endParaRPr lang="de-DE" sz="600" dirty="0"/>
          </a:p>
          <a:p>
            <a:r>
              <a:rPr lang="de-DE" sz="2400" dirty="0">
                <a:solidFill>
                  <a:srgbClr val="FF0000"/>
                </a:solidFill>
              </a:rPr>
              <a:t>Klassen &amp; Methoden</a:t>
            </a:r>
          </a:p>
          <a:p>
            <a:pPr marL="285750" indent="-285750">
              <a:buFont typeface="Wingdings" panose="05000000000000000000" pitchFamily="2" charset="2"/>
              <a:buChar char="ü"/>
            </a:pPr>
            <a:r>
              <a:rPr lang="en-US" altLang="de-DE" dirty="0" err="1"/>
              <a:t>Klasse</a:t>
            </a:r>
            <a:r>
              <a:rPr lang="en-US" altLang="de-DE" dirty="0"/>
              <a:t> hat den </a:t>
            </a:r>
            <a:r>
              <a:rPr lang="en-US" altLang="de-DE" dirty="0" err="1"/>
              <a:t>Namen</a:t>
            </a:r>
            <a:r>
              <a:rPr lang="en-US" altLang="de-DE" dirty="0"/>
              <a:t> des </a:t>
            </a:r>
            <a:r>
              <a:rPr lang="en-US" altLang="de-DE" dirty="0" err="1"/>
              <a:t>Webforms</a:t>
            </a:r>
            <a:endParaRPr lang="en-US" altLang="de-DE" dirty="0"/>
          </a:p>
          <a:p>
            <a:pPr marL="285750" indent="-285750">
              <a:buFont typeface="Wingdings" panose="05000000000000000000" pitchFamily="2" charset="2"/>
              <a:buChar char="ü"/>
            </a:pPr>
            <a:r>
              <a:rPr lang="en-US" altLang="de-DE" dirty="0" err="1"/>
              <a:t>Page_Load</a:t>
            </a:r>
            <a:r>
              <a:rPr lang="en-US" altLang="de-DE" dirty="0"/>
              <a:t> </a:t>
            </a:r>
            <a:r>
              <a:rPr lang="en-US" altLang="de-DE" dirty="0" err="1"/>
              <a:t>wird</a:t>
            </a:r>
            <a:r>
              <a:rPr lang="en-US" altLang="de-DE" dirty="0"/>
              <a:t> </a:t>
            </a:r>
            <a:r>
              <a:rPr lang="en-US" altLang="de-DE" dirty="0" err="1"/>
              <a:t>automatisch</a:t>
            </a:r>
            <a:r>
              <a:rPr lang="en-US" altLang="de-DE" dirty="0"/>
              <a:t> </a:t>
            </a:r>
            <a:r>
              <a:rPr lang="en-US" altLang="de-DE" dirty="0" err="1"/>
              <a:t>eingefügt</a:t>
            </a:r>
            <a:endParaRPr lang="en-US" altLang="de-DE" dirty="0"/>
          </a:p>
        </p:txBody>
      </p:sp>
      <p:grpSp>
        <p:nvGrpSpPr>
          <p:cNvPr id="20" name="Gruppieren 19"/>
          <p:cNvGrpSpPr/>
          <p:nvPr/>
        </p:nvGrpSpPr>
        <p:grpSpPr>
          <a:xfrm>
            <a:off x="1267801" y="2188828"/>
            <a:ext cx="2238150" cy="2192020"/>
            <a:chOff x="7315199" y="1776413"/>
            <a:chExt cx="2238150" cy="2192020"/>
          </a:xfrm>
        </p:grpSpPr>
        <p:sp>
          <p:nvSpPr>
            <p:cNvPr id="22" name="Gefaltete Ecke 21"/>
            <p:cNvSpPr/>
            <p:nvPr/>
          </p:nvSpPr>
          <p:spPr>
            <a:xfrm>
              <a:off x="7753349" y="1776413"/>
              <a:ext cx="1800000" cy="1800000"/>
            </a:xfrm>
            <a:prstGeom prst="foldedCorner">
              <a:avLst/>
            </a:prstGeom>
            <a:solidFill>
              <a:srgbClr val="11E9CF">
                <a:alpha val="30000"/>
              </a:srgbClr>
            </a:solidFill>
            <a:ln w="222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2000" dirty="0">
                  <a:solidFill>
                    <a:schemeClr val="tx1"/>
                  </a:solidFill>
                  <a:latin typeface="Consolas" panose="020B0609020204030204" pitchFamily="49" charset="0"/>
                </a:rPr>
                <a:t>.</a:t>
              </a:r>
              <a:r>
                <a:rPr lang="de-DE" sz="2000" dirty="0" err="1">
                  <a:solidFill>
                    <a:schemeClr val="tx1"/>
                  </a:solidFill>
                  <a:latin typeface="Consolas" panose="020B0609020204030204" pitchFamily="49" charset="0"/>
                </a:rPr>
                <a:t>aspx.cs</a:t>
              </a:r>
              <a:endParaRPr lang="de-DE" sz="2000" dirty="0">
                <a:solidFill>
                  <a:schemeClr val="tx1"/>
                </a:solidFill>
                <a:latin typeface="Consolas" panose="020B0609020204030204" pitchFamily="49" charset="0"/>
              </a:endParaRPr>
            </a:p>
          </p:txBody>
        </p:sp>
        <p:sp>
          <p:nvSpPr>
            <p:cNvPr id="23" name="Gefaltete Ecke 22"/>
            <p:cNvSpPr/>
            <p:nvPr/>
          </p:nvSpPr>
          <p:spPr>
            <a:xfrm>
              <a:off x="7315199" y="2168433"/>
              <a:ext cx="1800000" cy="1800000"/>
            </a:xfrm>
            <a:prstGeom prst="foldedCorner">
              <a:avLst/>
            </a:prstGeom>
            <a:solidFill>
              <a:schemeClr val="bg1"/>
            </a:solidFill>
            <a:ln w="222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solidFill>
                    <a:schemeClr val="tx1"/>
                  </a:solidFill>
                  <a:latin typeface="Consolas" panose="020B0609020204030204" pitchFamily="49" charset="0"/>
                </a:rPr>
                <a:t>.</a:t>
              </a:r>
              <a:r>
                <a:rPr lang="de-DE" sz="2000" dirty="0" err="1">
                  <a:solidFill>
                    <a:schemeClr val="tx1"/>
                  </a:solidFill>
                  <a:latin typeface="Consolas" panose="020B0609020204030204" pitchFamily="49" charset="0"/>
                </a:rPr>
                <a:t>aspx</a:t>
              </a:r>
              <a:endParaRPr lang="de-DE" sz="2000" dirty="0">
                <a:solidFill>
                  <a:schemeClr val="tx1"/>
                </a:solidFill>
                <a:latin typeface="Consolas" panose="020B0609020204030204" pitchFamily="49" charset="0"/>
              </a:endParaRPr>
            </a:p>
          </p:txBody>
        </p:sp>
      </p:grpSp>
    </p:spTree>
    <p:extLst>
      <p:ext uri="{BB962C8B-B14F-4D97-AF65-F5344CB8AC3E}">
        <p14:creationId xmlns:p14="http://schemas.microsoft.com/office/powerpoint/2010/main" val="8367752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r>
              <a:rPr lang="en-US" altLang="de-DE" sz="7200" dirty="0">
                <a:solidFill>
                  <a:schemeClr val="bg1">
                    <a:lumMod val="65000"/>
                  </a:schemeClr>
                </a:solidFill>
                <a:latin typeface="Century Gothic" panose="020B0502020202020204" pitchFamily="34" charset="0"/>
                <a:ea typeface="+mn-ea"/>
                <a:cs typeface="+mn-cs"/>
              </a:rPr>
              <a:t>Event Handlers</a:t>
            </a:r>
          </a:p>
        </p:txBody>
      </p:sp>
      <p:grpSp>
        <p:nvGrpSpPr>
          <p:cNvPr id="26" name="Gruppieren 25"/>
          <p:cNvGrpSpPr/>
          <p:nvPr/>
        </p:nvGrpSpPr>
        <p:grpSpPr>
          <a:xfrm>
            <a:off x="1857624" y="3248025"/>
            <a:ext cx="3104586" cy="3002799"/>
            <a:chOff x="1857624" y="2238375"/>
            <a:chExt cx="3104586" cy="3002799"/>
          </a:xfrm>
        </p:grpSpPr>
        <p:sp>
          <p:nvSpPr>
            <p:cNvPr id="12" name="Gefaltete Ecke 11"/>
            <p:cNvSpPr/>
            <p:nvPr/>
          </p:nvSpPr>
          <p:spPr>
            <a:xfrm>
              <a:off x="4007842" y="3101035"/>
              <a:ext cx="954368" cy="1246190"/>
            </a:xfrm>
            <a:prstGeom prst="foldedCorner">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0001</a:t>
              </a:r>
            </a:p>
            <a:p>
              <a:pPr algn="ctr"/>
              <a:r>
                <a:rPr lang="de-DE" dirty="0">
                  <a:solidFill>
                    <a:schemeClr val="tx1"/>
                  </a:solidFill>
                </a:rPr>
                <a:t>1011</a:t>
              </a:r>
            </a:p>
            <a:p>
              <a:pPr algn="ctr"/>
              <a:r>
                <a:rPr lang="de-DE" dirty="0">
                  <a:solidFill>
                    <a:schemeClr val="tx1"/>
                  </a:solidFill>
                </a:rPr>
                <a:t>0111</a:t>
              </a:r>
            </a:p>
          </p:txBody>
        </p:sp>
        <p:cxnSp>
          <p:nvCxnSpPr>
            <p:cNvPr id="7" name="Gekrümmter Verbinder 6"/>
            <p:cNvCxnSpPr>
              <a:endCxn id="12" idx="0"/>
            </p:cNvCxnSpPr>
            <p:nvPr/>
          </p:nvCxnSpPr>
          <p:spPr>
            <a:xfrm>
              <a:off x="1857624" y="2238375"/>
              <a:ext cx="2627402" cy="862660"/>
            </a:xfrm>
            <a:prstGeom prst="curvedConnector2">
              <a:avLst/>
            </a:prstGeom>
            <a:ln w="19050" cap="flat" cmpd="sng" algn="ctr">
              <a:solidFill>
                <a:srgbClr val="11E9C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Gekrümmter Verbinder 23"/>
            <p:cNvCxnSpPr>
              <a:stCxn id="12" idx="2"/>
            </p:cNvCxnSpPr>
            <p:nvPr/>
          </p:nvCxnSpPr>
          <p:spPr>
            <a:xfrm rot="5400000">
              <a:off x="2852815" y="3608962"/>
              <a:ext cx="893948" cy="2370475"/>
            </a:xfrm>
            <a:prstGeom prst="curvedConnector2">
              <a:avLst/>
            </a:prstGeom>
            <a:ln w="19050" cap="flat" cmpd="sng" algn="ctr">
              <a:solidFill>
                <a:srgbClr val="11E9C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28" name="Rechteck 27"/>
          <p:cNvSpPr/>
          <p:nvPr/>
        </p:nvSpPr>
        <p:spPr>
          <a:xfrm>
            <a:off x="838199" y="1858050"/>
            <a:ext cx="11001375" cy="400110"/>
          </a:xfrm>
          <a:prstGeom prst="rect">
            <a:avLst/>
          </a:prstGeom>
        </p:spPr>
        <p:txBody>
          <a:bodyPr wrap="square">
            <a:spAutoFit/>
          </a:bodyPr>
          <a:lstStyle/>
          <a:p>
            <a:pPr>
              <a:buClr>
                <a:srgbClr val="DC0081"/>
              </a:buClr>
            </a:pPr>
            <a:r>
              <a:rPr lang="en-US" altLang="de-DE" sz="2000" dirty="0"/>
              <a:t>Event Handler </a:t>
            </a:r>
            <a:r>
              <a:rPr lang="en-US" altLang="de-DE" sz="2000" dirty="0" err="1"/>
              <a:t>sind</a:t>
            </a:r>
            <a:r>
              <a:rPr lang="en-US" altLang="de-DE" sz="2000" dirty="0"/>
              <a:t> </a:t>
            </a:r>
            <a:r>
              <a:rPr lang="en-US" altLang="de-DE" sz="2000" dirty="0" err="1"/>
              <a:t>Methoden</a:t>
            </a:r>
            <a:r>
              <a:rPr lang="en-US" altLang="de-DE" sz="2000" dirty="0"/>
              <a:t>, die </a:t>
            </a:r>
            <a:r>
              <a:rPr lang="en-US" altLang="de-DE" sz="2000" dirty="0" err="1"/>
              <a:t>ausgeführt</a:t>
            </a:r>
            <a:r>
              <a:rPr lang="en-US" altLang="de-DE" sz="2000" dirty="0"/>
              <a:t> </a:t>
            </a:r>
            <a:r>
              <a:rPr lang="en-US" altLang="de-DE" sz="2000" dirty="0" err="1"/>
              <a:t>werden</a:t>
            </a:r>
            <a:r>
              <a:rPr lang="en-US" altLang="de-DE" sz="2000" dirty="0"/>
              <a:t> </a:t>
            </a:r>
            <a:r>
              <a:rPr lang="en-US" altLang="de-DE" sz="2000" dirty="0" err="1"/>
              <a:t>durch</a:t>
            </a:r>
            <a:r>
              <a:rPr lang="en-US" altLang="de-DE" sz="2000" dirty="0"/>
              <a:t> </a:t>
            </a:r>
            <a:r>
              <a:rPr lang="en-US" altLang="de-DE" sz="2000" dirty="0" err="1"/>
              <a:t>ein</a:t>
            </a:r>
            <a:r>
              <a:rPr lang="en-US" altLang="de-DE" sz="2000" dirty="0"/>
              <a:t> </a:t>
            </a:r>
            <a:r>
              <a:rPr lang="en-US" altLang="de-DE" sz="2000" dirty="0" err="1"/>
              <a:t>generiertes</a:t>
            </a:r>
            <a:r>
              <a:rPr lang="en-US" altLang="de-DE" sz="2000" dirty="0"/>
              <a:t> Event </a:t>
            </a:r>
            <a:r>
              <a:rPr lang="en-US" altLang="de-DE" sz="2000" dirty="0" err="1"/>
              <a:t>zB</a:t>
            </a:r>
            <a:r>
              <a:rPr lang="en-US" altLang="de-DE" sz="2000" dirty="0"/>
              <a:t> </a:t>
            </a:r>
            <a:r>
              <a:rPr lang="en-US" altLang="de-DE" sz="2000" dirty="0" err="1"/>
              <a:t>gedrückter</a:t>
            </a:r>
            <a:r>
              <a:rPr lang="en-US" altLang="de-DE" sz="2000" dirty="0"/>
              <a:t> Butten</a:t>
            </a:r>
          </a:p>
        </p:txBody>
      </p:sp>
      <p:sp>
        <p:nvSpPr>
          <p:cNvPr id="29" name="Textfeld 28"/>
          <p:cNvSpPr txBox="1"/>
          <p:nvPr/>
        </p:nvSpPr>
        <p:spPr>
          <a:xfrm>
            <a:off x="5880349" y="5195473"/>
            <a:ext cx="4767264" cy="707886"/>
          </a:xfrm>
          <a:prstGeom prst="rect">
            <a:avLst/>
          </a:prstGeom>
          <a:noFill/>
        </p:spPr>
        <p:txBody>
          <a:bodyPr wrap="square" rtlCol="0">
            <a:spAutoFit/>
          </a:bodyPr>
          <a:lstStyle/>
          <a:p>
            <a:r>
              <a:rPr lang="de-DE" sz="2000" dirty="0"/>
              <a:t>Das Event kann sowohl serverseitig  als auch clientseitig behandelt werden</a:t>
            </a:r>
          </a:p>
        </p:txBody>
      </p:sp>
      <p:sp>
        <p:nvSpPr>
          <p:cNvPr id="30" name="Textfeld 29"/>
          <p:cNvSpPr txBox="1"/>
          <p:nvPr/>
        </p:nvSpPr>
        <p:spPr>
          <a:xfrm>
            <a:off x="5880349" y="3479300"/>
            <a:ext cx="4767264" cy="400110"/>
          </a:xfrm>
          <a:prstGeom prst="rect">
            <a:avLst/>
          </a:prstGeom>
          <a:noFill/>
        </p:spPr>
        <p:txBody>
          <a:bodyPr wrap="square" rtlCol="0">
            <a:spAutoFit/>
          </a:bodyPr>
          <a:lstStyle/>
          <a:p>
            <a:r>
              <a:rPr lang="de-DE" sz="2000" dirty="0"/>
              <a:t>Events werden meist vom Client ausgelöst</a:t>
            </a:r>
          </a:p>
        </p:txBody>
      </p:sp>
      <p:sp>
        <p:nvSpPr>
          <p:cNvPr id="31" name="Textfeld 30"/>
          <p:cNvSpPr txBox="1"/>
          <p:nvPr/>
        </p:nvSpPr>
        <p:spPr>
          <a:xfrm rot="16200000">
            <a:off x="2982052" y="4418517"/>
            <a:ext cx="1723931" cy="400110"/>
          </a:xfrm>
          <a:prstGeom prst="rect">
            <a:avLst/>
          </a:prstGeom>
          <a:noFill/>
        </p:spPr>
        <p:txBody>
          <a:bodyPr wrap="square" rtlCol="0">
            <a:spAutoFit/>
          </a:bodyPr>
          <a:lstStyle/>
          <a:p>
            <a:r>
              <a:rPr lang="de-DE" sz="2000" dirty="0"/>
              <a:t>Event Handler</a:t>
            </a:r>
          </a:p>
        </p:txBody>
      </p:sp>
      <p:sp>
        <p:nvSpPr>
          <p:cNvPr id="17" name="Rechteck 16"/>
          <p:cNvSpPr/>
          <p:nvPr/>
        </p:nvSpPr>
        <p:spPr>
          <a:xfrm rot="20475245">
            <a:off x="4547190" y="3573128"/>
            <a:ext cx="793808" cy="2215991"/>
          </a:xfrm>
          <a:prstGeom prst="rect">
            <a:avLst/>
          </a:prstGeom>
          <a:noFill/>
        </p:spPr>
        <p:txBody>
          <a:bodyPr wrap="none" lIns="91440" tIns="45720" rIns="91440" bIns="45720">
            <a:spAutoFit/>
          </a:bodyPr>
          <a:lstStyle/>
          <a:p>
            <a:pPr algn="ctr"/>
            <a:r>
              <a:rPr lang="de-DE" sz="13800" b="0" cap="none" spc="0" dirty="0">
                <a:ln w="0"/>
                <a:solidFill>
                  <a:schemeClr val="tx1"/>
                </a:solidFill>
                <a:effectLst>
                  <a:outerShdw blurRad="38100" dist="19050" dir="2700000" algn="tl" rotWithShape="0">
                    <a:schemeClr val="dk1">
                      <a:alpha val="40000"/>
                    </a:schemeClr>
                  </a:outerShdw>
                </a:effectLst>
                <a:latin typeface="Brush Script MT" panose="03060802040406070304" pitchFamily="66" charset="0"/>
              </a:rPr>
              <a:t>!</a:t>
            </a:r>
          </a:p>
        </p:txBody>
      </p:sp>
      <p:grpSp>
        <p:nvGrpSpPr>
          <p:cNvPr id="18" name="Gruppieren 17"/>
          <p:cNvGrpSpPr/>
          <p:nvPr/>
        </p:nvGrpSpPr>
        <p:grpSpPr>
          <a:xfrm>
            <a:off x="719228" y="4739055"/>
            <a:ext cx="1047417" cy="1798310"/>
            <a:chOff x="6574832" y="5328316"/>
            <a:chExt cx="869677" cy="1342503"/>
          </a:xfrm>
        </p:grpSpPr>
        <p:sp>
          <p:nvSpPr>
            <p:cNvPr id="19" name="Flussdiagramm: Magnetplattenspeicher 18"/>
            <p:cNvSpPr/>
            <p:nvPr/>
          </p:nvSpPr>
          <p:spPr>
            <a:xfrm>
              <a:off x="6582851" y="6118324"/>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Magnetplattenspeicher 19"/>
            <p:cNvSpPr/>
            <p:nvPr/>
          </p:nvSpPr>
          <p:spPr>
            <a:xfrm>
              <a:off x="6582851" y="5928419"/>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Magnetplattenspeicher 20"/>
            <p:cNvSpPr/>
            <p:nvPr/>
          </p:nvSpPr>
          <p:spPr>
            <a:xfrm>
              <a:off x="6582851" y="5867810"/>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lussdiagramm: Magnetplattenspeicher 21"/>
            <p:cNvSpPr/>
            <p:nvPr/>
          </p:nvSpPr>
          <p:spPr>
            <a:xfrm>
              <a:off x="6582851" y="5702736"/>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Magnetplattenspeicher 22"/>
            <p:cNvSpPr/>
            <p:nvPr/>
          </p:nvSpPr>
          <p:spPr>
            <a:xfrm>
              <a:off x="6582851" y="5637553"/>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Magnetplattenspeicher 24"/>
            <p:cNvSpPr/>
            <p:nvPr/>
          </p:nvSpPr>
          <p:spPr>
            <a:xfrm>
              <a:off x="6582851" y="5472479"/>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Flussdiagramm: Magnetplattenspeicher 31"/>
            <p:cNvSpPr/>
            <p:nvPr/>
          </p:nvSpPr>
          <p:spPr>
            <a:xfrm>
              <a:off x="6582851" y="5467096"/>
              <a:ext cx="861658" cy="488594"/>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Flussdiagramm: Gespeicherte Daten 32"/>
            <p:cNvSpPr/>
            <p:nvPr/>
          </p:nvSpPr>
          <p:spPr>
            <a:xfrm rot="5400000">
              <a:off x="6793223" y="5109925"/>
              <a:ext cx="424873" cy="861656"/>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4" name="Gruppieren 33"/>
          <p:cNvGrpSpPr/>
          <p:nvPr/>
        </p:nvGrpSpPr>
        <p:grpSpPr>
          <a:xfrm>
            <a:off x="517117" y="2496621"/>
            <a:ext cx="1471576" cy="2214423"/>
            <a:chOff x="625062" y="2862715"/>
            <a:chExt cx="1232788" cy="1866325"/>
          </a:xfrm>
          <a:solidFill>
            <a:schemeClr val="bg1">
              <a:lumMod val="75000"/>
            </a:schemeClr>
          </a:solidFill>
        </p:grpSpPr>
        <p:sp>
          <p:nvSpPr>
            <p:cNvPr id="35" name="Ellipse 34"/>
            <p:cNvSpPr/>
            <p:nvPr/>
          </p:nvSpPr>
          <p:spPr>
            <a:xfrm>
              <a:off x="993299" y="2862715"/>
              <a:ext cx="480306" cy="451172"/>
            </a:xfrm>
            <a:prstGeom prst="ellipse">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36" name="Sehne 35"/>
            <p:cNvSpPr/>
            <p:nvPr/>
          </p:nvSpPr>
          <p:spPr>
            <a:xfrm rot="5400000">
              <a:off x="547966" y="3605173"/>
              <a:ext cx="1383077" cy="864657"/>
            </a:xfrm>
            <a:prstGeom prst="chord">
              <a:avLst>
                <a:gd name="adj1" fmla="val 6350610"/>
                <a:gd name="adj2" fmla="val 153114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7" name="Sehne 36"/>
            <p:cNvSpPr/>
            <p:nvPr/>
          </p:nvSpPr>
          <p:spPr>
            <a:xfrm rot="16200000">
              <a:off x="733025" y="2929303"/>
              <a:ext cx="1016862" cy="1232788"/>
            </a:xfrm>
            <a:prstGeom prst="chord">
              <a:avLst>
                <a:gd name="adj1" fmla="val 7861247"/>
                <a:gd name="adj2" fmla="val 1385181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8" name="Gruppieren 37"/>
          <p:cNvGrpSpPr/>
          <p:nvPr/>
        </p:nvGrpSpPr>
        <p:grpSpPr>
          <a:xfrm>
            <a:off x="1032510" y="5649473"/>
            <a:ext cx="1225710" cy="1807682"/>
            <a:chOff x="625062" y="2862715"/>
            <a:chExt cx="1232788" cy="1866325"/>
          </a:xfrm>
          <a:solidFill>
            <a:schemeClr val="bg1">
              <a:lumMod val="75000"/>
            </a:schemeClr>
          </a:solidFill>
        </p:grpSpPr>
        <p:sp>
          <p:nvSpPr>
            <p:cNvPr id="39" name="Ellipse 38"/>
            <p:cNvSpPr/>
            <p:nvPr/>
          </p:nvSpPr>
          <p:spPr>
            <a:xfrm>
              <a:off x="993299" y="2862715"/>
              <a:ext cx="480306" cy="451172"/>
            </a:xfrm>
            <a:prstGeom prst="ellipse">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40" name="Sehne 39"/>
            <p:cNvSpPr/>
            <p:nvPr/>
          </p:nvSpPr>
          <p:spPr>
            <a:xfrm rot="5400000">
              <a:off x="547966" y="3605173"/>
              <a:ext cx="1383077" cy="864657"/>
            </a:xfrm>
            <a:prstGeom prst="chord">
              <a:avLst>
                <a:gd name="adj1" fmla="val 6350610"/>
                <a:gd name="adj2" fmla="val 153114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Sehne 40"/>
            <p:cNvSpPr/>
            <p:nvPr/>
          </p:nvSpPr>
          <p:spPr>
            <a:xfrm rot="16200000">
              <a:off x="733025" y="2929303"/>
              <a:ext cx="1016862" cy="1232788"/>
            </a:xfrm>
            <a:prstGeom prst="chord">
              <a:avLst>
                <a:gd name="adj1" fmla="val 7861247"/>
                <a:gd name="adj2" fmla="val 1385181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067218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uppieren 21"/>
          <p:cNvGrpSpPr/>
          <p:nvPr/>
        </p:nvGrpSpPr>
        <p:grpSpPr>
          <a:xfrm>
            <a:off x="833540" y="4763889"/>
            <a:ext cx="1501705" cy="1219569"/>
            <a:chOff x="5899221" y="4998618"/>
            <a:chExt cx="1501705" cy="1219569"/>
          </a:xfrm>
        </p:grpSpPr>
        <p:grpSp>
          <p:nvGrpSpPr>
            <p:cNvPr id="21" name="Gruppieren 20"/>
            <p:cNvGrpSpPr/>
            <p:nvPr/>
          </p:nvGrpSpPr>
          <p:grpSpPr>
            <a:xfrm>
              <a:off x="6286499" y="5991810"/>
              <a:ext cx="750277" cy="226377"/>
              <a:chOff x="6286499" y="5991810"/>
              <a:chExt cx="750277" cy="226377"/>
            </a:xfrm>
          </p:grpSpPr>
          <p:sp>
            <p:nvSpPr>
              <p:cNvPr id="5" name="Rechteck 4"/>
              <p:cNvSpPr/>
              <p:nvPr/>
            </p:nvSpPr>
            <p:spPr>
              <a:xfrm>
                <a:off x="6418384" y="6066695"/>
                <a:ext cx="454232" cy="15149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p:cNvSpPr/>
              <p:nvPr/>
            </p:nvSpPr>
            <p:spPr>
              <a:xfrm>
                <a:off x="6286499" y="5991811"/>
                <a:ext cx="263769" cy="1999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Ellipse 23"/>
              <p:cNvSpPr/>
              <p:nvPr/>
            </p:nvSpPr>
            <p:spPr>
              <a:xfrm>
                <a:off x="6773007" y="5991810"/>
                <a:ext cx="263769" cy="1999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 name="Abgerundetes Rechteck 1"/>
            <p:cNvSpPr/>
            <p:nvPr/>
          </p:nvSpPr>
          <p:spPr>
            <a:xfrm>
              <a:off x="5899221" y="4998618"/>
              <a:ext cx="1501705" cy="1002821"/>
            </a:xfrm>
            <a:prstGeom prst="roundRect">
              <a:avLst>
                <a:gd name="adj" fmla="val 4392"/>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a:solidFill>
                    <a:schemeClr val="bg1">
                      <a:lumMod val="50000"/>
                    </a:schemeClr>
                  </a:solidFill>
                </a:rPr>
                <a:t>Interface</a:t>
              </a:r>
              <a:endParaRPr lang="de-DE" sz="2400" dirty="0">
                <a:solidFill>
                  <a:schemeClr val="bg1">
                    <a:lumMod val="50000"/>
                  </a:schemeClr>
                </a:solidFill>
              </a:endParaRPr>
            </a:p>
            <a:p>
              <a:pPr algn="ctr"/>
              <a:endParaRPr lang="de-DE" sz="2400" dirty="0">
                <a:solidFill>
                  <a:schemeClr val="bg1">
                    <a:lumMod val="50000"/>
                  </a:schemeClr>
                </a:solidFill>
              </a:endParaRPr>
            </a:p>
            <a:p>
              <a:pPr algn="ctr"/>
              <a:endParaRPr lang="de-DE" dirty="0"/>
            </a:p>
          </p:txBody>
        </p:sp>
        <p:sp>
          <p:nvSpPr>
            <p:cNvPr id="4" name="Rechteck 3"/>
            <p:cNvSpPr/>
            <p:nvPr/>
          </p:nvSpPr>
          <p:spPr>
            <a:xfrm>
              <a:off x="5935712" y="5809653"/>
              <a:ext cx="1465214" cy="17565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9218" name="Rectangle 2"/>
          <p:cNvSpPr>
            <a:spLocks noGrp="1" noChangeArrowheads="1"/>
          </p:cNvSpPr>
          <p:nvPr>
            <p:ph type="title" idx="4294967295"/>
          </p:nvPr>
        </p:nvSpPr>
        <p:spPr>
          <a:xfrm>
            <a:off x="838199" y="365125"/>
            <a:ext cx="11134725" cy="1325563"/>
          </a:xfrm>
        </p:spPr>
        <p:txBody>
          <a:bodyPr>
            <a:normAutofit fontScale="90000"/>
          </a:bodyPr>
          <a:lstStyle/>
          <a:p>
            <a:r>
              <a:rPr lang="en-US" altLang="de-DE" sz="7200" dirty="0" err="1">
                <a:solidFill>
                  <a:schemeClr val="bg1">
                    <a:lumMod val="65000"/>
                  </a:schemeClr>
                </a:solidFill>
                <a:latin typeface="Century Gothic" panose="020B0502020202020204" pitchFamily="34" charset="0"/>
                <a:ea typeface="+mn-ea"/>
                <a:cs typeface="+mn-cs"/>
              </a:rPr>
              <a:t>Clientside</a:t>
            </a:r>
            <a:r>
              <a:rPr lang="en-US" altLang="de-DE" sz="7200" dirty="0">
                <a:solidFill>
                  <a:schemeClr val="bg1">
                    <a:lumMod val="65000"/>
                  </a:schemeClr>
                </a:solidFill>
                <a:latin typeface="Century Gothic" panose="020B0502020202020204" pitchFamily="34" charset="0"/>
                <a:ea typeface="+mn-ea"/>
                <a:cs typeface="+mn-cs"/>
              </a:rPr>
              <a:t> Event Handlers</a:t>
            </a:r>
          </a:p>
        </p:txBody>
      </p:sp>
      <p:sp>
        <p:nvSpPr>
          <p:cNvPr id="28" name="Rechteck 27"/>
          <p:cNvSpPr/>
          <p:nvPr/>
        </p:nvSpPr>
        <p:spPr>
          <a:xfrm>
            <a:off x="3419476" y="2093787"/>
            <a:ext cx="7962900" cy="1323439"/>
          </a:xfrm>
          <a:prstGeom prst="rect">
            <a:avLst/>
          </a:prstGeom>
        </p:spPr>
        <p:txBody>
          <a:bodyPr wrap="square">
            <a:spAutoFit/>
          </a:bodyPr>
          <a:lstStyle/>
          <a:p>
            <a:pPr>
              <a:buClr>
                <a:srgbClr val="DC0081"/>
              </a:buClr>
            </a:pPr>
            <a:r>
              <a:rPr lang="en-US" altLang="de-DE" sz="2000" dirty="0" err="1"/>
              <a:t>Clientseitige</a:t>
            </a:r>
            <a:r>
              <a:rPr lang="en-US" altLang="de-DE" sz="2000" dirty="0"/>
              <a:t> Event Handler </a:t>
            </a:r>
            <a:r>
              <a:rPr lang="en-US" altLang="de-DE" sz="2000" dirty="0" err="1"/>
              <a:t>werden</a:t>
            </a:r>
            <a:r>
              <a:rPr lang="en-US" altLang="de-DE" sz="2000" dirty="0"/>
              <a:t> auf </a:t>
            </a:r>
            <a:r>
              <a:rPr lang="en-US" altLang="de-DE" sz="2000" dirty="0" err="1"/>
              <a:t>dem</a:t>
            </a:r>
            <a:r>
              <a:rPr lang="en-US" altLang="de-DE" sz="2000" dirty="0"/>
              <a:t> Client </a:t>
            </a:r>
            <a:r>
              <a:rPr lang="en-US" altLang="de-DE" sz="2000" dirty="0" err="1"/>
              <a:t>ausgelöst</a:t>
            </a:r>
            <a:r>
              <a:rPr lang="en-US" altLang="de-DE" sz="2000" dirty="0"/>
              <a:t> und </a:t>
            </a:r>
            <a:r>
              <a:rPr lang="en-US" altLang="de-DE" sz="2000" dirty="0" err="1"/>
              <a:t>verarbeitet</a:t>
            </a:r>
            <a:r>
              <a:rPr lang="en-US" altLang="de-DE" sz="2000" dirty="0"/>
              <a:t>.</a:t>
            </a:r>
          </a:p>
          <a:p>
            <a:pPr>
              <a:buClr>
                <a:srgbClr val="DC0081"/>
              </a:buClr>
            </a:pPr>
            <a:endParaRPr lang="en-US" altLang="de-DE" sz="2000" dirty="0"/>
          </a:p>
          <a:p>
            <a:pPr marL="342900" indent="-342900">
              <a:buClr>
                <a:schemeClr val="tx1"/>
              </a:buClr>
              <a:buFont typeface="Wingdings" panose="05000000000000000000" pitchFamily="2" charset="2"/>
              <a:buChar char="ü"/>
            </a:pPr>
            <a:r>
              <a:rPr lang="en-US" altLang="de-DE" sz="2000" dirty="0" err="1"/>
              <a:t>Braucht</a:t>
            </a:r>
            <a:r>
              <a:rPr lang="en-US" altLang="de-DE" sz="2000" dirty="0"/>
              <a:t> </a:t>
            </a:r>
            <a:r>
              <a:rPr lang="en-US" altLang="de-DE" sz="2000" dirty="0" err="1"/>
              <a:t>keine</a:t>
            </a:r>
            <a:r>
              <a:rPr lang="en-US" altLang="de-DE" sz="2000" dirty="0"/>
              <a:t> </a:t>
            </a:r>
            <a:r>
              <a:rPr lang="en-US" altLang="de-DE" sz="2000" dirty="0" smtClean="0"/>
              <a:t>Server </a:t>
            </a:r>
            <a:r>
              <a:rPr lang="en-US" altLang="de-DE" sz="2000" dirty="0" err="1" smtClean="0"/>
              <a:t>ressourcen</a:t>
            </a:r>
            <a:r>
              <a:rPr lang="en-US" altLang="de-DE" sz="2000" dirty="0" smtClean="0"/>
              <a:t> </a:t>
            </a:r>
            <a:endParaRPr lang="en-US" altLang="de-DE" sz="2000" dirty="0"/>
          </a:p>
        </p:txBody>
      </p:sp>
      <p:grpSp>
        <p:nvGrpSpPr>
          <p:cNvPr id="9231" name="Gruppieren 9230"/>
          <p:cNvGrpSpPr/>
          <p:nvPr/>
        </p:nvGrpSpPr>
        <p:grpSpPr>
          <a:xfrm>
            <a:off x="1338776" y="3247488"/>
            <a:ext cx="1468861" cy="2981556"/>
            <a:chOff x="1103783" y="3095088"/>
            <a:chExt cx="1468861" cy="2981556"/>
          </a:xfrm>
        </p:grpSpPr>
        <p:grpSp>
          <p:nvGrpSpPr>
            <p:cNvPr id="9223" name="Gruppieren 9222"/>
            <p:cNvGrpSpPr/>
            <p:nvPr/>
          </p:nvGrpSpPr>
          <p:grpSpPr>
            <a:xfrm>
              <a:off x="1349400" y="3095088"/>
              <a:ext cx="1223244" cy="2981556"/>
              <a:chOff x="1416075" y="3411245"/>
              <a:chExt cx="1223244" cy="2981556"/>
            </a:xfrm>
          </p:grpSpPr>
          <p:sp>
            <p:nvSpPr>
              <p:cNvPr id="12" name="Gefaltete Ecke 11"/>
              <p:cNvSpPr/>
              <p:nvPr/>
            </p:nvSpPr>
            <p:spPr>
              <a:xfrm>
                <a:off x="1771057" y="5442235"/>
                <a:ext cx="868262" cy="950566"/>
              </a:xfrm>
              <a:prstGeom prst="foldedCorner">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0001</a:t>
                </a:r>
              </a:p>
              <a:p>
                <a:pPr algn="ctr"/>
                <a:r>
                  <a:rPr lang="de-DE" dirty="0">
                    <a:solidFill>
                      <a:schemeClr val="tx1"/>
                    </a:solidFill>
                  </a:rPr>
                  <a:t>1011</a:t>
                </a:r>
              </a:p>
              <a:p>
                <a:pPr algn="ctr"/>
                <a:r>
                  <a:rPr lang="de-DE" dirty="0">
                    <a:solidFill>
                      <a:schemeClr val="tx1"/>
                    </a:solidFill>
                  </a:rPr>
                  <a:t>0111</a:t>
                </a:r>
              </a:p>
            </p:txBody>
          </p:sp>
          <p:cxnSp>
            <p:nvCxnSpPr>
              <p:cNvPr id="23" name="Gerade Verbindung mit Pfeil 22"/>
              <p:cNvCxnSpPr/>
              <p:nvPr/>
            </p:nvCxnSpPr>
            <p:spPr>
              <a:xfrm>
                <a:off x="1416075" y="3411245"/>
                <a:ext cx="0" cy="1454854"/>
              </a:xfrm>
              <a:prstGeom prst="straightConnector1">
                <a:avLst/>
              </a:prstGeom>
              <a:ln w="25400">
                <a:solidFill>
                  <a:srgbClr val="11E9CF"/>
                </a:solidFill>
                <a:headEnd type="arrow" w="lg" len="sm"/>
                <a:tailEnd type="arrow" w="lg" len="sm"/>
              </a:ln>
            </p:spPr>
            <p:style>
              <a:lnRef idx="1">
                <a:schemeClr val="accent1"/>
              </a:lnRef>
              <a:fillRef idx="0">
                <a:schemeClr val="accent1"/>
              </a:fillRef>
              <a:effectRef idx="0">
                <a:schemeClr val="accent1"/>
              </a:effectRef>
              <a:fontRef idx="minor">
                <a:schemeClr val="tx1"/>
              </a:fontRef>
            </p:style>
          </p:cxnSp>
        </p:grpSp>
        <p:pic>
          <p:nvPicPr>
            <p:cNvPr id="6150" name="Picture 6" descr="http://www.freeiconspng.com/uploads/load-icon-png-16.png"/>
            <p:cNvPicPr>
              <a:picLocks noChangeAspect="1" noChangeArrowheads="1"/>
            </p:cNvPicPr>
            <p:nvPr/>
          </p:nvPicPr>
          <p:blipFill>
            <a:blip r:embed="rId3" cstate="hq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0021556">
              <a:off x="1103783" y="4966188"/>
              <a:ext cx="482084" cy="47667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uppieren 14"/>
          <p:cNvGrpSpPr/>
          <p:nvPr/>
        </p:nvGrpSpPr>
        <p:grpSpPr>
          <a:xfrm>
            <a:off x="795343" y="1815624"/>
            <a:ext cx="1471576" cy="2214423"/>
            <a:chOff x="625062" y="2862715"/>
            <a:chExt cx="1232788" cy="1866325"/>
          </a:xfrm>
          <a:solidFill>
            <a:schemeClr val="tx1"/>
          </a:solidFill>
        </p:grpSpPr>
        <p:sp>
          <p:nvSpPr>
            <p:cNvPr id="16" name="Ellipse 15"/>
            <p:cNvSpPr/>
            <p:nvPr/>
          </p:nvSpPr>
          <p:spPr>
            <a:xfrm>
              <a:off x="993299" y="2862715"/>
              <a:ext cx="480306" cy="451172"/>
            </a:xfrm>
            <a:prstGeom prst="ellipse">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17" name="Sehne 16"/>
            <p:cNvSpPr/>
            <p:nvPr/>
          </p:nvSpPr>
          <p:spPr>
            <a:xfrm rot="5400000">
              <a:off x="547966" y="3605173"/>
              <a:ext cx="1383077" cy="864657"/>
            </a:xfrm>
            <a:prstGeom prst="chord">
              <a:avLst>
                <a:gd name="adj1" fmla="val 6350610"/>
                <a:gd name="adj2" fmla="val 153114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Sehne 17"/>
            <p:cNvSpPr/>
            <p:nvPr/>
          </p:nvSpPr>
          <p:spPr>
            <a:xfrm rot="16200000">
              <a:off x="733025" y="2929303"/>
              <a:ext cx="1016862" cy="1232788"/>
            </a:xfrm>
            <a:prstGeom prst="chord">
              <a:avLst>
                <a:gd name="adj1" fmla="val 7861247"/>
                <a:gd name="adj2" fmla="val 1385181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9" name="Rechteck 18"/>
          <p:cNvSpPr/>
          <p:nvPr/>
        </p:nvSpPr>
        <p:spPr>
          <a:xfrm rot="20475245">
            <a:off x="2396392" y="4775534"/>
            <a:ext cx="645672" cy="1569660"/>
          </a:xfrm>
          <a:prstGeom prst="rect">
            <a:avLst/>
          </a:prstGeom>
          <a:noFill/>
        </p:spPr>
        <p:txBody>
          <a:bodyPr wrap="square" lIns="91440" tIns="45720" rIns="91440" bIns="45720">
            <a:spAutoFit/>
          </a:bodyPr>
          <a:lstStyle/>
          <a:p>
            <a:pPr algn="ctr"/>
            <a:r>
              <a:rPr lang="de-DE" sz="9600" b="0" cap="none" spc="0" dirty="0">
                <a:ln w="0"/>
                <a:solidFill>
                  <a:schemeClr val="tx1"/>
                </a:solidFill>
                <a:effectLst>
                  <a:outerShdw blurRad="38100" dist="19050" dir="2700000" algn="tl" rotWithShape="0">
                    <a:schemeClr val="dk1">
                      <a:alpha val="40000"/>
                    </a:schemeClr>
                  </a:outerShdw>
                </a:effectLst>
                <a:latin typeface="Brush Script MT" panose="03060802040406070304" pitchFamily="66" charset="0"/>
              </a:rPr>
              <a:t>!</a:t>
            </a:r>
          </a:p>
        </p:txBody>
      </p:sp>
    </p:spTree>
    <p:extLst>
      <p:ext uri="{BB962C8B-B14F-4D97-AF65-F5344CB8AC3E}">
        <p14:creationId xmlns:p14="http://schemas.microsoft.com/office/powerpoint/2010/main" val="2305085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uppieren 18"/>
          <p:cNvGrpSpPr/>
          <p:nvPr/>
        </p:nvGrpSpPr>
        <p:grpSpPr>
          <a:xfrm>
            <a:off x="880849" y="3970252"/>
            <a:ext cx="915015" cy="1711682"/>
            <a:chOff x="6574832" y="5328316"/>
            <a:chExt cx="869677" cy="1342503"/>
          </a:xfrm>
        </p:grpSpPr>
        <p:sp>
          <p:nvSpPr>
            <p:cNvPr id="20" name="Flussdiagramm: Magnetplattenspeicher 19"/>
            <p:cNvSpPr/>
            <p:nvPr/>
          </p:nvSpPr>
          <p:spPr>
            <a:xfrm>
              <a:off x="6582851" y="6118324"/>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Magnetplattenspeicher 20"/>
            <p:cNvSpPr/>
            <p:nvPr/>
          </p:nvSpPr>
          <p:spPr>
            <a:xfrm>
              <a:off x="6582851" y="5928419"/>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lussdiagramm: Magnetplattenspeicher 21"/>
            <p:cNvSpPr/>
            <p:nvPr/>
          </p:nvSpPr>
          <p:spPr>
            <a:xfrm>
              <a:off x="6582851" y="5867810"/>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Magnetplattenspeicher 23"/>
            <p:cNvSpPr/>
            <p:nvPr/>
          </p:nvSpPr>
          <p:spPr>
            <a:xfrm>
              <a:off x="6582851" y="5702736"/>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Magnetplattenspeicher 24"/>
            <p:cNvSpPr/>
            <p:nvPr/>
          </p:nvSpPr>
          <p:spPr>
            <a:xfrm>
              <a:off x="6582851" y="5637553"/>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6" name="Flussdiagramm: Magnetplattenspeicher 25"/>
            <p:cNvSpPr/>
            <p:nvPr/>
          </p:nvSpPr>
          <p:spPr>
            <a:xfrm>
              <a:off x="6582851" y="5472479"/>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Magnetplattenspeicher 28"/>
            <p:cNvSpPr/>
            <p:nvPr/>
          </p:nvSpPr>
          <p:spPr>
            <a:xfrm>
              <a:off x="6582851" y="5467096"/>
              <a:ext cx="861658" cy="488594"/>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Gespeicherte Daten 29"/>
            <p:cNvSpPr/>
            <p:nvPr/>
          </p:nvSpPr>
          <p:spPr>
            <a:xfrm rot="5400000">
              <a:off x="6793223" y="5109925"/>
              <a:ext cx="424873" cy="861656"/>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9218" name="Rectangle 2"/>
          <p:cNvSpPr>
            <a:spLocks noGrp="1" noChangeArrowheads="1"/>
          </p:cNvSpPr>
          <p:nvPr>
            <p:ph type="title" idx="4294967295"/>
          </p:nvPr>
        </p:nvSpPr>
        <p:spPr>
          <a:xfrm>
            <a:off x="838199" y="365125"/>
            <a:ext cx="11134725" cy="1325563"/>
          </a:xfrm>
        </p:spPr>
        <p:txBody>
          <a:bodyPr>
            <a:normAutofit fontScale="90000"/>
          </a:bodyPr>
          <a:lstStyle/>
          <a:p>
            <a:r>
              <a:rPr lang="en-US" altLang="de-DE" sz="7200" dirty="0" err="1">
                <a:solidFill>
                  <a:schemeClr val="bg1">
                    <a:lumMod val="65000"/>
                  </a:schemeClr>
                </a:solidFill>
                <a:latin typeface="Century Gothic" panose="020B0502020202020204" pitchFamily="34" charset="0"/>
                <a:ea typeface="+mn-ea"/>
                <a:cs typeface="+mn-cs"/>
              </a:rPr>
              <a:t>Serverside</a:t>
            </a:r>
            <a:r>
              <a:rPr lang="en-US" altLang="de-DE" sz="7200" dirty="0">
                <a:solidFill>
                  <a:schemeClr val="bg1">
                    <a:lumMod val="65000"/>
                  </a:schemeClr>
                </a:solidFill>
                <a:latin typeface="Century Gothic" panose="020B0502020202020204" pitchFamily="34" charset="0"/>
                <a:ea typeface="+mn-ea"/>
                <a:cs typeface="+mn-cs"/>
              </a:rPr>
              <a:t> Event Handlers</a:t>
            </a:r>
          </a:p>
        </p:txBody>
      </p:sp>
      <p:sp>
        <p:nvSpPr>
          <p:cNvPr id="28" name="Rechteck 27"/>
          <p:cNvSpPr/>
          <p:nvPr/>
        </p:nvSpPr>
        <p:spPr>
          <a:xfrm>
            <a:off x="5343524" y="2093787"/>
            <a:ext cx="6038851" cy="1631216"/>
          </a:xfrm>
          <a:prstGeom prst="rect">
            <a:avLst/>
          </a:prstGeom>
        </p:spPr>
        <p:txBody>
          <a:bodyPr wrap="square">
            <a:spAutoFit/>
          </a:bodyPr>
          <a:lstStyle/>
          <a:p>
            <a:pPr>
              <a:buClr>
                <a:srgbClr val="DC0081"/>
              </a:buClr>
            </a:pPr>
            <a:r>
              <a:rPr lang="en-US" altLang="de-DE" sz="2000" dirty="0" err="1"/>
              <a:t>Serverseitige</a:t>
            </a:r>
            <a:r>
              <a:rPr lang="en-US" altLang="de-DE" sz="2000" dirty="0"/>
              <a:t> Event Handler </a:t>
            </a:r>
            <a:r>
              <a:rPr lang="en-US" altLang="de-DE" sz="2000" dirty="0" err="1"/>
              <a:t>werden</a:t>
            </a:r>
            <a:r>
              <a:rPr lang="en-US" altLang="de-DE" sz="2000" dirty="0"/>
              <a:t> </a:t>
            </a:r>
            <a:r>
              <a:rPr lang="en-US" altLang="de-DE" sz="2000" dirty="0" err="1"/>
              <a:t>verwendet</a:t>
            </a:r>
            <a:r>
              <a:rPr lang="en-US" altLang="de-DE" sz="2000" dirty="0"/>
              <a:t>, </a:t>
            </a:r>
            <a:r>
              <a:rPr lang="en-US" altLang="de-DE" sz="2000" dirty="0" err="1"/>
              <a:t>wenn</a:t>
            </a:r>
            <a:r>
              <a:rPr lang="en-US" altLang="de-DE" sz="2000" dirty="0"/>
              <a:t> das Event von </a:t>
            </a:r>
            <a:r>
              <a:rPr lang="en-US" altLang="de-DE" sz="2000" dirty="0" err="1"/>
              <a:t>einem</a:t>
            </a:r>
            <a:r>
              <a:rPr lang="en-US" altLang="de-DE" sz="2000" dirty="0"/>
              <a:t> Control </a:t>
            </a:r>
            <a:r>
              <a:rPr lang="en-US" altLang="de-DE" sz="2000" dirty="0" err="1"/>
              <a:t>ausgelöst</a:t>
            </a:r>
            <a:r>
              <a:rPr lang="en-US" altLang="de-DE" sz="2000" dirty="0"/>
              <a:t> </a:t>
            </a:r>
            <a:r>
              <a:rPr lang="en-US" altLang="de-DE" sz="2000" dirty="0" err="1"/>
              <a:t>wird</a:t>
            </a:r>
            <a:r>
              <a:rPr lang="en-US" altLang="de-DE" sz="2000" dirty="0"/>
              <a:t>.</a:t>
            </a:r>
          </a:p>
          <a:p>
            <a:pPr>
              <a:buClr>
                <a:srgbClr val="DC0081"/>
              </a:buClr>
            </a:pPr>
            <a:endParaRPr lang="en-US" altLang="de-DE" sz="2000" dirty="0"/>
          </a:p>
          <a:p>
            <a:pPr>
              <a:buClr>
                <a:srgbClr val="DC0081"/>
              </a:buClr>
            </a:pPr>
            <a:r>
              <a:rPr lang="en-US" altLang="de-DE" sz="2000" dirty="0"/>
              <a:t>Die </a:t>
            </a:r>
            <a:r>
              <a:rPr lang="en-US" altLang="de-DE" sz="2000" dirty="0" err="1"/>
              <a:t>Anfrage</a:t>
            </a:r>
            <a:r>
              <a:rPr lang="en-US" altLang="de-DE" sz="2000" dirty="0"/>
              <a:t> </a:t>
            </a:r>
            <a:r>
              <a:rPr lang="en-US" altLang="de-DE" sz="2000" dirty="0" err="1"/>
              <a:t>vom</a:t>
            </a:r>
            <a:r>
              <a:rPr lang="en-US" altLang="de-DE" sz="2000" dirty="0"/>
              <a:t> Client </a:t>
            </a:r>
            <a:r>
              <a:rPr lang="en-US" altLang="de-DE" sz="2000" dirty="0" err="1"/>
              <a:t>wird</a:t>
            </a:r>
            <a:r>
              <a:rPr lang="en-US" altLang="de-DE" sz="2000" dirty="0"/>
              <a:t> </a:t>
            </a:r>
            <a:r>
              <a:rPr lang="en-US" altLang="de-DE" sz="2000" dirty="0" err="1"/>
              <a:t>serverseitig</a:t>
            </a:r>
            <a:r>
              <a:rPr lang="en-US" altLang="de-DE" sz="2000" dirty="0"/>
              <a:t> </a:t>
            </a:r>
            <a:r>
              <a:rPr lang="en-US" altLang="de-DE" sz="2000" dirty="0" err="1"/>
              <a:t>verarbeitet</a:t>
            </a:r>
            <a:r>
              <a:rPr lang="en-US" altLang="de-DE" sz="2000" dirty="0"/>
              <a:t> und </a:t>
            </a:r>
            <a:r>
              <a:rPr lang="en-US" altLang="de-DE" sz="2000" dirty="0" err="1"/>
              <a:t>dann</a:t>
            </a:r>
            <a:r>
              <a:rPr lang="en-US" altLang="de-DE" sz="2000" dirty="0"/>
              <a:t> </a:t>
            </a:r>
            <a:r>
              <a:rPr lang="en-US" altLang="de-DE" sz="2000" dirty="0" err="1"/>
              <a:t>wir</a:t>
            </a:r>
            <a:r>
              <a:rPr lang="en-US" altLang="de-DE" sz="2000" dirty="0"/>
              <a:t> das Event auf </a:t>
            </a:r>
            <a:r>
              <a:rPr lang="en-US" altLang="de-DE" sz="2000" dirty="0" err="1"/>
              <a:t>dem</a:t>
            </a:r>
            <a:r>
              <a:rPr lang="en-US" altLang="de-DE" sz="2000" dirty="0"/>
              <a:t> Server </a:t>
            </a:r>
            <a:r>
              <a:rPr lang="en-US" altLang="de-DE" sz="2000" dirty="0" err="1"/>
              <a:t>gestartet</a:t>
            </a:r>
            <a:endParaRPr lang="en-US" altLang="de-DE" sz="2000" dirty="0"/>
          </a:p>
        </p:txBody>
      </p:sp>
      <p:grpSp>
        <p:nvGrpSpPr>
          <p:cNvPr id="9223" name="Gruppieren 9222"/>
          <p:cNvGrpSpPr/>
          <p:nvPr/>
        </p:nvGrpSpPr>
        <p:grpSpPr>
          <a:xfrm>
            <a:off x="1276351" y="2088038"/>
            <a:ext cx="2246244" cy="3926735"/>
            <a:chOff x="1343026" y="2404195"/>
            <a:chExt cx="2246244" cy="3926735"/>
          </a:xfrm>
        </p:grpSpPr>
        <p:cxnSp>
          <p:nvCxnSpPr>
            <p:cNvPr id="7" name="Gekrümmter Verbinder 6"/>
            <p:cNvCxnSpPr/>
            <p:nvPr/>
          </p:nvCxnSpPr>
          <p:spPr>
            <a:xfrm>
              <a:off x="1924298" y="2755385"/>
              <a:ext cx="389987" cy="2825064"/>
            </a:xfrm>
            <a:prstGeom prst="curvedConnector3">
              <a:avLst>
                <a:gd name="adj1" fmla="val 732653"/>
              </a:avLst>
            </a:prstGeom>
            <a:ln w="19050" cap="flat" cmpd="sng" algn="ctr">
              <a:solidFill>
                <a:srgbClr val="11E9CF"/>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12" name="Gefaltete Ecke 11"/>
            <p:cNvSpPr/>
            <p:nvPr/>
          </p:nvSpPr>
          <p:spPr>
            <a:xfrm>
              <a:off x="1343026" y="5380364"/>
              <a:ext cx="868262" cy="950566"/>
            </a:xfrm>
            <a:prstGeom prst="foldedCorner">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0001</a:t>
              </a:r>
            </a:p>
            <a:p>
              <a:pPr algn="ctr"/>
              <a:r>
                <a:rPr lang="de-DE" dirty="0">
                  <a:solidFill>
                    <a:schemeClr val="tx1"/>
                  </a:solidFill>
                </a:rPr>
                <a:t>1011</a:t>
              </a:r>
            </a:p>
            <a:p>
              <a:pPr algn="ctr"/>
              <a:r>
                <a:rPr lang="de-DE" dirty="0">
                  <a:solidFill>
                    <a:schemeClr val="tx1"/>
                  </a:solidFill>
                </a:rPr>
                <a:t>0111</a:t>
              </a:r>
            </a:p>
          </p:txBody>
        </p:sp>
        <p:cxnSp>
          <p:nvCxnSpPr>
            <p:cNvPr id="23" name="Gerade Verbindung mit Pfeil 22"/>
            <p:cNvCxnSpPr/>
            <p:nvPr/>
          </p:nvCxnSpPr>
          <p:spPr>
            <a:xfrm flipH="1">
              <a:off x="1414586" y="3411245"/>
              <a:ext cx="1489" cy="1259830"/>
            </a:xfrm>
            <a:prstGeom prst="straightConnector1">
              <a:avLst/>
            </a:prstGeom>
            <a:ln w="19050">
              <a:solidFill>
                <a:srgbClr val="11E9CF"/>
              </a:solidFill>
              <a:tailEnd type="arrow"/>
            </a:ln>
          </p:spPr>
          <p:style>
            <a:lnRef idx="1">
              <a:schemeClr val="accent1"/>
            </a:lnRef>
            <a:fillRef idx="0">
              <a:schemeClr val="accent1"/>
            </a:fillRef>
            <a:effectRef idx="0">
              <a:schemeClr val="accent1"/>
            </a:effectRef>
            <a:fontRef idx="minor">
              <a:schemeClr val="tx1"/>
            </a:fontRef>
          </p:style>
        </p:cxnSp>
        <p:sp>
          <p:nvSpPr>
            <p:cNvPr id="9220" name="Textfeld 9219"/>
            <p:cNvSpPr txBox="1"/>
            <p:nvPr/>
          </p:nvSpPr>
          <p:spPr>
            <a:xfrm>
              <a:off x="1412391" y="3526545"/>
              <a:ext cx="1023813" cy="400110"/>
            </a:xfrm>
            <a:prstGeom prst="rect">
              <a:avLst/>
            </a:prstGeom>
            <a:noFill/>
          </p:spPr>
          <p:txBody>
            <a:bodyPr wrap="square" rtlCol="0">
              <a:spAutoFit/>
            </a:bodyPr>
            <a:lstStyle/>
            <a:p>
              <a:r>
                <a:rPr lang="de-DE" sz="2000" dirty="0"/>
                <a:t>Request</a:t>
              </a:r>
            </a:p>
          </p:txBody>
        </p:sp>
        <p:sp>
          <p:nvSpPr>
            <p:cNvPr id="37" name="Textfeld 36"/>
            <p:cNvSpPr txBox="1"/>
            <p:nvPr/>
          </p:nvSpPr>
          <p:spPr>
            <a:xfrm>
              <a:off x="2055745" y="2404195"/>
              <a:ext cx="1533525" cy="400110"/>
            </a:xfrm>
            <a:prstGeom prst="rect">
              <a:avLst/>
            </a:prstGeom>
            <a:noFill/>
          </p:spPr>
          <p:txBody>
            <a:bodyPr wrap="square" rtlCol="0">
              <a:spAutoFit/>
            </a:bodyPr>
            <a:lstStyle/>
            <a:p>
              <a:r>
                <a:rPr lang="de-DE" sz="2000" dirty="0"/>
                <a:t>Response</a:t>
              </a:r>
            </a:p>
          </p:txBody>
        </p:sp>
      </p:grpSp>
      <p:grpSp>
        <p:nvGrpSpPr>
          <p:cNvPr id="14" name="Gruppieren 13"/>
          <p:cNvGrpSpPr/>
          <p:nvPr/>
        </p:nvGrpSpPr>
        <p:grpSpPr>
          <a:xfrm>
            <a:off x="612123" y="1633233"/>
            <a:ext cx="1471576" cy="2214423"/>
            <a:chOff x="625062" y="2862715"/>
            <a:chExt cx="1232788" cy="1866325"/>
          </a:xfrm>
          <a:solidFill>
            <a:schemeClr val="tx1"/>
          </a:solidFill>
        </p:grpSpPr>
        <p:sp>
          <p:nvSpPr>
            <p:cNvPr id="15" name="Ellipse 14"/>
            <p:cNvSpPr/>
            <p:nvPr/>
          </p:nvSpPr>
          <p:spPr>
            <a:xfrm>
              <a:off x="993299" y="2862715"/>
              <a:ext cx="480306" cy="451172"/>
            </a:xfrm>
            <a:prstGeom prst="ellipse">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16" name="Sehne 15"/>
            <p:cNvSpPr/>
            <p:nvPr/>
          </p:nvSpPr>
          <p:spPr>
            <a:xfrm rot="5400000">
              <a:off x="547966" y="3605173"/>
              <a:ext cx="1383077" cy="864657"/>
            </a:xfrm>
            <a:prstGeom prst="chord">
              <a:avLst>
                <a:gd name="adj1" fmla="val 6350610"/>
                <a:gd name="adj2" fmla="val 153114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Sehne 16"/>
            <p:cNvSpPr/>
            <p:nvPr/>
          </p:nvSpPr>
          <p:spPr>
            <a:xfrm rot="16200000">
              <a:off x="733025" y="2929303"/>
              <a:ext cx="1016862" cy="1232788"/>
            </a:xfrm>
            <a:prstGeom prst="chord">
              <a:avLst>
                <a:gd name="adj1" fmla="val 7861247"/>
                <a:gd name="adj2" fmla="val 1385181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8" name="Rechteck 17"/>
          <p:cNvSpPr/>
          <p:nvPr/>
        </p:nvSpPr>
        <p:spPr>
          <a:xfrm rot="20475245">
            <a:off x="1761489" y="4598042"/>
            <a:ext cx="607859" cy="1569660"/>
          </a:xfrm>
          <a:prstGeom prst="rect">
            <a:avLst/>
          </a:prstGeom>
          <a:noFill/>
        </p:spPr>
        <p:txBody>
          <a:bodyPr wrap="none" lIns="91440" tIns="45720" rIns="91440" bIns="45720">
            <a:spAutoFit/>
          </a:bodyPr>
          <a:lstStyle/>
          <a:p>
            <a:pPr algn="ctr"/>
            <a:r>
              <a:rPr lang="de-DE" sz="9600" b="0" cap="none" spc="0" dirty="0">
                <a:ln w="0"/>
                <a:solidFill>
                  <a:schemeClr val="tx1"/>
                </a:solidFill>
                <a:effectLst>
                  <a:outerShdw blurRad="38100" dist="19050" dir="2700000" algn="tl" rotWithShape="0">
                    <a:schemeClr val="dk1">
                      <a:alpha val="40000"/>
                    </a:schemeClr>
                  </a:outerShdw>
                </a:effectLst>
                <a:latin typeface="Brush Script MT" panose="03060802040406070304" pitchFamily="66" charset="0"/>
              </a:rPr>
              <a:t>!</a:t>
            </a:r>
          </a:p>
        </p:txBody>
      </p:sp>
    </p:spTree>
    <p:extLst>
      <p:ext uri="{BB962C8B-B14F-4D97-AF65-F5344CB8AC3E}">
        <p14:creationId xmlns:p14="http://schemas.microsoft.com/office/powerpoint/2010/main" val="33906417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Wirklich löschen</a:t>
            </a:r>
            <a:endParaRPr lang="de-DE" dirty="0"/>
          </a:p>
        </p:txBody>
      </p:sp>
      <p:sp>
        <p:nvSpPr>
          <p:cNvPr id="3" name="Inhaltsplatzhalter 2"/>
          <p:cNvSpPr>
            <a:spLocks noGrp="1"/>
          </p:cNvSpPr>
          <p:nvPr>
            <p:ph idx="1"/>
          </p:nvPr>
        </p:nvSpPr>
        <p:spPr/>
        <p:txBody>
          <a:bodyPr/>
          <a:lstStyle/>
          <a:p>
            <a:endParaRPr lang="de-DE" dirty="0"/>
          </a:p>
        </p:txBody>
      </p:sp>
      <p:sp>
        <p:nvSpPr>
          <p:cNvPr id="4" name="Rechteck 3"/>
          <p:cNvSpPr/>
          <p:nvPr/>
        </p:nvSpPr>
        <p:spPr>
          <a:xfrm>
            <a:off x="5723733" y="1027906"/>
            <a:ext cx="5630067" cy="369332"/>
          </a:xfrm>
          <a:prstGeom prst="rect">
            <a:avLst/>
          </a:prstGeom>
        </p:spPr>
        <p:txBody>
          <a:bodyPr wrap="none">
            <a:spAutoFit/>
          </a:bodyPr>
          <a:lstStyle/>
          <a:p>
            <a:r>
              <a:rPr lang="de-DE" dirty="0" err="1">
                <a:solidFill>
                  <a:srgbClr val="FF0000"/>
                </a:solidFill>
                <a:latin typeface="Consolas" panose="020B0609020204030204" pitchFamily="49" charset="0"/>
              </a:rPr>
              <a:t>OnClientClick</a:t>
            </a:r>
            <a:r>
              <a:rPr lang="de-DE" dirty="0">
                <a:solidFill>
                  <a:srgbClr val="0000FF"/>
                </a:solidFill>
                <a:latin typeface="Consolas" panose="020B0609020204030204" pitchFamily="49" charset="0"/>
              </a:rPr>
              <a:t>="</a:t>
            </a:r>
            <a:r>
              <a:rPr lang="de-DE" dirty="0" err="1">
                <a:solidFill>
                  <a:srgbClr val="0000FF"/>
                </a:solidFill>
                <a:latin typeface="Consolas" panose="020B0609020204030204" pitchFamily="49" charset="0"/>
              </a:rPr>
              <a:t>return</a:t>
            </a:r>
            <a:r>
              <a:rPr lang="de-DE" dirty="0">
                <a:solidFill>
                  <a:srgbClr val="0000FF"/>
                </a:solidFill>
                <a:latin typeface="Consolas" panose="020B0609020204030204" pitchFamily="49" charset="0"/>
              </a:rPr>
              <a:t> </a:t>
            </a:r>
            <a:r>
              <a:rPr lang="de-DE" dirty="0" err="1">
                <a:solidFill>
                  <a:srgbClr val="0000FF"/>
                </a:solidFill>
                <a:latin typeface="Consolas" panose="020B0609020204030204" pitchFamily="49" charset="0"/>
              </a:rPr>
              <a:t>confirm</a:t>
            </a:r>
            <a:r>
              <a:rPr lang="de-DE" dirty="0">
                <a:solidFill>
                  <a:srgbClr val="0000FF"/>
                </a:solidFill>
                <a:latin typeface="Consolas" panose="020B0609020204030204" pitchFamily="49" charset="0"/>
              </a:rPr>
              <a:t>('wirklich');"</a:t>
            </a:r>
            <a:endParaRPr lang="de-DE" dirty="0"/>
          </a:p>
        </p:txBody>
      </p:sp>
    </p:spTree>
    <p:extLst>
      <p:ext uri="{BB962C8B-B14F-4D97-AF65-F5344CB8AC3E}">
        <p14:creationId xmlns:p14="http://schemas.microsoft.com/office/powerpoint/2010/main" val="30027148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r>
              <a:rPr lang="en-US" altLang="de-DE" sz="7200" dirty="0">
                <a:solidFill>
                  <a:schemeClr val="bg1">
                    <a:lumMod val="65000"/>
                  </a:schemeClr>
                </a:solidFill>
                <a:latin typeface="Century Gothic" panose="020B0502020202020204" pitchFamily="34" charset="0"/>
                <a:ea typeface="+mn-ea"/>
                <a:cs typeface="+mn-cs"/>
              </a:rPr>
              <a:t>Handling </a:t>
            </a:r>
            <a:r>
              <a:rPr lang="en-US" altLang="de-DE" sz="7200" dirty="0" err="1">
                <a:solidFill>
                  <a:schemeClr val="bg1">
                    <a:lumMod val="65000"/>
                  </a:schemeClr>
                </a:solidFill>
                <a:latin typeface="Century Gothic" panose="020B0502020202020204" pitchFamily="34" charset="0"/>
                <a:ea typeface="+mn-ea"/>
                <a:cs typeface="+mn-cs"/>
              </a:rPr>
              <a:t>Postbacks</a:t>
            </a:r>
            <a:r>
              <a:rPr lang="en-US" altLang="de-DE" sz="7200" dirty="0">
                <a:solidFill>
                  <a:schemeClr val="bg1">
                    <a:lumMod val="65000"/>
                  </a:schemeClr>
                </a:solidFill>
                <a:latin typeface="Century Gothic" panose="020B0502020202020204" pitchFamily="34" charset="0"/>
                <a:ea typeface="+mn-ea"/>
                <a:cs typeface="+mn-cs"/>
              </a:rPr>
              <a:t> </a:t>
            </a:r>
          </a:p>
        </p:txBody>
      </p:sp>
      <p:sp>
        <p:nvSpPr>
          <p:cNvPr id="17" name="AutoShape 7"/>
          <p:cNvSpPr>
            <a:spLocks noChangeArrowheads="1"/>
          </p:cNvSpPr>
          <p:nvPr/>
        </p:nvSpPr>
        <p:spPr bwMode="auto">
          <a:xfrm>
            <a:off x="838199" y="4694876"/>
            <a:ext cx="9991726" cy="1391209"/>
          </a:xfrm>
          <a:prstGeom prst="roundRect">
            <a:avLst>
              <a:gd name="adj" fmla="val 7093"/>
            </a:avLst>
          </a:prstGeom>
          <a:ln w="25400">
            <a:solidFill>
              <a:srgbClr val="11E9CF"/>
            </a:solidFill>
            <a:headEnd/>
            <a:tailEnd/>
          </a:ln>
        </p:spPr>
        <p:style>
          <a:lnRef idx="2">
            <a:schemeClr val="accent1"/>
          </a:lnRef>
          <a:fillRef idx="1">
            <a:schemeClr val="lt1"/>
          </a:fillRef>
          <a:effectRef idx="0">
            <a:schemeClr val="accent1"/>
          </a:effectRef>
          <a:fontRef idx="minor">
            <a:schemeClr val="dk1"/>
          </a:fontRef>
        </p:style>
        <p:txBody>
          <a:bodyPr lIns="182880" rIns="182880"/>
          <a:lstStyle/>
          <a:p>
            <a:pPr defTabSz="457200" eaLnBrk="0" hangingPunct="0">
              <a:lnSpc>
                <a:spcPct val="120000"/>
              </a:lnSpc>
              <a:tabLst>
                <a:tab pos="457200" algn="l"/>
              </a:tabLst>
              <a:defRPr/>
            </a:pPr>
            <a:r>
              <a:rPr lang="en-US" sz="1400" dirty="0">
                <a:latin typeface="Courier New" pitchFamily="49" charset="0"/>
              </a:rPr>
              <a:t>protected void Page_Load(object sender, EventArgs e)</a:t>
            </a:r>
          </a:p>
          <a:p>
            <a:pPr defTabSz="457200" eaLnBrk="0" hangingPunct="0">
              <a:lnSpc>
                <a:spcPct val="120000"/>
              </a:lnSpc>
              <a:tabLst>
                <a:tab pos="457200" algn="l"/>
              </a:tabLst>
              <a:defRPr/>
            </a:pPr>
            <a:r>
              <a:rPr lang="en-US" sz="1400" dirty="0">
                <a:latin typeface="Courier New" pitchFamily="49" charset="0"/>
              </a:rPr>
              <a:t>{</a:t>
            </a:r>
          </a:p>
          <a:p>
            <a:pPr defTabSz="457200" eaLnBrk="0" hangingPunct="0">
              <a:lnSpc>
                <a:spcPct val="120000"/>
              </a:lnSpc>
              <a:tabLst>
                <a:tab pos="457200" algn="l"/>
              </a:tabLst>
              <a:defRPr/>
            </a:pPr>
            <a:r>
              <a:rPr lang="en-US" sz="1400" dirty="0">
                <a:latin typeface="Courier New" pitchFamily="49" charset="0"/>
              </a:rPr>
              <a:t>    if (! </a:t>
            </a:r>
            <a:r>
              <a:rPr lang="en-US" sz="1400" dirty="0" err="1">
                <a:latin typeface="Courier New" pitchFamily="49" charset="0"/>
              </a:rPr>
              <a:t>IsPostBack</a:t>
            </a:r>
            <a:r>
              <a:rPr lang="en-US" sz="1400" dirty="0">
                <a:latin typeface="Courier New" pitchFamily="49" charset="0"/>
              </a:rPr>
              <a:t>) {</a:t>
            </a:r>
          </a:p>
          <a:p>
            <a:pPr defTabSz="457200" eaLnBrk="0" hangingPunct="0">
              <a:lnSpc>
                <a:spcPct val="120000"/>
              </a:lnSpc>
              <a:tabLst>
                <a:tab pos="457200" algn="l"/>
              </a:tabLst>
              <a:defRPr/>
            </a:pPr>
            <a:r>
              <a:rPr lang="en-US" sz="1400" dirty="0">
                <a:latin typeface="Courier New" pitchFamily="49" charset="0"/>
              </a:rPr>
              <a:t>    }</a:t>
            </a:r>
          </a:p>
          <a:p>
            <a:pPr defTabSz="457200" eaLnBrk="0" hangingPunct="0">
              <a:lnSpc>
                <a:spcPct val="120000"/>
              </a:lnSpc>
              <a:tabLst>
                <a:tab pos="457200" algn="l"/>
              </a:tabLst>
              <a:defRPr/>
            </a:pPr>
            <a:r>
              <a:rPr lang="en-US" sz="1400" dirty="0">
                <a:latin typeface="Courier New" pitchFamily="49" charset="0"/>
              </a:rPr>
              <a:t>}</a:t>
            </a:r>
          </a:p>
        </p:txBody>
      </p:sp>
      <p:sp>
        <p:nvSpPr>
          <p:cNvPr id="12" name="Gefaltete Ecke 11"/>
          <p:cNvSpPr/>
          <p:nvPr/>
        </p:nvSpPr>
        <p:spPr>
          <a:xfrm>
            <a:off x="10276455" y="5373581"/>
            <a:ext cx="954368" cy="1246190"/>
          </a:xfrm>
          <a:prstGeom prst="foldedCorner">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0001</a:t>
            </a:r>
          </a:p>
          <a:p>
            <a:pPr algn="ctr"/>
            <a:r>
              <a:rPr lang="de-DE" dirty="0">
                <a:solidFill>
                  <a:schemeClr val="tx1"/>
                </a:solidFill>
              </a:rPr>
              <a:t>1011</a:t>
            </a:r>
          </a:p>
          <a:p>
            <a:pPr algn="ctr"/>
            <a:r>
              <a:rPr lang="de-DE" dirty="0">
                <a:solidFill>
                  <a:schemeClr val="tx1"/>
                </a:solidFill>
              </a:rPr>
              <a:t>0111</a:t>
            </a:r>
          </a:p>
        </p:txBody>
      </p:sp>
      <p:sp>
        <p:nvSpPr>
          <p:cNvPr id="8" name="Rechteck 7"/>
          <p:cNvSpPr/>
          <p:nvPr/>
        </p:nvSpPr>
        <p:spPr>
          <a:xfrm rot="20475245">
            <a:off x="10710742" y="4763654"/>
            <a:ext cx="793808" cy="2215991"/>
          </a:xfrm>
          <a:prstGeom prst="rect">
            <a:avLst/>
          </a:prstGeom>
          <a:noFill/>
        </p:spPr>
        <p:txBody>
          <a:bodyPr wrap="none" lIns="91440" tIns="45720" rIns="91440" bIns="45720">
            <a:spAutoFit/>
          </a:bodyPr>
          <a:lstStyle/>
          <a:p>
            <a:pPr algn="ctr"/>
            <a:r>
              <a:rPr lang="de-DE" sz="13800" b="0" cap="none" spc="0" dirty="0">
                <a:ln w="0"/>
                <a:solidFill>
                  <a:schemeClr val="tx1"/>
                </a:solidFill>
                <a:effectLst>
                  <a:outerShdw blurRad="38100" dist="19050" dir="2700000" algn="tl" rotWithShape="0">
                    <a:schemeClr val="dk1">
                      <a:alpha val="40000"/>
                    </a:schemeClr>
                  </a:outerShdw>
                </a:effectLst>
                <a:latin typeface="Brush Script MT" panose="03060802040406070304" pitchFamily="66" charset="0"/>
              </a:rPr>
              <a:t>!</a:t>
            </a:r>
          </a:p>
        </p:txBody>
      </p:sp>
    </p:spTree>
    <p:extLst>
      <p:ext uri="{BB962C8B-B14F-4D97-AF65-F5344CB8AC3E}">
        <p14:creationId xmlns:p14="http://schemas.microsoft.com/office/powerpoint/2010/main" val="17040813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1822</Words>
  <Application>Microsoft Office PowerPoint</Application>
  <PresentationFormat>Breitbild</PresentationFormat>
  <Paragraphs>231</Paragraphs>
  <Slides>22</Slides>
  <Notes>6</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22</vt:i4>
      </vt:variant>
    </vt:vector>
  </HeadingPairs>
  <TitlesOfParts>
    <vt:vector size="32" baseType="lpstr">
      <vt:lpstr>Arial</vt:lpstr>
      <vt:lpstr>Brush Script MT</vt:lpstr>
      <vt:lpstr>Calibri</vt:lpstr>
      <vt:lpstr>Calibri Light</vt:lpstr>
      <vt:lpstr>Century Gothic</vt:lpstr>
      <vt:lpstr>Consolas</vt:lpstr>
      <vt:lpstr>Courier New</vt:lpstr>
      <vt:lpstr>Verdana</vt:lpstr>
      <vt:lpstr>Wingdings</vt:lpstr>
      <vt:lpstr>Office</vt:lpstr>
      <vt:lpstr>Kontrollfluss</vt:lpstr>
      <vt:lpstr>PowerPoint-Präsentation</vt:lpstr>
      <vt:lpstr>Lebenszyklus der Seite</vt:lpstr>
      <vt:lpstr>Code-Behind Files</vt:lpstr>
      <vt:lpstr>Event Handlers</vt:lpstr>
      <vt:lpstr>Clientside Event Handlers</vt:lpstr>
      <vt:lpstr>Serverside Event Handlers</vt:lpstr>
      <vt:lpstr>Wirklich löschen</vt:lpstr>
      <vt:lpstr>Handling Postbacks </vt:lpstr>
      <vt:lpstr>Programmablauf steuern</vt:lpstr>
      <vt:lpstr>Response Objekt</vt:lpstr>
      <vt:lpstr>Request Objekt</vt:lpstr>
      <vt:lpstr>Get the Data</vt:lpstr>
      <vt:lpstr>Server Objekt</vt:lpstr>
      <vt:lpstr>Application Variable bzw Events</vt:lpstr>
      <vt:lpstr>App_start</vt:lpstr>
      <vt:lpstr>Session Variable</vt:lpstr>
      <vt:lpstr>Web.config &amp; Session Management</vt:lpstr>
      <vt:lpstr>Programmfluss durch Querystring ? steuern</vt:lpstr>
      <vt:lpstr>FriendlyUrls</vt:lpstr>
      <vt:lpstr>Cookies</vt:lpstr>
      <vt:lpstr>JavaScript Cookies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Webforms</dc:title>
  <dc:creator>juliaz@ppedv.de</dc:creator>
  <cp:lastModifiedBy>Preishuber</cp:lastModifiedBy>
  <cp:revision>127</cp:revision>
  <dcterms:created xsi:type="dcterms:W3CDTF">2016-10-05T12:31:26Z</dcterms:created>
  <dcterms:modified xsi:type="dcterms:W3CDTF">2018-06-05T19:58:36Z</dcterms:modified>
</cp:coreProperties>
</file>