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61" r:id="rId3"/>
    <p:sldId id="324" r:id="rId4"/>
    <p:sldId id="325" r:id="rId5"/>
    <p:sldId id="312" r:id="rId6"/>
    <p:sldId id="313" r:id="rId7"/>
    <p:sldId id="316" r:id="rId8"/>
    <p:sldId id="317" r:id="rId9"/>
    <p:sldId id="314" r:id="rId10"/>
    <p:sldId id="318" r:id="rId11"/>
    <p:sldId id="320" r:id="rId12"/>
    <p:sldId id="31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00DA63"/>
    <a:srgbClr val="68217A"/>
    <a:srgbClr val="009E49"/>
    <a:srgbClr val="0070C0"/>
    <a:srgbClr val="11E9CF"/>
    <a:srgbClr val="009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04" autoAdjust="0"/>
    <p:restoredTop sz="93825" autoAdjust="0"/>
  </p:normalViewPr>
  <p:slideViewPr>
    <p:cSldViewPr snapToGrid="0">
      <p:cViewPr varScale="1">
        <p:scale>
          <a:sx n="101" d="100"/>
          <a:sy n="101" d="100"/>
        </p:scale>
        <p:origin x="43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35F98-A1BD-4CEA-97BE-8B0B3D35457A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10812-7D92-4061-8666-33E5FF0E4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058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algn="ctr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7383A975-59B1-41BF-94DA-39C9E0150D14}" type="slidenum">
              <a:rPr lang="en-US" altLang="de-DE" sz="1200">
                <a:latin typeface="Arial" panose="020B0604020202020204" pitchFamily="34" charset="0"/>
              </a:rPr>
              <a:pPr algn="r" eaLnBrk="1" hangingPunct="1"/>
              <a:t>2</a:t>
            </a:fld>
            <a:endParaRPr lang="en-US" altLang="de-DE" sz="120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2184400"/>
            <a:ext cx="6286500" cy="6843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e-DE" dirty="0">
              <a:latin typeface="Arial" panose="020B0604020202020204" pitchFamily="34" charset="0"/>
            </a:endParaRPr>
          </a:p>
        </p:txBody>
      </p:sp>
      <p:sp>
        <p:nvSpPr>
          <p:cNvPr id="28677" name="Rectangle 2"/>
          <p:cNvSpPr txBox="1">
            <a:spLocks noGrp="1" noChangeArrowheads="1"/>
          </p:cNvSpPr>
          <p:nvPr/>
        </p:nvSpPr>
        <p:spPr bwMode="auto">
          <a:xfrm>
            <a:off x="0" y="238125"/>
            <a:ext cx="30384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 algn="ctr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de-DE" sz="1200" b="1">
                <a:solidFill>
                  <a:srgbClr val="336699"/>
                </a:solidFill>
                <a:latin typeface="Arial" panose="020B0604020202020204" pitchFamily="34" charset="0"/>
              </a:rPr>
              <a:t>Module 7: Troubleshooting Microsoft® ASP.NET Web Applications</a:t>
            </a:r>
          </a:p>
        </p:txBody>
      </p:sp>
      <p:sp>
        <p:nvSpPr>
          <p:cNvPr id="28678" name="Rectangle 3"/>
          <p:cNvSpPr txBox="1">
            <a:spLocks noGrp="1" noChangeArrowheads="1"/>
          </p:cNvSpPr>
          <p:nvPr/>
        </p:nvSpPr>
        <p:spPr bwMode="auto"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de-DE" sz="1200" b="1">
                <a:latin typeface="Arial" panose="020B0604020202020204" pitchFamily="34" charset="0"/>
              </a:rPr>
              <a:t>Course 10267A</a:t>
            </a:r>
          </a:p>
        </p:txBody>
      </p:sp>
    </p:spTree>
    <p:extLst>
      <p:ext uri="{BB962C8B-B14F-4D97-AF65-F5344CB8AC3E}">
        <p14:creationId xmlns:p14="http://schemas.microsoft.com/office/powerpoint/2010/main" val="254855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70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1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5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66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31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24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93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9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7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22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03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96C3-1F42-476F-BF68-0478C74608EE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40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3503" y="4554414"/>
            <a:ext cx="11415581" cy="2224129"/>
          </a:xfrm>
        </p:spPr>
        <p:txBody>
          <a:bodyPr anchor="t">
            <a:noAutofit/>
          </a:bodyPr>
          <a:lstStyle/>
          <a:p>
            <a:pPr algn="l"/>
            <a:r>
              <a:rPr lang="de-DE" sz="11100" dirty="0" smtClean="0">
                <a:solidFill>
                  <a:srgbClr val="11E9CF"/>
                </a:solidFill>
                <a:latin typeface="Century Gothic" panose="020B0502020202020204" pitchFamily="34" charset="0"/>
              </a:rPr>
              <a:t>Grundlagen</a:t>
            </a:r>
            <a:endParaRPr lang="de-DE" sz="11100" dirty="0">
              <a:solidFill>
                <a:srgbClr val="11E9CF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3504" y="2705522"/>
            <a:ext cx="9228201" cy="1645920"/>
          </a:xfrm>
        </p:spPr>
        <p:txBody>
          <a:bodyPr anchor="b">
            <a:normAutofit/>
          </a:bodyPr>
          <a:lstStyle/>
          <a:p>
            <a:pPr algn="l"/>
            <a:r>
              <a:rPr lang="de-DE" sz="7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ASP.NET</a:t>
            </a: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603504" y="4448908"/>
            <a:ext cx="10993550" cy="4020"/>
          </a:xfrm>
          <a:prstGeom prst="line">
            <a:avLst/>
          </a:prstGeom>
          <a:ln w="34925">
            <a:solidFill>
              <a:srgbClr val="11E9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Page Attribute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Titel</a:t>
            </a:r>
          </a:p>
          <a:p>
            <a:pPr lvl="1"/>
            <a:r>
              <a:rPr lang="de-DE" dirty="0" smtClean="0"/>
              <a:t>Page</a:t>
            </a:r>
          </a:p>
          <a:p>
            <a:pPr lvl="1"/>
            <a:r>
              <a:rPr lang="de-DE" dirty="0" smtClean="0"/>
              <a:t>Metatag </a:t>
            </a:r>
          </a:p>
          <a:p>
            <a:pPr lvl="2"/>
            <a:r>
              <a:rPr lang="de-DE" dirty="0" err="1" smtClean="0"/>
              <a:t>Runat</a:t>
            </a:r>
            <a:r>
              <a:rPr lang="de-DE" dirty="0" smtClean="0"/>
              <a:t>=Server</a:t>
            </a:r>
          </a:p>
          <a:p>
            <a:r>
              <a:rPr lang="de-DE" dirty="0" smtClean="0"/>
              <a:t>Codebehind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Codefile</a:t>
            </a:r>
            <a:endParaRPr lang="de-DE" dirty="0" smtClean="0"/>
          </a:p>
          <a:p>
            <a:r>
              <a:rPr lang="de-DE" smtClean="0"/>
              <a:t>EnableViewstate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333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Hosting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IIS</a:t>
            </a:r>
          </a:p>
          <a:p>
            <a:pPr lvl="1"/>
            <a:r>
              <a:rPr lang="de-DE" dirty="0" smtClean="0"/>
              <a:t>Hostheader pro Website</a:t>
            </a:r>
          </a:p>
          <a:p>
            <a:r>
              <a:rPr lang="de-DE" dirty="0" err="1" smtClean="0"/>
              <a:t>IISExpress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Localhost</a:t>
            </a:r>
            <a:r>
              <a:rPr lang="de-DE" dirty="0"/>
              <a:t> </a:t>
            </a:r>
            <a:r>
              <a:rPr lang="de-DE" dirty="0" smtClean="0"/>
              <a:t>+</a:t>
            </a:r>
            <a:r>
              <a:rPr lang="de-DE" dirty="0" smtClean="0"/>
              <a:t>Port</a:t>
            </a:r>
          </a:p>
          <a:p>
            <a:r>
              <a:rPr lang="de-DE" dirty="0" err="1" smtClean="0"/>
              <a:t>Selfhosted</a:t>
            </a:r>
            <a:endParaRPr lang="de-DE" dirty="0" smtClean="0"/>
          </a:p>
          <a:p>
            <a:pPr lvl="1"/>
            <a:r>
              <a:rPr lang="de-DE" dirty="0" smtClean="0"/>
              <a:t>http.sys</a:t>
            </a:r>
            <a:endParaRPr lang="de-DE" dirty="0" smtClean="0"/>
          </a:p>
          <a:p>
            <a:r>
              <a:rPr lang="de-DE" dirty="0"/>
              <a:t>app_offline.htm</a:t>
            </a:r>
          </a:p>
        </p:txBody>
      </p:sp>
    </p:spTree>
    <p:extLst>
      <p:ext uri="{BB962C8B-B14F-4D97-AF65-F5344CB8AC3E}">
        <p14:creationId xmlns:p14="http://schemas.microsoft.com/office/powerpoint/2010/main" val="29029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Taschenrechner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16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de-DE" sz="7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Was </a:t>
            </a:r>
            <a:r>
              <a:rPr lang="en-US" altLang="de-DE" sz="7200" dirty="0" err="1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ist</a:t>
            </a:r>
            <a:r>
              <a:rPr lang="en-US" altLang="de-DE" sz="7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 ASP.NET?</a:t>
            </a:r>
          </a:p>
        </p:txBody>
      </p:sp>
      <p:sp>
        <p:nvSpPr>
          <p:cNvPr id="16" name="Rechteck 15"/>
          <p:cNvSpPr/>
          <p:nvPr/>
        </p:nvSpPr>
        <p:spPr>
          <a:xfrm>
            <a:off x="7804728" y="1690688"/>
            <a:ext cx="417772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</a:rPr>
              <a:t>So </a:t>
            </a:r>
            <a:r>
              <a:rPr lang="de-DE" sz="2400" dirty="0" err="1">
                <a:solidFill>
                  <a:srgbClr val="FF0000"/>
                </a:solidFill>
              </a:rPr>
              <a:t>much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 err="1">
                <a:solidFill>
                  <a:srgbClr val="FF0000"/>
                </a:solidFill>
              </a:rPr>
              <a:t>liberty</a:t>
            </a:r>
            <a:r>
              <a:rPr lang="de-DE" sz="2400" dirty="0">
                <a:solidFill>
                  <a:srgbClr val="FF0000"/>
                </a:solidFill>
              </a:rPr>
              <a:t> so </a:t>
            </a:r>
            <a:r>
              <a:rPr lang="de-DE" sz="2400" dirty="0" err="1">
                <a:solidFill>
                  <a:srgbClr val="FF0000"/>
                </a:solidFill>
              </a:rPr>
              <a:t>much</a:t>
            </a:r>
            <a:r>
              <a:rPr lang="de-DE" sz="2400" dirty="0">
                <a:solidFill>
                  <a:srgbClr val="FF0000"/>
                </a:solidFill>
              </a:rPr>
              <a:t> wow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smtClean="0"/>
              <a:t>Unabhängig </a:t>
            </a:r>
            <a:r>
              <a:rPr lang="de-DE" dirty="0"/>
              <a:t>von Programmiersprache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smtClean="0"/>
              <a:t>Unabhängig </a:t>
            </a:r>
            <a:r>
              <a:rPr lang="de-DE" dirty="0"/>
              <a:t>vom </a:t>
            </a:r>
            <a:r>
              <a:rPr lang="de-DE" dirty="0" smtClean="0"/>
              <a:t>Browser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smtClean="0"/>
              <a:t>Mono 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sz="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sz="600" dirty="0"/>
          </a:p>
          <a:p>
            <a:r>
              <a:rPr lang="de-DE" sz="2400" dirty="0">
                <a:solidFill>
                  <a:srgbClr val="FF0000"/>
                </a:solidFill>
              </a:rPr>
              <a:t>…</a:t>
            </a:r>
            <a:r>
              <a:rPr lang="de-DE" sz="2400" dirty="0" err="1">
                <a:solidFill>
                  <a:srgbClr val="FF0000"/>
                </a:solidFill>
              </a:rPr>
              <a:t>by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 err="1">
                <a:solidFill>
                  <a:srgbClr val="FF0000"/>
                </a:solidFill>
              </a:rPr>
              <a:t>the</a:t>
            </a:r>
            <a:r>
              <a:rPr lang="de-DE" sz="2400" dirty="0">
                <a:solidFill>
                  <a:srgbClr val="FF0000"/>
                </a:solidFill>
              </a:rPr>
              <a:t> Way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de-DE" dirty="0" err="1"/>
              <a:t>Objektorientiertes</a:t>
            </a:r>
            <a:r>
              <a:rPr lang="en-US" altLang="de-DE" dirty="0"/>
              <a:t> </a:t>
            </a:r>
            <a:r>
              <a:rPr lang="en-US" altLang="de-DE" dirty="0" err="1"/>
              <a:t>Programmieren</a:t>
            </a:r>
            <a:endParaRPr lang="en-US" altLang="de-DE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de-DE" dirty="0" err="1"/>
              <a:t>Serverseitige</a:t>
            </a:r>
            <a:r>
              <a:rPr lang="en-US" altLang="de-DE" dirty="0"/>
              <a:t> Events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354927"/>
              </p:ext>
            </p:extLst>
          </p:nvPr>
        </p:nvGraphicFramePr>
        <p:xfrm>
          <a:off x="1009642" y="2137086"/>
          <a:ext cx="601980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972">
                  <a:extLst>
                    <a:ext uri="{9D8B030D-6E8A-4147-A177-3AD203B41FA5}">
                      <a16:colId xmlns:a16="http://schemas.microsoft.com/office/drawing/2014/main" val="2493990769"/>
                    </a:ext>
                  </a:extLst>
                </a:gridCol>
                <a:gridCol w="859972">
                  <a:extLst>
                    <a:ext uri="{9D8B030D-6E8A-4147-A177-3AD203B41FA5}">
                      <a16:colId xmlns:a16="http://schemas.microsoft.com/office/drawing/2014/main" val="1105947321"/>
                    </a:ext>
                  </a:extLst>
                </a:gridCol>
                <a:gridCol w="859972">
                  <a:extLst>
                    <a:ext uri="{9D8B030D-6E8A-4147-A177-3AD203B41FA5}">
                      <a16:colId xmlns:a16="http://schemas.microsoft.com/office/drawing/2014/main" val="4052465074"/>
                    </a:ext>
                  </a:extLst>
                </a:gridCol>
                <a:gridCol w="859972">
                  <a:extLst>
                    <a:ext uri="{9D8B030D-6E8A-4147-A177-3AD203B41FA5}">
                      <a16:colId xmlns:a16="http://schemas.microsoft.com/office/drawing/2014/main" val="2381397632"/>
                    </a:ext>
                  </a:extLst>
                </a:gridCol>
                <a:gridCol w="859972">
                  <a:extLst>
                    <a:ext uri="{9D8B030D-6E8A-4147-A177-3AD203B41FA5}">
                      <a16:colId xmlns:a16="http://schemas.microsoft.com/office/drawing/2014/main" val="313148078"/>
                    </a:ext>
                  </a:extLst>
                </a:gridCol>
                <a:gridCol w="859972">
                  <a:extLst>
                    <a:ext uri="{9D8B030D-6E8A-4147-A177-3AD203B41FA5}">
                      <a16:colId xmlns:a16="http://schemas.microsoft.com/office/drawing/2014/main" val="2428563688"/>
                    </a:ext>
                  </a:extLst>
                </a:gridCol>
                <a:gridCol w="859972">
                  <a:extLst>
                    <a:ext uri="{9D8B030D-6E8A-4147-A177-3AD203B41FA5}">
                      <a16:colId xmlns:a16="http://schemas.microsoft.com/office/drawing/2014/main" val="598283223"/>
                    </a:ext>
                  </a:extLst>
                </a:gridCol>
              </a:tblGrid>
              <a:tr h="445717">
                <a:tc gridSpan="4">
                  <a:txBody>
                    <a:bodyPr/>
                    <a:lstStyle/>
                    <a:p>
                      <a:r>
                        <a:rPr lang="de-DE" sz="2400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Sites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de-DE" sz="2400" b="0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Services</a:t>
                      </a:r>
                      <a:endParaRPr lang="de-DE" sz="2400" b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2400" b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59948"/>
                  </a:ext>
                </a:extLst>
              </a:tr>
              <a:tr h="891435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Web Forms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4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Web Pages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4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Single Page Apps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4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MVC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4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Web API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4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SignalR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4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ASMX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358257"/>
                  </a:ext>
                </a:extLst>
              </a:tr>
              <a:tr h="445717">
                <a:tc gridSpan="7"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ASP.NET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217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68217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68217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68217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68217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6821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24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21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736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77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.NET?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Installiertes Framework</a:t>
            </a:r>
          </a:p>
          <a:p>
            <a:pPr lvl="1"/>
            <a:r>
              <a:rPr lang="de-DE" dirty="0" smtClean="0"/>
              <a:t>1.1,2, 3.x, 4.x </a:t>
            </a:r>
          </a:p>
          <a:p>
            <a:pPr lvl="1"/>
            <a:r>
              <a:rPr lang="de-DE" dirty="0" smtClean="0"/>
              <a:t>CLR, BCL, CTS</a:t>
            </a:r>
          </a:p>
          <a:p>
            <a:r>
              <a:rPr lang="de-DE" dirty="0" smtClean="0"/>
              <a:t>Verschiedenen Programmiersprachen</a:t>
            </a:r>
          </a:p>
          <a:p>
            <a:pPr lvl="1"/>
            <a:r>
              <a:rPr lang="de-DE" dirty="0" smtClean="0"/>
              <a:t>Zwischensprache IL</a:t>
            </a:r>
          </a:p>
          <a:p>
            <a:r>
              <a:rPr lang="de-DE" dirty="0" smtClean="0"/>
              <a:t>Laufzeitkompilierung JIT</a:t>
            </a:r>
          </a:p>
          <a:p>
            <a:pPr lvl="1"/>
            <a:r>
              <a:rPr lang="de-DE" dirty="0" smtClean="0"/>
              <a:t>Exe</a:t>
            </a:r>
          </a:p>
          <a:p>
            <a:pPr lvl="1"/>
            <a:r>
              <a:rPr lang="de-DE" dirty="0" smtClean="0"/>
              <a:t>DLL </a:t>
            </a:r>
            <a:r>
              <a:rPr lang="de-DE" dirty="0" err="1" smtClean="0"/>
              <a:t>Assembly</a:t>
            </a:r>
            <a:endParaRPr lang="de-DE" dirty="0" smtClean="0"/>
          </a:p>
          <a:p>
            <a:r>
              <a:rPr lang="de-DE" dirty="0" err="1" smtClean="0"/>
              <a:t>Garbage</a:t>
            </a:r>
            <a:r>
              <a:rPr lang="de-DE" dirty="0" smtClean="0"/>
              <a:t> </a:t>
            </a:r>
            <a:r>
              <a:rPr lang="de-DE" dirty="0" err="1" smtClean="0"/>
              <a:t>Collector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Managed</a:t>
            </a:r>
            <a:r>
              <a:rPr lang="de-DE" dirty="0" smtClean="0"/>
              <a:t> Objects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895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On Top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Winforms</a:t>
            </a:r>
          </a:p>
          <a:p>
            <a:r>
              <a:rPr lang="de-DE" dirty="0" smtClean="0"/>
              <a:t>WPF</a:t>
            </a:r>
          </a:p>
          <a:p>
            <a:r>
              <a:rPr lang="de-DE" dirty="0" smtClean="0"/>
              <a:t>ADO.NET</a:t>
            </a:r>
          </a:p>
          <a:p>
            <a:r>
              <a:rPr lang="de-DE" dirty="0" smtClean="0"/>
              <a:t>WCF</a:t>
            </a:r>
          </a:p>
          <a:p>
            <a:r>
              <a:rPr lang="de-DE" dirty="0" smtClean="0"/>
              <a:t>ASP.NET	</a:t>
            </a:r>
          </a:p>
          <a:p>
            <a:pPr lvl="1"/>
            <a:r>
              <a:rPr lang="de-DE" dirty="0" smtClean="0"/>
              <a:t>Web API</a:t>
            </a:r>
          </a:p>
          <a:p>
            <a:pPr lvl="1"/>
            <a:r>
              <a:rPr lang="de-DE" dirty="0" smtClean="0"/>
              <a:t>Webforms</a:t>
            </a:r>
          </a:p>
          <a:p>
            <a:pPr lvl="1"/>
            <a:r>
              <a:rPr lang="de-DE" dirty="0" smtClean="0"/>
              <a:t>MVC</a:t>
            </a:r>
          </a:p>
          <a:p>
            <a:pPr lvl="1"/>
            <a:r>
              <a:rPr lang="de-DE" dirty="0" err="1" smtClean="0"/>
              <a:t>Razor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552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Basic Server Controls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Button, Label, </a:t>
            </a:r>
            <a:r>
              <a:rPr lang="de-DE" dirty="0" err="1" smtClean="0"/>
              <a:t>Textbox</a:t>
            </a:r>
            <a:endParaRPr lang="de-DE" dirty="0" smtClean="0"/>
          </a:p>
          <a:p>
            <a:r>
              <a:rPr lang="de-DE" dirty="0" err="1" smtClean="0"/>
              <a:t>Postback</a:t>
            </a:r>
            <a:endParaRPr lang="de-DE" dirty="0" smtClean="0"/>
          </a:p>
          <a:p>
            <a:pPr lvl="1"/>
            <a:r>
              <a:rPr lang="de-DE" dirty="0" err="1" smtClean="0"/>
              <a:t>ispostback</a:t>
            </a:r>
            <a:endParaRPr lang="de-DE" dirty="0" smtClean="0"/>
          </a:p>
          <a:p>
            <a:r>
              <a:rPr lang="de-DE" dirty="0" err="1" smtClean="0"/>
              <a:t>Viewstate</a:t>
            </a:r>
            <a:endParaRPr lang="de-DE" dirty="0" smtClean="0"/>
          </a:p>
          <a:p>
            <a:pPr lvl="1"/>
            <a:r>
              <a:rPr lang="de-DE" dirty="0" smtClean="0"/>
              <a:t>Status Wiederherstellen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11633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Inline Code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</a:t>
            </a:r>
            <a:r>
              <a:rPr lang="de-DE" dirty="0" err="1" smtClean="0"/>
              <a:t>script</a:t>
            </a:r>
            <a:r>
              <a:rPr lang="de-DE" dirty="0" smtClean="0"/>
              <a:t> </a:t>
            </a:r>
            <a:r>
              <a:rPr lang="de-DE" dirty="0" err="1" smtClean="0"/>
              <a:t>runat</a:t>
            </a:r>
            <a:r>
              <a:rPr lang="de-DE" dirty="0" smtClean="0"/>
              <a:t>=</a:t>
            </a:r>
            <a:r>
              <a:rPr lang="de-DE" dirty="0" err="1" smtClean="0"/>
              <a:t>server</a:t>
            </a:r>
            <a:endParaRPr lang="de-DE" dirty="0" smtClean="0"/>
          </a:p>
          <a:p>
            <a:r>
              <a:rPr lang="de-DE" dirty="0" smtClean="0"/>
              <a:t>&lt;%=    </a:t>
            </a:r>
            <a:r>
              <a:rPr lang="de-DE" dirty="0" err="1" smtClean="0"/>
              <a:t>Response.Write</a:t>
            </a:r>
            <a:endParaRPr lang="de-DE" dirty="0" smtClean="0"/>
          </a:p>
          <a:p>
            <a:r>
              <a:rPr lang="de-DE" dirty="0" smtClean="0"/>
              <a:t>&lt;%:     </a:t>
            </a:r>
            <a:r>
              <a:rPr lang="de-DE" dirty="0" err="1" smtClean="0"/>
              <a:t>Response.write</a:t>
            </a:r>
            <a:r>
              <a:rPr lang="de-DE" dirty="0" smtClean="0"/>
              <a:t>+  </a:t>
            </a:r>
            <a:r>
              <a:rPr lang="de-DE" dirty="0" err="1" smtClean="0"/>
              <a:t>HttpUtility.HtmlEncode</a:t>
            </a:r>
            <a:endParaRPr lang="de-DE" dirty="0" smtClean="0"/>
          </a:p>
          <a:p>
            <a:r>
              <a:rPr lang="de-DE" dirty="0" smtClean="0"/>
              <a:t>&lt;%#    </a:t>
            </a:r>
            <a:r>
              <a:rPr lang="de-DE" dirty="0" err="1" smtClean="0"/>
              <a:t>Databinding</a:t>
            </a:r>
            <a:endParaRPr lang="de-DE" dirty="0"/>
          </a:p>
          <a:p>
            <a:r>
              <a:rPr lang="de-DE" dirty="0" smtClean="0"/>
              <a:t>&lt;%@ Page  </a:t>
            </a:r>
            <a:r>
              <a:rPr lang="de-DE" dirty="0" err="1" smtClean="0"/>
              <a:t>Page</a:t>
            </a:r>
            <a:r>
              <a:rPr lang="de-DE" dirty="0" smtClean="0"/>
              <a:t> Deklaration</a:t>
            </a:r>
          </a:p>
          <a:p>
            <a:pPr lvl="1"/>
            <a:r>
              <a:rPr lang="de-DE" dirty="0" smtClean="0"/>
              <a:t>Imports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378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 Studio Designer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76275" y="181969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="form1"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runat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Webrechner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asp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TextBox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="TextBox1"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runat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"&gt;&lt;/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asp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TextBox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asp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TextBox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="TextBox2"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runat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"&gt;&lt;/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asp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TextBox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asp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="Button1"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runat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Ergebnis: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asp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="Label1"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runat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="Label"&gt;&lt;/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asp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675" y="1947862"/>
            <a:ext cx="36957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9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 Studio Code Editor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838199" y="1872466"/>
            <a:ext cx="817721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_01Modul_Default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System.Web.UI.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Page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Page_Load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Button1_Click(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82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Event Methode</a:t>
            </a:r>
          </a:p>
          <a:p>
            <a:pPr lvl="1"/>
            <a:r>
              <a:rPr lang="de-DE" dirty="0" smtClean="0"/>
              <a:t>Signatur</a:t>
            </a:r>
          </a:p>
          <a:p>
            <a:r>
              <a:rPr lang="de-DE" dirty="0" err="1" smtClean="0"/>
              <a:t>Page_load</a:t>
            </a:r>
            <a:endParaRPr lang="de-DE" dirty="0" smtClean="0"/>
          </a:p>
          <a:p>
            <a:r>
              <a:rPr lang="de-DE" smtClean="0"/>
              <a:t>Werte Properties zuweisen</a:t>
            </a:r>
            <a:endParaRPr lang="de-DE" dirty="0" smtClean="0"/>
          </a:p>
          <a:p>
            <a:pPr lvl="1"/>
            <a:r>
              <a:rPr lang="de-DE" dirty="0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179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289</Words>
  <Application>Microsoft Office PowerPoint</Application>
  <PresentationFormat>Breitbild</PresentationFormat>
  <Paragraphs>105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Consolas</vt:lpstr>
      <vt:lpstr>Wingdings</vt:lpstr>
      <vt:lpstr>Office</vt:lpstr>
      <vt:lpstr>Grundlagen</vt:lpstr>
      <vt:lpstr>Was ist ASP.NET?</vt:lpstr>
      <vt:lpstr>Was ist .NET?</vt:lpstr>
      <vt:lpstr>On Top</vt:lpstr>
      <vt:lpstr>Basic Server Controls</vt:lpstr>
      <vt:lpstr>Inline Code</vt:lpstr>
      <vt:lpstr>Visual Studio Designer</vt:lpstr>
      <vt:lpstr>Visual Studio Code Editor</vt:lpstr>
      <vt:lpstr>Events</vt:lpstr>
      <vt:lpstr>Page Attribute</vt:lpstr>
      <vt:lpstr>Hosting </vt:lpstr>
      <vt:lpstr>Taschenrechner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Webforms</dc:title>
  <dc:creator>juliaz@ppedv.de</dc:creator>
  <cp:lastModifiedBy>Preishuber</cp:lastModifiedBy>
  <cp:revision>123</cp:revision>
  <dcterms:created xsi:type="dcterms:W3CDTF">2016-10-05T12:31:26Z</dcterms:created>
  <dcterms:modified xsi:type="dcterms:W3CDTF">2018-06-04T19:00:18Z</dcterms:modified>
</cp:coreProperties>
</file>