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315" r:id="rId4"/>
    <p:sldId id="323" r:id="rId5"/>
    <p:sldId id="316" r:id="rId6"/>
    <p:sldId id="314" r:id="rId7"/>
    <p:sldId id="321" r:id="rId8"/>
    <p:sldId id="317" r:id="rId9"/>
    <p:sldId id="312" r:id="rId10"/>
    <p:sldId id="320" r:id="rId11"/>
    <p:sldId id="319" r:id="rId12"/>
    <p:sldId id="318" r:id="rId13"/>
    <p:sldId id="322"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4B86"/>
    <a:srgbClr val="11E9CF"/>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47205" autoAdjust="0"/>
  </p:normalViewPr>
  <p:slideViewPr>
    <p:cSldViewPr snapToGrid="0">
      <p:cViewPr varScale="1">
        <p:scale>
          <a:sx n="101" d="100"/>
          <a:sy n="101" d="100"/>
        </p:scale>
        <p:origin x="1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04.06.2018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14417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44132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9</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Client-side event handlers are useful for events to which a Web Form must respond immediately, such as validation events. ASP.NET supports client script in either JavaScript or Microsoft Visual Basic Scripting Edition (VBScript) . Point out that VBScript is only supported in Windows® Internet Explorer®.</a:t>
            </a:r>
          </a:p>
          <a:p>
            <a:r>
              <a:rPr lang="en-US" altLang="de-DE" dirty="0">
                <a:latin typeface="Arial" panose="020B0604020202020204" pitchFamily="34" charset="0"/>
              </a:rPr>
              <a:t>Take some time to discuss how event handlers can be created, assigned, or attached programmatically or explicitly.</a:t>
            </a:r>
          </a:p>
          <a:p>
            <a:r>
              <a:rPr lang="en-US" altLang="de-DE" dirty="0">
                <a:latin typeface="Arial" panose="020B0604020202020204" pitchFamily="34" charset="0"/>
              </a:rPr>
              <a:t>Point out that you can get a reference to the </a:t>
            </a:r>
            <a:r>
              <a:rPr lang="en-US" altLang="de-DE" b="1" dirty="0" err="1">
                <a:latin typeface="Arial" panose="020B0604020202020204" pitchFamily="34" charset="0"/>
              </a:rPr>
              <a:t>ClientScriptManager</a:t>
            </a:r>
            <a:r>
              <a:rPr lang="en-US" altLang="de-DE" dirty="0">
                <a:latin typeface="Arial" panose="020B0604020202020204" pitchFamily="34" charset="0"/>
              </a:rPr>
              <a:t> class from the </a:t>
            </a:r>
            <a:r>
              <a:rPr lang="en-US" altLang="de-DE" b="1" dirty="0" err="1">
                <a:latin typeface="Arial" panose="020B0604020202020204" pitchFamily="34" charset="0"/>
              </a:rPr>
              <a:t>ClientScript</a:t>
            </a:r>
            <a:r>
              <a:rPr lang="en-US" altLang="de-DE" dirty="0">
                <a:latin typeface="Arial" panose="020B0604020202020204" pitchFamily="34" charset="0"/>
              </a:rPr>
              <a:t> property of the Page object, which is shown in the code samples as </a:t>
            </a:r>
            <a:r>
              <a:rPr lang="en-US" altLang="de-DE" b="1" dirty="0" err="1">
                <a:latin typeface="Arial" panose="020B0604020202020204" pitchFamily="34" charset="0"/>
              </a:rPr>
              <a:t>Me.ClientScript</a:t>
            </a:r>
            <a:r>
              <a:rPr lang="en-US" altLang="de-DE" dirty="0">
                <a:latin typeface="Arial" panose="020B0604020202020204" pitchFamily="34" charset="0"/>
              </a:rPr>
              <a:t> and </a:t>
            </a:r>
            <a:r>
              <a:rPr lang="en-US" altLang="de-DE" b="1" dirty="0" err="1">
                <a:latin typeface="Arial" panose="020B0604020202020204" pitchFamily="34" charset="0"/>
              </a:rPr>
              <a:t>this.ClientScript</a:t>
            </a:r>
            <a:r>
              <a:rPr lang="en-US" altLang="de-DE" dirty="0">
                <a:latin typeface="Arial" panose="020B0604020202020204" pitchFamily="34" charset="0"/>
              </a:rPr>
              <a:t>.</a:t>
            </a:r>
            <a:endParaRPr lang="en-US" altLang="de-DE" b="1" dirty="0">
              <a:latin typeface="Arial" panose="020B0604020202020204" pitchFamily="34" charset="0"/>
            </a:endParaRPr>
          </a:p>
          <a:p>
            <a:r>
              <a:rPr lang="en-US" altLang="de-DE" b="1" dirty="0">
                <a:latin typeface="Arial" panose="020B0604020202020204" pitchFamily="34" charset="0"/>
              </a:rPr>
              <a:t>Note</a:t>
            </a:r>
            <a:r>
              <a:rPr lang="en-US" altLang="de-DE" dirty="0">
                <a:latin typeface="Arial" panose="020B0604020202020204" pitchFamily="34" charset="0"/>
              </a:rPr>
              <a:t>: Make sure that you do not get started on a discussion on ASP.NET Asynchronous JavaScript and XML (AJAX) at this point.</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27584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04.06.2018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04.06.2018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04.06.2018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04.06.2018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04.06.2018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04.06.2018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04.06.2018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err="1">
                <a:solidFill>
                  <a:srgbClr val="11E9CF"/>
                </a:solidFill>
                <a:latin typeface="Century Gothic" panose="020B0502020202020204" pitchFamily="34" charset="0"/>
              </a:rPr>
              <a:t>Webforms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Events</a:t>
            </a:r>
            <a:endParaRPr lang="de-DE" dirty="0"/>
          </a:p>
        </p:txBody>
      </p:sp>
      <p:sp>
        <p:nvSpPr>
          <p:cNvPr id="3" name="Inhaltsplatzhalter 2"/>
          <p:cNvSpPr>
            <a:spLocks noGrp="1"/>
          </p:cNvSpPr>
          <p:nvPr>
            <p:ph idx="1"/>
          </p:nvPr>
        </p:nvSpPr>
        <p:spPr/>
        <p:txBody>
          <a:bodyPr/>
          <a:lstStyle/>
          <a:p>
            <a:r>
              <a:rPr lang="de-DE" dirty="0" err="1" smtClean="0"/>
              <a:t>OnClick</a:t>
            </a:r>
            <a:endParaRPr lang="de-DE" dirty="0" smtClean="0"/>
          </a:p>
          <a:p>
            <a:r>
              <a:rPr lang="de-DE" dirty="0" err="1" smtClean="0"/>
              <a:t>OnPreRender</a:t>
            </a:r>
            <a:endParaRPr lang="de-DE" dirty="0" smtClean="0"/>
          </a:p>
          <a:p>
            <a:r>
              <a:rPr lang="de-DE" dirty="0" err="1" smtClean="0"/>
              <a:t>OnInit</a:t>
            </a:r>
            <a:endParaRPr lang="de-DE" dirty="0" smtClean="0"/>
          </a:p>
          <a:p>
            <a:r>
              <a:rPr lang="de-DE" dirty="0" err="1" smtClean="0"/>
              <a:t>OnLoad</a:t>
            </a:r>
            <a:endParaRPr lang="de-DE" dirty="0" smtClean="0"/>
          </a:p>
          <a:p>
            <a:r>
              <a:rPr lang="de-DE" dirty="0" err="1" smtClean="0"/>
              <a:t>SelectedIndexChanged</a:t>
            </a:r>
            <a:endParaRPr lang="de-DE" dirty="0"/>
          </a:p>
        </p:txBody>
      </p:sp>
    </p:spTree>
    <p:extLst>
      <p:ext uri="{BB962C8B-B14F-4D97-AF65-F5344CB8AC3E}">
        <p14:creationId xmlns:p14="http://schemas.microsoft.com/office/powerpoint/2010/main" val="2352808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Controls</a:t>
            </a:r>
            <a:endParaRPr lang="de-DE" dirty="0"/>
          </a:p>
        </p:txBody>
      </p:sp>
      <p:sp>
        <p:nvSpPr>
          <p:cNvPr id="3" name="Inhaltsplatzhalter 2"/>
          <p:cNvSpPr>
            <a:spLocks noGrp="1"/>
          </p:cNvSpPr>
          <p:nvPr>
            <p:ph idx="1"/>
          </p:nvPr>
        </p:nvSpPr>
        <p:spPr/>
        <p:txBody>
          <a:bodyPr/>
          <a:lstStyle/>
          <a:p>
            <a:r>
              <a:rPr lang="de-DE" dirty="0" err="1" smtClean="0"/>
              <a:t>Placeholder</a:t>
            </a:r>
            <a:endParaRPr lang="de-DE" dirty="0" smtClean="0"/>
          </a:p>
          <a:p>
            <a:r>
              <a:rPr lang="de-DE" dirty="0" smtClean="0"/>
              <a:t>Hyperlink</a:t>
            </a:r>
          </a:p>
          <a:p>
            <a:r>
              <a:rPr lang="de-DE" dirty="0" smtClean="0"/>
              <a:t>Image</a:t>
            </a:r>
          </a:p>
          <a:p>
            <a:r>
              <a:rPr lang="de-DE" dirty="0" smtClean="0"/>
              <a:t>Radiobutton</a:t>
            </a:r>
          </a:p>
          <a:p>
            <a:r>
              <a:rPr lang="de-DE" dirty="0" smtClean="0"/>
              <a:t>Checkbox</a:t>
            </a:r>
          </a:p>
          <a:p>
            <a:r>
              <a:rPr lang="de-DE" dirty="0" err="1" smtClean="0"/>
              <a:t>Hiddenfield</a:t>
            </a:r>
            <a:endParaRPr lang="de-DE" dirty="0" smtClean="0"/>
          </a:p>
          <a:p>
            <a:r>
              <a:rPr lang="de-DE" dirty="0" err="1" smtClean="0"/>
              <a:t>Textbox</a:t>
            </a:r>
            <a:r>
              <a:rPr lang="de-DE" dirty="0" smtClean="0"/>
              <a:t> </a:t>
            </a:r>
            <a:r>
              <a:rPr lang="de-DE" dirty="0" err="1" smtClean="0"/>
              <a:t>mode</a:t>
            </a:r>
            <a:endParaRPr lang="de-DE" dirty="0"/>
          </a:p>
        </p:txBody>
      </p:sp>
      <p:sp>
        <p:nvSpPr>
          <p:cNvPr id="4" name="Rechteck 3"/>
          <p:cNvSpPr/>
          <p:nvPr/>
        </p:nvSpPr>
        <p:spPr>
          <a:xfrm>
            <a:off x="5257800" y="1502459"/>
            <a:ext cx="6096000" cy="646331"/>
          </a:xfrm>
          <a:prstGeom prst="rect">
            <a:avLst/>
          </a:prstGeom>
        </p:spPr>
        <p:txBody>
          <a:bodyPr>
            <a:spAutoFit/>
          </a:bodyPr>
          <a:lstStyle/>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img</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src</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images</a:t>
            </a:r>
            <a:r>
              <a:rPr lang="de-DE" dirty="0">
                <a:solidFill>
                  <a:srgbClr val="0000FF"/>
                </a:solidFill>
                <a:latin typeface="Consolas" panose="020B0609020204030204" pitchFamily="49" charset="0"/>
              </a:rPr>
              <a:t>/vespa.jpg"</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runat</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server</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endParaRPr lang="de-DE" dirty="0"/>
          </a:p>
        </p:txBody>
      </p:sp>
    </p:spTree>
    <p:extLst>
      <p:ext uri="{BB962C8B-B14F-4D97-AF65-F5344CB8AC3E}">
        <p14:creationId xmlns:p14="http://schemas.microsoft.com/office/powerpoint/2010/main" val="718810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Zweifelhafte Controls</a:t>
            </a:r>
            <a:endParaRPr lang="de-DE" dirty="0"/>
          </a:p>
        </p:txBody>
      </p:sp>
      <p:sp>
        <p:nvSpPr>
          <p:cNvPr id="3" name="Inhaltsplatzhalter 2"/>
          <p:cNvSpPr>
            <a:spLocks noGrp="1"/>
          </p:cNvSpPr>
          <p:nvPr>
            <p:ph idx="1"/>
          </p:nvPr>
        </p:nvSpPr>
        <p:spPr/>
        <p:txBody>
          <a:bodyPr/>
          <a:lstStyle/>
          <a:p>
            <a:r>
              <a:rPr lang="de-DE" dirty="0" err="1" smtClean="0"/>
              <a:t>Treeview</a:t>
            </a:r>
            <a:endParaRPr lang="de-DE" dirty="0" smtClean="0"/>
          </a:p>
          <a:p>
            <a:r>
              <a:rPr lang="de-DE" dirty="0" smtClean="0"/>
              <a:t>Menu</a:t>
            </a:r>
          </a:p>
          <a:p>
            <a:r>
              <a:rPr lang="de-DE" dirty="0" smtClean="0"/>
              <a:t>Calendar</a:t>
            </a:r>
          </a:p>
          <a:p>
            <a:r>
              <a:rPr lang="de-DE" dirty="0" err="1" smtClean="0"/>
              <a:t>Adrotator</a:t>
            </a:r>
            <a:endParaRPr lang="de-DE" dirty="0" smtClean="0"/>
          </a:p>
          <a:p>
            <a:r>
              <a:rPr lang="de-DE" dirty="0" err="1" smtClean="0"/>
              <a:t>WebParts</a:t>
            </a:r>
            <a:endParaRPr lang="de-DE" dirty="0" smtClean="0"/>
          </a:p>
          <a:p>
            <a:r>
              <a:rPr lang="de-DE" dirty="0" err="1" smtClean="0"/>
              <a:t>Timer</a:t>
            </a:r>
            <a:endParaRPr lang="de-DE" dirty="0"/>
          </a:p>
        </p:txBody>
      </p:sp>
    </p:spTree>
    <p:extLst>
      <p:ext uri="{BB962C8B-B14F-4D97-AF65-F5344CB8AC3E}">
        <p14:creationId xmlns:p14="http://schemas.microsoft.com/office/powerpoint/2010/main" val="1285771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346492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9228201" cy="1645920"/>
          </a:xfrm>
        </p:spPr>
        <p:txBody>
          <a:bodyPr anchor="b">
            <a:normAutofit/>
          </a:bodyPr>
          <a:lstStyle/>
          <a:p>
            <a:pPr algn="l"/>
            <a:r>
              <a:rPr lang="de-DE" sz="7200" dirty="0" err="1">
                <a:solidFill>
                  <a:schemeClr val="bg1">
                    <a:lumMod val="65000"/>
                  </a:schemeClr>
                </a:solidFill>
                <a:latin typeface="Century Gothic" panose="020B0502020202020204" pitchFamily="34" charset="0"/>
              </a:rPr>
              <a:t>Creating</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Webforms</a:t>
            </a:r>
            <a:endParaRPr lang="de-DE" sz="7200" dirty="0">
              <a:solidFill>
                <a:schemeClr val="bg1">
                  <a:lumMod val="65000"/>
                </a:schemeClr>
              </a:solidFill>
              <a:latin typeface="Century Gothic" panose="020B0502020202020204" pitchFamily="34" charset="0"/>
            </a:endParaRP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err="1" smtClean="0"/>
              <a:t>Webforms</a:t>
            </a:r>
            <a:r>
              <a:rPr lang="en-US" altLang="de-DE" dirty="0" smtClean="0"/>
              <a:t> </a:t>
            </a:r>
            <a:r>
              <a:rPr lang="en-US" altLang="de-DE" dirty="0" err="1"/>
              <a:t>erstellen</a:t>
            </a:r>
            <a:endParaRPr lang="en-US" altLang="de-DE" dirty="0"/>
          </a:p>
          <a:p>
            <a:pPr lvl="1"/>
            <a:r>
              <a:rPr lang="de-DE" altLang="de-DE" dirty="0" err="1" smtClean="0"/>
              <a:t>Webform</a:t>
            </a:r>
            <a:endParaRPr lang="de-DE" altLang="de-DE" dirty="0" smtClean="0"/>
          </a:p>
          <a:p>
            <a:pPr lvl="2"/>
            <a:r>
              <a:rPr lang="de-DE" altLang="de-DE" dirty="0" smtClean="0"/>
              <a:t>Form Element</a:t>
            </a:r>
            <a:endParaRPr lang="de-DE" altLang="de-DE" dirty="0"/>
          </a:p>
          <a:p>
            <a:pPr lvl="1"/>
            <a:r>
              <a:rPr lang="de-DE" altLang="de-DE" dirty="0"/>
              <a:t>Server Controls</a:t>
            </a:r>
          </a:p>
          <a:p>
            <a:pPr marL="0" indent="0">
              <a:buNone/>
            </a:pPr>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38199" y="365125"/>
            <a:ext cx="11134725" cy="1325563"/>
          </a:xfrm>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Webform</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27" name="AutoShape 91"/>
          <p:cNvSpPr>
            <a:spLocks noChangeArrowheads="1"/>
          </p:cNvSpPr>
          <p:nvPr/>
        </p:nvSpPr>
        <p:spPr bwMode="auto">
          <a:xfrm>
            <a:off x="922336" y="2090798"/>
            <a:ext cx="5684838" cy="2165350"/>
          </a:xfrm>
          <a:prstGeom prst="roundRect">
            <a:avLst>
              <a:gd name="adj" fmla="val 7093"/>
            </a:avLst>
          </a:prstGeom>
          <a:ln>
            <a:headEnd/>
            <a:tailEnd/>
          </a:ln>
        </p:spPr>
        <p:style>
          <a:lnRef idx="2">
            <a:schemeClr val="accent1"/>
          </a:lnRef>
          <a:fillRef idx="1">
            <a:schemeClr val="lt1"/>
          </a:fillRef>
          <a:effectRef idx="0">
            <a:schemeClr val="accent1"/>
          </a:effectRef>
          <a:fontRef idx="minor">
            <a:schemeClr val="dk1"/>
          </a:fontRef>
        </p:style>
        <p:txBody>
          <a:bodyPr lIns="182880" rIns="182880"/>
          <a:lstStyle/>
          <a:p>
            <a:r>
              <a:rPr lang="de-DE" sz="1400" dirty="0">
                <a:solidFill>
                  <a:srgbClr val="000000"/>
                </a:solidFill>
                <a:highlight>
                  <a:srgbClr val="FFFF00"/>
                </a:highlight>
                <a:latin typeface="Consolas" panose="020B0609020204030204" pitchFamily="49" charset="0"/>
              </a:rPr>
              <a:t>&lt;%</a:t>
            </a:r>
            <a:r>
              <a:rPr lang="de-DE" sz="1400" dirty="0">
                <a:solidFill>
                  <a:srgbClr val="0000FF"/>
                </a:solidFill>
                <a:highlight>
                  <a:srgbClr val="FFFF00"/>
                </a:highlight>
                <a:latin typeface="Consolas" panose="020B0609020204030204" pitchFamily="49" charset="0"/>
              </a:rPr>
              <a:t>@</a:t>
            </a:r>
            <a:r>
              <a:rPr lang="de-DE" sz="1400" dirty="0">
                <a:solidFill>
                  <a:srgbClr val="800000"/>
                </a:solidFill>
                <a:latin typeface="Consolas" panose="020B0609020204030204" pitchFamily="49" charset="0"/>
              </a:rPr>
              <a:t> Page</a:t>
            </a:r>
            <a:r>
              <a:rPr lang="de-DE" sz="1400" dirty="0">
                <a:solidFill>
                  <a:srgbClr val="000000"/>
                </a:solidFill>
                <a:latin typeface="Consolas" panose="020B0609020204030204" pitchFamily="49" charset="0"/>
              </a:rPr>
              <a:t> </a:t>
            </a:r>
            <a:r>
              <a:rPr lang="de-DE" sz="1400" dirty="0">
                <a:solidFill>
                  <a:srgbClr val="FF0000"/>
                </a:solidFill>
                <a:latin typeface="Consolas" panose="020B0609020204030204" pitchFamily="49" charset="0"/>
              </a:rPr>
              <a:t>Title</a:t>
            </a:r>
            <a:r>
              <a:rPr lang="de-DE" sz="1400" dirty="0">
                <a:solidFill>
                  <a:srgbClr val="0000FF"/>
                </a:solidFill>
                <a:latin typeface="Consolas" panose="020B0609020204030204" pitchFamily="49" charset="0"/>
              </a:rPr>
              <a:t>=""</a:t>
            </a:r>
            <a:r>
              <a:rPr lang="de-DE" sz="1400" dirty="0">
                <a:solidFill>
                  <a:srgbClr val="000000"/>
                </a:solidFill>
                <a:latin typeface="Consolas" panose="020B0609020204030204" pitchFamily="49" charset="0"/>
              </a:rPr>
              <a:t> </a:t>
            </a:r>
            <a:r>
              <a:rPr lang="de-DE" sz="1400" dirty="0">
                <a:solidFill>
                  <a:srgbClr val="FF0000"/>
                </a:solidFill>
                <a:latin typeface="Consolas" panose="020B0609020204030204" pitchFamily="49" charset="0"/>
              </a:rPr>
              <a:t>Language</a:t>
            </a:r>
            <a:r>
              <a:rPr lang="de-DE" sz="1400" dirty="0">
                <a:solidFill>
                  <a:srgbClr val="0000FF"/>
                </a:solidFill>
                <a:latin typeface="Consolas" panose="020B0609020204030204" pitchFamily="49" charset="0"/>
              </a:rPr>
              <a:t>="C#"</a:t>
            </a:r>
            <a:r>
              <a:rPr lang="de-DE" sz="1400" dirty="0">
                <a:solidFill>
                  <a:srgbClr val="000000"/>
                </a:solidFill>
                <a:latin typeface="Consolas" panose="020B0609020204030204" pitchFamily="49" charset="0"/>
              </a:rPr>
              <a:t> </a:t>
            </a:r>
            <a:r>
              <a:rPr lang="de-DE" sz="1400" dirty="0" err="1">
                <a:solidFill>
                  <a:srgbClr val="FF0000"/>
                </a:solidFill>
                <a:latin typeface="Consolas" panose="020B0609020204030204" pitchFamily="49" charset="0"/>
              </a:rPr>
              <a:t>Inherits</a:t>
            </a:r>
            <a:r>
              <a:rPr lang="de-DE" sz="1400" dirty="0">
                <a:solidFill>
                  <a:srgbClr val="0000FF"/>
                </a:solidFill>
                <a:latin typeface="Consolas" panose="020B0609020204030204" pitchFamily="49" charset="0"/>
              </a:rPr>
              <a:t>="Default"</a:t>
            </a:r>
            <a:r>
              <a:rPr lang="de-DE" sz="1400" dirty="0">
                <a:solidFill>
                  <a:srgbClr val="000000"/>
                </a:solidFill>
                <a:latin typeface="Consolas" panose="020B0609020204030204" pitchFamily="49" charset="0"/>
              </a:rPr>
              <a:t> </a:t>
            </a:r>
            <a:r>
              <a:rPr lang="de-DE" sz="1400" dirty="0">
                <a:solidFill>
                  <a:srgbClr val="000000"/>
                </a:solidFill>
                <a:highlight>
                  <a:srgbClr val="FFFF00"/>
                </a:highlight>
                <a:latin typeface="Consolas" panose="020B0609020204030204" pitchFamily="49" charset="0"/>
              </a:rPr>
              <a:t>%&gt;</a:t>
            </a:r>
            <a:endParaRPr lang="de-DE" sz="1400" dirty="0">
              <a:solidFill>
                <a:srgbClr val="0000FF"/>
              </a:solidFill>
              <a:latin typeface="Consolas" panose="020B0609020204030204" pitchFamily="49" charset="0"/>
            </a:endParaRPr>
          </a:p>
          <a:p>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html</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a:p>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body</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a:p>
            <a:r>
              <a:rPr lang="de-DE" sz="1400" dirty="0">
                <a:solidFill>
                  <a:srgbClr val="000000"/>
                </a:solidFill>
                <a:latin typeface="Consolas" panose="020B0609020204030204" pitchFamily="49" charset="0"/>
              </a:rPr>
              <a:t>    </a:t>
            </a:r>
            <a:r>
              <a:rPr lang="de-DE" sz="1400" dirty="0">
                <a:solidFill>
                  <a:srgbClr val="0000FF"/>
                </a:solidFill>
                <a:latin typeface="Consolas" panose="020B0609020204030204" pitchFamily="49" charset="0"/>
              </a:rPr>
              <a:t>&lt;</a:t>
            </a:r>
            <a:r>
              <a:rPr lang="de-DE" sz="1400" dirty="0">
                <a:solidFill>
                  <a:srgbClr val="800000"/>
                </a:solidFill>
                <a:latin typeface="Consolas" panose="020B0609020204030204" pitchFamily="49" charset="0"/>
              </a:rPr>
              <a:t>form</a:t>
            </a:r>
            <a:r>
              <a:rPr lang="de-DE" sz="1400" dirty="0">
                <a:solidFill>
                  <a:srgbClr val="000000"/>
                </a:solidFill>
                <a:latin typeface="Consolas" panose="020B0609020204030204" pitchFamily="49" charset="0"/>
              </a:rPr>
              <a:t> </a:t>
            </a:r>
            <a:r>
              <a:rPr lang="de-DE" sz="1400" dirty="0" err="1">
                <a:solidFill>
                  <a:srgbClr val="FF0000"/>
                </a:solidFill>
                <a:latin typeface="Consolas" panose="020B0609020204030204" pitchFamily="49" charset="0"/>
              </a:rPr>
              <a:t>id</a:t>
            </a:r>
            <a:r>
              <a:rPr lang="de-DE" sz="1400" dirty="0">
                <a:solidFill>
                  <a:srgbClr val="0000FF"/>
                </a:solidFill>
                <a:latin typeface="Consolas" panose="020B0609020204030204" pitchFamily="49" charset="0"/>
              </a:rPr>
              <a:t>="form1"</a:t>
            </a:r>
            <a:r>
              <a:rPr lang="de-DE" sz="1400" dirty="0">
                <a:solidFill>
                  <a:srgbClr val="000000"/>
                </a:solidFill>
                <a:latin typeface="Consolas" panose="020B0609020204030204" pitchFamily="49" charset="0"/>
              </a:rPr>
              <a:t> </a:t>
            </a:r>
            <a:r>
              <a:rPr lang="de-DE" sz="1400" dirty="0" err="1">
                <a:solidFill>
                  <a:srgbClr val="FF0000"/>
                </a:solidFill>
                <a:latin typeface="Consolas" panose="020B0609020204030204" pitchFamily="49" charset="0"/>
              </a:rPr>
              <a:t>runat</a:t>
            </a:r>
            <a:r>
              <a:rPr lang="de-DE" sz="1400" dirty="0">
                <a:solidFill>
                  <a:srgbClr val="0000FF"/>
                </a:solidFill>
                <a:latin typeface="Consolas" panose="020B0609020204030204" pitchFamily="49" charset="0"/>
              </a:rPr>
              <a:t>="</a:t>
            </a:r>
            <a:r>
              <a:rPr lang="de-DE" sz="1400" dirty="0" err="1">
                <a:solidFill>
                  <a:srgbClr val="0000FF"/>
                </a:solidFill>
                <a:latin typeface="Consolas" panose="020B0609020204030204" pitchFamily="49" charset="0"/>
              </a:rPr>
              <a:t>server</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a:p>
            <a:r>
              <a:rPr lang="de-DE" sz="1400" dirty="0">
                <a:solidFill>
                  <a:srgbClr val="000000"/>
                </a:solidFill>
                <a:latin typeface="Consolas" panose="020B0609020204030204" pitchFamily="49" charset="0"/>
              </a:rPr>
              <a:t>    </a:t>
            </a:r>
            <a:r>
              <a:rPr lang="de-DE" sz="1400" dirty="0">
                <a:solidFill>
                  <a:srgbClr val="0000FF"/>
                </a:solidFill>
                <a:latin typeface="Consolas" panose="020B0609020204030204" pitchFamily="49" charset="0"/>
              </a:rPr>
              <a:t>&lt;/</a:t>
            </a:r>
            <a:r>
              <a:rPr lang="de-DE" sz="1400" dirty="0">
                <a:solidFill>
                  <a:srgbClr val="800000"/>
                </a:solidFill>
                <a:latin typeface="Consolas" panose="020B0609020204030204" pitchFamily="49" charset="0"/>
              </a:rPr>
              <a:t>form</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a:p>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body</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a:p>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html</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p:txBody>
      </p:sp>
      <p:sp>
        <p:nvSpPr>
          <p:cNvPr id="34" name="AutoShape 101"/>
          <p:cNvSpPr>
            <a:spLocks noChangeArrowheads="1"/>
          </p:cNvSpPr>
          <p:nvPr/>
        </p:nvSpPr>
        <p:spPr bwMode="auto">
          <a:xfrm>
            <a:off x="7746024" y="3136529"/>
            <a:ext cx="3459772" cy="462146"/>
          </a:xfrm>
          <a:prstGeom prst="roundRect">
            <a:avLst>
              <a:gd name="adj" fmla="val 7093"/>
            </a:avLst>
          </a:prstGeom>
          <a:noFill/>
          <a:ln>
            <a:noFill/>
          </a:ln>
        </p:spPr>
        <p:style>
          <a:lnRef idx="0">
            <a:scrgbClr r="0" g="0" b="0"/>
          </a:lnRef>
          <a:fillRef idx="0">
            <a:scrgbClr r="0" g="0" b="0"/>
          </a:fillRef>
          <a:effectRef idx="0">
            <a:scrgbClr r="0" g="0" b="0"/>
          </a:effectRef>
          <a:fontRef idx="minor">
            <a:schemeClr val="dk1"/>
          </a:fontRef>
        </p:style>
        <p:txBody>
          <a:bodyPr lIns="274320" tIns="0" anchor="ctr"/>
          <a:lstStyle>
            <a:lvl1pPr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1pPr>
            <a:lvl2pPr marL="742950" indent="-28575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2pPr>
            <a:lvl3pPr marL="11430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3pPr>
            <a:lvl4pPr marL="16002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4pPr>
            <a:lvl5pPr marL="20574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5pPr>
            <a:lvl6pPr marL="25146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6pPr>
            <a:lvl7pPr marL="29718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7pPr>
            <a:lvl8pPr marL="34290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8pPr>
            <a:lvl9pPr marL="38862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9pPr>
          </a:lstStyle>
          <a:p>
            <a:pPr algn="l">
              <a:buClr>
                <a:srgbClr val="DC0081"/>
              </a:buClr>
            </a:pPr>
            <a:r>
              <a:rPr lang="en-US" altLang="de-DE" sz="1600" b="1" dirty="0"/>
              <a:t>Form</a:t>
            </a:r>
            <a:r>
              <a:rPr lang="en-US" altLang="de-DE" sz="1600" dirty="0"/>
              <a:t> element and attributes</a:t>
            </a:r>
          </a:p>
        </p:txBody>
      </p:sp>
      <p:sp>
        <p:nvSpPr>
          <p:cNvPr id="2" name="Rechteck 1"/>
          <p:cNvSpPr/>
          <p:nvPr/>
        </p:nvSpPr>
        <p:spPr>
          <a:xfrm>
            <a:off x="838199" y="1690688"/>
            <a:ext cx="3073277" cy="400110"/>
          </a:xfrm>
          <a:prstGeom prst="rect">
            <a:avLst/>
          </a:prstGeom>
        </p:spPr>
        <p:txBody>
          <a:bodyPr wrap="none">
            <a:spAutoFit/>
          </a:bodyPr>
          <a:lstStyle/>
          <a:p>
            <a:r>
              <a:rPr lang="en-US" altLang="de-DE" sz="2000" dirty="0">
                <a:latin typeface="Century Gothic" panose="020B0502020202020204" pitchFamily="34" charset="0"/>
              </a:rPr>
              <a:t>Web Form Default.aspx</a:t>
            </a:r>
            <a:endParaRPr lang="de-DE" sz="2000" dirty="0">
              <a:latin typeface="Century Gothic" panose="020B0502020202020204" pitchFamily="34" charset="0"/>
            </a:endParaRPr>
          </a:p>
        </p:txBody>
      </p:sp>
      <p:sp>
        <p:nvSpPr>
          <p:cNvPr id="10" name="AutoShape 93"/>
          <p:cNvSpPr>
            <a:spLocks noChangeArrowheads="1"/>
          </p:cNvSpPr>
          <p:nvPr/>
        </p:nvSpPr>
        <p:spPr bwMode="auto">
          <a:xfrm>
            <a:off x="7746024" y="2089027"/>
            <a:ext cx="3459772" cy="616597"/>
          </a:xfrm>
          <a:prstGeom prst="roundRect">
            <a:avLst>
              <a:gd name="adj" fmla="val 7093"/>
            </a:avLst>
          </a:prstGeom>
          <a:noFill/>
          <a:ln>
            <a:noFill/>
          </a:ln>
        </p:spPr>
        <p:style>
          <a:lnRef idx="0">
            <a:scrgbClr r="0" g="0" b="0"/>
          </a:lnRef>
          <a:fillRef idx="0">
            <a:scrgbClr r="0" g="0" b="0"/>
          </a:fillRef>
          <a:effectRef idx="0">
            <a:scrgbClr r="0" g="0" b="0"/>
          </a:effectRef>
          <a:fontRef idx="minor">
            <a:schemeClr val="dk1"/>
          </a:fontRef>
        </p:style>
        <p:txBody>
          <a:bodyPr lIns="274320" tIns="0" anchor="ctr"/>
          <a:lstStyle>
            <a:lvl1pPr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1pPr>
            <a:lvl2pPr marL="742950" indent="-28575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2pPr>
            <a:lvl3pPr marL="11430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3pPr>
            <a:lvl4pPr marL="16002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4pPr>
            <a:lvl5pPr marL="20574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5pPr>
            <a:lvl6pPr marL="25146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6pPr>
            <a:lvl7pPr marL="29718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7pPr>
            <a:lvl8pPr marL="34290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8pPr>
            <a:lvl9pPr marL="38862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9pPr>
          </a:lstStyle>
          <a:p>
            <a:pPr algn="l">
              <a:buClr>
                <a:srgbClr val="DC0081"/>
              </a:buClr>
            </a:pPr>
            <a:r>
              <a:rPr lang="en-US" altLang="de-DE" sz="1600" b="1" dirty="0"/>
              <a:t>Page</a:t>
            </a:r>
            <a:r>
              <a:rPr lang="en-US" altLang="de-DE" sz="1600" dirty="0"/>
              <a:t> directive and attributes</a:t>
            </a:r>
          </a:p>
        </p:txBody>
      </p:sp>
      <p:cxnSp>
        <p:nvCxnSpPr>
          <p:cNvPr id="13" name="Gerade Verbindung mit Pfeil 12"/>
          <p:cNvCxnSpPr>
            <a:stCxn id="10" idx="1"/>
          </p:cNvCxnSpPr>
          <p:nvPr/>
        </p:nvCxnSpPr>
        <p:spPr>
          <a:xfrm flipH="1" flipV="1">
            <a:off x="6456218" y="2299855"/>
            <a:ext cx="1289806" cy="974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a:stCxn id="34" idx="1"/>
          </p:cNvCxnSpPr>
          <p:nvPr/>
        </p:nvCxnSpPr>
        <p:spPr>
          <a:xfrm flipH="1">
            <a:off x="4941455" y="3367602"/>
            <a:ext cx="280456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313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Page Typen</a:t>
            </a:r>
            <a:endParaRPr lang="de-DE" dirty="0"/>
          </a:p>
        </p:txBody>
      </p:sp>
      <p:sp>
        <p:nvSpPr>
          <p:cNvPr id="3" name="Inhaltsplatzhalter 2"/>
          <p:cNvSpPr>
            <a:spLocks noGrp="1"/>
          </p:cNvSpPr>
          <p:nvPr>
            <p:ph idx="1"/>
          </p:nvPr>
        </p:nvSpPr>
        <p:spPr/>
        <p:txBody>
          <a:bodyPr/>
          <a:lstStyle/>
          <a:p>
            <a:r>
              <a:rPr lang="de-DE" dirty="0" smtClean="0"/>
              <a:t>Inline </a:t>
            </a:r>
          </a:p>
          <a:p>
            <a:r>
              <a:rPr lang="de-DE" dirty="0" smtClean="0"/>
              <a:t>Page </a:t>
            </a:r>
          </a:p>
          <a:p>
            <a:r>
              <a:rPr lang="de-DE" dirty="0" smtClean="0"/>
              <a:t>Projekt</a:t>
            </a:r>
            <a:endParaRPr lang="de-DE" dirty="0"/>
          </a:p>
        </p:txBody>
      </p:sp>
      <p:sp>
        <p:nvSpPr>
          <p:cNvPr id="4" name="Rechteck 3"/>
          <p:cNvSpPr/>
          <p:nvPr/>
        </p:nvSpPr>
        <p:spPr>
          <a:xfrm>
            <a:off x="4460590" y="3610569"/>
            <a:ext cx="6096000" cy="923330"/>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Page</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Language</a:t>
            </a:r>
            <a:r>
              <a:rPr lang="de-DE" dirty="0">
                <a:solidFill>
                  <a:srgbClr val="0000FF"/>
                </a:solidFill>
                <a:highlight>
                  <a:srgbClr val="FFFF00"/>
                </a:highlight>
                <a:latin typeface="Consolas" panose="020B0609020204030204" pitchFamily="49" charset="0"/>
              </a:rPr>
              <a:t>="vb"</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AutoEventWireup</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false</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CodeBehind</a:t>
            </a:r>
            <a:r>
              <a:rPr lang="de-DE" dirty="0">
                <a:solidFill>
                  <a:srgbClr val="0000FF"/>
                </a:solidFill>
                <a:highlight>
                  <a:srgbClr val="FFFF00"/>
                </a:highlight>
                <a:latin typeface="Consolas" panose="020B0609020204030204" pitchFamily="49" charset="0"/>
              </a:rPr>
              <a:t>="WebForm1.aspx.vb"</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Inherits</a:t>
            </a:r>
            <a:r>
              <a:rPr lang="de-DE" dirty="0">
                <a:solidFill>
                  <a:srgbClr val="0000FF"/>
                </a:solidFill>
                <a:highlight>
                  <a:srgbClr val="FFFF00"/>
                </a:highlight>
                <a:latin typeface="Consolas" panose="020B0609020204030204" pitchFamily="49" charset="0"/>
              </a:rPr>
              <a:t>="WebApplication1.WebForm1"</a:t>
            </a:r>
            <a:r>
              <a:rPr lang="de-DE" dirty="0">
                <a:solidFill>
                  <a:srgbClr val="000000"/>
                </a:solidFill>
                <a:highlight>
                  <a:srgbClr val="FFFF00"/>
                </a:highlight>
                <a:latin typeface="Consolas" panose="020B0609020204030204" pitchFamily="49" charset="0"/>
              </a:rPr>
              <a:t> %&gt;</a:t>
            </a:r>
          </a:p>
        </p:txBody>
      </p:sp>
      <p:sp>
        <p:nvSpPr>
          <p:cNvPr id="5" name="Rechteck 4"/>
          <p:cNvSpPr/>
          <p:nvPr/>
        </p:nvSpPr>
        <p:spPr>
          <a:xfrm>
            <a:off x="4504733" y="2437614"/>
            <a:ext cx="6096000" cy="923330"/>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Page</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Language</a:t>
            </a:r>
            <a:r>
              <a:rPr lang="de-DE" dirty="0">
                <a:solidFill>
                  <a:srgbClr val="0000FF"/>
                </a:solidFill>
                <a:highlight>
                  <a:srgbClr val="FFFF00"/>
                </a:highlight>
                <a:latin typeface="Consolas" panose="020B0609020204030204" pitchFamily="49" charset="0"/>
              </a:rPr>
              <a:t>="vb"</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AutoEventWireup</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false</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Codefile</a:t>
            </a:r>
            <a:r>
              <a:rPr lang="de-DE" dirty="0">
                <a:solidFill>
                  <a:srgbClr val="0000FF"/>
                </a:solidFill>
                <a:highlight>
                  <a:srgbClr val="FFFF00"/>
                </a:highlight>
                <a:latin typeface="Consolas" panose="020B0609020204030204" pitchFamily="49" charset="0"/>
              </a:rPr>
              <a:t>="WebForm2.aspx.vb"</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Inherits</a:t>
            </a:r>
            <a:r>
              <a:rPr lang="de-DE" dirty="0">
                <a:solidFill>
                  <a:srgbClr val="0000FF"/>
                </a:solidFill>
                <a:highlight>
                  <a:srgbClr val="FFFF00"/>
                </a:highlight>
                <a:latin typeface="Consolas" panose="020B0609020204030204" pitchFamily="49" charset="0"/>
              </a:rPr>
              <a:t>="WebForm2"</a:t>
            </a:r>
            <a:r>
              <a:rPr lang="de-DE" dirty="0">
                <a:solidFill>
                  <a:srgbClr val="000000"/>
                </a:solidFill>
                <a:highlight>
                  <a:srgbClr val="FFFF00"/>
                </a:highlight>
                <a:latin typeface="Consolas" panose="020B0609020204030204" pitchFamily="49" charset="0"/>
              </a:rPr>
              <a:t> %&gt;</a:t>
            </a:r>
          </a:p>
        </p:txBody>
      </p:sp>
      <p:sp>
        <p:nvSpPr>
          <p:cNvPr id="6" name="Rechteck 5"/>
          <p:cNvSpPr/>
          <p:nvPr/>
        </p:nvSpPr>
        <p:spPr>
          <a:xfrm>
            <a:off x="4378609" y="1502459"/>
            <a:ext cx="6096000" cy="646331"/>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Page</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Language</a:t>
            </a:r>
            <a:r>
              <a:rPr lang="de-DE" dirty="0">
                <a:solidFill>
                  <a:srgbClr val="0000FF"/>
                </a:solidFill>
                <a:highlight>
                  <a:srgbClr val="FFFF00"/>
                </a:highlight>
                <a:latin typeface="Consolas" panose="020B0609020204030204" pitchFamily="49" charset="0"/>
              </a:rPr>
              <a:t>="vb"</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AutoEventWireup</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false</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p:txBody>
      </p:sp>
    </p:spTree>
    <p:extLst>
      <p:ext uri="{BB962C8B-B14F-4D97-AF65-F5344CB8AC3E}">
        <p14:creationId xmlns:p14="http://schemas.microsoft.com/office/powerpoint/2010/main" val="236816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Attribute rendern</a:t>
            </a:r>
            <a:endParaRPr lang="de-DE" dirty="0"/>
          </a:p>
        </p:txBody>
      </p:sp>
      <p:sp>
        <p:nvSpPr>
          <p:cNvPr id="3" name="Inhaltsplatzhalter 2"/>
          <p:cNvSpPr>
            <a:spLocks noGrp="1"/>
          </p:cNvSpPr>
          <p:nvPr>
            <p:ph idx="1"/>
          </p:nvPr>
        </p:nvSpPr>
        <p:spPr/>
        <p:txBody>
          <a:bodyPr/>
          <a:lstStyle/>
          <a:p>
            <a:r>
              <a:rPr lang="de-DE" dirty="0" smtClean="0"/>
              <a:t>ID -&gt;Name</a:t>
            </a:r>
          </a:p>
          <a:p>
            <a:r>
              <a:rPr lang="de-DE" dirty="0" err="1" smtClean="0"/>
              <a:t>ClientIDMode</a:t>
            </a:r>
            <a:endParaRPr lang="de-DE" dirty="0" smtClean="0"/>
          </a:p>
          <a:p>
            <a:r>
              <a:rPr lang="de-DE" dirty="0" smtClean="0"/>
              <a:t>Enabled, Width, Height</a:t>
            </a:r>
          </a:p>
          <a:p>
            <a:r>
              <a:rPr lang="de-DE" dirty="0" err="1" smtClean="0"/>
              <a:t>CSSClass</a:t>
            </a:r>
            <a:r>
              <a:rPr lang="de-DE" dirty="0" smtClean="0"/>
              <a:t> -&gt; Class</a:t>
            </a:r>
          </a:p>
          <a:p>
            <a:r>
              <a:rPr lang="de-DE" dirty="0" err="1" smtClean="0"/>
              <a:t>Runat</a:t>
            </a:r>
            <a:r>
              <a:rPr lang="de-DE" dirty="0" smtClean="0"/>
              <a:t>=Server</a:t>
            </a:r>
          </a:p>
          <a:p>
            <a:endParaRPr lang="de-DE" dirty="0"/>
          </a:p>
        </p:txBody>
      </p:sp>
    </p:spTree>
    <p:extLst>
      <p:ext uri="{BB962C8B-B14F-4D97-AF65-F5344CB8AC3E}">
        <p14:creationId xmlns:p14="http://schemas.microsoft.com/office/powerpoint/2010/main" val="2828786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38199" y="365125"/>
            <a:ext cx="11134725" cy="1325563"/>
          </a:xfrm>
        </p:spPr>
        <p:txBody>
          <a:bodyPr>
            <a:normAutofit/>
          </a:bodyPr>
          <a:lstStyle/>
          <a:p>
            <a:r>
              <a:rPr lang="en-US" altLang="de-DE" sz="7200" dirty="0">
                <a:solidFill>
                  <a:schemeClr val="bg1">
                    <a:lumMod val="65000"/>
                  </a:schemeClr>
                </a:solidFill>
                <a:latin typeface="Century Gothic" panose="020B0502020202020204" pitchFamily="34" charset="0"/>
                <a:ea typeface="+mn-ea"/>
                <a:cs typeface="+mn-cs"/>
              </a:rPr>
              <a:t>Server Controls</a:t>
            </a:r>
          </a:p>
        </p:txBody>
      </p:sp>
      <p:sp>
        <p:nvSpPr>
          <p:cNvPr id="28" name="Rechteck 27"/>
          <p:cNvSpPr/>
          <p:nvPr/>
        </p:nvSpPr>
        <p:spPr>
          <a:xfrm>
            <a:off x="838199" y="1690688"/>
            <a:ext cx="10544176" cy="1323439"/>
          </a:xfrm>
          <a:prstGeom prst="rect">
            <a:avLst/>
          </a:prstGeom>
        </p:spPr>
        <p:txBody>
          <a:bodyPr wrap="square">
            <a:spAutoFit/>
          </a:bodyPr>
          <a:lstStyle/>
          <a:p>
            <a:pPr>
              <a:buClr>
                <a:srgbClr val="DC0081"/>
              </a:buClr>
            </a:pPr>
            <a:r>
              <a:rPr lang="en-US" altLang="de-DE" sz="2000" dirty="0" err="1"/>
              <a:t>Serverseitige</a:t>
            </a:r>
            <a:r>
              <a:rPr lang="en-US" altLang="de-DE" sz="2000" dirty="0"/>
              <a:t> Event Handler </a:t>
            </a:r>
            <a:r>
              <a:rPr lang="en-US" altLang="de-DE" sz="2000" dirty="0" err="1"/>
              <a:t>werden</a:t>
            </a:r>
            <a:r>
              <a:rPr lang="en-US" altLang="de-DE" sz="2000" dirty="0"/>
              <a:t> </a:t>
            </a:r>
            <a:r>
              <a:rPr lang="en-US" altLang="de-DE" sz="2000" dirty="0" err="1"/>
              <a:t>verwendet</a:t>
            </a:r>
            <a:r>
              <a:rPr lang="en-US" altLang="de-DE" sz="2000" dirty="0"/>
              <a:t>, </a:t>
            </a:r>
            <a:r>
              <a:rPr lang="en-US" altLang="de-DE" sz="2000" dirty="0" err="1"/>
              <a:t>wenn</a:t>
            </a:r>
            <a:r>
              <a:rPr lang="en-US" altLang="de-DE" sz="2000" dirty="0"/>
              <a:t> das Event von </a:t>
            </a:r>
            <a:r>
              <a:rPr lang="en-US" altLang="de-DE" sz="2000" dirty="0" err="1"/>
              <a:t>einem</a:t>
            </a:r>
            <a:r>
              <a:rPr lang="en-US" altLang="de-DE" sz="2000" dirty="0"/>
              <a:t> Control </a:t>
            </a:r>
            <a:r>
              <a:rPr lang="en-US" altLang="de-DE" sz="2000" dirty="0" err="1"/>
              <a:t>ausgelöst</a:t>
            </a:r>
            <a:r>
              <a:rPr lang="en-US" altLang="de-DE" sz="2000" dirty="0"/>
              <a:t> </a:t>
            </a:r>
            <a:r>
              <a:rPr lang="en-US" altLang="de-DE" sz="2000" dirty="0" err="1"/>
              <a:t>wird</a:t>
            </a:r>
            <a:r>
              <a:rPr lang="en-US" altLang="de-DE" sz="2000" dirty="0"/>
              <a:t>.</a:t>
            </a:r>
          </a:p>
          <a:p>
            <a:pPr>
              <a:buClr>
                <a:srgbClr val="DC0081"/>
              </a:buClr>
            </a:pPr>
            <a:endParaRPr lang="en-US" altLang="de-DE" sz="2000" dirty="0"/>
          </a:p>
          <a:p>
            <a:pPr>
              <a:buClr>
                <a:srgbClr val="DC0081"/>
              </a:buClr>
            </a:pPr>
            <a:r>
              <a:rPr lang="en-US" altLang="de-DE" sz="2000" dirty="0"/>
              <a:t>Die </a:t>
            </a:r>
            <a:r>
              <a:rPr lang="en-US" altLang="de-DE" sz="2000" dirty="0" err="1"/>
              <a:t>Anfrage</a:t>
            </a:r>
            <a:r>
              <a:rPr lang="en-US" altLang="de-DE" sz="2000" dirty="0"/>
              <a:t> </a:t>
            </a:r>
            <a:r>
              <a:rPr lang="en-US" altLang="de-DE" sz="2000" dirty="0" err="1"/>
              <a:t>vom</a:t>
            </a:r>
            <a:r>
              <a:rPr lang="en-US" altLang="de-DE" sz="2000" dirty="0"/>
              <a:t> Client </a:t>
            </a:r>
            <a:r>
              <a:rPr lang="en-US" altLang="de-DE" sz="2000" dirty="0" err="1"/>
              <a:t>wird</a:t>
            </a:r>
            <a:r>
              <a:rPr lang="en-US" altLang="de-DE" sz="2000" dirty="0"/>
              <a:t> </a:t>
            </a:r>
            <a:r>
              <a:rPr lang="en-US" altLang="de-DE" sz="2000" dirty="0" err="1"/>
              <a:t>serverseitig</a:t>
            </a:r>
            <a:r>
              <a:rPr lang="en-US" altLang="de-DE" sz="2000" dirty="0"/>
              <a:t> </a:t>
            </a:r>
            <a:r>
              <a:rPr lang="en-US" altLang="de-DE" sz="2000" dirty="0" err="1"/>
              <a:t>verarbeitet</a:t>
            </a:r>
            <a:r>
              <a:rPr lang="en-US" altLang="de-DE" sz="2000" dirty="0"/>
              <a:t> und </a:t>
            </a:r>
            <a:r>
              <a:rPr lang="en-US" altLang="de-DE" sz="2000" dirty="0" err="1"/>
              <a:t>dann</a:t>
            </a:r>
            <a:r>
              <a:rPr lang="en-US" altLang="de-DE" sz="2000" dirty="0"/>
              <a:t> </a:t>
            </a:r>
            <a:r>
              <a:rPr lang="en-US" altLang="de-DE" sz="2000" smtClean="0"/>
              <a:t>wird </a:t>
            </a:r>
            <a:r>
              <a:rPr lang="en-US" altLang="de-DE" sz="2000" dirty="0"/>
              <a:t>das Event auf </a:t>
            </a:r>
            <a:r>
              <a:rPr lang="en-US" altLang="de-DE" sz="2000" dirty="0" err="1"/>
              <a:t>dem</a:t>
            </a:r>
            <a:r>
              <a:rPr lang="en-US" altLang="de-DE" sz="2000" dirty="0"/>
              <a:t> Server </a:t>
            </a:r>
            <a:r>
              <a:rPr lang="en-US" altLang="de-DE" sz="2000" dirty="0" err="1"/>
              <a:t>gestartet</a:t>
            </a:r>
            <a:endParaRPr lang="en-US" altLang="de-DE" sz="2000" dirty="0"/>
          </a:p>
        </p:txBody>
      </p:sp>
      <p:sp>
        <p:nvSpPr>
          <p:cNvPr id="2" name="Textfeld 1"/>
          <p:cNvSpPr txBox="1"/>
          <p:nvPr/>
        </p:nvSpPr>
        <p:spPr>
          <a:xfrm>
            <a:off x="6777405" y="3431852"/>
            <a:ext cx="4604970" cy="1554272"/>
          </a:xfrm>
          <a:prstGeom prst="rect">
            <a:avLst/>
          </a:prstGeom>
          <a:noFill/>
        </p:spPr>
        <p:txBody>
          <a:bodyPr wrap="square" rtlCol="0">
            <a:spAutoFit/>
          </a:bodyPr>
          <a:lstStyle/>
          <a:p>
            <a:pPr marL="342900" indent="-342900">
              <a:spcBef>
                <a:spcPts val="600"/>
              </a:spcBef>
              <a:buFont typeface="Wingdings" panose="05000000000000000000" pitchFamily="2" charset="2"/>
              <a:buChar char="ü"/>
            </a:pPr>
            <a:r>
              <a:rPr lang="de-DE" sz="2000" dirty="0"/>
              <a:t>Brauchen </a:t>
            </a:r>
            <a:r>
              <a:rPr lang="de-DE" sz="2000" dirty="0" err="1"/>
              <a:t>runat</a:t>
            </a:r>
            <a:r>
              <a:rPr lang="de-DE" sz="2000" dirty="0"/>
              <a:t>="</a:t>
            </a:r>
            <a:r>
              <a:rPr lang="de-DE" sz="2000" dirty="0" err="1"/>
              <a:t>server</a:t>
            </a:r>
            <a:r>
              <a:rPr lang="de-DE" sz="2000" dirty="0"/>
              <a:t>" Attribut</a:t>
            </a:r>
          </a:p>
          <a:p>
            <a:pPr marL="342900" indent="-342900">
              <a:spcBef>
                <a:spcPts val="600"/>
              </a:spcBef>
              <a:buFont typeface="Wingdings" panose="05000000000000000000" pitchFamily="2" charset="2"/>
              <a:buChar char="ü"/>
            </a:pPr>
            <a:r>
              <a:rPr lang="de-DE" sz="2000" dirty="0"/>
              <a:t>Speichen den Zustand der Elemente </a:t>
            </a:r>
          </a:p>
          <a:p>
            <a:pPr marL="342900" indent="-342900">
              <a:spcBef>
                <a:spcPts val="600"/>
              </a:spcBef>
              <a:buFont typeface="Wingdings" panose="05000000000000000000" pitchFamily="2" charset="2"/>
              <a:buChar char="ü"/>
            </a:pPr>
            <a:r>
              <a:rPr lang="de-DE" sz="2000" dirty="0"/>
              <a:t>Beinhalten bereits Logikbausteine</a:t>
            </a:r>
          </a:p>
          <a:p>
            <a:pPr marL="342900" indent="-342900">
              <a:spcBef>
                <a:spcPts val="600"/>
              </a:spcBef>
              <a:buFont typeface="Wingdings" panose="05000000000000000000" pitchFamily="2" charset="2"/>
              <a:buChar char="ü"/>
            </a:pPr>
            <a:r>
              <a:rPr lang="de-DE" sz="2000" dirty="0" err="1"/>
              <a:t>Html</a:t>
            </a:r>
            <a:r>
              <a:rPr lang="de-DE" sz="2000" dirty="0"/>
              <a:t> ist danach </a:t>
            </a:r>
            <a:r>
              <a:rPr lang="de-DE" sz="2000" dirty="0" err="1"/>
              <a:t>browsersprezifisch</a:t>
            </a:r>
            <a:r>
              <a:rPr lang="de-DE" sz="2000" dirty="0"/>
              <a:t> </a:t>
            </a:r>
          </a:p>
        </p:txBody>
      </p:sp>
      <p:sp>
        <p:nvSpPr>
          <p:cNvPr id="3" name="Rechteck 2"/>
          <p:cNvSpPr/>
          <p:nvPr/>
        </p:nvSpPr>
        <p:spPr>
          <a:xfrm>
            <a:off x="838199" y="3431852"/>
            <a:ext cx="5316416" cy="1323439"/>
          </a:xfrm>
          <a:prstGeom prst="rect">
            <a:avLst/>
          </a:prstGeom>
        </p:spPr>
        <p:txBody>
          <a:bodyPr wrap="square">
            <a:spAutoFit/>
          </a:bodyPr>
          <a:lstStyle/>
          <a:p>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Button</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="Button1"</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Text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Submit</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renders</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as</a:t>
            </a:r>
            <a:r>
              <a:rPr lang="de-DE"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id</a:t>
            </a:r>
            <a:r>
              <a:rPr lang="en-US" sz="1600" dirty="0">
                <a:solidFill>
                  <a:srgbClr val="0000FF"/>
                </a:solidFill>
                <a:latin typeface="Consolas" panose="020B0609020204030204" pitchFamily="49" charset="0"/>
              </a:rPr>
              <a:t>="Button1"</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FF"/>
                </a:solidFill>
                <a:latin typeface="Consolas" panose="020B0609020204030204" pitchFamily="49" charset="0"/>
              </a:rPr>
              <a:t>="submit“ </a:t>
            </a:r>
            <a:r>
              <a:rPr lang="en-US" sz="1600" dirty="0">
                <a:solidFill>
                  <a:srgbClr val="FF0000"/>
                </a:solidFill>
                <a:latin typeface="Consolas" panose="020B0609020204030204" pitchFamily="49" charset="0"/>
              </a:rPr>
              <a:t>value</a:t>
            </a:r>
            <a:r>
              <a:rPr lang="en-US" sz="1600" dirty="0">
                <a:solidFill>
                  <a:srgbClr val="0000FF"/>
                </a:solidFill>
                <a:latin typeface="Consolas" panose="020B0609020204030204" pitchFamily="49" charset="0"/>
              </a:rPr>
              <a:t>="Submit"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endParaRPr lang="de-DE" sz="1600" dirty="0"/>
          </a:p>
        </p:txBody>
      </p:sp>
    </p:spTree>
    <p:extLst>
      <p:ext uri="{BB962C8B-B14F-4D97-AF65-F5344CB8AC3E}">
        <p14:creationId xmlns:p14="http://schemas.microsoft.com/office/powerpoint/2010/main" val="3390641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passiert</a:t>
            </a:r>
            <a:endParaRPr lang="de-DE" dirty="0"/>
          </a:p>
        </p:txBody>
      </p:sp>
      <p:sp>
        <p:nvSpPr>
          <p:cNvPr id="3" name="Inhaltsplatzhalter 2"/>
          <p:cNvSpPr>
            <a:spLocks noGrp="1"/>
          </p:cNvSpPr>
          <p:nvPr>
            <p:ph idx="1"/>
          </p:nvPr>
        </p:nvSpPr>
        <p:spPr/>
        <p:txBody>
          <a:bodyPr/>
          <a:lstStyle/>
          <a:p>
            <a:r>
              <a:rPr lang="de-DE" dirty="0" err="1" smtClean="0"/>
              <a:t>Get</a:t>
            </a:r>
            <a:r>
              <a:rPr lang="de-DE" dirty="0" smtClean="0"/>
              <a:t> default.aspx</a:t>
            </a:r>
          </a:p>
          <a:p>
            <a:r>
              <a:rPr lang="de-DE" dirty="0" smtClean="0"/>
              <a:t>Post default.aspx</a:t>
            </a:r>
          </a:p>
          <a:p>
            <a:pPr lvl="1"/>
            <a:r>
              <a:rPr lang="de-DE" dirty="0" smtClean="0"/>
              <a:t>Default Post</a:t>
            </a:r>
          </a:p>
          <a:p>
            <a:pPr lvl="1"/>
            <a:r>
              <a:rPr lang="de-DE" dirty="0" smtClean="0"/>
              <a:t>Form </a:t>
            </a:r>
            <a:r>
              <a:rPr lang="de-DE" dirty="0" err="1" smtClean="0"/>
              <a:t>Method</a:t>
            </a:r>
            <a:r>
              <a:rPr lang="de-DE" dirty="0" smtClean="0"/>
              <a:t> = </a:t>
            </a:r>
            <a:r>
              <a:rPr lang="de-DE" dirty="0" err="1" smtClean="0"/>
              <a:t>Get</a:t>
            </a:r>
            <a:endParaRPr lang="de-DE" dirty="0"/>
          </a:p>
        </p:txBody>
      </p:sp>
      <p:pic>
        <p:nvPicPr>
          <p:cNvPr id="4" name="Grafik 3"/>
          <p:cNvPicPr>
            <a:picLocks noChangeAspect="1"/>
          </p:cNvPicPr>
          <p:nvPr/>
        </p:nvPicPr>
        <p:blipFill>
          <a:blip r:embed="rId2"/>
          <a:stretch>
            <a:fillRect/>
          </a:stretch>
        </p:blipFill>
        <p:spPr>
          <a:xfrm>
            <a:off x="6021422" y="1365667"/>
            <a:ext cx="4930403" cy="650042"/>
          </a:xfrm>
          <a:prstGeom prst="rect">
            <a:avLst/>
          </a:prstGeom>
        </p:spPr>
      </p:pic>
      <p:pic>
        <p:nvPicPr>
          <p:cNvPr id="5" name="Grafik 4"/>
          <p:cNvPicPr>
            <a:picLocks noChangeAspect="1"/>
          </p:cNvPicPr>
          <p:nvPr/>
        </p:nvPicPr>
        <p:blipFill>
          <a:blip r:embed="rId3"/>
          <a:stretch>
            <a:fillRect/>
          </a:stretch>
        </p:blipFill>
        <p:spPr>
          <a:xfrm>
            <a:off x="4344339" y="2375761"/>
            <a:ext cx="7456933" cy="3251065"/>
          </a:xfrm>
          <a:prstGeom prst="rect">
            <a:avLst/>
          </a:prstGeom>
        </p:spPr>
      </p:pic>
    </p:spTree>
    <p:extLst>
      <p:ext uri="{BB962C8B-B14F-4D97-AF65-F5344CB8AC3E}">
        <p14:creationId xmlns:p14="http://schemas.microsoft.com/office/powerpoint/2010/main" val="1374227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Controls schachteln</a:t>
            </a:r>
            <a:endParaRPr lang="de-DE" dirty="0"/>
          </a:p>
        </p:txBody>
      </p:sp>
      <p:sp>
        <p:nvSpPr>
          <p:cNvPr id="3" name="Inhaltsplatzhalter 2"/>
          <p:cNvSpPr>
            <a:spLocks noGrp="1"/>
          </p:cNvSpPr>
          <p:nvPr>
            <p:ph idx="1"/>
          </p:nvPr>
        </p:nvSpPr>
        <p:spPr/>
        <p:txBody>
          <a:bodyPr/>
          <a:lstStyle/>
          <a:p>
            <a:r>
              <a:rPr lang="de-DE" dirty="0" smtClean="0"/>
              <a:t>Panel </a:t>
            </a:r>
            <a:endParaRPr lang="de-DE" dirty="0"/>
          </a:p>
        </p:txBody>
      </p:sp>
      <p:sp>
        <p:nvSpPr>
          <p:cNvPr id="4" name="Rechteck 3"/>
          <p:cNvSpPr/>
          <p:nvPr/>
        </p:nvSpPr>
        <p:spPr>
          <a:xfrm>
            <a:off x="5047067" y="1825625"/>
            <a:ext cx="6096000" cy="1754326"/>
          </a:xfrm>
          <a:prstGeom prst="rect">
            <a:avLst/>
          </a:prstGeom>
        </p:spPr>
        <p:txBody>
          <a:bodyPr>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asp</a:t>
            </a:r>
            <a:r>
              <a:rPr lang="en-US" dirty="0" err="1">
                <a:solidFill>
                  <a:srgbClr val="0000FF"/>
                </a:solidFill>
                <a:latin typeface="Consolas" panose="020B0609020204030204" pitchFamily="49" charset="0"/>
              </a:rPr>
              <a:t>:</a:t>
            </a:r>
            <a:r>
              <a:rPr lang="en-US" dirty="0" err="1">
                <a:solidFill>
                  <a:srgbClr val="800000"/>
                </a:solidFill>
                <a:latin typeface="Consolas" panose="020B0609020204030204" pitchFamily="49" charset="0"/>
              </a:rPr>
              <a:t>Panel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ID</a:t>
            </a:r>
            <a:r>
              <a:rPr lang="en-US" dirty="0">
                <a:solidFill>
                  <a:srgbClr val="0000FF"/>
                </a:solidFill>
                <a:latin typeface="Consolas" panose="020B0609020204030204" pitchFamily="49" charset="0"/>
              </a:rPr>
              <a:t>="Panel1"</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runat</a:t>
            </a:r>
            <a:r>
              <a:rPr lang="en-US" dirty="0">
                <a:solidFill>
                  <a:srgbClr val="0000FF"/>
                </a:solidFill>
                <a:latin typeface="Consolas" panose="020B0609020204030204" pitchFamily="49" charset="0"/>
              </a:rPr>
              <a:t>="server"&gt;</a:t>
            </a:r>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asp</a:t>
            </a:r>
            <a:r>
              <a:rPr lang="de-DE" dirty="0" err="1">
                <a:solidFill>
                  <a:srgbClr val="0000FF"/>
                </a:solidFill>
                <a:latin typeface="Consolas" panose="020B0609020204030204" pitchFamily="49" charset="0"/>
              </a:rPr>
              <a:t>:</a:t>
            </a:r>
            <a:r>
              <a:rPr lang="de-DE" dirty="0" err="1">
                <a:solidFill>
                  <a:srgbClr val="800000"/>
                </a:solidFill>
                <a:latin typeface="Consolas" panose="020B0609020204030204" pitchFamily="49" charset="0"/>
              </a:rPr>
              <a:t>Button</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ID</a:t>
            </a:r>
            <a:r>
              <a:rPr lang="de-DE" dirty="0">
                <a:solidFill>
                  <a:srgbClr val="0000FF"/>
                </a:solidFill>
                <a:latin typeface="Consolas" panose="020B0609020204030204" pitchFamily="49" charset="0"/>
              </a:rPr>
              <a:t>="Button1"</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runat</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server</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Text</a:t>
            </a:r>
            <a:r>
              <a:rPr lang="de-DE" dirty="0">
                <a:solidFill>
                  <a:srgbClr val="0000FF"/>
                </a:solidFill>
                <a:latin typeface="Consolas" panose="020B0609020204030204" pitchFamily="49" charset="0"/>
              </a:rPr>
              <a:t>="Button"</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asp</a:t>
            </a:r>
            <a:r>
              <a:rPr lang="de-DE" dirty="0" err="1">
                <a:solidFill>
                  <a:srgbClr val="0000FF"/>
                </a:solidFill>
                <a:latin typeface="Consolas" panose="020B0609020204030204" pitchFamily="49" charset="0"/>
              </a:rPr>
              <a:t>:</a:t>
            </a:r>
            <a:r>
              <a:rPr lang="de-DE" dirty="0" err="1">
                <a:solidFill>
                  <a:srgbClr val="800000"/>
                </a:solidFill>
                <a:latin typeface="Consolas" panose="020B0609020204030204" pitchFamily="49" charset="0"/>
              </a:rPr>
              <a:t>TextBox</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ID</a:t>
            </a:r>
            <a:r>
              <a:rPr lang="de-DE" dirty="0">
                <a:solidFill>
                  <a:srgbClr val="0000FF"/>
                </a:solidFill>
                <a:latin typeface="Consolas" panose="020B0609020204030204" pitchFamily="49" charset="0"/>
              </a:rPr>
              <a:t>="TextBox1"</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runat</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server</a:t>
            </a:r>
            <a:r>
              <a:rPr lang="de-DE" dirty="0">
                <a:solidFill>
                  <a:srgbClr val="0000FF"/>
                </a:solidFill>
                <a:latin typeface="Consolas" panose="020B0609020204030204" pitchFamily="49" charset="0"/>
              </a:rPr>
              <a:t>"&gt;&lt;/</a:t>
            </a:r>
            <a:r>
              <a:rPr lang="de-DE" dirty="0" err="1">
                <a:solidFill>
                  <a:srgbClr val="800000"/>
                </a:solidFill>
                <a:latin typeface="Consolas" panose="020B0609020204030204" pitchFamily="49" charset="0"/>
              </a:rPr>
              <a:t>asp</a:t>
            </a:r>
            <a:r>
              <a:rPr lang="de-DE" dirty="0" err="1">
                <a:solidFill>
                  <a:srgbClr val="0000FF"/>
                </a:solidFill>
                <a:latin typeface="Consolas" panose="020B0609020204030204" pitchFamily="49" charset="0"/>
              </a:rPr>
              <a:t>:</a:t>
            </a:r>
            <a:r>
              <a:rPr lang="de-DE" dirty="0" err="1">
                <a:solidFill>
                  <a:srgbClr val="800000"/>
                </a:solidFill>
                <a:latin typeface="Consolas" panose="020B0609020204030204" pitchFamily="49" charset="0"/>
              </a:rPr>
              <a:t>TextBox</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endParaRPr lang="de-DE" dirty="0"/>
          </a:p>
        </p:txBody>
      </p:sp>
    </p:spTree>
    <p:extLst>
      <p:ext uri="{BB962C8B-B14F-4D97-AF65-F5344CB8AC3E}">
        <p14:creationId xmlns:p14="http://schemas.microsoft.com/office/powerpoint/2010/main" val="3070952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uppieren 20"/>
          <p:cNvGrpSpPr/>
          <p:nvPr/>
        </p:nvGrpSpPr>
        <p:grpSpPr>
          <a:xfrm>
            <a:off x="1220818" y="5757081"/>
            <a:ext cx="750277" cy="199946"/>
            <a:chOff x="6286499" y="5991810"/>
            <a:chExt cx="750277" cy="199946"/>
          </a:xfrm>
        </p:grpSpPr>
        <p:sp>
          <p:nvSpPr>
            <p:cNvPr id="6" name="Ellipse 5"/>
            <p:cNvSpPr/>
            <p:nvPr/>
          </p:nvSpPr>
          <p:spPr>
            <a:xfrm>
              <a:off x="6286499" y="5991811"/>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p:cNvSpPr/>
            <p:nvPr/>
          </p:nvSpPr>
          <p:spPr>
            <a:xfrm>
              <a:off x="6773007" y="5991810"/>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200" y="365125"/>
            <a:ext cx="10661074" cy="1325563"/>
          </a:xfrm>
        </p:spPr>
        <p:txBody>
          <a:bodyPr>
            <a:normAutofit/>
          </a:bodyPr>
          <a:lstStyle/>
          <a:p>
            <a:r>
              <a:rPr lang="en-US" altLang="de-DE" sz="7200" dirty="0">
                <a:solidFill>
                  <a:schemeClr val="bg1">
                    <a:lumMod val="65000"/>
                  </a:schemeClr>
                </a:solidFill>
                <a:latin typeface="Century Gothic" panose="020B0502020202020204" pitchFamily="34" charset="0"/>
                <a:ea typeface="+mn-ea"/>
                <a:cs typeface="+mn-cs"/>
              </a:rPr>
              <a:t>Control </a:t>
            </a:r>
            <a:r>
              <a:rPr lang="en-US" altLang="de-DE" sz="7200" dirty="0" err="1">
                <a:solidFill>
                  <a:schemeClr val="bg1">
                    <a:lumMod val="65000"/>
                  </a:schemeClr>
                </a:solidFill>
                <a:latin typeface="Century Gothic" panose="020B0502020202020204" pitchFamily="34" charset="0"/>
                <a:ea typeface="+mn-ea"/>
                <a:cs typeface="+mn-cs"/>
              </a:rPr>
              <a:t>Typen</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3" name="Rechteck 2"/>
          <p:cNvSpPr/>
          <p:nvPr/>
        </p:nvSpPr>
        <p:spPr>
          <a:xfrm>
            <a:off x="838199" y="2161309"/>
            <a:ext cx="5091546" cy="17272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de-DE" sz="2400" dirty="0" err="1">
                <a:latin typeface="Century Gothic" panose="020B0502020202020204" pitchFamily="34" charset="0"/>
              </a:rPr>
              <a:t>Html</a:t>
            </a:r>
            <a:r>
              <a:rPr lang="de-DE" sz="2400" dirty="0">
                <a:latin typeface="Century Gothic" panose="020B0502020202020204" pitchFamily="34" charset="0"/>
              </a:rPr>
              <a:t> Server Control</a:t>
            </a:r>
          </a:p>
          <a:p>
            <a:endParaRPr lang="de-DE" sz="800" dirty="0">
              <a:latin typeface="Century Gothic" panose="020B0502020202020204" pitchFamily="34" charset="0"/>
            </a:endParaRPr>
          </a:p>
          <a:p>
            <a:r>
              <a:rPr lang="de-DE" sz="2000" dirty="0"/>
              <a:t>Eins-zu-eins Mappen mit dem </a:t>
            </a:r>
            <a:r>
              <a:rPr lang="de-DE" sz="2000" dirty="0" err="1"/>
              <a:t>Html</a:t>
            </a:r>
            <a:r>
              <a:rPr lang="de-DE" sz="2000" dirty="0"/>
              <a:t>-Element</a:t>
            </a:r>
            <a:endParaRPr lang="de-DE" sz="2400" dirty="0"/>
          </a:p>
        </p:txBody>
      </p:sp>
      <p:sp>
        <p:nvSpPr>
          <p:cNvPr id="25" name="Rechteck 24"/>
          <p:cNvSpPr/>
          <p:nvPr/>
        </p:nvSpPr>
        <p:spPr>
          <a:xfrm>
            <a:off x="6476999" y="2161309"/>
            <a:ext cx="5022275" cy="228138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de-DE" sz="2400" dirty="0">
                <a:latin typeface="Century Gothic" panose="020B0502020202020204" pitchFamily="34" charset="0"/>
              </a:rPr>
              <a:t>Web Server Control</a:t>
            </a:r>
          </a:p>
          <a:p>
            <a:pPr lvl="0"/>
            <a:endParaRPr lang="de-DE" sz="800" dirty="0">
              <a:solidFill>
                <a:prstClr val="black"/>
              </a:solidFill>
              <a:latin typeface="Century Gothic" panose="020B0502020202020204" pitchFamily="34" charset="0"/>
            </a:endParaRPr>
          </a:p>
          <a:p>
            <a:pPr lvl="0"/>
            <a:r>
              <a:rPr lang="de-DE" sz="2000" dirty="0">
                <a:solidFill>
                  <a:prstClr val="black"/>
                </a:solidFill>
              </a:rPr>
              <a:t>Werden erst herunter gebrochen auf </a:t>
            </a:r>
            <a:r>
              <a:rPr lang="de-DE" sz="2000" dirty="0" err="1">
                <a:solidFill>
                  <a:prstClr val="black"/>
                </a:solidFill>
              </a:rPr>
              <a:t>Html</a:t>
            </a:r>
            <a:r>
              <a:rPr lang="de-DE" sz="2000" dirty="0">
                <a:solidFill>
                  <a:prstClr val="black"/>
                </a:solidFill>
              </a:rPr>
              <a:t>-Elemente</a:t>
            </a:r>
            <a:endParaRPr lang="de-DE" sz="2400" dirty="0">
              <a:solidFill>
                <a:prstClr val="black"/>
              </a:solidFill>
            </a:endParaRPr>
          </a:p>
          <a:p>
            <a:endParaRPr lang="de-DE" sz="2400" dirty="0">
              <a:latin typeface="Century Gothic" panose="020B0502020202020204" pitchFamily="34" charset="0"/>
            </a:endParaRPr>
          </a:p>
        </p:txBody>
      </p:sp>
      <p:sp>
        <p:nvSpPr>
          <p:cNvPr id="26" name="Abgerundetes Rechteck 25"/>
          <p:cNvSpPr/>
          <p:nvPr/>
        </p:nvSpPr>
        <p:spPr>
          <a:xfrm>
            <a:off x="6476998" y="3870036"/>
            <a:ext cx="5569529" cy="1588655"/>
          </a:xfrm>
          <a:prstGeom prst="roundRect">
            <a:avLst>
              <a:gd name="adj" fmla="val 0"/>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RadioButtonList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rblist</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ListItem</a:t>
            </a:r>
            <a:r>
              <a:rPr lang="de-DE" sz="1600" dirty="0">
                <a:solidFill>
                  <a:srgbClr val="0000FF"/>
                </a:solidFill>
                <a:latin typeface="Consolas" panose="020B0609020204030204" pitchFamily="49" charset="0"/>
              </a:rPr>
              <a:t>&gt;</a:t>
            </a:r>
            <a:r>
              <a:rPr lang="de-DE" sz="1600" dirty="0">
                <a:solidFill>
                  <a:srgbClr val="000000"/>
                </a:solidFill>
                <a:latin typeface="Consolas" panose="020B0609020204030204" pitchFamily="49" charset="0"/>
              </a:rPr>
              <a:t>2</a:t>
            </a: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ListItem</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	&lt;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ListItem</a:t>
            </a:r>
            <a:r>
              <a:rPr lang="de-DE" sz="1600" dirty="0">
                <a:solidFill>
                  <a:srgbClr val="0000FF"/>
                </a:solidFill>
                <a:latin typeface="Consolas" panose="020B0609020204030204" pitchFamily="49" charset="0"/>
              </a:rPr>
              <a:t>&gt;</a:t>
            </a:r>
            <a:r>
              <a:rPr lang="de-DE" sz="1600" dirty="0">
                <a:solidFill>
                  <a:srgbClr val="000000"/>
                </a:solidFill>
                <a:latin typeface="Consolas" panose="020B0609020204030204" pitchFamily="49" charset="0"/>
              </a:rPr>
              <a:t>3</a:t>
            </a: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ListItem</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RadioButtonList</a:t>
            </a:r>
            <a:r>
              <a:rPr lang="de-DE" sz="1600" dirty="0">
                <a:solidFill>
                  <a:srgbClr val="0000FF"/>
                </a:solidFill>
                <a:latin typeface="Consolas" panose="020B0609020204030204" pitchFamily="49" charset="0"/>
              </a:rPr>
              <a:t>&gt;</a:t>
            </a:r>
            <a:endParaRPr lang="de-DE" sz="1600" dirty="0"/>
          </a:p>
        </p:txBody>
      </p:sp>
      <p:sp>
        <p:nvSpPr>
          <p:cNvPr id="9" name="Rechteck 8"/>
          <p:cNvSpPr/>
          <p:nvPr/>
        </p:nvSpPr>
        <p:spPr>
          <a:xfrm>
            <a:off x="6476999" y="5678786"/>
            <a:ext cx="5280892" cy="584775"/>
          </a:xfrm>
          <a:prstGeom prst="rect">
            <a:avLst/>
          </a:prstGeom>
        </p:spPr>
        <p:txBody>
          <a:bodyPr wrap="square">
            <a:spAutoFit/>
          </a:bodyPr>
          <a:lstStyle/>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FF"/>
                </a:solidFill>
                <a:latin typeface="Consolas" panose="020B0609020204030204" pitchFamily="49" charset="0"/>
              </a:rPr>
              <a:t>="radio"</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value</a:t>
            </a:r>
            <a:r>
              <a:rPr lang="en-US" sz="1600" dirty="0">
                <a:solidFill>
                  <a:srgbClr val="0000FF"/>
                </a:solidFill>
                <a:latin typeface="Consolas" panose="020B0609020204030204" pitchFamily="49" charset="0"/>
              </a:rPr>
              <a:t>="2" </a:t>
            </a:r>
            <a:r>
              <a:rPr lang="en-US" sz="1600" dirty="0">
                <a:solidFill>
                  <a:srgbClr val="FF0000"/>
                </a:solidFill>
                <a:latin typeface="Consolas" panose="020B0609020204030204" pitchFamily="49" charset="0"/>
              </a:rPr>
              <a:t>name</a:t>
            </a:r>
            <a:r>
              <a:rPr lang="en-US" sz="1600" dirty="0">
                <a:solidFill>
                  <a:srgbClr val="0000FF"/>
                </a:solidFill>
                <a:latin typeface="Consolas" panose="020B0609020204030204" pitchFamily="49" charset="0"/>
              </a:rPr>
              <a:t>="group"/&gt;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FF"/>
                </a:solidFill>
                <a:latin typeface="Consolas" panose="020B0609020204030204" pitchFamily="49" charset="0"/>
              </a:rPr>
              <a:t>="radio"</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value</a:t>
            </a:r>
            <a:r>
              <a:rPr lang="en-US" sz="1600" dirty="0">
                <a:solidFill>
                  <a:srgbClr val="0000FF"/>
                </a:solidFill>
                <a:latin typeface="Consolas" panose="020B0609020204030204" pitchFamily="49" charset="0"/>
              </a:rPr>
              <a:t>="3" </a:t>
            </a:r>
            <a:r>
              <a:rPr lang="en-US" sz="1600" dirty="0">
                <a:solidFill>
                  <a:srgbClr val="FF0000"/>
                </a:solidFill>
                <a:latin typeface="Consolas" panose="020B0609020204030204" pitchFamily="49" charset="0"/>
              </a:rPr>
              <a:t>name</a:t>
            </a:r>
            <a:r>
              <a:rPr lang="en-US" sz="1600" dirty="0">
                <a:solidFill>
                  <a:srgbClr val="0000FF"/>
                </a:solidFill>
                <a:latin typeface="Consolas" panose="020B0609020204030204" pitchFamily="49" charset="0"/>
              </a:rPr>
              <a:t>="group"/&gt;</a:t>
            </a:r>
            <a:endParaRPr lang="de-DE" sz="1600" dirty="0"/>
          </a:p>
        </p:txBody>
      </p:sp>
      <p:sp>
        <p:nvSpPr>
          <p:cNvPr id="29" name="Abgerundetes Rechteck 28"/>
          <p:cNvSpPr/>
          <p:nvPr/>
        </p:nvSpPr>
        <p:spPr>
          <a:xfrm>
            <a:off x="838199" y="4109500"/>
            <a:ext cx="5091546" cy="817636"/>
          </a:xfrm>
          <a:prstGeom prst="roundRect">
            <a:avLst>
              <a:gd name="adj" fmla="val 0"/>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de-DE" sz="1600" dirty="0">
                <a:solidFill>
                  <a:srgbClr val="0000FF"/>
                </a:solidFill>
                <a:latin typeface="Consolas" panose="020B0609020204030204" pitchFamily="49" charset="0"/>
              </a:rPr>
              <a:t>&lt;</a:t>
            </a:r>
            <a:r>
              <a:rPr lang="de-DE" sz="1600" dirty="0">
                <a:solidFill>
                  <a:srgbClr val="800000"/>
                </a:solidFill>
                <a:latin typeface="Consolas" panose="020B0609020204030204" pitchFamily="49" charset="0"/>
              </a:rPr>
              <a:t>div</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ErrorAlert</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t>
            </a:r>
            <a:endParaRPr lang="en-US"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a:solidFill>
                  <a:srgbClr val="800000"/>
                </a:solidFill>
                <a:latin typeface="Consolas" panose="020B0609020204030204" pitchFamily="49" charset="0"/>
              </a:rPr>
              <a:t>div</a:t>
            </a:r>
            <a:r>
              <a:rPr lang="de-DE" sz="1600" dirty="0">
                <a:solidFill>
                  <a:srgbClr val="0000FF"/>
                </a:solidFill>
                <a:latin typeface="Consolas" panose="020B0609020204030204" pitchFamily="49" charset="0"/>
              </a:rPr>
              <a:t>&gt;</a:t>
            </a:r>
            <a:endParaRPr lang="de-DE" sz="1600" dirty="0"/>
          </a:p>
        </p:txBody>
      </p:sp>
      <p:sp>
        <p:nvSpPr>
          <p:cNvPr id="31" name="Abgerundetes Rechteck 30"/>
          <p:cNvSpPr/>
          <p:nvPr/>
        </p:nvSpPr>
        <p:spPr>
          <a:xfrm>
            <a:off x="838199" y="5678786"/>
            <a:ext cx="5091546" cy="836537"/>
          </a:xfrm>
          <a:prstGeom prst="roundRect">
            <a:avLst>
              <a:gd name="adj" fmla="val 0"/>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de-DE" sz="1600" dirty="0">
                <a:solidFill>
                  <a:srgbClr val="0000FF"/>
                </a:solidFill>
                <a:latin typeface="Consolas" panose="020B0609020204030204" pitchFamily="49" charset="0"/>
              </a:rPr>
              <a:t>&lt;</a:t>
            </a:r>
            <a:r>
              <a:rPr lang="de-DE" sz="1600" dirty="0">
                <a:solidFill>
                  <a:srgbClr val="800000"/>
                </a:solidFill>
                <a:latin typeface="Consolas" panose="020B0609020204030204" pitchFamily="49" charset="0"/>
              </a:rPr>
              <a:t>div</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MainContent_ErrorAlert</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t>
            </a:r>
            <a:endParaRPr lang="en-US"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a:solidFill>
                  <a:srgbClr val="800000"/>
                </a:solidFill>
                <a:latin typeface="Consolas" panose="020B0609020204030204" pitchFamily="49" charset="0"/>
              </a:rPr>
              <a:t>div</a:t>
            </a:r>
            <a:r>
              <a:rPr lang="de-DE" sz="1600" dirty="0">
                <a:solidFill>
                  <a:srgbClr val="0000FF"/>
                </a:solidFill>
                <a:latin typeface="Consolas" panose="020B0609020204030204" pitchFamily="49" charset="0"/>
              </a:rPr>
              <a:t>&gt;</a:t>
            </a:r>
            <a:endParaRPr lang="de-DE" sz="1600" dirty="0"/>
          </a:p>
        </p:txBody>
      </p:sp>
      <p:cxnSp>
        <p:nvCxnSpPr>
          <p:cNvPr id="32" name="Gekrümmter Verbinder 31"/>
          <p:cNvCxnSpPr>
            <a:stCxn id="29" idx="1"/>
            <a:endCxn id="31" idx="1"/>
          </p:cNvCxnSpPr>
          <p:nvPr/>
        </p:nvCxnSpPr>
        <p:spPr>
          <a:xfrm rot="10800000" flipV="1">
            <a:off x="838199" y="4518317"/>
            <a:ext cx="12700" cy="1578737"/>
          </a:xfrm>
          <a:prstGeom prst="curvedConnector3">
            <a:avLst>
              <a:gd name="adj1" fmla="val 5072724"/>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Gekrümmter Verbinder 34"/>
          <p:cNvCxnSpPr/>
          <p:nvPr/>
        </p:nvCxnSpPr>
        <p:spPr>
          <a:xfrm rot="10800000" flipV="1">
            <a:off x="6464299" y="4518316"/>
            <a:ext cx="12700" cy="1578737"/>
          </a:xfrm>
          <a:prstGeom prst="curvedConnector3">
            <a:avLst>
              <a:gd name="adj1" fmla="val 5072724"/>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05085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993</Words>
  <Application>Microsoft Office PowerPoint</Application>
  <PresentationFormat>Breitbild</PresentationFormat>
  <Paragraphs>126</Paragraphs>
  <Slides>13</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13</vt:i4>
      </vt:variant>
    </vt:vector>
  </HeadingPairs>
  <TitlesOfParts>
    <vt:vector size="21" baseType="lpstr">
      <vt:lpstr>Arial</vt:lpstr>
      <vt:lpstr>Calibri</vt:lpstr>
      <vt:lpstr>Calibri Light</vt:lpstr>
      <vt:lpstr>Century Gothic</vt:lpstr>
      <vt:lpstr>Consolas</vt:lpstr>
      <vt:lpstr>Verdana</vt:lpstr>
      <vt:lpstr>Wingdings</vt:lpstr>
      <vt:lpstr>Office</vt:lpstr>
      <vt:lpstr>Webforms</vt:lpstr>
      <vt:lpstr>PowerPoint-Präsentation</vt:lpstr>
      <vt:lpstr>Webform</vt:lpstr>
      <vt:lpstr>Page Typen</vt:lpstr>
      <vt:lpstr>Attribute rendern</vt:lpstr>
      <vt:lpstr>Server Controls</vt:lpstr>
      <vt:lpstr>Was passiert</vt:lpstr>
      <vt:lpstr>Controls schachteln</vt:lpstr>
      <vt:lpstr>Control Typen</vt:lpstr>
      <vt:lpstr>Events</vt:lpstr>
      <vt:lpstr>Controls</vt:lpstr>
      <vt:lpstr>Zweifelhafte Controls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119</cp:revision>
  <dcterms:created xsi:type="dcterms:W3CDTF">2016-10-05T12:31:26Z</dcterms:created>
  <dcterms:modified xsi:type="dcterms:W3CDTF">2018-06-04T18:58:43Z</dcterms:modified>
</cp:coreProperties>
</file>