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349" r:id="rId4"/>
    <p:sldId id="310" r:id="rId5"/>
    <p:sldId id="350" r:id="rId6"/>
    <p:sldId id="351" r:id="rId7"/>
    <p:sldId id="347" r:id="rId8"/>
    <p:sldId id="348" r:id="rId9"/>
    <p:sldId id="311" r:id="rId10"/>
    <p:sldId id="352" r:id="rId11"/>
    <p:sldId id="354" r:id="rId12"/>
    <p:sldId id="35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0" autoAdjust="0"/>
    <p:restoredTop sz="47205" autoAdjust="0"/>
  </p:normalViewPr>
  <p:slideViewPr>
    <p:cSldViewPr snapToGrid="0">
      <p:cViewPr varScale="1">
        <p:scale>
          <a:sx n="67" d="100"/>
          <a:sy n="67" d="100"/>
        </p:scale>
        <p:origin x="9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31.05.2017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153296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Tree>
    <p:extLst>
      <p:ext uri="{BB962C8B-B14F-4D97-AF65-F5344CB8AC3E}">
        <p14:creationId xmlns:p14="http://schemas.microsoft.com/office/powerpoint/2010/main" val="296207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31.05.2017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31.05.2017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31.05.2017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31.05.2017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31.05.2017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31.05.2017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101</a:t>
            </a:r>
            <a:endParaRPr lang="de-DE" dirty="0"/>
          </a:p>
        </p:txBody>
      </p:sp>
      <p:sp>
        <p:nvSpPr>
          <p:cNvPr id="3" name="Inhaltsplatzhalter 2"/>
          <p:cNvSpPr>
            <a:spLocks noGrp="1"/>
          </p:cNvSpPr>
          <p:nvPr>
            <p:ph idx="1"/>
          </p:nvPr>
        </p:nvSpPr>
        <p:spPr/>
        <p:txBody>
          <a:bodyPr/>
          <a:lstStyle/>
          <a:p>
            <a:r>
              <a:rPr lang="de-DE" dirty="0" smtClean="0"/>
              <a:t>Klasse</a:t>
            </a:r>
          </a:p>
          <a:p>
            <a:pPr lvl="1"/>
            <a:r>
              <a:rPr lang="de-DE" dirty="0" err="1" smtClean="0"/>
              <a:t>Propertys</a:t>
            </a:r>
            <a:endParaRPr lang="de-DE" dirty="0" smtClean="0"/>
          </a:p>
          <a:p>
            <a:r>
              <a:rPr lang="de-DE" dirty="0" smtClean="0"/>
              <a:t>Statt Page Control</a:t>
            </a:r>
          </a:p>
          <a:p>
            <a:r>
              <a:rPr lang="de-DE" dirty="0" smtClean="0"/>
              <a:t>Server Controls zusammenfassen</a:t>
            </a:r>
          </a:p>
          <a:p>
            <a:r>
              <a:rPr lang="de-DE" dirty="0" smtClean="0"/>
              <a:t>Aus Projekt per </a:t>
            </a:r>
            <a:r>
              <a:rPr lang="de-DE" dirty="0" err="1" smtClean="0"/>
              <a:t>Dra</a:t>
            </a:r>
            <a:r>
              <a:rPr lang="de-DE" dirty="0" smtClean="0"/>
              <a:t>&amp; Drop reinziehen</a:t>
            </a:r>
          </a:p>
          <a:p>
            <a:r>
              <a:rPr lang="de-DE" dirty="0" err="1" smtClean="0"/>
              <a:t>Propertys</a:t>
            </a:r>
            <a:r>
              <a:rPr lang="de-DE" dirty="0" smtClean="0"/>
              <a:t> dienen als Schnittstelle nach </a:t>
            </a:r>
            <a:r>
              <a:rPr lang="de-DE" dirty="0" err="1" smtClean="0"/>
              <a:t>aussen</a:t>
            </a:r>
            <a:endParaRPr lang="de-DE" dirty="0" smtClean="0"/>
          </a:p>
          <a:p>
            <a:endParaRPr lang="de-DE" dirty="0"/>
          </a:p>
        </p:txBody>
      </p:sp>
      <p:pic>
        <p:nvPicPr>
          <p:cNvPr id="4" name="Grafik 3"/>
          <p:cNvPicPr>
            <a:picLocks noChangeAspect="1"/>
          </p:cNvPicPr>
          <p:nvPr/>
        </p:nvPicPr>
        <p:blipFill rotWithShape="1">
          <a:blip r:embed="rId2"/>
          <a:srcRect l="17920" t="37904" r="29805" b="14020"/>
          <a:stretch/>
        </p:blipFill>
        <p:spPr>
          <a:xfrm>
            <a:off x="5676534" y="760136"/>
            <a:ext cx="5781532" cy="1422401"/>
          </a:xfrm>
          <a:prstGeom prst="rect">
            <a:avLst/>
          </a:prstGeom>
        </p:spPr>
      </p:pic>
      <p:sp>
        <p:nvSpPr>
          <p:cNvPr id="5" name="Rechteck 4"/>
          <p:cNvSpPr/>
          <p:nvPr/>
        </p:nvSpPr>
        <p:spPr>
          <a:xfrm>
            <a:off x="838199" y="5244392"/>
            <a:ext cx="10919692" cy="646331"/>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800000"/>
                </a:solidFill>
                <a:latin typeface="Consolas" panose="020B0609020204030204" pitchFamily="49" charset="0"/>
              </a:rPr>
              <a:t> Register</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Src</a:t>
            </a:r>
            <a:r>
              <a:rPr lang="de-DE" sz="1600" dirty="0">
                <a:solidFill>
                  <a:srgbClr val="0000FF"/>
                </a:solidFill>
                <a:latin typeface="Consolas" panose="020B0609020204030204" pitchFamily="49" charset="0"/>
              </a:rPr>
              <a:t>="~/MyControl.ascx"</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TagPrefix</a:t>
            </a:r>
            <a:r>
              <a:rPr lang="de-DE" sz="1600" dirty="0">
                <a:solidFill>
                  <a:srgbClr val="0000FF"/>
                </a:solidFill>
                <a:latin typeface="Consolas" panose="020B0609020204030204" pitchFamily="49" charset="0"/>
              </a:rPr>
              <a:t>="uc1"</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TagName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MyControl</a:t>
            </a:r>
            <a:r>
              <a:rPr lang="de-DE" sz="1600" dirty="0">
                <a:solidFill>
                  <a:srgbClr val="0000FF"/>
                </a:solidFill>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%&gt;</a:t>
            </a:r>
          </a:p>
          <a:p>
            <a:r>
              <a:rPr lang="de-DE" sz="400" dirty="0">
                <a:solidFill>
                  <a:srgbClr val="000000"/>
                </a:solidFill>
                <a:highlight>
                  <a:srgbClr val="FFFF00"/>
                </a:highlight>
                <a:latin typeface="Consolas" panose="020B0609020204030204" pitchFamily="49" charset="0"/>
              </a:rPr>
              <a:t> </a:t>
            </a:r>
            <a:r>
              <a:rPr lang="de-DE" sz="1600" dirty="0">
                <a:solidFill>
                  <a:srgbClr val="000000"/>
                </a:solidFill>
                <a:highlight>
                  <a:srgbClr val="FFFF00"/>
                </a:highlight>
                <a:latin typeface="Consolas" panose="020B0609020204030204" pitchFamily="49" charset="0"/>
              </a:rPr>
              <a:t/>
            </a:r>
            <a:br>
              <a:rPr lang="de-DE" sz="1600" dirty="0">
                <a:solidFill>
                  <a:srgbClr val="000000"/>
                </a:solidFill>
                <a:highlight>
                  <a:srgbClr val="FFFF00"/>
                </a:highlight>
                <a:latin typeface="Consolas" panose="020B0609020204030204" pitchFamily="49" charset="0"/>
              </a:rPr>
            </a:br>
            <a:r>
              <a:rPr lang="da-DK" sz="1600" dirty="0">
                <a:solidFill>
                  <a:srgbClr val="0000FF"/>
                </a:solidFill>
                <a:latin typeface="Consolas" panose="020B0609020204030204" pitchFamily="49" charset="0"/>
              </a:rPr>
              <a:t>&lt;</a:t>
            </a:r>
            <a:r>
              <a:rPr lang="da-DK" sz="1600" dirty="0">
                <a:solidFill>
                  <a:srgbClr val="800000"/>
                </a:solidFill>
                <a:latin typeface="Consolas" panose="020B0609020204030204" pitchFamily="49" charset="0"/>
              </a:rPr>
              <a:t>uc1</a:t>
            </a:r>
            <a:r>
              <a:rPr lang="da-DK" sz="1600" dirty="0">
                <a:solidFill>
                  <a:srgbClr val="0000FF"/>
                </a:solidFill>
                <a:latin typeface="Consolas" panose="020B0609020204030204" pitchFamily="49" charset="0"/>
              </a:rPr>
              <a:t>:</a:t>
            </a:r>
            <a:r>
              <a:rPr lang="da-DK" sz="1600" dirty="0">
                <a:solidFill>
                  <a:srgbClr val="800000"/>
                </a:solidFill>
                <a:latin typeface="Consolas" panose="020B0609020204030204" pitchFamily="49" charset="0"/>
              </a:rPr>
              <a:t>MyControle</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runat</a:t>
            </a:r>
            <a:r>
              <a:rPr lang="da-DK" sz="1600" dirty="0">
                <a:solidFill>
                  <a:srgbClr val="0000FF"/>
                </a:solidFill>
                <a:latin typeface="Consolas" panose="020B0609020204030204" pitchFamily="49" charset="0"/>
              </a:rPr>
              <a:t>="server"</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ID</a:t>
            </a:r>
            <a:r>
              <a:rPr lang="da-DK" sz="1600" dirty="0">
                <a:solidFill>
                  <a:srgbClr val="0000FF"/>
                </a:solidFill>
                <a:latin typeface="Consolas" panose="020B0609020204030204" pitchFamily="49" charset="0"/>
              </a:rPr>
              <a:t>="</a:t>
            </a:r>
            <a:r>
              <a:rPr lang="de-DE" sz="1600" dirty="0">
                <a:solidFill>
                  <a:srgbClr val="0000FF"/>
                </a:solidFill>
                <a:latin typeface="Consolas" panose="020B0609020204030204" pitchFamily="49" charset="0"/>
              </a:rPr>
              <a:t> </a:t>
            </a:r>
            <a:r>
              <a:rPr lang="de-DE" sz="1600" dirty="0" err="1">
                <a:solidFill>
                  <a:srgbClr val="0000FF"/>
                </a:solidFill>
                <a:latin typeface="Consolas" panose="020B0609020204030204" pitchFamily="49" charset="0"/>
              </a:rPr>
              <a:t>MyControl</a:t>
            </a:r>
            <a:r>
              <a:rPr lang="da-DK" sz="1600" dirty="0">
                <a:solidFill>
                  <a:srgbClr val="0000FF"/>
                </a:solidFill>
                <a:latin typeface="Consolas" panose="020B0609020204030204" pitchFamily="49" charset="0"/>
              </a:rPr>
              <a:t>"</a:t>
            </a:r>
            <a:r>
              <a:rPr lang="da-DK" sz="1600" dirty="0">
                <a:solidFill>
                  <a:srgbClr val="000000"/>
                </a:solidFill>
                <a:latin typeface="Consolas" panose="020B0609020204030204" pitchFamily="49" charset="0"/>
              </a:rPr>
              <a:t> </a:t>
            </a:r>
            <a:r>
              <a:rPr lang="da-DK" sz="1600" dirty="0">
                <a:solidFill>
                  <a:srgbClr val="FF0000"/>
                </a:solidFill>
                <a:latin typeface="Consolas" panose="020B0609020204030204" pitchFamily="49" charset="0"/>
              </a:rPr>
              <a:t>TopOrders</a:t>
            </a:r>
            <a:r>
              <a:rPr lang="da-DK" sz="1600" dirty="0">
                <a:solidFill>
                  <a:srgbClr val="0000FF"/>
                </a:solidFill>
                <a:latin typeface="Consolas" panose="020B0609020204030204" pitchFamily="49" charset="0"/>
              </a:rPr>
              <a:t>="6"/&gt;</a:t>
            </a:r>
            <a:endParaRPr lang="de-DE" sz="1600" dirty="0"/>
          </a:p>
        </p:txBody>
      </p:sp>
    </p:spTree>
    <p:extLst>
      <p:ext uri="{BB962C8B-B14F-4D97-AF65-F5344CB8AC3E}">
        <p14:creationId xmlns:p14="http://schemas.microsoft.com/office/powerpoint/2010/main" val="1345970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Custom Control</a:t>
            </a:r>
            <a:endParaRPr lang="de-DE" dirty="0"/>
          </a:p>
        </p:txBody>
      </p:sp>
      <p:sp>
        <p:nvSpPr>
          <p:cNvPr id="3" name="Inhaltsplatzhalter 2"/>
          <p:cNvSpPr>
            <a:spLocks noGrp="1"/>
          </p:cNvSpPr>
          <p:nvPr>
            <p:ph idx="1"/>
          </p:nvPr>
        </p:nvSpPr>
        <p:spPr/>
        <p:txBody>
          <a:bodyPr/>
          <a:lstStyle/>
          <a:p>
            <a:r>
              <a:rPr lang="de-DE" dirty="0" smtClean="0"/>
              <a:t>Ohne UI Deklaration</a:t>
            </a:r>
          </a:p>
          <a:p>
            <a:r>
              <a:rPr lang="de-DE" dirty="0" smtClean="0"/>
              <a:t>Klasse </a:t>
            </a:r>
          </a:p>
          <a:p>
            <a:pPr lvl="1"/>
            <a:r>
              <a:rPr lang="de-DE" dirty="0" smtClean="0"/>
              <a:t>Erbt von</a:t>
            </a:r>
          </a:p>
          <a:p>
            <a:pPr lvl="1"/>
            <a:r>
              <a:rPr lang="de-DE" dirty="0" smtClean="0"/>
              <a:t>Rendering Custom</a:t>
            </a:r>
            <a:endParaRPr lang="de-DE" dirty="0"/>
          </a:p>
        </p:txBody>
      </p:sp>
    </p:spTree>
    <p:extLst>
      <p:ext uri="{BB962C8B-B14F-4D97-AF65-F5344CB8AC3E}">
        <p14:creationId xmlns:p14="http://schemas.microsoft.com/office/powerpoint/2010/main" val="3480239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59261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1327239" cy="1645920"/>
          </a:xfrm>
        </p:spPr>
        <p:txBody>
          <a:bodyPr anchor="b">
            <a:noAutofit/>
          </a:bodyPr>
          <a:lstStyle/>
          <a:p>
            <a:pPr algn="l"/>
            <a:r>
              <a:rPr lang="en-US" sz="6000" dirty="0">
                <a:solidFill>
                  <a:schemeClr val="bg1">
                    <a:lumMod val="65000"/>
                  </a:schemeClr>
                </a:solidFill>
                <a:latin typeface="Century Gothic" panose="020B0502020202020204" pitchFamily="34" charset="0"/>
              </a:rPr>
              <a:t>Master Page &amp; User Controls</a:t>
            </a:r>
            <a:endParaRPr lang="de-DE" sz="60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Master Page</a:t>
            </a:r>
          </a:p>
          <a:p>
            <a:pPr lvl="1"/>
            <a:r>
              <a:rPr lang="de-DE" altLang="de-DE" dirty="0"/>
              <a:t>Master Page erstellen</a:t>
            </a:r>
          </a:p>
          <a:p>
            <a:pPr lvl="1"/>
            <a:r>
              <a:rPr lang="de-DE" altLang="de-DE" dirty="0"/>
              <a:t>Content Pages</a:t>
            </a:r>
          </a:p>
          <a:p>
            <a:pPr marL="0" indent="0">
              <a:buNone/>
            </a:pPr>
            <a:r>
              <a:rPr lang="en-US" altLang="de-DE" dirty="0"/>
              <a:t>User Controls</a:t>
            </a:r>
          </a:p>
          <a:p>
            <a:pPr lvl="1"/>
            <a:r>
              <a:rPr lang="en-US" altLang="de-DE" dirty="0" err="1"/>
              <a:t>Allgemein</a:t>
            </a:r>
            <a:endParaRPr lang="en-US" altLang="de-DE" dirty="0"/>
          </a:p>
          <a:p>
            <a:pPr lvl="1"/>
            <a:r>
              <a:rPr lang="en-US" altLang="de-DE" dirty="0" err="1"/>
              <a:t>Erstellen</a:t>
            </a:r>
            <a:r>
              <a:rPr lang="en-US" altLang="de-DE" dirty="0"/>
              <a:t> und </a:t>
            </a:r>
            <a:r>
              <a:rPr lang="en-US" altLang="de-DE" dirty="0" err="1"/>
              <a:t>verwenden</a:t>
            </a:r>
            <a:endParaRPr lang="en-US" altLang="de-DE" dirty="0"/>
          </a:p>
          <a:p>
            <a:pPr lvl="1"/>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dirty="0"/>
          </a:p>
        </p:txBody>
      </p:sp>
      <p:pic>
        <p:nvPicPr>
          <p:cNvPr id="4" name="Grafik 3"/>
          <p:cNvPicPr>
            <a:picLocks noChangeAspect="1"/>
          </p:cNvPicPr>
          <p:nvPr/>
        </p:nvPicPr>
        <p:blipFill>
          <a:blip r:embed="rId2"/>
          <a:stretch>
            <a:fillRect/>
          </a:stretch>
        </p:blipFill>
        <p:spPr>
          <a:xfrm>
            <a:off x="499310" y="209758"/>
            <a:ext cx="9653337" cy="5534916"/>
          </a:xfrm>
          <a:prstGeom prst="rect">
            <a:avLst/>
          </a:prstGeom>
        </p:spPr>
      </p:pic>
      <p:sp>
        <p:nvSpPr>
          <p:cNvPr id="5" name="Textfeld 4"/>
          <p:cNvSpPr txBox="1"/>
          <p:nvPr/>
        </p:nvSpPr>
        <p:spPr>
          <a:xfrm>
            <a:off x="4872306" y="658574"/>
            <a:ext cx="21413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Menü in Masterpage</a:t>
            </a:r>
            <a:endParaRPr lang="de-DE" dirty="0"/>
          </a:p>
        </p:txBody>
      </p:sp>
      <p:sp>
        <p:nvSpPr>
          <p:cNvPr id="6" name="Textfeld 5"/>
          <p:cNvSpPr txBox="1"/>
          <p:nvPr/>
        </p:nvSpPr>
        <p:spPr>
          <a:xfrm>
            <a:off x="2209801" y="2972525"/>
            <a:ext cx="17940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Button</a:t>
            </a:r>
            <a:endParaRPr lang="de-DE" dirty="0"/>
          </a:p>
        </p:txBody>
      </p:sp>
      <p:sp>
        <p:nvSpPr>
          <p:cNvPr id="7" name="Textfeld 6"/>
          <p:cNvSpPr txBox="1"/>
          <p:nvPr/>
        </p:nvSpPr>
        <p:spPr>
          <a:xfrm>
            <a:off x="3106841" y="3631962"/>
            <a:ext cx="282404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de-DE" dirty="0" smtClean="0"/>
              <a:t>Bootstrap 12 Spalten Layout</a:t>
            </a:r>
            <a:endParaRPr lang="de-DE" dirty="0"/>
          </a:p>
        </p:txBody>
      </p:sp>
      <p:sp>
        <p:nvSpPr>
          <p:cNvPr id="8" name="Textfeld 7"/>
          <p:cNvSpPr txBox="1"/>
          <p:nvPr/>
        </p:nvSpPr>
        <p:spPr>
          <a:xfrm>
            <a:off x="499310" y="1515359"/>
            <a:ext cx="948690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err="1" smtClean="0"/>
              <a:t>Row</a:t>
            </a:r>
            <a:endParaRPr lang="de-DE" dirty="0"/>
          </a:p>
        </p:txBody>
      </p:sp>
    </p:spTree>
    <p:extLst>
      <p:ext uri="{BB962C8B-B14F-4D97-AF65-F5344CB8AC3E}">
        <p14:creationId xmlns:p14="http://schemas.microsoft.com/office/powerpoint/2010/main" val="1377173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a:solidFill>
                  <a:schemeClr val="bg1">
                    <a:lumMod val="65000"/>
                  </a:schemeClr>
                </a:solidFill>
                <a:latin typeface="Century Gothic" panose="020B0502020202020204" pitchFamily="34" charset="0"/>
                <a:ea typeface="+mn-ea"/>
                <a:cs typeface="+mn-cs"/>
              </a:rPr>
              <a:t>Master Page</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3" name="Rechteck 2"/>
          <p:cNvSpPr/>
          <p:nvPr/>
        </p:nvSpPr>
        <p:spPr>
          <a:xfrm>
            <a:off x="838200" y="5445270"/>
            <a:ext cx="8706394" cy="1015663"/>
          </a:xfrm>
          <a:prstGeom prst="rect">
            <a:avLst/>
          </a:prstGeom>
        </p:spPr>
        <p:txBody>
          <a:bodyPr wrap="square">
            <a:spAutoFit/>
          </a:bodyPr>
          <a:lstStyle/>
          <a:p>
            <a:pPr marL="285750" indent="-285750">
              <a:buFont typeface="Wingdings" panose="05000000000000000000" pitchFamily="2" charset="2"/>
              <a:buChar char="ü"/>
            </a:pPr>
            <a:r>
              <a:rPr lang="de-DE" altLang="de-DE" sz="2000" dirty="0"/>
              <a:t>Nur spezifischen Seitenabschnitte werden ausgetauscht </a:t>
            </a:r>
            <a:endParaRPr lang="en-US" altLang="de-DE" sz="2000" dirty="0"/>
          </a:p>
          <a:p>
            <a:pPr marL="285750" indent="-285750">
              <a:buFont typeface="Wingdings" panose="05000000000000000000" pitchFamily="2" charset="2"/>
              <a:buChar char="ü"/>
            </a:pPr>
            <a:r>
              <a:rPr lang="en-US" altLang="de-DE" sz="2000" dirty="0"/>
              <a:t>.master </a:t>
            </a:r>
            <a:r>
              <a:rPr lang="en-US" altLang="de-DE" sz="2000" dirty="0" err="1"/>
              <a:t>Endung</a:t>
            </a:r>
            <a:endParaRPr lang="en-US" altLang="de-DE" sz="2000" dirty="0"/>
          </a:p>
          <a:p>
            <a:pPr marL="285750" indent="-285750">
              <a:buFont typeface="Wingdings" panose="05000000000000000000" pitchFamily="2" charset="2"/>
              <a:buChar char="ü"/>
            </a:pPr>
            <a:r>
              <a:rPr lang="en-US" altLang="de-DE" sz="2000" dirty="0" err="1"/>
              <a:t>Wiederverwendbar</a:t>
            </a:r>
            <a:r>
              <a:rPr lang="en-US" altLang="de-DE" sz="2000" dirty="0"/>
              <a:t> </a:t>
            </a:r>
            <a:r>
              <a:rPr lang="en-US" altLang="de-DE" sz="2000" dirty="0" err="1"/>
              <a:t>für</a:t>
            </a:r>
            <a:r>
              <a:rPr lang="en-US" altLang="de-DE" sz="2000" dirty="0"/>
              <a:t> </a:t>
            </a:r>
            <a:r>
              <a:rPr lang="en-US" altLang="de-DE" sz="2000" dirty="0" err="1"/>
              <a:t>alle</a:t>
            </a:r>
            <a:r>
              <a:rPr lang="en-US" altLang="de-DE" sz="2000" dirty="0"/>
              <a:t> </a:t>
            </a:r>
            <a:r>
              <a:rPr lang="de-DE" altLang="de-DE" sz="2000" dirty="0"/>
              <a:t>Seite</a:t>
            </a:r>
          </a:p>
        </p:txBody>
      </p:sp>
      <p:grpSp>
        <p:nvGrpSpPr>
          <p:cNvPr id="10" name="Gruppieren 9"/>
          <p:cNvGrpSpPr/>
          <p:nvPr/>
        </p:nvGrpSpPr>
        <p:grpSpPr>
          <a:xfrm>
            <a:off x="838200" y="2629190"/>
            <a:ext cx="11031582" cy="2197059"/>
            <a:chOff x="838200" y="2550812"/>
            <a:chExt cx="11031582" cy="2197059"/>
          </a:xfrm>
        </p:grpSpPr>
        <p:grpSp>
          <p:nvGrpSpPr>
            <p:cNvPr id="5" name="Gruppieren 4"/>
            <p:cNvGrpSpPr/>
            <p:nvPr/>
          </p:nvGrpSpPr>
          <p:grpSpPr>
            <a:xfrm>
              <a:off x="838200" y="2550812"/>
              <a:ext cx="3692706" cy="2060394"/>
              <a:chOff x="838200" y="2287783"/>
              <a:chExt cx="3692706" cy="2060394"/>
            </a:xfrm>
          </p:grpSpPr>
          <p:pic>
            <p:nvPicPr>
              <p:cNvPr id="6" name="Grafik 5"/>
              <p:cNvPicPr>
                <a:picLocks noChangeAspect="1"/>
              </p:cNvPicPr>
              <p:nvPr/>
            </p:nvPicPr>
            <p:blipFill rotWithShape="1">
              <a:blip r:embed="rId3"/>
              <a:srcRect b="49811"/>
              <a:stretch/>
            </p:blipFill>
            <p:spPr>
              <a:xfrm>
                <a:off x="838200" y="2287783"/>
                <a:ext cx="3609975" cy="2060394"/>
              </a:xfrm>
              <a:prstGeom prst="rect">
                <a:avLst/>
              </a:prstGeom>
            </p:spPr>
          </p:pic>
          <p:sp>
            <p:nvSpPr>
              <p:cNvPr id="7" name="Geschweifte Klammer rechts 6"/>
              <p:cNvSpPr/>
              <p:nvPr/>
            </p:nvSpPr>
            <p:spPr>
              <a:xfrm>
                <a:off x="4365443" y="2340049"/>
                <a:ext cx="165463" cy="166590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8" name="Geschweifte Klammer rechts 7"/>
              <p:cNvSpPr/>
              <p:nvPr/>
            </p:nvSpPr>
            <p:spPr>
              <a:xfrm>
                <a:off x="4365442" y="4005956"/>
                <a:ext cx="165464" cy="3422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grpSp>
        <p:sp>
          <p:nvSpPr>
            <p:cNvPr id="4" name="Textfeld 3"/>
            <p:cNvSpPr txBox="1"/>
            <p:nvPr/>
          </p:nvSpPr>
          <p:spPr>
            <a:xfrm>
              <a:off x="4728753" y="2661464"/>
              <a:ext cx="7141029" cy="1277273"/>
            </a:xfrm>
            <a:prstGeom prst="rect">
              <a:avLst/>
            </a:prstGeom>
            <a:noFill/>
          </p:spPr>
          <p:txBody>
            <a:bodyPr wrap="square" rtlCol="0">
              <a:spAutoFit/>
            </a:bodyPr>
            <a:lstStyle/>
            <a:p>
              <a:r>
                <a:rPr lang="de-DE" dirty="0"/>
                <a:t>Body &amp; Head (mit </a:t>
              </a:r>
              <a:r>
                <a:rPr lang="de-DE" dirty="0" err="1"/>
                <a:t>Scripte</a:t>
              </a:r>
              <a:r>
                <a:rPr lang="de-DE" dirty="0"/>
                <a:t> und Styles)</a:t>
              </a:r>
            </a:p>
            <a:p>
              <a:r>
                <a:rPr lang="de-DE" dirty="0"/>
                <a:t>Header &amp; </a:t>
              </a:r>
              <a:r>
                <a:rPr lang="de-DE" dirty="0" err="1"/>
                <a:t>Footer</a:t>
              </a:r>
              <a:endParaRPr lang="de-DE" dirty="0"/>
            </a:p>
            <a:p>
              <a:pPr>
                <a:spcBef>
                  <a:spcPts val="600"/>
                </a:spcBef>
              </a:pPr>
              <a:r>
                <a:rPr lang="de-DE" dirty="0">
                  <a:solidFill>
                    <a:srgbClr val="FF0000"/>
                  </a:solidFill>
                </a:rPr>
                <a:t>Vorsicht: </a:t>
              </a:r>
              <a:r>
                <a:rPr lang="de-DE" dirty="0"/>
                <a:t>In der Masterpage ist auch ein Form enthalten, diese sind in </a:t>
              </a:r>
              <a:r>
                <a:rPr lang="de-DE" dirty="0" err="1"/>
                <a:t>Webforms</a:t>
              </a:r>
              <a:r>
                <a:rPr lang="de-DE" dirty="0"/>
                <a:t> nicht schachtelbar</a:t>
              </a:r>
            </a:p>
          </p:txBody>
        </p:sp>
        <p:sp>
          <p:nvSpPr>
            <p:cNvPr id="9" name="Textfeld 8"/>
            <p:cNvSpPr txBox="1"/>
            <p:nvPr/>
          </p:nvSpPr>
          <p:spPr>
            <a:xfrm>
              <a:off x="4728752" y="4132318"/>
              <a:ext cx="7141029" cy="615553"/>
            </a:xfrm>
            <a:prstGeom prst="rect">
              <a:avLst/>
            </a:prstGeom>
            <a:noFill/>
          </p:spPr>
          <p:txBody>
            <a:bodyPr wrap="square" rtlCol="0">
              <a:spAutoFit/>
            </a:bodyPr>
            <a:lstStyle/>
            <a:p>
              <a:r>
                <a:rPr lang="de-DE" dirty="0"/>
                <a:t>Seitenspezifischer Inhalt</a:t>
              </a:r>
              <a:br>
                <a:rPr lang="de-DE" dirty="0"/>
              </a:br>
              <a:r>
                <a:rPr lang="fr-FR" sz="1600" dirty="0">
                  <a:solidFill>
                    <a:srgbClr val="0000FF"/>
                  </a:solidFill>
                  <a:latin typeface="Consolas" panose="020B0609020204030204" pitchFamily="49" charset="0"/>
                </a:rPr>
                <a:t>&lt;</a:t>
              </a:r>
              <a:r>
                <a:rPr lang="fr-FR" sz="1600" dirty="0" err="1">
                  <a:solidFill>
                    <a:srgbClr val="800000"/>
                  </a:solidFill>
                  <a:latin typeface="Consolas" panose="020B0609020204030204" pitchFamily="49" charset="0"/>
                </a:rPr>
                <a:t>asp</a:t>
              </a:r>
              <a:r>
                <a:rPr lang="fr-FR" sz="1600" dirty="0" err="1">
                  <a:solidFill>
                    <a:srgbClr val="0000FF"/>
                  </a:solidFill>
                  <a:latin typeface="Consolas" panose="020B0609020204030204" pitchFamily="49" charset="0"/>
                </a:rPr>
                <a:t>:</a:t>
              </a:r>
              <a:r>
                <a:rPr lang="fr-FR" sz="1600" dirty="0" err="1">
                  <a:solidFill>
                    <a:srgbClr val="800000"/>
                  </a:solidFill>
                  <a:latin typeface="Consolas" panose="020B0609020204030204" pitchFamily="49" charset="0"/>
                </a:rPr>
                <a:t>ContentPlaceHolder</a:t>
              </a:r>
              <a:r>
                <a:rPr lang="fr-FR" sz="1600" dirty="0">
                  <a:solidFill>
                    <a:srgbClr val="000000"/>
                  </a:solidFill>
                  <a:latin typeface="Consolas" panose="020B0609020204030204" pitchFamily="49" charset="0"/>
                </a:rPr>
                <a:t> </a:t>
              </a:r>
              <a:r>
                <a:rPr lang="fr-FR" sz="1600" dirty="0">
                  <a:solidFill>
                    <a:srgbClr val="FF0000"/>
                  </a:solidFill>
                  <a:latin typeface="Consolas" panose="020B0609020204030204" pitchFamily="49" charset="0"/>
                </a:rPr>
                <a:t>ID</a:t>
              </a:r>
              <a:r>
                <a:rPr lang="fr-FR" sz="1600" dirty="0">
                  <a:solidFill>
                    <a:srgbClr val="0000FF"/>
                  </a:solidFill>
                  <a:latin typeface="Consolas" panose="020B0609020204030204" pitchFamily="49" charset="0"/>
                </a:rPr>
                <a:t>="</a:t>
              </a:r>
              <a:r>
                <a:rPr lang="fr-FR" sz="1600" dirty="0" err="1">
                  <a:solidFill>
                    <a:srgbClr val="0000FF"/>
                  </a:solidFill>
                  <a:latin typeface="Consolas" panose="020B0609020204030204" pitchFamily="49" charset="0"/>
                </a:rPr>
                <a:t>MainContent</a:t>
              </a:r>
              <a:r>
                <a:rPr lang="fr-FR" sz="1600" dirty="0">
                  <a:solidFill>
                    <a:srgbClr val="0000FF"/>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FF0000"/>
                  </a:solidFill>
                  <a:latin typeface="Consolas" panose="020B0609020204030204" pitchFamily="49" charset="0"/>
                </a:rPr>
                <a:t>runat</a:t>
              </a:r>
              <a:r>
                <a:rPr lang="fr-FR" sz="1600" dirty="0">
                  <a:solidFill>
                    <a:srgbClr val="0000FF"/>
                  </a:solidFill>
                  <a:latin typeface="Consolas" panose="020B0609020204030204" pitchFamily="49" charset="0"/>
                </a:rPr>
                <a:t>="server"&gt;</a:t>
              </a:r>
              <a:endParaRPr lang="de-DE" dirty="0"/>
            </a:p>
          </p:txBody>
        </p:sp>
      </p:grpSp>
    </p:spTree>
    <p:extLst>
      <p:ext uri="{BB962C8B-B14F-4D97-AF65-F5344CB8AC3E}">
        <p14:creationId xmlns:p14="http://schemas.microsoft.com/office/powerpoint/2010/main" val="78547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MasterPage</a:t>
            </a:r>
            <a:endParaRPr lang="de-DE" dirty="0"/>
          </a:p>
        </p:txBody>
      </p:sp>
      <p:sp>
        <p:nvSpPr>
          <p:cNvPr id="3" name="Inhaltsplatzhalter 2"/>
          <p:cNvSpPr>
            <a:spLocks noGrp="1"/>
          </p:cNvSpPr>
          <p:nvPr>
            <p:ph idx="1"/>
          </p:nvPr>
        </p:nvSpPr>
        <p:spPr/>
        <p:txBody>
          <a:bodyPr/>
          <a:lstStyle/>
          <a:p>
            <a:r>
              <a:rPr lang="de-DE" dirty="0" err="1" smtClean="0"/>
              <a:t>Contentbereich</a:t>
            </a:r>
            <a:r>
              <a:rPr lang="de-DE" dirty="0" smtClean="0"/>
              <a:t> per </a:t>
            </a:r>
            <a:r>
              <a:rPr lang="de-DE" dirty="0" err="1" smtClean="0"/>
              <a:t>ContentPlaceholder</a:t>
            </a:r>
            <a:r>
              <a:rPr lang="de-DE" dirty="0" smtClean="0"/>
              <a:t> Control</a:t>
            </a:r>
          </a:p>
          <a:p>
            <a:pPr lvl="1"/>
            <a:r>
              <a:rPr lang="de-DE" dirty="0" smtClean="0"/>
              <a:t>Mehrere möglich </a:t>
            </a:r>
          </a:p>
          <a:p>
            <a:pPr lvl="2"/>
            <a:r>
              <a:rPr lang="de-DE" dirty="0" smtClean="0"/>
              <a:t>Auch Head</a:t>
            </a:r>
          </a:p>
          <a:p>
            <a:r>
              <a:rPr lang="de-DE" dirty="0" smtClean="0"/>
              <a:t>Verschiedene Masterpage</a:t>
            </a:r>
          </a:p>
          <a:p>
            <a:r>
              <a:rPr lang="de-DE" dirty="0" smtClean="0"/>
              <a:t>Hierarchisch </a:t>
            </a:r>
            <a:r>
              <a:rPr lang="de-DE" dirty="0" smtClean="0"/>
              <a:t>Schachtelbar</a:t>
            </a:r>
          </a:p>
          <a:p>
            <a:r>
              <a:rPr lang="de-DE" dirty="0" smtClean="0"/>
              <a:t>Tipp </a:t>
            </a:r>
            <a:r>
              <a:rPr lang="de-DE" dirty="0" err="1" smtClean="0"/>
              <a:t>Webopt</a:t>
            </a:r>
            <a:r>
              <a:rPr lang="de-DE" dirty="0" smtClean="0"/>
              <a:t>: </a:t>
            </a:r>
            <a:r>
              <a:rPr lang="de-DE" dirty="0" err="1" smtClean="0"/>
              <a:t>bundlreference</a:t>
            </a:r>
            <a:r>
              <a:rPr lang="de-DE" dirty="0" smtClean="0"/>
              <a:t> hindert </a:t>
            </a:r>
            <a:r>
              <a:rPr lang="de-DE" dirty="0" err="1" smtClean="0"/>
              <a:t>intellisense</a:t>
            </a:r>
            <a:r>
              <a:rPr lang="de-DE" dirty="0" smtClean="0"/>
              <a:t> am </a:t>
            </a:r>
            <a:r>
              <a:rPr lang="de-DE" dirty="0" err="1" smtClean="0"/>
              <a:t>Css</a:t>
            </a:r>
            <a:r>
              <a:rPr lang="de-DE" dirty="0" smtClean="0"/>
              <a:t> Klassen erkennen</a:t>
            </a:r>
          </a:p>
          <a:p>
            <a:pPr lvl="1"/>
            <a:r>
              <a:rPr lang="de-DE" dirty="0" smtClean="0"/>
              <a:t>Per </a:t>
            </a:r>
            <a:r>
              <a:rPr lang="de-DE" dirty="0" err="1" smtClean="0"/>
              <a:t>drag</a:t>
            </a:r>
            <a:r>
              <a:rPr lang="de-DE" dirty="0" smtClean="0"/>
              <a:t> Drop die </a:t>
            </a:r>
            <a:r>
              <a:rPr lang="de-DE" dirty="0" err="1" smtClean="0"/>
              <a:t>bootstrap</a:t>
            </a:r>
            <a:r>
              <a:rPr lang="de-DE" dirty="0" smtClean="0"/>
              <a:t> </a:t>
            </a:r>
            <a:r>
              <a:rPr lang="de-DE" dirty="0" err="1" smtClean="0"/>
              <a:t>css</a:t>
            </a:r>
            <a:r>
              <a:rPr lang="de-DE" smtClean="0"/>
              <a:t> reinziehen</a:t>
            </a:r>
            <a:endParaRPr lang="de-DE" dirty="0"/>
          </a:p>
        </p:txBody>
      </p:sp>
    </p:spTree>
    <p:extLst>
      <p:ext uri="{BB962C8B-B14F-4D97-AF65-F5344CB8AC3E}">
        <p14:creationId xmlns:p14="http://schemas.microsoft.com/office/powerpoint/2010/main" val="931062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ContentPage</a:t>
            </a:r>
            <a:endParaRPr lang="de-DE" dirty="0"/>
          </a:p>
        </p:txBody>
      </p:sp>
      <p:sp>
        <p:nvSpPr>
          <p:cNvPr id="3" name="Inhaltsplatzhalter 2"/>
          <p:cNvSpPr>
            <a:spLocks noGrp="1"/>
          </p:cNvSpPr>
          <p:nvPr>
            <p:ph idx="1"/>
          </p:nvPr>
        </p:nvSpPr>
        <p:spPr/>
        <p:txBody>
          <a:bodyPr/>
          <a:lstStyle/>
          <a:p>
            <a:r>
              <a:rPr lang="de-DE" dirty="0" smtClean="0"/>
              <a:t>Head fehlt</a:t>
            </a:r>
          </a:p>
          <a:p>
            <a:r>
              <a:rPr lang="de-DE" dirty="0" smtClean="0"/>
              <a:t>Body fehlt</a:t>
            </a:r>
          </a:p>
          <a:p>
            <a:pPr lvl="1"/>
            <a:r>
              <a:rPr lang="de-DE" dirty="0" smtClean="0"/>
              <a:t>Samt Form Element</a:t>
            </a:r>
          </a:p>
          <a:p>
            <a:r>
              <a:rPr lang="de-DE" dirty="0" smtClean="0"/>
              <a:t>1+x Content Control</a:t>
            </a:r>
          </a:p>
          <a:p>
            <a:r>
              <a:rPr lang="de-DE" dirty="0" smtClean="0"/>
              <a:t>Nachträglich änderbar </a:t>
            </a:r>
            <a:r>
              <a:rPr lang="de-DE" dirty="0" err="1" smtClean="0"/>
              <a:t>MasterpageFile</a:t>
            </a:r>
            <a:r>
              <a:rPr lang="de-DE" dirty="0" smtClean="0"/>
              <a:t> </a:t>
            </a:r>
          </a:p>
          <a:p>
            <a:r>
              <a:rPr lang="de-DE" dirty="0" smtClean="0"/>
              <a:t>Hinweis gerenderte </a:t>
            </a:r>
            <a:r>
              <a:rPr lang="de-DE" dirty="0" err="1" smtClean="0"/>
              <a:t>ID‘s</a:t>
            </a:r>
            <a:endParaRPr lang="de-DE" dirty="0"/>
          </a:p>
        </p:txBody>
      </p:sp>
      <p:pic>
        <p:nvPicPr>
          <p:cNvPr id="4" name="Grafik 3"/>
          <p:cNvPicPr>
            <a:picLocks noChangeAspect="1"/>
          </p:cNvPicPr>
          <p:nvPr/>
        </p:nvPicPr>
        <p:blipFill>
          <a:blip r:embed="rId2"/>
          <a:stretch>
            <a:fillRect/>
          </a:stretch>
        </p:blipFill>
        <p:spPr>
          <a:xfrm>
            <a:off x="5685861" y="724388"/>
            <a:ext cx="6066046" cy="1932599"/>
          </a:xfrm>
          <a:prstGeom prst="rect">
            <a:avLst/>
          </a:prstGeom>
        </p:spPr>
      </p:pic>
    </p:spTree>
    <p:extLst>
      <p:ext uri="{BB962C8B-B14F-4D97-AF65-F5344CB8AC3E}">
        <p14:creationId xmlns:p14="http://schemas.microsoft.com/office/powerpoint/2010/main" val="2430704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9"/>
          <p:cNvSpPr>
            <a:spLocks noGrp="1" noChangeArrowheads="1"/>
          </p:cNvSpPr>
          <p:nvPr>
            <p:ph type="title" idx="4294967295"/>
          </p:nvPr>
        </p:nvSpPr>
        <p:spPr/>
        <p:txBody>
          <a:bodyPr>
            <a:noAutofit/>
          </a:bodyPr>
          <a:lstStyle/>
          <a:p>
            <a:r>
              <a:rPr lang="en-US" altLang="de-DE" sz="7200" dirty="0">
                <a:solidFill>
                  <a:schemeClr val="bg1">
                    <a:lumMod val="65000"/>
                  </a:schemeClr>
                </a:solidFill>
                <a:latin typeface="Century Gothic" panose="020B0502020202020204" pitchFamily="34" charset="0"/>
                <a:ea typeface="+mn-ea"/>
                <a:cs typeface="+mn-cs"/>
              </a:rPr>
              <a:t>Content Pages</a:t>
            </a:r>
          </a:p>
        </p:txBody>
      </p:sp>
      <p:sp>
        <p:nvSpPr>
          <p:cNvPr id="2" name="Rechteck 1"/>
          <p:cNvSpPr/>
          <p:nvPr/>
        </p:nvSpPr>
        <p:spPr>
          <a:xfrm>
            <a:off x="838199" y="6076943"/>
            <a:ext cx="8001001" cy="369332"/>
          </a:xfrm>
          <a:prstGeom prst="rect">
            <a:avLst/>
          </a:prstGeom>
        </p:spPr>
        <p:txBody>
          <a:bodyPr wrap="square">
            <a:spAutoFit/>
          </a:bodyPr>
          <a:lstStyle/>
          <a:p>
            <a:r>
              <a:rPr lang="de-DE" altLang="de-DE" dirty="0"/>
              <a:t>Der Inhalt innerhalb des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FF"/>
                </a:solidFill>
                <a:latin typeface="Consolas" panose="020B0609020204030204" pitchFamily="49" charset="0"/>
              </a:rPr>
              <a:t>&gt; </a:t>
            </a:r>
            <a:r>
              <a:rPr lang="en-US" dirty="0" err="1"/>
              <a:t>wird</a:t>
            </a:r>
            <a:r>
              <a:rPr lang="en-US" dirty="0"/>
              <a:t> in den </a:t>
            </a:r>
            <a:r>
              <a:rPr lang="en-US" dirty="0" err="1"/>
              <a:t>ContentPaceHoder</a:t>
            </a:r>
            <a:r>
              <a:rPr lang="en-US" dirty="0"/>
              <a:t> </a:t>
            </a:r>
            <a:r>
              <a:rPr lang="en-US" dirty="0" err="1"/>
              <a:t>eingesetzt</a:t>
            </a:r>
            <a:endParaRPr lang="en-US" altLang="de-DE" dirty="0"/>
          </a:p>
        </p:txBody>
      </p:sp>
      <p:sp>
        <p:nvSpPr>
          <p:cNvPr id="24" name="Textfeld 23"/>
          <p:cNvSpPr txBox="1"/>
          <p:nvPr/>
        </p:nvSpPr>
        <p:spPr>
          <a:xfrm>
            <a:off x="4944292" y="2346142"/>
            <a:ext cx="6409508" cy="1569660"/>
          </a:xfrm>
          <a:prstGeom prst="rect">
            <a:avLst/>
          </a:prstGeom>
          <a:noFill/>
        </p:spPr>
        <p:txBody>
          <a:bodyPr wrap="square" rtlCol="0">
            <a:spAutoFit/>
          </a:bodyPr>
          <a:lstStyle/>
          <a:p>
            <a:r>
              <a:rPr lang="de-DE" sz="2400" dirty="0" err="1">
                <a:solidFill>
                  <a:srgbClr val="FF0000"/>
                </a:solidFill>
              </a:rPr>
              <a:t>Contentpage</a:t>
            </a:r>
            <a:endParaRPr lang="de-DE" dirty="0">
              <a:solidFill>
                <a:srgbClr val="FF0000"/>
              </a:solidFill>
            </a:endParaRPr>
          </a:p>
          <a:p>
            <a:r>
              <a:rPr lang="de-DE" dirty="0"/>
              <a:t>Rechtsklick auf </a:t>
            </a:r>
            <a:r>
              <a:rPr lang="de-DE" dirty="0" smtClean="0"/>
              <a:t>Solution Explorer</a:t>
            </a:r>
            <a:endParaRPr lang="de-DE" dirty="0"/>
          </a:p>
          <a:p>
            <a:r>
              <a:rPr lang="de-DE" dirty="0"/>
              <a:t>Neues Item hinzufügen</a:t>
            </a:r>
          </a:p>
          <a:p>
            <a:r>
              <a:rPr lang="de-DE" dirty="0" smtClean="0"/>
              <a:t>Wertform </a:t>
            </a:r>
            <a:r>
              <a:rPr lang="de-DE" dirty="0"/>
              <a:t>auswählen</a:t>
            </a:r>
          </a:p>
          <a:p>
            <a:r>
              <a:rPr lang="de-DE" dirty="0"/>
              <a:t>Den Hacken bei „</a:t>
            </a:r>
            <a:r>
              <a:rPr lang="de-DE" dirty="0" err="1"/>
              <a:t>Use</a:t>
            </a:r>
            <a:r>
              <a:rPr lang="de-DE" dirty="0"/>
              <a:t> Masterpage“ setzten</a:t>
            </a:r>
          </a:p>
        </p:txBody>
      </p:sp>
      <p:pic>
        <p:nvPicPr>
          <p:cNvPr id="14" name="Grafik 13"/>
          <p:cNvPicPr>
            <a:picLocks noChangeAspect="1"/>
          </p:cNvPicPr>
          <p:nvPr/>
        </p:nvPicPr>
        <p:blipFill rotWithShape="1">
          <a:blip r:embed="rId3"/>
          <a:srcRect b="49811"/>
          <a:stretch/>
        </p:blipFill>
        <p:spPr>
          <a:xfrm>
            <a:off x="838200" y="2346142"/>
            <a:ext cx="3609975" cy="2060394"/>
          </a:xfrm>
          <a:prstGeom prst="rect">
            <a:avLst/>
          </a:prstGeom>
        </p:spPr>
      </p:pic>
      <p:sp>
        <p:nvSpPr>
          <p:cNvPr id="7" name="Rechteck 6"/>
          <p:cNvSpPr/>
          <p:nvPr/>
        </p:nvSpPr>
        <p:spPr>
          <a:xfrm>
            <a:off x="905608" y="4026877"/>
            <a:ext cx="3420207" cy="379659"/>
          </a:xfrm>
          <a:prstGeom prst="rect">
            <a:avLst/>
          </a:prstGeom>
          <a:ln w="34925">
            <a:solidFill>
              <a:srgbClr val="11E9C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err="1"/>
              <a:t>Your</a:t>
            </a:r>
            <a:r>
              <a:rPr lang="de-DE" dirty="0"/>
              <a:t> Page Content</a:t>
            </a:r>
          </a:p>
        </p:txBody>
      </p:sp>
      <p:sp>
        <p:nvSpPr>
          <p:cNvPr id="4" name="Rechteck 3"/>
          <p:cNvSpPr/>
          <p:nvPr/>
        </p:nvSpPr>
        <p:spPr>
          <a:xfrm>
            <a:off x="838200" y="1690688"/>
            <a:ext cx="7369133" cy="400110"/>
          </a:xfrm>
          <a:prstGeom prst="rect">
            <a:avLst/>
          </a:prstGeom>
        </p:spPr>
        <p:txBody>
          <a:bodyPr wrap="none">
            <a:spAutoFit/>
          </a:bodyPr>
          <a:lstStyle/>
          <a:p>
            <a:pPr>
              <a:buClr>
                <a:schemeClr val="hlink"/>
              </a:buClr>
            </a:pPr>
            <a:r>
              <a:rPr lang="en-US" altLang="de-DE" sz="2000"/>
              <a:t>Content </a:t>
            </a:r>
            <a:r>
              <a:rPr lang="en-US" altLang="de-DE" sz="2000" dirty="0"/>
              <a:t>Pages </a:t>
            </a:r>
            <a:r>
              <a:rPr lang="en-US" altLang="de-DE" sz="2000" dirty="0" err="1"/>
              <a:t>sind</a:t>
            </a:r>
            <a:r>
              <a:rPr lang="en-US" altLang="de-DE" sz="2000" dirty="0"/>
              <a:t> </a:t>
            </a:r>
            <a:r>
              <a:rPr lang="en-US" altLang="de-DE" sz="2000" dirty="0" err="1"/>
              <a:t>Webforms</a:t>
            </a:r>
            <a:r>
              <a:rPr lang="en-US" altLang="de-DE" sz="2000" dirty="0"/>
              <a:t>, die Layout der </a:t>
            </a:r>
            <a:r>
              <a:rPr lang="en-US" altLang="de-DE" sz="2000" dirty="0" err="1"/>
              <a:t>Masterpage</a:t>
            </a:r>
            <a:r>
              <a:rPr lang="en-US" altLang="de-DE" sz="2000" dirty="0"/>
              <a:t> </a:t>
            </a:r>
            <a:r>
              <a:rPr lang="en-US" altLang="de-DE" sz="2000" dirty="0" err="1"/>
              <a:t>anwenden</a:t>
            </a:r>
            <a:endParaRPr lang="en-US" altLang="de-DE" sz="2000" dirty="0"/>
          </a:p>
        </p:txBody>
      </p:sp>
      <p:sp>
        <p:nvSpPr>
          <p:cNvPr id="5" name="Rechteck 4"/>
          <p:cNvSpPr/>
          <p:nvPr/>
        </p:nvSpPr>
        <p:spPr>
          <a:xfrm>
            <a:off x="838199" y="4765540"/>
            <a:ext cx="11254143" cy="830997"/>
          </a:xfrm>
          <a:prstGeom prst="rect">
            <a:avLst/>
          </a:prstGeom>
        </p:spPr>
        <p:txBody>
          <a:bodyPr wrap="square">
            <a:spAutoFit/>
          </a:bodyPr>
          <a:lstStyle/>
          <a:p>
            <a:r>
              <a:rPr lang="de-DE" sz="1600" dirty="0">
                <a:solidFill>
                  <a:srgbClr val="000000"/>
                </a:solidFill>
                <a:highlight>
                  <a:srgbClr val="FFFF00"/>
                </a:highlight>
                <a:latin typeface="Consolas" panose="020B0609020204030204" pitchFamily="49" charset="0"/>
              </a:rPr>
              <a:t>&lt;%</a:t>
            </a:r>
            <a:r>
              <a:rPr lang="de-DE" sz="1600" dirty="0">
                <a:solidFill>
                  <a:srgbClr val="0000FF"/>
                </a:solidFill>
                <a:highlight>
                  <a:srgbClr val="FFFF00"/>
                </a:highlight>
                <a:latin typeface="Consolas" panose="020B0609020204030204" pitchFamily="49" charset="0"/>
              </a:rPr>
              <a:t>@</a:t>
            </a:r>
            <a:r>
              <a:rPr lang="de-DE" sz="1600" dirty="0">
                <a:solidFill>
                  <a:srgbClr val="000000"/>
                </a:solidFill>
                <a:highlight>
                  <a:srgbClr val="FFFF00"/>
                </a:highlight>
                <a:latin typeface="Consolas" panose="020B0609020204030204" pitchFamily="49" charset="0"/>
              </a:rPr>
              <a:t> </a:t>
            </a:r>
            <a:r>
              <a:rPr lang="de-DE" sz="1600" dirty="0">
                <a:solidFill>
                  <a:srgbClr val="800000"/>
                </a:solidFill>
                <a:latin typeface="Consolas" panose="020B0609020204030204" pitchFamily="49" charset="0"/>
              </a:rPr>
              <a:t>Page</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Language</a:t>
            </a:r>
            <a:r>
              <a:rPr lang="de-DE" sz="1600" dirty="0">
                <a:solidFill>
                  <a:srgbClr val="0000FF"/>
                </a:solidFill>
                <a:latin typeface="Consolas" panose="020B0609020204030204" pitchFamily="49" charset="0"/>
              </a:rPr>
              <a:t>="C#"</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MasterPageFile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Master.master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CodeFile</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Default.aspx.cs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Inherits</a:t>
            </a:r>
            <a:r>
              <a:rPr lang="de-DE" sz="1600" dirty="0">
                <a:solidFill>
                  <a:srgbClr val="0000FF"/>
                </a:solidFill>
                <a:latin typeface="Consolas" panose="020B0609020204030204" pitchFamily="49" charset="0"/>
              </a:rPr>
              <a:t>="Default"</a:t>
            </a:r>
            <a:r>
              <a:rPr lang="de-DE" sz="1600" dirty="0">
                <a:solidFill>
                  <a:srgbClr val="000000"/>
                </a:solidFill>
                <a:highlight>
                  <a:srgbClr val="FFFF00"/>
                </a:highlight>
                <a:latin typeface="Consolas" panose="020B0609020204030204" pitchFamily="49" charset="0"/>
              </a:rPr>
              <a:t>%&gt;</a:t>
            </a:r>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Content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ContentPlaceHolderID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MainContent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runat</a:t>
            </a:r>
            <a:r>
              <a:rPr lang="en-US" sz="1600" dirty="0">
                <a:solidFill>
                  <a:srgbClr val="0000FF"/>
                </a:solidFill>
                <a:latin typeface="Consolas" panose="020B0609020204030204" pitchFamily="49" charset="0"/>
              </a:rPr>
              <a:t>="Server"&gt; </a:t>
            </a:r>
            <a:r>
              <a:rPr lang="en-US" sz="1600" dirty="0">
                <a:latin typeface="Consolas" panose="020B0609020204030204" pitchFamily="49" charset="0"/>
              </a:rPr>
              <a:t>Your Page Content </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Content</a:t>
            </a:r>
            <a:r>
              <a:rPr lang="de-DE" sz="1600" dirty="0">
                <a:solidFill>
                  <a:srgbClr val="0000FF"/>
                </a:solidFill>
                <a:latin typeface="Consolas" panose="020B0609020204030204" pitchFamily="49" charset="0"/>
              </a:rPr>
              <a:t>&gt;</a:t>
            </a:r>
            <a:endParaRPr lang="de-DE" sz="1600" dirty="0">
              <a:solidFill>
                <a:srgbClr val="000000"/>
              </a:solidFill>
              <a:highlight>
                <a:srgbClr val="FFFF00"/>
              </a:highlight>
              <a:latin typeface="Consolas" panose="020B0609020204030204" pitchFamily="49" charset="0"/>
            </a:endParaRPr>
          </a:p>
        </p:txBody>
      </p:sp>
      <p:cxnSp>
        <p:nvCxnSpPr>
          <p:cNvPr id="9" name="Gekrümmter Verbinder 8"/>
          <p:cNvCxnSpPr>
            <a:stCxn id="7" idx="1"/>
            <a:endCxn id="2" idx="1"/>
          </p:cNvCxnSpPr>
          <p:nvPr/>
        </p:nvCxnSpPr>
        <p:spPr>
          <a:xfrm rot="10800000" flipV="1">
            <a:off x="838200" y="4216707"/>
            <a:ext cx="67409" cy="2044902"/>
          </a:xfrm>
          <a:prstGeom prst="curvedConnector3">
            <a:avLst>
              <a:gd name="adj1" fmla="val 1014608"/>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31" name="Gekrümmter Verbinder 30"/>
          <p:cNvCxnSpPr>
            <a:stCxn id="2" idx="3"/>
          </p:cNvCxnSpPr>
          <p:nvPr/>
        </p:nvCxnSpPr>
        <p:spPr>
          <a:xfrm flipV="1">
            <a:off x="8839200" y="5729973"/>
            <a:ext cx="683490" cy="531636"/>
          </a:xfrm>
          <a:prstGeom prst="curvedConnector3">
            <a:avLst>
              <a:gd name="adj1" fmla="val 131081"/>
            </a:avLst>
          </a:prstGeom>
          <a:ln w="12700">
            <a:solidFill>
              <a:schemeClr val="bg1">
                <a:lumMod val="50000"/>
              </a:schemeClr>
            </a:solidFill>
            <a:headEnd type="arrow"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141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Menu</a:t>
            </a:r>
            <a:endParaRPr lang="de-DE" dirty="0"/>
          </a:p>
        </p:txBody>
      </p:sp>
      <p:sp>
        <p:nvSpPr>
          <p:cNvPr id="3" name="Inhaltsplatzhalter 2"/>
          <p:cNvSpPr>
            <a:spLocks noGrp="1"/>
          </p:cNvSpPr>
          <p:nvPr>
            <p:ph idx="1"/>
          </p:nvPr>
        </p:nvSpPr>
        <p:spPr/>
        <p:txBody>
          <a:bodyPr/>
          <a:lstStyle/>
          <a:p>
            <a:r>
              <a:rPr lang="de-DE" dirty="0" smtClean="0"/>
              <a:t>Menu Control</a:t>
            </a:r>
          </a:p>
          <a:p>
            <a:pPr lvl="1"/>
            <a:r>
              <a:rPr lang="de-DE" smtClean="0"/>
              <a:t>Sitemap</a:t>
            </a:r>
            <a:endParaRPr lang="de-DE" dirty="0" smtClean="0"/>
          </a:p>
          <a:p>
            <a:r>
              <a:rPr lang="de-DE" dirty="0" err="1" smtClean="0"/>
              <a:t>Treeview</a:t>
            </a:r>
            <a:endParaRPr lang="de-DE" dirty="0"/>
          </a:p>
        </p:txBody>
      </p:sp>
    </p:spTree>
    <p:extLst>
      <p:ext uri="{BB962C8B-B14F-4D97-AF65-F5344CB8AC3E}">
        <p14:creationId xmlns:p14="http://schemas.microsoft.com/office/powerpoint/2010/main" val="239443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ormAutofit/>
          </a:bodyPr>
          <a:lstStyle/>
          <a:p>
            <a:r>
              <a:rPr lang="en-US" altLang="de-DE" sz="6000" dirty="0" err="1" smtClean="0">
                <a:solidFill>
                  <a:schemeClr val="bg1">
                    <a:lumMod val="65000"/>
                  </a:schemeClr>
                </a:solidFill>
                <a:latin typeface="Century Gothic" panose="020B0502020202020204" pitchFamily="34" charset="0"/>
                <a:ea typeface="+mn-ea"/>
                <a:cs typeface="+mn-cs"/>
              </a:rPr>
              <a:t>UserControl</a:t>
            </a:r>
            <a:r>
              <a:rPr lang="en-US" altLang="de-DE" sz="6000" dirty="0" smtClean="0">
                <a:solidFill>
                  <a:schemeClr val="bg1">
                    <a:lumMod val="65000"/>
                  </a:schemeClr>
                </a:solidFill>
                <a:latin typeface="Century Gothic" panose="020B0502020202020204" pitchFamily="34" charset="0"/>
                <a:ea typeface="+mn-ea"/>
                <a:cs typeface="+mn-cs"/>
              </a:rPr>
              <a:t>=</a:t>
            </a:r>
            <a:r>
              <a:rPr lang="en-US" altLang="de-DE" sz="6000" dirty="0" err="1" smtClean="0">
                <a:solidFill>
                  <a:schemeClr val="bg1">
                    <a:lumMod val="65000"/>
                  </a:schemeClr>
                </a:solidFill>
                <a:latin typeface="Century Gothic" panose="020B0502020202020204" pitchFamily="34" charset="0"/>
                <a:ea typeface="+mn-ea"/>
                <a:cs typeface="+mn-cs"/>
              </a:rPr>
              <a:t>neues</a:t>
            </a:r>
            <a:r>
              <a:rPr lang="en-US" altLang="de-DE" sz="6000" dirty="0" smtClean="0">
                <a:solidFill>
                  <a:schemeClr val="bg1">
                    <a:lumMod val="65000"/>
                  </a:schemeClr>
                </a:solidFill>
                <a:latin typeface="Century Gothic" panose="020B0502020202020204" pitchFamily="34" charset="0"/>
                <a:ea typeface="+mn-ea"/>
                <a:cs typeface="+mn-cs"/>
              </a:rPr>
              <a:t> Control</a:t>
            </a:r>
            <a:endParaRPr lang="en-US" altLang="de-DE" sz="6000" dirty="0">
              <a:solidFill>
                <a:schemeClr val="bg1">
                  <a:lumMod val="65000"/>
                </a:schemeClr>
              </a:solidFill>
              <a:latin typeface="Century Gothic" panose="020B0502020202020204" pitchFamily="34" charset="0"/>
              <a:ea typeface="+mn-ea"/>
              <a:cs typeface="+mn-cs"/>
            </a:endParaRPr>
          </a:p>
        </p:txBody>
      </p:sp>
      <p:sp>
        <p:nvSpPr>
          <p:cNvPr id="30" name="Textfeld 29"/>
          <p:cNvSpPr txBox="1"/>
          <p:nvPr/>
        </p:nvSpPr>
        <p:spPr>
          <a:xfrm>
            <a:off x="4289875" y="2232801"/>
            <a:ext cx="7647709" cy="1938992"/>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de-DE" sz="2000" dirty="0"/>
              <a:t>Vereinfacht das Wiederverwenden von UI und Code</a:t>
            </a:r>
          </a:p>
          <a:p>
            <a:pPr marL="342900" indent="-342900">
              <a:spcBef>
                <a:spcPts val="600"/>
              </a:spcBef>
              <a:buFont typeface="Wingdings" panose="05000000000000000000" pitchFamily="2" charset="2"/>
              <a:buChar char="ü"/>
            </a:pPr>
            <a:r>
              <a:rPr lang="de-DE" sz="2000" dirty="0"/>
              <a:t>Dürfen </a:t>
            </a:r>
            <a:r>
              <a:rPr lang="de-DE" sz="2000" dirty="0">
                <a:solidFill>
                  <a:srgbClr val="FF0000"/>
                </a:solidFill>
              </a:rPr>
              <a:t>keine</a:t>
            </a:r>
            <a:r>
              <a:rPr lang="de-DE" sz="2000" dirty="0"/>
              <a:t> </a:t>
            </a:r>
            <a:r>
              <a:rPr lang="de-DE" sz="2000" dirty="0" err="1" smtClean="0"/>
              <a:t>TopLevel</a:t>
            </a:r>
            <a:r>
              <a:rPr lang="de-DE" sz="2000" dirty="0" smtClean="0"/>
              <a:t>-</a:t>
            </a:r>
            <a:r>
              <a:rPr lang="de-DE" sz="2000" dirty="0" err="1" smtClean="0"/>
              <a:t>Html</a:t>
            </a:r>
            <a:r>
              <a:rPr lang="de-DE" sz="2000" dirty="0" smtClean="0"/>
              <a:t>-Elemente </a:t>
            </a:r>
            <a:r>
              <a:rPr lang="de-DE" sz="2000" dirty="0"/>
              <a:t>enthalten </a:t>
            </a:r>
            <a:r>
              <a:rPr lang="de-DE" sz="2000" dirty="0" err="1"/>
              <a:t>zB</a:t>
            </a:r>
            <a:r>
              <a:rPr lang="de-DE" sz="2000" dirty="0"/>
              <a:t> Body oder Form</a:t>
            </a:r>
          </a:p>
          <a:p>
            <a:pPr marL="342900" indent="-342900">
              <a:spcBef>
                <a:spcPts val="600"/>
              </a:spcBef>
              <a:buFont typeface="Wingdings" panose="05000000000000000000" pitchFamily="2" charset="2"/>
              <a:buChar char="ü"/>
            </a:pPr>
            <a:r>
              <a:rPr lang="de-DE" sz="2000" dirty="0"/>
              <a:t>Behandelt seine Events selbst</a:t>
            </a:r>
          </a:p>
          <a:p>
            <a:pPr marL="342900" indent="-342900">
              <a:spcBef>
                <a:spcPts val="600"/>
              </a:spcBef>
              <a:buFont typeface="Wingdings" panose="05000000000000000000" pitchFamily="2" charset="2"/>
              <a:buChar char="ü"/>
            </a:pPr>
            <a:r>
              <a:rPr lang="de-DE" sz="2000" dirty="0"/>
              <a:t>Können statisches Markup und Server Controls enthalten</a:t>
            </a:r>
          </a:p>
          <a:p>
            <a:pPr marL="342900" indent="-342900">
              <a:spcBef>
                <a:spcPts val="600"/>
              </a:spcBef>
              <a:buFont typeface="Wingdings" panose="05000000000000000000" pitchFamily="2" charset="2"/>
              <a:buChar char="ü"/>
            </a:pPr>
            <a:r>
              <a:rPr lang="de-DE" sz="2000" dirty="0"/>
              <a:t>Selbstständig und unabhängig der gewählten </a:t>
            </a:r>
            <a:r>
              <a:rPr lang="de-DE" sz="2000" dirty="0" smtClean="0"/>
              <a:t>Programmiersprache</a:t>
            </a:r>
            <a:endParaRPr lang="de-DE" sz="2000" dirty="0"/>
          </a:p>
        </p:txBody>
      </p:sp>
      <p:sp>
        <p:nvSpPr>
          <p:cNvPr id="31" name="Textfeld 30"/>
          <p:cNvSpPr txBox="1"/>
          <p:nvPr/>
        </p:nvSpPr>
        <p:spPr>
          <a:xfrm>
            <a:off x="838200" y="1854930"/>
            <a:ext cx="3691819" cy="369332"/>
          </a:xfrm>
          <a:prstGeom prst="rect">
            <a:avLst/>
          </a:prstGeom>
          <a:noFill/>
        </p:spPr>
        <p:txBody>
          <a:bodyPr wrap="square" rtlCol="0">
            <a:spAutoFit/>
          </a:bodyPr>
          <a:lstStyle/>
          <a:p>
            <a:r>
              <a:rPr lang="de-DE" dirty="0" err="1"/>
              <a:t>zB</a:t>
            </a:r>
            <a:r>
              <a:rPr lang="de-DE" dirty="0"/>
              <a:t> eine Randleiste mit Terminen</a:t>
            </a:r>
          </a:p>
        </p:txBody>
      </p:sp>
      <p:pic>
        <p:nvPicPr>
          <p:cNvPr id="18" name="Grafik 17"/>
          <p:cNvPicPr>
            <a:picLocks noChangeAspect="1"/>
          </p:cNvPicPr>
          <p:nvPr/>
        </p:nvPicPr>
        <p:blipFill rotWithShape="1">
          <a:blip r:embed="rId3"/>
          <a:srcRect l="581" t="967"/>
          <a:stretch/>
        </p:blipFill>
        <p:spPr>
          <a:xfrm>
            <a:off x="838201" y="2255040"/>
            <a:ext cx="3257711" cy="3430334"/>
          </a:xfrm>
          <a:prstGeom prst="rect">
            <a:avLst/>
          </a:prstGeom>
        </p:spPr>
      </p:pic>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1238</Words>
  <Application>Microsoft Office PowerPoint</Application>
  <PresentationFormat>Breitbild</PresentationFormat>
  <Paragraphs>111</Paragraphs>
  <Slides>12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Calibri Light</vt:lpstr>
      <vt:lpstr>Century Gothic</vt:lpstr>
      <vt:lpstr>Consolas</vt:lpstr>
      <vt:lpstr>Wingdings</vt:lpstr>
      <vt:lpstr>Office</vt:lpstr>
      <vt:lpstr>Webforms</vt:lpstr>
      <vt:lpstr>PowerPoint-Präsentation</vt:lpstr>
      <vt:lpstr>PowerPoint-Präsentation</vt:lpstr>
      <vt:lpstr>Master Page</vt:lpstr>
      <vt:lpstr>MasterPage</vt:lpstr>
      <vt:lpstr>ContentPage</vt:lpstr>
      <vt:lpstr>Content Pages</vt:lpstr>
      <vt:lpstr>Menu</vt:lpstr>
      <vt:lpstr>UserControl=neues Control</vt:lpstr>
      <vt:lpstr>101</vt:lpstr>
      <vt:lpstr>Custom Control</vt:lpstr>
      <vt:lpstr>Übung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105</cp:revision>
  <dcterms:created xsi:type="dcterms:W3CDTF">2016-10-05T12:31:26Z</dcterms:created>
  <dcterms:modified xsi:type="dcterms:W3CDTF">2017-05-31T14:30:13Z</dcterms:modified>
</cp:coreProperties>
</file>