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338" r:id="rId3"/>
    <p:sldId id="346" r:id="rId4"/>
    <p:sldId id="347" r:id="rId5"/>
    <p:sldId id="345" r:id="rId6"/>
    <p:sldId id="339" r:id="rId7"/>
    <p:sldId id="348" r:id="rId8"/>
    <p:sldId id="340" r:id="rId9"/>
    <p:sldId id="354" r:id="rId10"/>
    <p:sldId id="343" r:id="rId11"/>
    <p:sldId id="341" r:id="rId12"/>
    <p:sldId id="349" r:id="rId13"/>
    <p:sldId id="353" r:id="rId14"/>
    <p:sldId id="350" r:id="rId15"/>
    <p:sldId id="356" r:id="rId16"/>
    <p:sldId id="351" r:id="rId17"/>
    <p:sldId id="352" r:id="rId18"/>
    <p:sldId id="292" r:id="rId19"/>
    <p:sldId id="293" r:id="rId20"/>
    <p:sldId id="300" r:id="rId21"/>
    <p:sldId id="302" r:id="rId22"/>
    <p:sldId id="306" r:id="rId23"/>
    <p:sldId id="335" r:id="rId24"/>
    <p:sldId id="355" r:id="rId25"/>
    <p:sldId id="344" r:id="rId26"/>
    <p:sldId id="337" r:id="rId27"/>
    <p:sldId id="34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E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7205" autoAdjust="0"/>
  </p:normalViewPr>
  <p:slideViewPr>
    <p:cSldViewPr snapToGrid="0">
      <p:cViewPr varScale="1">
        <p:scale>
          <a:sx n="72" d="100"/>
          <a:sy n="72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POCOs (</a:t>
            </a:r>
            <a:r>
              <a:rPr lang="de-DE" dirty="0" err="1"/>
              <a:t>Plain</a:t>
            </a:r>
            <a:r>
              <a:rPr lang="de-DE" dirty="0"/>
              <a:t> Old CLR Objects) sind Klassen, die keine</a:t>
            </a:r>
            <a:r>
              <a:rPr lang="de-DE" baseline="0" dirty="0"/>
              <a:t> externen Abhängigkeiten besitzen, nicht an Namenskonventionen gebunden sind und keine Annotationen benötigen.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8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</a:t>
            </a:r>
            <a:r>
              <a:rPr lang="de-DE" baseline="0" dirty="0"/>
              <a:t> objektrelationale Abbildung (ORM: </a:t>
            </a:r>
            <a:r>
              <a:rPr lang="de-DE" baseline="0" dirty="0" err="1"/>
              <a:t>object</a:t>
            </a:r>
            <a:r>
              <a:rPr lang="de-DE" baseline="0" dirty="0"/>
              <a:t> – relational </a:t>
            </a:r>
            <a:r>
              <a:rPr lang="de-DE" baseline="0" dirty="0" err="1"/>
              <a:t>mapping</a:t>
            </a:r>
            <a:r>
              <a:rPr lang="de-DE" baseline="0" dirty="0"/>
              <a:t>) ist ein Tool, um Daten von Domänen-Objekten automatisiert</a:t>
            </a:r>
          </a:p>
          <a:p>
            <a:r>
              <a:rPr lang="de-DE" baseline="0" dirty="0"/>
              <a:t>in einer relationalen Datenbank zu speichern.</a:t>
            </a:r>
          </a:p>
          <a:p>
            <a:endParaRPr lang="de-DE" baseline="0" dirty="0"/>
          </a:p>
          <a:p>
            <a:r>
              <a:rPr lang="de-DE" baseline="0" dirty="0"/>
              <a:t>Die Vorteile von ORM: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Fokus auf die Modellierung der Domänenklassen, statt auf Datenbanktechnologie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Unabhängigkeit von Datenbanken durch Abstraktion</a:t>
            </a:r>
          </a:p>
          <a:p>
            <a:pPr marL="171450" indent="-171450">
              <a:buFontTx/>
              <a:buChar char="-"/>
            </a:pPr>
            <a:r>
              <a:rPr lang="de-DE" u="none" baseline="0" dirty="0"/>
              <a:t>Zugriff auf die Datenbank über nativen Code, statt über Datenbanksprachen</a:t>
            </a:r>
          </a:p>
          <a:p>
            <a:pPr marL="171450" indent="-171450">
              <a:buFontTx/>
              <a:buChar char="-"/>
            </a:pPr>
            <a:endParaRPr lang="de-DE" u="none" baseline="0" dirty="0"/>
          </a:p>
          <a:p>
            <a:pPr marL="0" indent="0">
              <a:buFontTx/>
              <a:buNone/>
            </a:pPr>
            <a:r>
              <a:rPr lang="de-DE" u="none" baseline="0" dirty="0"/>
              <a:t>Vorteile von Entity Framework im speziellen:</a:t>
            </a:r>
          </a:p>
          <a:p>
            <a:pPr marL="171450" indent="-171450">
              <a:buFontTx/>
              <a:buChar char="-"/>
            </a:pPr>
            <a:r>
              <a:rPr lang="de-DE" u="none" baseline="0" dirty="0"/>
              <a:t>Offizielles Microsoft ORM Tool</a:t>
            </a:r>
          </a:p>
          <a:p>
            <a:pPr marL="171450" indent="-171450">
              <a:buFontTx/>
              <a:buChar char="-"/>
            </a:pPr>
            <a:r>
              <a:rPr lang="de-DE" u="none" baseline="0" dirty="0"/>
              <a:t>Kostenfrei und Open Source</a:t>
            </a:r>
          </a:p>
          <a:p>
            <a:pPr marL="171450" indent="-171450">
              <a:buFontTx/>
              <a:buChar char="-"/>
            </a:pPr>
            <a:r>
              <a:rPr lang="de-DE" u="none" baseline="0" dirty="0" err="1"/>
              <a:t>Queries</a:t>
            </a:r>
            <a:r>
              <a:rPr lang="de-DE" u="none" baseline="0" dirty="0"/>
              <a:t> gegen die Datenbank mit LINQ:</a:t>
            </a:r>
          </a:p>
          <a:p>
            <a:pPr marL="628650" lvl="1" indent="-171450">
              <a:buFontTx/>
              <a:buChar char="-"/>
            </a:pPr>
            <a:r>
              <a:rPr lang="de-DE" u="none" baseline="0" dirty="0"/>
              <a:t>Compilerprüfung der </a:t>
            </a:r>
            <a:r>
              <a:rPr lang="de-DE" u="none" baseline="0" dirty="0" err="1"/>
              <a:t>Queries</a:t>
            </a:r>
            <a:endParaRPr lang="de-DE" u="none" baseline="0" dirty="0"/>
          </a:p>
          <a:p>
            <a:pPr marL="628650" lvl="1" indent="-171450">
              <a:buFontTx/>
              <a:buChar char="-"/>
            </a:pPr>
            <a:r>
              <a:rPr lang="de-DE" u="none" baseline="0" dirty="0"/>
              <a:t>Typsicherheit</a:t>
            </a:r>
          </a:p>
          <a:p>
            <a:pPr marL="628650" lvl="1" indent="-171450">
              <a:buFontTx/>
              <a:buChar char="-"/>
            </a:pPr>
            <a:r>
              <a:rPr lang="de-DE" u="none" baseline="0" dirty="0"/>
              <a:t>IntelliSense Support</a:t>
            </a:r>
          </a:p>
          <a:p>
            <a:pPr marL="171450" indent="-171450">
              <a:buFontTx/>
              <a:buChar char="-"/>
            </a:pPr>
            <a:endParaRPr lang="de-DE" u="non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34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2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71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Nochmal</a:t>
            </a:r>
            <a:r>
              <a:rPr lang="de-DE" baseline="0" dirty="0"/>
              <a:t> mit </a:t>
            </a:r>
            <a:r>
              <a:rPr lang="de-DE" baseline="0" dirty="0" err="1"/>
              <a:t>Stephi</a:t>
            </a:r>
            <a:r>
              <a:rPr lang="de-DE" baseline="0" dirty="0"/>
              <a:t> drüber streiten (Abbildungsinformationen)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4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46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46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33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Datenzugriff</a:t>
            </a:r>
            <a:endParaRPr lang="de-DE" sz="133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6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Binding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 seit ASP.NET 4.5</a:t>
            </a:r>
          </a:p>
          <a:p>
            <a:pPr lvl="1"/>
            <a:r>
              <a:rPr lang="de-DE" dirty="0" smtClean="0"/>
              <a:t>Controls Methoden</a:t>
            </a:r>
          </a:p>
          <a:p>
            <a:pPr lvl="1"/>
            <a:r>
              <a:rPr lang="de-DE" dirty="0" smtClean="0"/>
              <a:t>Streng typisiert statt EVAL</a:t>
            </a:r>
          </a:p>
          <a:p>
            <a:r>
              <a:rPr lang="de-DE" dirty="0" smtClean="0"/>
              <a:t>MVC Pattern</a:t>
            </a:r>
          </a:p>
          <a:p>
            <a:pPr lvl="1"/>
            <a:r>
              <a:rPr lang="de-DE" dirty="0" smtClean="0"/>
              <a:t>Model View Controller</a:t>
            </a:r>
          </a:p>
          <a:p>
            <a:r>
              <a:rPr lang="de-DE" dirty="0" smtClean="0"/>
              <a:t>Entity Framework </a:t>
            </a:r>
          </a:p>
          <a:p>
            <a:pPr lvl="1"/>
            <a:r>
              <a:rPr lang="de-DE" dirty="0" smtClean="0"/>
              <a:t>Mapping Daten  Objekte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POCOs</a:t>
            </a:r>
            <a:r>
              <a:rPr lang="en-US" sz="1800" dirty="0"/>
              <a:t>	Plain Old Class Object</a:t>
            </a:r>
            <a:endParaRPr lang="de-DE" sz="5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8"/>
            <a:ext cx="4610100" cy="388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153150" y="1690688"/>
            <a:ext cx="520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Linq</a:t>
            </a:r>
            <a:r>
              <a:rPr lang="de-DE" dirty="0"/>
              <a:t>-fähig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Leichtes Übertragen der Daten durch Layer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Dürfen auch Methoden enthalten</a:t>
            </a:r>
          </a:p>
        </p:txBody>
      </p:sp>
    </p:spTree>
    <p:extLst>
      <p:ext uri="{BB962C8B-B14F-4D97-AF65-F5344CB8AC3E}">
        <p14:creationId xmlns:p14="http://schemas.microsoft.com/office/powerpoint/2010/main" val="4815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</a:t>
            </a:r>
            <a:r>
              <a:rPr lang="de-DE" dirty="0" err="1" smtClean="0"/>
              <a:t>ModelBinding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de-DE" dirty="0" err="1" smtClean="0"/>
              <a:t>ItemType</a:t>
            </a:r>
            <a:r>
              <a:rPr lang="de-DE" dirty="0" smtClean="0"/>
              <a:t> Attribut wird als Klassenbindung genutzt</a:t>
            </a:r>
          </a:p>
          <a:p>
            <a:r>
              <a:rPr lang="de-DE" dirty="0" err="1" smtClean="0"/>
              <a:t>SelectMethod</a:t>
            </a:r>
            <a:r>
              <a:rPr lang="de-DE" dirty="0" smtClean="0"/>
              <a:t> gibt Liste von Objekten zurück</a:t>
            </a:r>
          </a:p>
          <a:p>
            <a:pPr lvl="1"/>
            <a:r>
              <a:rPr lang="de-DE" dirty="0" smtClean="0"/>
              <a:t>Update, Delete, </a:t>
            </a:r>
            <a:r>
              <a:rPr lang="de-DE" dirty="0" smtClean="0"/>
              <a:t>Insert</a:t>
            </a:r>
          </a:p>
          <a:p>
            <a:pPr lvl="2"/>
            <a:r>
              <a:rPr lang="de-DE" dirty="0" err="1" smtClean="0"/>
              <a:t>EnableViewState</a:t>
            </a:r>
            <a:r>
              <a:rPr lang="de-DE" dirty="0" smtClean="0"/>
              <a:t>=</a:t>
            </a:r>
            <a:r>
              <a:rPr lang="de-DE" dirty="0" err="1" smtClean="0"/>
              <a:t>false</a:t>
            </a:r>
            <a:r>
              <a:rPr lang="de-DE" dirty="0" smtClean="0"/>
              <a:t> für </a:t>
            </a:r>
            <a:r>
              <a:rPr lang="de-DE" dirty="0" err="1" smtClean="0"/>
              <a:t>Method</a:t>
            </a:r>
            <a:r>
              <a:rPr lang="de-DE" dirty="0" smtClean="0"/>
              <a:t> bei </a:t>
            </a:r>
            <a:r>
              <a:rPr lang="de-DE" dirty="0" err="1" smtClean="0"/>
              <a:t>Postback</a:t>
            </a:r>
            <a:endParaRPr lang="de-DE" dirty="0" smtClean="0"/>
          </a:p>
          <a:p>
            <a:pPr lvl="2"/>
            <a:r>
              <a:rPr lang="de-DE" dirty="0" err="1" smtClean="0"/>
              <a:t>EnableViewState</a:t>
            </a:r>
            <a:r>
              <a:rPr lang="de-DE" dirty="0" smtClean="0"/>
              <a:t>=</a:t>
            </a:r>
            <a:r>
              <a:rPr lang="de-DE" dirty="0" err="1" smtClean="0"/>
              <a:t>true</a:t>
            </a:r>
            <a:r>
              <a:rPr lang="de-DE" dirty="0" smtClean="0"/>
              <a:t>  + </a:t>
            </a:r>
            <a:r>
              <a:rPr lang="de-DE" dirty="0" err="1" smtClean="0"/>
              <a:t>Control.DataBind</a:t>
            </a:r>
            <a:r>
              <a:rPr lang="de-DE" dirty="0" smtClean="0"/>
              <a:t>() </a:t>
            </a:r>
            <a:endParaRPr lang="de-DE" dirty="0" smtClean="0"/>
          </a:p>
          <a:p>
            <a:r>
              <a:rPr lang="de-DE" dirty="0" smtClean="0"/>
              <a:t>Streng typisierte Bindung per Item Platzhalter Objekt</a:t>
            </a:r>
          </a:p>
          <a:p>
            <a:r>
              <a:rPr lang="de-DE" dirty="0" smtClean="0"/>
              <a:t>Kein Data Event on Post</a:t>
            </a:r>
          </a:p>
          <a:p>
            <a:pPr lvl="1"/>
            <a:r>
              <a:rPr lang="de-DE" dirty="0" smtClean="0"/>
              <a:t>Workaround </a:t>
            </a:r>
            <a:r>
              <a:rPr lang="de-DE" dirty="0" err="1" smtClean="0"/>
              <a:t>EnableViewstate</a:t>
            </a:r>
            <a:r>
              <a:rPr lang="de-DE" dirty="0" smtClean="0"/>
              <a:t>=</a:t>
            </a:r>
            <a:r>
              <a:rPr lang="de-DE" dirty="0" err="1" smtClean="0"/>
              <a:t>False</a:t>
            </a:r>
            <a:r>
              <a:rPr lang="de-DE" dirty="0" smtClean="0"/>
              <a:t> </a:t>
            </a:r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52451" y="5182882"/>
            <a:ext cx="108013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Repeater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rptListe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EnableViewState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ItemType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SelectMethod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rptListe_GetData</a:t>
            </a:r>
            <a:r>
              <a:rPr lang="de-D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ItemTemplate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="list-group-item"&gt;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de-D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de-DE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Item.Aufgabe</a:t>
            </a:r>
            <a:r>
              <a:rPr lang="de-D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5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dirty="0" err="1" smtClean="0"/>
              <a:t>todolist</a:t>
            </a:r>
            <a:r>
              <a:rPr lang="de-DE" dirty="0" smtClean="0"/>
              <a:t> mit 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Items in </a:t>
            </a:r>
            <a:r>
              <a:rPr lang="de-DE" dirty="0" err="1" smtClean="0"/>
              <a:t>txt</a:t>
            </a:r>
            <a:r>
              <a:rPr lang="de-DE" dirty="0" smtClean="0"/>
              <a:t>  File schreiben</a:t>
            </a:r>
          </a:p>
          <a:p>
            <a:r>
              <a:rPr lang="de-DE" dirty="0" err="1" smtClean="0"/>
              <a:t>Todo</a:t>
            </a:r>
            <a:r>
              <a:rPr lang="de-DE" dirty="0" smtClean="0"/>
              <a:t> Klasse</a:t>
            </a:r>
          </a:p>
          <a:p>
            <a:r>
              <a:rPr lang="de-DE" dirty="0" smtClean="0"/>
              <a:t>Liste von </a:t>
            </a:r>
            <a:r>
              <a:rPr lang="de-DE" dirty="0" err="1" smtClean="0"/>
              <a:t>todo</a:t>
            </a:r>
            <a:r>
              <a:rPr lang="de-DE" dirty="0" smtClean="0"/>
              <a:t> Objekten</a:t>
            </a:r>
          </a:p>
          <a:p>
            <a:r>
              <a:rPr lang="de-DE" dirty="0" smtClean="0"/>
              <a:t>Binden an Repeater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323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Controlhierarchie</a:t>
            </a:r>
            <a:r>
              <a:rPr lang="de-DE" dirty="0" smtClean="0"/>
              <a:t> (Repeater)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Kindbutton</a:t>
            </a:r>
            <a:r>
              <a:rPr lang="de-DE" dirty="0" smtClean="0"/>
              <a:t> Events werden nicht behandelt</a:t>
            </a:r>
          </a:p>
          <a:p>
            <a:pPr lvl="1"/>
            <a:r>
              <a:rPr lang="de-DE" dirty="0" err="1" smtClean="0"/>
              <a:t>Postback</a:t>
            </a:r>
            <a:r>
              <a:rPr lang="de-DE" dirty="0" smtClean="0"/>
              <a:t> wird ausgeführt</a:t>
            </a:r>
          </a:p>
          <a:p>
            <a:r>
              <a:rPr lang="de-DE" dirty="0" err="1" smtClean="0"/>
              <a:t>ItemCommand</a:t>
            </a:r>
            <a:r>
              <a:rPr lang="de-DE" dirty="0" smtClean="0"/>
              <a:t> Event</a:t>
            </a:r>
          </a:p>
          <a:p>
            <a:pPr lvl="1"/>
            <a:r>
              <a:rPr lang="de-DE" dirty="0" smtClean="0"/>
              <a:t>Buttons, </a:t>
            </a:r>
            <a:r>
              <a:rPr lang="de-DE" dirty="0" err="1" smtClean="0"/>
              <a:t>LinkButton</a:t>
            </a:r>
            <a:endParaRPr lang="de-DE" dirty="0" smtClean="0"/>
          </a:p>
          <a:p>
            <a:pPr lvl="2"/>
            <a:r>
              <a:rPr lang="de-DE" dirty="0" err="1" smtClean="0"/>
              <a:t>CommandName</a:t>
            </a:r>
            <a:endParaRPr lang="de-DE" dirty="0" smtClean="0"/>
          </a:p>
          <a:p>
            <a:pPr lvl="2"/>
            <a:r>
              <a:rPr lang="de-DE" dirty="0" err="1" smtClean="0"/>
              <a:t>CommandArgument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5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ADO.NET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Connection</a:t>
            </a:r>
          </a:p>
          <a:p>
            <a:r>
              <a:rPr lang="de-DE" dirty="0" smtClean="0"/>
              <a:t>SQL Command</a:t>
            </a:r>
          </a:p>
          <a:p>
            <a:pPr lvl="1"/>
            <a:r>
              <a:rPr lang="de-DE" dirty="0" smtClean="0"/>
              <a:t>SQL Abfrage</a:t>
            </a:r>
          </a:p>
          <a:p>
            <a:pPr lvl="1"/>
            <a:r>
              <a:rPr lang="de-DE" dirty="0" smtClean="0"/>
              <a:t>SQL Parameter</a:t>
            </a:r>
          </a:p>
          <a:p>
            <a:r>
              <a:rPr lang="de-DE" smtClean="0"/>
              <a:t>Datareader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View Customers +Orders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88168" y="1366421"/>
            <a:ext cx="123872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"SELECT       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dbo.Customers.CompanyName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dbo.Customers.ContactName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COUNT(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dbo.Orders.OrderID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) AS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AnzOrders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"FROM           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INNER JOIN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dbo.Orders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dbo.Orders.CustomerID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   GROUP BY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dbo.Customers.CompanyName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dbo.Customers.ContactName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connection.Open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SqlDataReader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command.ExecuteReader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kundenListe.Add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kunden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CompanyName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ContactName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AnzOrders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AnzOrders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641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de-DE" sz="54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Object</a:t>
            </a:r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 / Relational Mapping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2672355"/>
            <a:ext cx="3636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Objektbasierte Entwicklung</a:t>
            </a:r>
          </a:p>
          <a:p>
            <a:pPr algn="ctr"/>
            <a:r>
              <a:rPr lang="de-DE" sz="2000" dirty="0"/>
              <a:t>CLR - Klassen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346989" y="2672356"/>
            <a:ext cx="3006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Relationale Datenbank</a:t>
            </a:r>
          </a:p>
          <a:p>
            <a:pPr algn="ctr"/>
            <a:r>
              <a:rPr lang="de-DE" sz="2000" dirty="0"/>
              <a:t>Microsoft SQL Server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499429" y="3441796"/>
            <a:ext cx="3822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Objektrelationale Abbildung</a:t>
            </a:r>
          </a:p>
          <a:p>
            <a:pPr algn="ctr"/>
            <a:r>
              <a:rPr lang="de-DE" sz="2000" dirty="0"/>
              <a:t>Entity Framework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38200" y="4749470"/>
            <a:ext cx="10515600" cy="461665"/>
          </a:xfrm>
          <a:prstGeom prst="rect">
            <a:avLst/>
          </a:prstGeom>
          <a:ln w="19050">
            <a:solidFill>
              <a:srgbClr val="11E9C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Fokus auf Modellierung statt auf Datenbanktechnologie</a:t>
            </a:r>
          </a:p>
        </p:txBody>
      </p:sp>
      <p:cxnSp>
        <p:nvCxnSpPr>
          <p:cNvPr id="10" name="Gerade Verbindung mit Pfeil 9"/>
          <p:cNvCxnSpPr>
            <a:stCxn id="6" idx="3"/>
            <a:endCxn id="7" idx="1"/>
          </p:cNvCxnSpPr>
          <p:nvPr/>
        </p:nvCxnSpPr>
        <p:spPr>
          <a:xfrm>
            <a:off x="4474227" y="3057076"/>
            <a:ext cx="3872762" cy="1"/>
          </a:xfrm>
          <a:prstGeom prst="straightConnector1">
            <a:avLst/>
          </a:prstGeom>
          <a:ln w="38100">
            <a:solidFill>
              <a:srgbClr val="11E9CF"/>
            </a:solidFill>
            <a:headEnd type="arrow" w="lg" len="sm"/>
            <a:tailEnd type="arrow" w="lg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Object</a:t>
            </a:r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 / Relational Mapping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76025" y="1690688"/>
            <a:ext cx="5157787" cy="823912"/>
          </a:xfrm>
        </p:spPr>
        <p:txBody>
          <a:bodyPr anchor="ctr"/>
          <a:lstStyle/>
          <a:p>
            <a:r>
              <a:rPr lang="de-DE" dirty="0"/>
              <a:t>Relational - Datenbank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6612983"/>
              </p:ext>
            </p:extLst>
          </p:nvPr>
        </p:nvGraphicFramePr>
        <p:xfrm>
          <a:off x="839788" y="2682557"/>
          <a:ext cx="2646363" cy="173852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631">
                <a:tc gridSpan="3">
                  <a:txBody>
                    <a:bodyPr/>
                    <a:lstStyle/>
                    <a:p>
                      <a:pPr algn="l"/>
                      <a:r>
                        <a:rPr lang="de-DE" dirty="0"/>
                        <a:t>Tabelle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631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31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31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98716"/>
            <a:ext cx="5183188" cy="823912"/>
          </a:xfrm>
        </p:spPr>
        <p:txBody>
          <a:bodyPr anchor="ctr"/>
          <a:lstStyle/>
          <a:p>
            <a:pPr algn="ctr"/>
            <a:r>
              <a:rPr lang="de-DE" dirty="0"/>
              <a:t>Objektorientiert - Hauptspeicher</a:t>
            </a:r>
          </a:p>
        </p:txBody>
      </p:sp>
      <p:sp>
        <p:nvSpPr>
          <p:cNvPr id="10" name="Ellipse 9"/>
          <p:cNvSpPr/>
          <p:nvPr/>
        </p:nvSpPr>
        <p:spPr>
          <a:xfrm>
            <a:off x="7925505" y="2682556"/>
            <a:ext cx="1673543" cy="7298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Klasse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02244" y="3987970"/>
            <a:ext cx="1017256" cy="6010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Zelle</a:t>
            </a:r>
          </a:p>
        </p:txBody>
      </p:sp>
      <p:sp>
        <p:nvSpPr>
          <p:cNvPr id="24" name="Ellipse 23"/>
          <p:cNvSpPr/>
          <p:nvPr/>
        </p:nvSpPr>
        <p:spPr>
          <a:xfrm>
            <a:off x="7968167" y="3532260"/>
            <a:ext cx="1673544" cy="7298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Objekt</a:t>
            </a:r>
          </a:p>
        </p:txBody>
      </p:sp>
      <p:sp>
        <p:nvSpPr>
          <p:cNvPr id="25" name="Ellipse 24"/>
          <p:cNvSpPr/>
          <p:nvPr/>
        </p:nvSpPr>
        <p:spPr>
          <a:xfrm>
            <a:off x="7966902" y="4436306"/>
            <a:ext cx="1673544" cy="7298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839787" y="5716439"/>
            <a:ext cx="264636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Stored</a:t>
            </a:r>
            <a:r>
              <a:rPr lang="de-DE" sz="2400" dirty="0"/>
              <a:t> </a:t>
            </a:r>
            <a:r>
              <a:rPr lang="de-DE" sz="2400" dirty="0" err="1"/>
              <a:t>Procedures</a:t>
            </a:r>
            <a:endParaRPr lang="de-DE" sz="2400" dirty="0"/>
          </a:p>
        </p:txBody>
      </p:sp>
      <p:sp>
        <p:nvSpPr>
          <p:cNvPr id="32" name="Ellipse 31"/>
          <p:cNvSpPr/>
          <p:nvPr/>
        </p:nvSpPr>
        <p:spPr>
          <a:xfrm>
            <a:off x="7966902" y="5582356"/>
            <a:ext cx="1673545" cy="7298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Methoden</a:t>
            </a:r>
          </a:p>
        </p:txBody>
      </p:sp>
      <p:cxnSp>
        <p:nvCxnSpPr>
          <p:cNvPr id="13" name="Gerade Verbindung mit Pfeil 12"/>
          <p:cNvCxnSpPr>
            <a:endCxn id="10" idx="2"/>
          </p:cNvCxnSpPr>
          <p:nvPr/>
        </p:nvCxnSpPr>
        <p:spPr>
          <a:xfrm>
            <a:off x="3486151" y="2952750"/>
            <a:ext cx="4439354" cy="94721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24" idx="2"/>
          </p:cNvCxnSpPr>
          <p:nvPr/>
        </p:nvCxnSpPr>
        <p:spPr>
          <a:xfrm>
            <a:off x="3486151" y="3776662"/>
            <a:ext cx="4482016" cy="120513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3"/>
            <a:endCxn id="25" idx="2"/>
          </p:cNvCxnSpPr>
          <p:nvPr/>
        </p:nvCxnSpPr>
        <p:spPr>
          <a:xfrm>
            <a:off x="3619500" y="4288504"/>
            <a:ext cx="4347402" cy="512717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31" idx="3"/>
            <a:endCxn id="32" idx="2"/>
          </p:cNvCxnSpPr>
          <p:nvPr/>
        </p:nvCxnSpPr>
        <p:spPr>
          <a:xfrm flipV="1">
            <a:off x="3486150" y="5947271"/>
            <a:ext cx="4480752" cy="1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Controls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Repeater</a:t>
            </a:r>
          </a:p>
          <a:p>
            <a:r>
              <a:rPr lang="de-DE" dirty="0" err="1" smtClean="0"/>
              <a:t>DataGrid</a:t>
            </a:r>
            <a:endParaRPr lang="de-DE" dirty="0" smtClean="0"/>
          </a:p>
          <a:p>
            <a:r>
              <a:rPr lang="de-DE" dirty="0" err="1" smtClean="0"/>
              <a:t>DataList</a:t>
            </a:r>
            <a:endParaRPr lang="de-DE" dirty="0" smtClean="0"/>
          </a:p>
          <a:p>
            <a:r>
              <a:rPr lang="de-DE" dirty="0" err="1" smtClean="0"/>
              <a:t>DataPager</a:t>
            </a:r>
            <a:endParaRPr lang="de-DE" dirty="0" smtClean="0"/>
          </a:p>
          <a:p>
            <a:r>
              <a:rPr lang="de-DE" dirty="0" err="1" smtClean="0"/>
              <a:t>FormView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SQLDataSource</a:t>
            </a:r>
            <a:endParaRPr lang="de-DE" dirty="0" smtClean="0"/>
          </a:p>
          <a:p>
            <a:r>
              <a:rPr lang="de-DE" dirty="0" err="1" smtClean="0"/>
              <a:t>LINQDatasource</a:t>
            </a:r>
            <a:endParaRPr lang="de-DE" dirty="0" smtClean="0"/>
          </a:p>
          <a:p>
            <a:r>
              <a:rPr lang="de-DE" dirty="0" err="1" smtClean="0"/>
              <a:t>XMLDataSource</a:t>
            </a:r>
            <a:endParaRPr lang="de-DE" dirty="0" smtClean="0"/>
          </a:p>
          <a:p>
            <a:r>
              <a:rPr lang="de-DE" dirty="0" err="1" smtClean="0"/>
              <a:t>ObjectDataSource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EF 6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7665218" cy="4014787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5981700" y="4552949"/>
            <a:ext cx="5886450" cy="194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Baut auf ADO.NET auf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ADO.NET Data Providers für Datenbankzugriff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Entity Data Model um </a:t>
            </a:r>
            <a:r>
              <a:rPr lang="de-DE" sz="2000" dirty="0" err="1"/>
              <a:t>Entities</a:t>
            </a:r>
            <a:r>
              <a:rPr lang="de-DE" sz="2000" dirty="0"/>
              <a:t>/</a:t>
            </a:r>
            <a:r>
              <a:rPr lang="de-DE" sz="2000" dirty="0" err="1"/>
              <a:t>Mappings</a:t>
            </a:r>
            <a:r>
              <a:rPr lang="de-DE" sz="2000" dirty="0"/>
              <a:t> abzubilden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LINQ um </a:t>
            </a:r>
            <a:r>
              <a:rPr lang="de-DE" sz="2000" dirty="0" err="1"/>
              <a:t>Queries</a:t>
            </a:r>
            <a:r>
              <a:rPr lang="de-DE" sz="2000" dirty="0"/>
              <a:t> gegen DB zu schicken</a:t>
            </a:r>
          </a:p>
        </p:txBody>
      </p:sp>
    </p:spTree>
    <p:extLst>
      <p:ext uri="{BB962C8B-B14F-4D97-AF65-F5344CB8AC3E}">
        <p14:creationId xmlns:p14="http://schemas.microsoft.com/office/powerpoint/2010/main" val="6414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Workflow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975726"/>
              </p:ext>
            </p:extLst>
          </p:nvPr>
        </p:nvGraphicFramePr>
        <p:xfrm>
          <a:off x="838200" y="1690688"/>
          <a:ext cx="105156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55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Designer</a:t>
                      </a:r>
                    </a:p>
                    <a:p>
                      <a:pPr algn="ctr"/>
                      <a:endParaRPr lang="de-DE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79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Bestehende</a:t>
                      </a:r>
                    </a:p>
                    <a:p>
                      <a:pPr algn="l"/>
                      <a:r>
                        <a:rPr lang="de-DE" sz="2400" dirty="0"/>
                        <a:t>Datenbank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Database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dirty="0"/>
                        <a:t>Reverse Engineering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dirty="0"/>
                        <a:t>POCOs</a:t>
                      </a:r>
                      <a:r>
                        <a:rPr lang="de-DE" baseline="0" dirty="0"/>
                        <a:t> werden automatisch erzeugt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/>
                        <a:t>Kann von Hand geändert werden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Code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Reverse Engineering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Erzeugt</a:t>
                      </a:r>
                      <a:r>
                        <a:rPr lang="de-DE" b="0" baseline="0" dirty="0"/>
                        <a:t> POCOs und </a:t>
                      </a:r>
                      <a:r>
                        <a:rPr lang="de-DE" b="0" baseline="0" dirty="0" err="1"/>
                        <a:t>Mappings</a:t>
                      </a:r>
                      <a:r>
                        <a:rPr lang="de-DE" b="0" baseline="0" dirty="0"/>
                        <a:t> im Code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de-DE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E9CF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3879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Neue </a:t>
                      </a:r>
                    </a:p>
                    <a:p>
                      <a:pPr algn="l"/>
                      <a:r>
                        <a:rPr lang="de-DE" sz="2400" dirty="0"/>
                        <a:t>Datenbank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Model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baseline="0" dirty="0"/>
                        <a:t>Modell im Designer anlegen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baseline="0" dirty="0"/>
                        <a:t>Datenbank wird aus Modell erzeugt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POCOs werden erzeugt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Code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POCOs und</a:t>
                      </a:r>
                      <a:r>
                        <a:rPr lang="de-DE" b="0" baseline="0" dirty="0"/>
                        <a:t> </a:t>
                      </a:r>
                      <a:r>
                        <a:rPr lang="de-DE" b="0" baseline="0" dirty="0" err="1"/>
                        <a:t>Mappings</a:t>
                      </a:r>
                      <a:r>
                        <a:rPr lang="de-DE" b="0" baseline="0" dirty="0"/>
                        <a:t> werden im Code von Hand erzeugt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baseline="0" dirty="0"/>
                        <a:t>Datenbank wird generiert</a:t>
                      </a:r>
                    </a:p>
                    <a:p>
                      <a:pPr algn="l"/>
                      <a:r>
                        <a:rPr lang="de-DE" b="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E9CF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1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Komponenten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5948" y="1825624"/>
            <a:ext cx="5827852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/>
              <a:t>Conceptual</a:t>
            </a:r>
            <a:r>
              <a:rPr lang="de-DE" dirty="0"/>
              <a:t> Model</a:t>
            </a:r>
          </a:p>
          <a:p>
            <a:pPr lvl="1"/>
            <a:r>
              <a:rPr lang="de-DE" dirty="0"/>
              <a:t>Klassen </a:t>
            </a:r>
          </a:p>
          <a:p>
            <a:pPr lvl="1"/>
            <a:r>
              <a:rPr lang="de-DE" dirty="0"/>
              <a:t>Beziehungen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Unabhängig von Datenbank</a:t>
            </a:r>
          </a:p>
          <a:p>
            <a:pPr marL="0" indent="0">
              <a:buNone/>
            </a:pPr>
            <a:r>
              <a:rPr lang="de-DE" dirty="0"/>
              <a:t>Mapping</a:t>
            </a:r>
          </a:p>
          <a:p>
            <a:pPr lvl="1"/>
            <a:r>
              <a:rPr lang="de-DE" dirty="0" err="1"/>
              <a:t>Conceptual</a:t>
            </a:r>
            <a:r>
              <a:rPr lang="de-DE" dirty="0"/>
              <a:t> Model wird auf Storage Model </a:t>
            </a:r>
            <a:r>
              <a:rPr lang="de-DE" dirty="0" err="1"/>
              <a:t>gemapped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Storage Model</a:t>
            </a:r>
          </a:p>
          <a:p>
            <a:pPr lvl="1"/>
            <a:r>
              <a:rPr lang="de-DE" dirty="0"/>
              <a:t>Views</a:t>
            </a:r>
          </a:p>
          <a:p>
            <a:pPr lvl="1"/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838200" y="1690687"/>
            <a:ext cx="4340507" cy="4843461"/>
            <a:chOff x="838200" y="1690687"/>
            <a:chExt cx="4340507" cy="4843461"/>
          </a:xfrm>
        </p:grpSpPr>
        <p:sp>
          <p:nvSpPr>
            <p:cNvPr id="6" name="Abgerundetes Rechteck 5"/>
            <p:cNvSpPr/>
            <p:nvPr/>
          </p:nvSpPr>
          <p:spPr>
            <a:xfrm>
              <a:off x="838200" y="1690687"/>
              <a:ext cx="4340507" cy="4843461"/>
            </a:xfrm>
            <a:prstGeom prst="roundRect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85440" y="3986737"/>
              <a:ext cx="3646026" cy="937549"/>
            </a:xfrm>
            <a:prstGeom prst="rect">
              <a:avLst/>
            </a:prstGeom>
            <a:solidFill>
              <a:srgbClr val="11E9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Mapping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1185441" y="5197603"/>
              <a:ext cx="3646026" cy="937549"/>
            </a:xfrm>
            <a:prstGeom prst="rect">
              <a:avLst/>
            </a:prstGeom>
            <a:solidFill>
              <a:srgbClr val="11E9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Storage Model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185440" y="1973181"/>
              <a:ext cx="364602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b="1" dirty="0"/>
                <a:t>Entity Data Model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185440" y="2775872"/>
              <a:ext cx="3646026" cy="937549"/>
            </a:xfrm>
            <a:prstGeom prst="rect">
              <a:avLst/>
            </a:prstGeom>
            <a:solidFill>
              <a:srgbClr val="11E9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Conceptual</a:t>
              </a:r>
              <a:r>
                <a:rPr lang="de-DE" sz="2000" dirty="0">
                  <a:solidFill>
                    <a:schemeClr val="tx1"/>
                  </a:solidFill>
                </a:rPr>
                <a:t>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4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Entity Data Model erstellen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52652"/>
              </p:ext>
            </p:extLst>
          </p:nvPr>
        </p:nvGraphicFramePr>
        <p:xfrm>
          <a:off x="838200" y="4796457"/>
          <a:ext cx="330297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489">
                  <a:extLst>
                    <a:ext uri="{9D8B030D-6E8A-4147-A177-3AD203B41FA5}">
                      <a16:colId xmlns:a16="http://schemas.microsoft.com/office/drawing/2014/main" val="2697245773"/>
                    </a:ext>
                  </a:extLst>
                </a:gridCol>
                <a:gridCol w="1651489">
                  <a:extLst>
                    <a:ext uri="{9D8B030D-6E8A-4147-A177-3AD203B41FA5}">
                      <a16:colId xmlns:a16="http://schemas.microsoft.com/office/drawing/2014/main" val="108847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de-DE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 People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kern="1200" cap="all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de-DE" sz="2000" kern="1200" cap="all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3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Adam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53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22373"/>
                  </a:ext>
                </a:extLst>
              </a:tr>
            </a:tbl>
          </a:graphicData>
        </a:graphic>
      </p:graphicFrame>
      <p:grpSp>
        <p:nvGrpSpPr>
          <p:cNvPr id="15" name="Gruppieren 14"/>
          <p:cNvGrpSpPr/>
          <p:nvPr/>
        </p:nvGrpSpPr>
        <p:grpSpPr>
          <a:xfrm>
            <a:off x="838200" y="1474788"/>
            <a:ext cx="6629400" cy="2755900"/>
            <a:chOff x="838200" y="1474788"/>
            <a:chExt cx="6629400" cy="27559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3"/>
            <a:srcRect l="424" r="1272" b="2582"/>
            <a:stretch/>
          </p:blipFill>
          <p:spPr>
            <a:xfrm>
              <a:off x="838200" y="1474788"/>
              <a:ext cx="6629400" cy="2755900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5133975" y="2857500"/>
              <a:ext cx="1209675" cy="971550"/>
            </a:xfrm>
            <a:prstGeom prst="rect">
              <a:avLst/>
            </a:prstGeom>
            <a:noFill/>
            <a:ln w="34925">
              <a:solidFill>
                <a:srgbClr val="11E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352925" y="4796457"/>
            <a:ext cx="7000875" cy="1584960"/>
            <a:chOff x="4352925" y="4796457"/>
            <a:chExt cx="7000875" cy="1584960"/>
          </a:xfrm>
        </p:grpSpPr>
        <p:sp>
          <p:nvSpPr>
            <p:cNvPr id="4" name="Rechteck 3"/>
            <p:cNvSpPr/>
            <p:nvPr/>
          </p:nvSpPr>
          <p:spPr>
            <a:xfrm>
              <a:off x="6667500" y="4796457"/>
              <a:ext cx="46863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0000FF"/>
                  </a:solidFill>
                  <a:latin typeface="Consolas" panose="020B0609020204030204" pitchFamily="49" charset="0"/>
                </a:rPr>
                <a:t>partial</a:t>
              </a:r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2B91AF"/>
                  </a:solidFill>
                  <a:latin typeface="Consolas" panose="020B0609020204030204" pitchFamily="49" charset="0"/>
                </a:rPr>
                <a:t>Person</a:t>
              </a:r>
              <a:endParaRPr lang="de-DE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Id {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Name {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de-DE" dirty="0"/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4352925" y="4796457"/>
              <a:ext cx="2076450" cy="1584960"/>
              <a:chOff x="4352925" y="4796457"/>
              <a:chExt cx="2076450" cy="1584960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4352925" y="4796457"/>
                <a:ext cx="2076450" cy="1584960"/>
                <a:chOff x="4352925" y="4796457"/>
                <a:chExt cx="2076450" cy="1584960"/>
              </a:xfrm>
            </p:grpSpPr>
            <p:cxnSp>
              <p:nvCxnSpPr>
                <p:cNvPr id="8" name="Gerade Verbindung mit Pfeil 7"/>
                <p:cNvCxnSpPr/>
                <p:nvPr/>
              </p:nvCxnSpPr>
              <p:spPr>
                <a:xfrm>
                  <a:off x="4524375" y="5535121"/>
                  <a:ext cx="1905000" cy="0"/>
                </a:xfrm>
                <a:prstGeom prst="straightConnector1">
                  <a:avLst/>
                </a:prstGeom>
                <a:ln>
                  <a:headEnd w="med" len="lg"/>
                  <a:tailEnd type="arrow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Eckige Klammer rechts 9"/>
                <p:cNvSpPr/>
                <p:nvPr/>
              </p:nvSpPr>
              <p:spPr>
                <a:xfrm>
                  <a:off x="4352925" y="4796457"/>
                  <a:ext cx="171450" cy="1584960"/>
                </a:xfrm>
                <a:prstGeom prst="rightBracket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" name="Textfeld 13"/>
              <p:cNvSpPr txBox="1"/>
              <p:nvPr/>
            </p:nvSpPr>
            <p:spPr>
              <a:xfrm>
                <a:off x="4524376" y="5153025"/>
                <a:ext cx="1819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Generiert POCO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9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43727" y="14817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Customers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rptListe_GetData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mymodel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ef.Customers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69651" y="3978204"/>
            <a:ext cx="11624553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="col-md-1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b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Item.CustomerID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="col-md-3"&gt;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Item.CompanyName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="col-md-3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Item.ContactName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="pull-right badge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Item.Orders.Count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Anzeige</a:t>
            </a:r>
          </a:p>
          <a:p>
            <a:pPr lvl="1"/>
            <a:r>
              <a:rPr lang="de-DE" dirty="0" smtClean="0"/>
              <a:t>Display</a:t>
            </a:r>
          </a:p>
          <a:p>
            <a:r>
              <a:rPr lang="de-DE" dirty="0" smtClean="0"/>
              <a:t>Validierung</a:t>
            </a:r>
          </a:p>
          <a:p>
            <a:pPr lvl="1"/>
            <a:r>
              <a:rPr lang="de-DE" dirty="0" err="1" smtClean="0"/>
              <a:t>Required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7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Entity Data Model verwenden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4038"/>
            <a:ext cx="10915650" cy="481488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DataModel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DataModel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de-DE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Get</a:t>
            </a: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</a:t>
            </a: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b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personAdam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fm.Sessions.Where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x.Name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1800" dirty="0"/>
              <a:t>"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Adam</a:t>
            </a:r>
            <a:r>
              <a:rPr lang="de-DE" sz="1800" dirty="0"/>
              <a:t>"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/>
              <a:t> 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//New Data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dm.Person.Add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//Delete Data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dm.Person.Remove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//Save Data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dm.SaveChanges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669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Master Detail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509712" y="1422666"/>
            <a:ext cx="11715750" cy="3517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-primary pull-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data-toggle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href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="#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Item.CustomerID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Item.Orders.Count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Item.CustomerID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rptOrders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runat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server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ItemType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="Orders"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DataSource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Item.Orders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ItemTemplate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     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Item.OrderDate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Item.ShipAddress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ItemTemplate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3378907"/>
            <a:ext cx="5819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und Setup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Northwind.MDF</a:t>
            </a:r>
            <a:r>
              <a:rPr lang="de-DE" dirty="0" smtClean="0"/>
              <a:t> anlegen</a:t>
            </a:r>
          </a:p>
          <a:p>
            <a:r>
              <a:rPr lang="de-DE" dirty="0" smtClean="0"/>
              <a:t>Server Explorer </a:t>
            </a:r>
          </a:p>
          <a:p>
            <a:r>
              <a:rPr lang="de-DE" dirty="0" err="1" smtClean="0"/>
              <a:t>Northwind.sql</a:t>
            </a:r>
            <a:r>
              <a:rPr lang="de-DE" dirty="0" smtClean="0"/>
              <a:t> Script laufen lassen</a:t>
            </a:r>
          </a:p>
          <a:p>
            <a:r>
              <a:rPr lang="de-DE" dirty="0" smtClean="0"/>
              <a:t>Customers auf leere ASPX Seite</a:t>
            </a:r>
          </a:p>
          <a:p>
            <a:r>
              <a:rPr lang="de-DE" dirty="0" smtClean="0"/>
              <a:t>Ergänzen um Suche in </a:t>
            </a:r>
            <a:r>
              <a:rPr lang="de-DE" dirty="0" err="1" smtClean="0"/>
              <a:t>Textbox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487" y="809625"/>
            <a:ext cx="39147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</a:t>
            </a:r>
            <a:r>
              <a:rPr lang="de-DE" dirty="0" err="1" smtClean="0"/>
              <a:t>DataSource</a:t>
            </a:r>
            <a:r>
              <a:rPr lang="de-DE" dirty="0" smtClean="0"/>
              <a:t> Steuerelement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Befehle als Text</a:t>
            </a:r>
          </a:p>
          <a:p>
            <a:pPr lvl="1"/>
            <a:r>
              <a:rPr lang="de-DE" dirty="0" smtClean="0"/>
              <a:t>Parameter</a:t>
            </a:r>
          </a:p>
          <a:p>
            <a:r>
              <a:rPr lang="de-DE" dirty="0" err="1" smtClean="0"/>
              <a:t>ConnectionString</a:t>
            </a:r>
            <a:r>
              <a:rPr lang="de-DE" dirty="0" smtClean="0"/>
              <a:t> aus </a:t>
            </a:r>
            <a:r>
              <a:rPr lang="de-DE" dirty="0" err="1" smtClean="0"/>
              <a:t>Web.Config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5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Connection String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Web.config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19762" y="1408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northwindConnectionString1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connectionString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Data Source=(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LocalDB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)\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MSSQLLocalDB;AttachDbFilename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=|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DataDirectory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|\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northwind.mdf;Integrated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Security=True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providerName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System.Data.SqlClient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2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Template System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Gedachte Iteration über Daten </a:t>
            </a:r>
            <a:r>
              <a:rPr lang="de-DE" dirty="0" err="1" smtClean="0"/>
              <a:t>match</a:t>
            </a:r>
            <a:r>
              <a:rPr lang="de-DE" dirty="0" smtClean="0"/>
              <a:t> HTML Template</a:t>
            </a:r>
          </a:p>
          <a:p>
            <a:r>
              <a:rPr lang="de-DE" dirty="0" smtClean="0"/>
              <a:t>Je Modus ein HTML Layout Template</a:t>
            </a:r>
            <a:endParaRPr lang="de-DE" dirty="0"/>
          </a:p>
          <a:p>
            <a:r>
              <a:rPr lang="de-DE" dirty="0" smtClean="0"/>
              <a:t>Control Abhängig</a:t>
            </a:r>
          </a:p>
          <a:p>
            <a:r>
              <a:rPr lang="de-DE" dirty="0" err="1" smtClean="0"/>
              <a:t>ItemTemplate</a:t>
            </a:r>
            <a:r>
              <a:rPr lang="de-DE" dirty="0" smtClean="0"/>
              <a:t>, </a:t>
            </a:r>
            <a:r>
              <a:rPr lang="de-DE" dirty="0" err="1" smtClean="0"/>
              <a:t>EdititemTemplate</a:t>
            </a:r>
            <a:endParaRPr lang="de-DE" dirty="0" smtClean="0"/>
          </a:p>
          <a:p>
            <a:r>
              <a:rPr lang="de-DE" dirty="0" smtClean="0"/>
              <a:t>Datenbindung auf Feldname als String</a:t>
            </a:r>
          </a:p>
          <a:p>
            <a:pPr lvl="1"/>
            <a:r>
              <a:rPr lang="de-DE" dirty="0" err="1" smtClean="0"/>
              <a:t>Eval</a:t>
            </a:r>
            <a:endParaRPr lang="de-DE" dirty="0" smtClean="0"/>
          </a:p>
          <a:p>
            <a:pPr lvl="1"/>
            <a:r>
              <a:rPr lang="de-DE" dirty="0" smtClean="0"/>
              <a:t>Bind </a:t>
            </a:r>
          </a:p>
        </p:txBody>
      </p:sp>
    </p:spTree>
    <p:extLst>
      <p:ext uri="{BB962C8B-B14F-4D97-AF65-F5344CB8AC3E}">
        <p14:creationId xmlns:p14="http://schemas.microsoft.com/office/powerpoint/2010/main" val="22252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Repeater, Bootstrap und UL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74701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Deklarative 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Kommandos</a:t>
            </a:r>
          </a:p>
          <a:p>
            <a:pPr lvl="1"/>
            <a:r>
              <a:rPr lang="de-DE" dirty="0" smtClean="0"/>
              <a:t>Insert Update Delete Select</a:t>
            </a:r>
          </a:p>
          <a:p>
            <a:r>
              <a:rPr lang="de-DE" dirty="0" smtClean="0"/>
              <a:t>Parameter</a:t>
            </a:r>
          </a:p>
          <a:p>
            <a:pPr lvl="1"/>
            <a:r>
              <a:rPr lang="de-DE" dirty="0" smtClean="0"/>
              <a:t>@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Paramter</a:t>
            </a:r>
            <a:r>
              <a:rPr lang="de-DE" dirty="0" smtClean="0"/>
              <a:t> </a:t>
            </a:r>
            <a:r>
              <a:rPr lang="de-DE" dirty="0" err="1" smtClean="0"/>
              <a:t>auflistung</a:t>
            </a:r>
            <a:endParaRPr lang="de-DE" dirty="0" smtClean="0"/>
          </a:p>
          <a:p>
            <a:pPr lvl="2"/>
            <a:r>
              <a:rPr lang="de-DE" dirty="0" smtClean="0"/>
              <a:t>Quellen </a:t>
            </a:r>
            <a:r>
              <a:rPr lang="de-DE" dirty="0" err="1" smtClean="0"/>
              <a:t>Querystring</a:t>
            </a:r>
            <a:r>
              <a:rPr lang="de-DE" dirty="0" smtClean="0"/>
              <a:t>, Control …</a:t>
            </a:r>
          </a:p>
          <a:p>
            <a:r>
              <a:rPr lang="de-DE" dirty="0" smtClean="0"/>
              <a:t>Caching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10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Liste mit Daten</a:t>
            </a:r>
          </a:p>
          <a:p>
            <a:r>
              <a:rPr lang="de-DE" dirty="0" smtClean="0"/>
              <a:t>Aktionen als Buttons oder Hyperlinks</a:t>
            </a:r>
          </a:p>
          <a:p>
            <a:pPr lvl="1"/>
            <a:r>
              <a:rPr lang="de-DE" dirty="0" err="1" smtClean="0"/>
              <a:t>Details.aspx?id</a:t>
            </a:r>
            <a:r>
              <a:rPr lang="de-DE" dirty="0" smtClean="0"/>
              <a:t>=1</a:t>
            </a:r>
          </a:p>
          <a:p>
            <a:r>
              <a:rPr lang="de-DE" dirty="0" smtClean="0"/>
              <a:t>Details Seite </a:t>
            </a:r>
            <a:r>
              <a:rPr lang="de-DE" dirty="0" err="1" smtClean="0"/>
              <a:t>zb</a:t>
            </a:r>
            <a:r>
              <a:rPr lang="de-DE" dirty="0" smtClean="0"/>
              <a:t> mit </a:t>
            </a:r>
            <a:r>
              <a:rPr lang="de-DE" dirty="0" err="1" smtClean="0"/>
              <a:t>Formview</a:t>
            </a:r>
            <a:endParaRPr lang="de-DE" dirty="0" smtClean="0"/>
          </a:p>
          <a:p>
            <a:pPr lvl="1"/>
            <a:r>
              <a:rPr lang="de-DE" dirty="0" err="1" smtClean="0"/>
              <a:t>Where</a:t>
            </a:r>
            <a:r>
              <a:rPr lang="de-DE" dirty="0" smtClean="0"/>
              <a:t> Parameter in Wizard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77" y="2700338"/>
            <a:ext cx="5227198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900</Words>
  <Application>Microsoft Office PowerPoint</Application>
  <PresentationFormat>Breitbild</PresentationFormat>
  <Paragraphs>262</Paragraphs>
  <Slides>27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Consolas</vt:lpstr>
      <vt:lpstr>Times New Roman</vt:lpstr>
      <vt:lpstr>Wingdings</vt:lpstr>
      <vt:lpstr>Office</vt:lpstr>
      <vt:lpstr>Datenzugriff</vt:lpstr>
      <vt:lpstr>Data Controls</vt:lpstr>
      <vt:lpstr>Demo und Setup</vt:lpstr>
      <vt:lpstr>SQL DataSource Steuerelement</vt:lpstr>
      <vt:lpstr>Connection String</vt:lpstr>
      <vt:lpstr>HTML Template System</vt:lpstr>
      <vt:lpstr>Repeater, Bootstrap und UL</vt:lpstr>
      <vt:lpstr>Deklarative Bindung</vt:lpstr>
      <vt:lpstr>Worflow</vt:lpstr>
      <vt:lpstr>Übung Suche</vt:lpstr>
      <vt:lpstr>Model Binding</vt:lpstr>
      <vt:lpstr>POCOs Plain Old Class Object</vt:lpstr>
      <vt:lpstr>ASP.NET ModelBinding</vt:lpstr>
      <vt:lpstr>Übung todolist mit File</vt:lpstr>
      <vt:lpstr>Controlhierarchie (Repeater)</vt:lpstr>
      <vt:lpstr>ADO.NET</vt:lpstr>
      <vt:lpstr>Übung View Customers +Orders</vt:lpstr>
      <vt:lpstr>Object / Relational Mapping</vt:lpstr>
      <vt:lpstr>Object / Relational Mapping</vt:lpstr>
      <vt:lpstr>EF 6 Architektur</vt:lpstr>
      <vt:lpstr>Workflow</vt:lpstr>
      <vt:lpstr>Komponenten</vt:lpstr>
      <vt:lpstr>Entity Data Model erstellen</vt:lpstr>
      <vt:lpstr>PowerPoint-Präsentation</vt:lpstr>
      <vt:lpstr>Attribute</vt:lpstr>
      <vt:lpstr>Entity Data Model verwenden</vt:lpstr>
      <vt:lpstr>Übung Master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116</cp:revision>
  <dcterms:created xsi:type="dcterms:W3CDTF">2016-10-05T12:31:26Z</dcterms:created>
  <dcterms:modified xsi:type="dcterms:W3CDTF">2017-06-04T13:22:43Z</dcterms:modified>
</cp:coreProperties>
</file>