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349" r:id="rId4"/>
    <p:sldId id="310" r:id="rId5"/>
    <p:sldId id="350" r:id="rId6"/>
    <p:sldId id="355" r:id="rId7"/>
    <p:sldId id="351" r:id="rId8"/>
    <p:sldId id="347" r:id="rId9"/>
    <p:sldId id="311" r:id="rId10"/>
    <p:sldId id="352" r:id="rId11"/>
    <p:sldId id="354" r:id="rId12"/>
    <p:sldId id="353"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10" autoAdjust="0"/>
    <p:restoredTop sz="47205" autoAdjust="0"/>
  </p:normalViewPr>
  <p:slideViewPr>
    <p:cSldViewPr snapToGrid="0">
      <p:cViewPr varScale="1">
        <p:scale>
          <a:sx n="112" d="100"/>
          <a:sy n="112" d="100"/>
        </p:scale>
        <p:origin x="7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06.06.2018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Focus this conversation on enabling tracing, and how to view trace messages.</a:t>
            </a:r>
          </a:p>
          <a:p>
            <a:r>
              <a:rPr lang="en-US" altLang="de-DE">
                <a:latin typeface="Arial" panose="020B0604020202020204" pitchFamily="34" charset="0"/>
              </a:rPr>
              <a:t>You can use the solution code for this module to view application-level tracing, and point out the information mentioned in the Trace Categories table.</a:t>
            </a:r>
          </a:p>
          <a:p>
            <a:r>
              <a:rPr lang="en-US" altLang="de-DE">
                <a:latin typeface="Arial" panose="020B0604020202020204" pitchFamily="34" charset="0"/>
              </a:rPr>
              <a:t>Ensure that you discuss the following background on tracing. In classic application service providers (ASPs), tracing and debugging facilities were not available Therefore, developers used the ‘got here’ debugging in the form of </a:t>
            </a:r>
            <a:r>
              <a:rPr lang="en-US" altLang="de-DE" b="1">
                <a:latin typeface="Arial" panose="020B0604020202020204" pitchFamily="34" charset="0"/>
              </a:rPr>
              <a:t>Response</a:t>
            </a:r>
            <a:r>
              <a:rPr lang="en-US" altLang="de-DE">
                <a:latin typeface="Arial" panose="020B0604020202020204" pitchFamily="34" charset="0"/>
              </a:rPr>
              <a:t>.</a:t>
            </a:r>
            <a:r>
              <a:rPr lang="en-US" altLang="de-DE" b="1">
                <a:latin typeface="Arial" panose="020B0604020202020204" pitchFamily="34" charset="0"/>
              </a:rPr>
              <a:t>Write</a:t>
            </a:r>
            <a:r>
              <a:rPr lang="en-US" altLang="de-DE">
                <a:latin typeface="Arial" panose="020B0604020202020204" pitchFamily="34" charset="0"/>
              </a:rPr>
              <a:t> statements. This resulted in an HTML page with informal trace statements announcing to the programmer that the program ‘got here’ and ‘got there’ with each new line executed. This kind of intrusive tracing was very inconvenient to clean up. So, many developers created their own informal trace libraries to circumvent these limitations. </a:t>
            </a:r>
          </a:p>
          <a:p>
            <a:r>
              <a:rPr lang="en-US" altLang="de-DE">
                <a:latin typeface="Arial" panose="020B0604020202020204" pitchFamily="34" charset="0"/>
              </a:rPr>
              <a:t>Emphasize that the students must use the </a:t>
            </a:r>
            <a:r>
              <a:rPr lang="en-US" altLang="de-DE" b="1">
                <a:latin typeface="Arial" panose="020B0604020202020204" pitchFamily="34" charset="0"/>
              </a:rPr>
              <a:t>Trace</a:t>
            </a:r>
            <a:r>
              <a:rPr lang="en-US" altLang="de-DE">
                <a:latin typeface="Arial" panose="020B0604020202020204" pitchFamily="34" charset="0"/>
              </a:rPr>
              <a:t> and </a:t>
            </a:r>
            <a:r>
              <a:rPr lang="en-US" altLang="de-DE" b="1">
                <a:latin typeface="Arial" panose="020B0604020202020204" pitchFamily="34" charset="0"/>
              </a:rPr>
              <a:t>Debug</a:t>
            </a:r>
            <a:r>
              <a:rPr lang="en-US" altLang="de-DE">
                <a:latin typeface="Arial" panose="020B0604020202020204" pitchFamily="34" charset="0"/>
              </a:rPr>
              <a:t> classes for tracing and debugging, rather than </a:t>
            </a:r>
            <a:r>
              <a:rPr lang="en-US" altLang="de-DE" b="1">
                <a:latin typeface="Arial" panose="020B0604020202020204" pitchFamily="34" charset="0"/>
              </a:rPr>
              <a:t>Response.Write</a:t>
            </a:r>
            <a:r>
              <a:rPr lang="en-US" altLang="de-DE">
                <a:latin typeface="Arial" panose="020B0604020202020204" pitchFamily="34" charset="0"/>
              </a:rPr>
              <a:t> statements. </a:t>
            </a:r>
          </a:p>
          <a:p>
            <a:r>
              <a:rPr lang="en-US" altLang="de-DE">
                <a:latin typeface="Arial" panose="020B0604020202020204" pitchFamily="34" charset="0"/>
              </a:rPr>
              <a:t>Mention to the students that there are multiple things named Trace in the Microsoft .NET Framework. There is a class called </a:t>
            </a:r>
            <a:r>
              <a:rPr lang="en-US" altLang="de-DE" b="1">
                <a:latin typeface="Arial" panose="020B0604020202020204" pitchFamily="34" charset="0"/>
              </a:rPr>
              <a:t>System.Diagnostics.Trace</a:t>
            </a:r>
            <a:r>
              <a:rPr lang="en-US" altLang="de-DE">
                <a:latin typeface="Arial" panose="020B0604020202020204" pitchFamily="34" charset="0"/>
              </a:rPr>
              <a:t>, and there is also a public property on </a:t>
            </a:r>
            <a:r>
              <a:rPr lang="en-US" altLang="de-DE" b="1">
                <a:latin typeface="Arial" panose="020B0604020202020204" pitchFamily="34" charset="0"/>
              </a:rPr>
              <a:t>System.Web.UI.Page</a:t>
            </a:r>
            <a:r>
              <a:rPr lang="en-US" altLang="de-DE">
                <a:latin typeface="Arial" panose="020B0604020202020204" pitchFamily="34" charset="0"/>
              </a:rPr>
              <a:t> that is known as </a:t>
            </a:r>
            <a:r>
              <a:rPr lang="en-US" altLang="de-DE" b="1">
                <a:latin typeface="Arial" panose="020B0604020202020204" pitchFamily="34" charset="0"/>
              </a:rPr>
              <a:t>Trace</a:t>
            </a:r>
            <a:r>
              <a:rPr lang="en-US" altLang="de-DE">
                <a:latin typeface="Arial" panose="020B0604020202020204" pitchFamily="34" charset="0"/>
              </a:rPr>
              <a:t>. The </a:t>
            </a:r>
            <a:r>
              <a:rPr lang="en-US" altLang="de-DE" b="1">
                <a:latin typeface="Arial" panose="020B0604020202020204" pitchFamily="34" charset="0"/>
              </a:rPr>
              <a:t>Trace</a:t>
            </a:r>
            <a:r>
              <a:rPr lang="en-US" altLang="de-DE">
                <a:latin typeface="Arial" panose="020B0604020202020204" pitchFamily="34" charset="0"/>
              </a:rPr>
              <a:t> property on the </a:t>
            </a:r>
            <a:r>
              <a:rPr lang="en-US" altLang="de-DE" b="1">
                <a:latin typeface="Arial" panose="020B0604020202020204" pitchFamily="34" charset="0"/>
              </a:rPr>
              <a:t>Page</a:t>
            </a:r>
            <a:r>
              <a:rPr lang="en-US" altLang="de-DE">
                <a:latin typeface="Arial" panose="020B0604020202020204" pitchFamily="34" charset="0"/>
              </a:rPr>
              <a:t> class gives you access to the </a:t>
            </a:r>
            <a:r>
              <a:rPr lang="en-US" altLang="de-DE" b="1">
                <a:latin typeface="Arial" panose="020B0604020202020204" pitchFamily="34" charset="0"/>
              </a:rPr>
              <a:t>System.Web.TraceContext</a:t>
            </a:r>
            <a:r>
              <a:rPr lang="en-US" altLang="de-DE">
                <a:latin typeface="Arial" panose="020B0604020202020204" pitchFamily="34" charset="0"/>
              </a:rPr>
              <a:t> and the ASP.NET–specific tracing mechanism. </a:t>
            </a:r>
          </a:p>
          <a:p>
            <a:r>
              <a:rPr lang="en-US" altLang="de-DE">
                <a:latin typeface="Arial" panose="020B0604020202020204" pitchFamily="34" charset="0"/>
              </a:rPr>
              <a:t>The </a:t>
            </a:r>
            <a:r>
              <a:rPr lang="en-US" altLang="de-DE" b="1">
                <a:latin typeface="Arial" panose="020B0604020202020204" pitchFamily="34" charset="0"/>
              </a:rPr>
              <a:t>TraceContext</a:t>
            </a:r>
            <a:r>
              <a:rPr lang="en-US" altLang="de-DE">
                <a:latin typeface="Arial" panose="020B0604020202020204" pitchFamily="34" charset="0"/>
              </a:rPr>
              <a:t> class collects all the details and timing of a Web request. It contains a number of methods, but the students will mostly use the </a:t>
            </a:r>
            <a:r>
              <a:rPr lang="en-US" altLang="de-DE" b="1">
                <a:latin typeface="Arial" panose="020B0604020202020204" pitchFamily="34" charset="0"/>
              </a:rPr>
              <a:t>Write </a:t>
            </a:r>
            <a:r>
              <a:rPr lang="en-US" altLang="de-DE">
                <a:latin typeface="Arial" panose="020B0604020202020204" pitchFamily="34" charset="0"/>
              </a:rPr>
              <a:t>method. It also includes the </a:t>
            </a:r>
            <a:r>
              <a:rPr lang="en-US" altLang="de-DE" b="1">
                <a:latin typeface="Arial" panose="020B0604020202020204" pitchFamily="34" charset="0"/>
              </a:rPr>
              <a:t>Warn </a:t>
            </a:r>
            <a:r>
              <a:rPr lang="en-US" altLang="de-DE">
                <a:latin typeface="Arial" panose="020B0604020202020204" pitchFamily="34" charset="0"/>
              </a:rPr>
              <a:t>method, which simply calls the </a:t>
            </a:r>
            <a:r>
              <a:rPr lang="en-US" altLang="de-DE" b="1">
                <a:latin typeface="Arial" panose="020B0604020202020204" pitchFamily="34" charset="0"/>
              </a:rPr>
              <a:t>Write() </a:t>
            </a:r>
            <a:r>
              <a:rPr lang="en-US" altLang="de-DE">
                <a:latin typeface="Arial" panose="020B0604020202020204" pitchFamily="34" charset="0"/>
              </a:rPr>
              <a:t>function, and ensures that the output generated by </a:t>
            </a:r>
            <a:r>
              <a:rPr lang="en-US" altLang="de-DE" b="1">
                <a:latin typeface="Arial" panose="020B0604020202020204" pitchFamily="34" charset="0"/>
              </a:rPr>
              <a:t>Warn</a:t>
            </a:r>
            <a:r>
              <a:rPr lang="en-US" altLang="de-DE">
                <a:latin typeface="Arial" panose="020B0604020202020204" pitchFamily="34" charset="0"/>
              </a:rPr>
              <a:t> is colored in red.</a:t>
            </a:r>
          </a:p>
          <a:p>
            <a:r>
              <a:rPr lang="en-US" altLang="de-DE">
                <a:latin typeface="Arial" panose="020B0604020202020204" pitchFamily="34" charset="0"/>
              </a:rPr>
              <a:t>Avoid a discussion on state, because this is covered in Module 13.</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view trace information?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view trace information at the bottom of each page. Alternatively, you can also use the trace viewer or </a:t>
            </a:r>
            <a:r>
              <a:rPr lang="en-US" altLang="de-DE" b="1">
                <a:latin typeface="Arial" panose="020B0604020202020204" pitchFamily="34" charset="0"/>
              </a:rPr>
              <a:t>Trace.axd</a:t>
            </a:r>
            <a:r>
              <a:rPr lang="en-US" altLang="de-DE">
                <a:latin typeface="Arial" panose="020B0604020202020204" pitchFamily="34" charset="0"/>
              </a:rPr>
              <a:t> to view trace information that is collected and cached by ASP.NET, when tracing is enabled. </a:t>
            </a:r>
          </a:p>
        </p:txBody>
      </p:sp>
      <p:sp>
        <p:nvSpPr>
          <p:cNvPr id="3789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789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C1CFA20-BDFF-4A4D-B8F8-254A53C48C87}"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Tree>
    <p:extLst>
      <p:ext uri="{BB962C8B-B14F-4D97-AF65-F5344CB8AC3E}">
        <p14:creationId xmlns:p14="http://schemas.microsoft.com/office/powerpoint/2010/main" val="1532965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Focus this conversation on enabling tracing, and how to view trace messages.</a:t>
            </a:r>
          </a:p>
          <a:p>
            <a:r>
              <a:rPr lang="en-US" altLang="de-DE">
                <a:latin typeface="Arial" panose="020B0604020202020204" pitchFamily="34" charset="0"/>
              </a:rPr>
              <a:t>You can use the solution code for this module to view application-level tracing, and point out the information mentioned in the Trace Categories table.</a:t>
            </a:r>
          </a:p>
          <a:p>
            <a:r>
              <a:rPr lang="en-US" altLang="de-DE">
                <a:latin typeface="Arial" panose="020B0604020202020204" pitchFamily="34" charset="0"/>
              </a:rPr>
              <a:t>Ensure that you discuss the following background on tracing. In classic application service providers (ASPs), tracing and debugging facilities were not available Therefore, developers used the ‘got here’ debugging in the form of </a:t>
            </a:r>
            <a:r>
              <a:rPr lang="en-US" altLang="de-DE" b="1">
                <a:latin typeface="Arial" panose="020B0604020202020204" pitchFamily="34" charset="0"/>
              </a:rPr>
              <a:t>Response</a:t>
            </a:r>
            <a:r>
              <a:rPr lang="en-US" altLang="de-DE">
                <a:latin typeface="Arial" panose="020B0604020202020204" pitchFamily="34" charset="0"/>
              </a:rPr>
              <a:t>.</a:t>
            </a:r>
            <a:r>
              <a:rPr lang="en-US" altLang="de-DE" b="1">
                <a:latin typeface="Arial" panose="020B0604020202020204" pitchFamily="34" charset="0"/>
              </a:rPr>
              <a:t>Write</a:t>
            </a:r>
            <a:r>
              <a:rPr lang="en-US" altLang="de-DE">
                <a:latin typeface="Arial" panose="020B0604020202020204" pitchFamily="34" charset="0"/>
              </a:rPr>
              <a:t> statements. This resulted in an HTML page with informal trace statements announcing to the programmer that the program ‘got here’ and ‘got there’ with each new line executed. This kind of intrusive tracing was very inconvenient to clean up. So, many developers created their own informal trace libraries to circumvent these limitations. </a:t>
            </a:r>
          </a:p>
          <a:p>
            <a:r>
              <a:rPr lang="en-US" altLang="de-DE">
                <a:latin typeface="Arial" panose="020B0604020202020204" pitchFamily="34" charset="0"/>
              </a:rPr>
              <a:t>Emphasize that the students must use the </a:t>
            </a:r>
            <a:r>
              <a:rPr lang="en-US" altLang="de-DE" b="1">
                <a:latin typeface="Arial" panose="020B0604020202020204" pitchFamily="34" charset="0"/>
              </a:rPr>
              <a:t>Trace</a:t>
            </a:r>
            <a:r>
              <a:rPr lang="en-US" altLang="de-DE">
                <a:latin typeface="Arial" panose="020B0604020202020204" pitchFamily="34" charset="0"/>
              </a:rPr>
              <a:t> and </a:t>
            </a:r>
            <a:r>
              <a:rPr lang="en-US" altLang="de-DE" b="1">
                <a:latin typeface="Arial" panose="020B0604020202020204" pitchFamily="34" charset="0"/>
              </a:rPr>
              <a:t>Debug</a:t>
            </a:r>
            <a:r>
              <a:rPr lang="en-US" altLang="de-DE">
                <a:latin typeface="Arial" panose="020B0604020202020204" pitchFamily="34" charset="0"/>
              </a:rPr>
              <a:t> classes for tracing and debugging, rather than </a:t>
            </a:r>
            <a:r>
              <a:rPr lang="en-US" altLang="de-DE" b="1">
                <a:latin typeface="Arial" panose="020B0604020202020204" pitchFamily="34" charset="0"/>
              </a:rPr>
              <a:t>Response.Write</a:t>
            </a:r>
            <a:r>
              <a:rPr lang="en-US" altLang="de-DE">
                <a:latin typeface="Arial" panose="020B0604020202020204" pitchFamily="34" charset="0"/>
              </a:rPr>
              <a:t> statements. </a:t>
            </a:r>
          </a:p>
          <a:p>
            <a:r>
              <a:rPr lang="en-US" altLang="de-DE">
                <a:latin typeface="Arial" panose="020B0604020202020204" pitchFamily="34" charset="0"/>
              </a:rPr>
              <a:t>Mention to the students that there are multiple things named Trace in the Microsoft .NET Framework. There is a class called </a:t>
            </a:r>
            <a:r>
              <a:rPr lang="en-US" altLang="de-DE" b="1">
                <a:latin typeface="Arial" panose="020B0604020202020204" pitchFamily="34" charset="0"/>
              </a:rPr>
              <a:t>System.Diagnostics.Trace</a:t>
            </a:r>
            <a:r>
              <a:rPr lang="en-US" altLang="de-DE">
                <a:latin typeface="Arial" panose="020B0604020202020204" pitchFamily="34" charset="0"/>
              </a:rPr>
              <a:t>, and there is also a public property on </a:t>
            </a:r>
            <a:r>
              <a:rPr lang="en-US" altLang="de-DE" b="1">
                <a:latin typeface="Arial" panose="020B0604020202020204" pitchFamily="34" charset="0"/>
              </a:rPr>
              <a:t>System.Web.UI.Page</a:t>
            </a:r>
            <a:r>
              <a:rPr lang="en-US" altLang="de-DE">
                <a:latin typeface="Arial" panose="020B0604020202020204" pitchFamily="34" charset="0"/>
              </a:rPr>
              <a:t> that is known as </a:t>
            </a:r>
            <a:r>
              <a:rPr lang="en-US" altLang="de-DE" b="1">
                <a:latin typeface="Arial" panose="020B0604020202020204" pitchFamily="34" charset="0"/>
              </a:rPr>
              <a:t>Trace</a:t>
            </a:r>
            <a:r>
              <a:rPr lang="en-US" altLang="de-DE">
                <a:latin typeface="Arial" panose="020B0604020202020204" pitchFamily="34" charset="0"/>
              </a:rPr>
              <a:t>. The </a:t>
            </a:r>
            <a:r>
              <a:rPr lang="en-US" altLang="de-DE" b="1">
                <a:latin typeface="Arial" panose="020B0604020202020204" pitchFamily="34" charset="0"/>
              </a:rPr>
              <a:t>Trace</a:t>
            </a:r>
            <a:r>
              <a:rPr lang="en-US" altLang="de-DE">
                <a:latin typeface="Arial" panose="020B0604020202020204" pitchFamily="34" charset="0"/>
              </a:rPr>
              <a:t> property on the </a:t>
            </a:r>
            <a:r>
              <a:rPr lang="en-US" altLang="de-DE" b="1">
                <a:latin typeface="Arial" panose="020B0604020202020204" pitchFamily="34" charset="0"/>
              </a:rPr>
              <a:t>Page</a:t>
            </a:r>
            <a:r>
              <a:rPr lang="en-US" altLang="de-DE">
                <a:latin typeface="Arial" panose="020B0604020202020204" pitchFamily="34" charset="0"/>
              </a:rPr>
              <a:t> class gives you access to the </a:t>
            </a:r>
            <a:r>
              <a:rPr lang="en-US" altLang="de-DE" b="1">
                <a:latin typeface="Arial" panose="020B0604020202020204" pitchFamily="34" charset="0"/>
              </a:rPr>
              <a:t>System.Web.TraceContext</a:t>
            </a:r>
            <a:r>
              <a:rPr lang="en-US" altLang="de-DE">
                <a:latin typeface="Arial" panose="020B0604020202020204" pitchFamily="34" charset="0"/>
              </a:rPr>
              <a:t> and the ASP.NET–specific tracing mechanism. </a:t>
            </a:r>
          </a:p>
          <a:p>
            <a:r>
              <a:rPr lang="en-US" altLang="de-DE">
                <a:latin typeface="Arial" panose="020B0604020202020204" pitchFamily="34" charset="0"/>
              </a:rPr>
              <a:t>The </a:t>
            </a:r>
            <a:r>
              <a:rPr lang="en-US" altLang="de-DE" b="1">
                <a:latin typeface="Arial" panose="020B0604020202020204" pitchFamily="34" charset="0"/>
              </a:rPr>
              <a:t>TraceContext</a:t>
            </a:r>
            <a:r>
              <a:rPr lang="en-US" altLang="de-DE">
                <a:latin typeface="Arial" panose="020B0604020202020204" pitchFamily="34" charset="0"/>
              </a:rPr>
              <a:t> class collects all the details and timing of a Web request. It contains a number of methods, but the students will mostly use the </a:t>
            </a:r>
            <a:r>
              <a:rPr lang="en-US" altLang="de-DE" b="1">
                <a:latin typeface="Arial" panose="020B0604020202020204" pitchFamily="34" charset="0"/>
              </a:rPr>
              <a:t>Write </a:t>
            </a:r>
            <a:r>
              <a:rPr lang="en-US" altLang="de-DE">
                <a:latin typeface="Arial" panose="020B0604020202020204" pitchFamily="34" charset="0"/>
              </a:rPr>
              <a:t>method. It also includes the </a:t>
            </a:r>
            <a:r>
              <a:rPr lang="en-US" altLang="de-DE" b="1">
                <a:latin typeface="Arial" panose="020B0604020202020204" pitchFamily="34" charset="0"/>
              </a:rPr>
              <a:t>Warn </a:t>
            </a:r>
            <a:r>
              <a:rPr lang="en-US" altLang="de-DE">
                <a:latin typeface="Arial" panose="020B0604020202020204" pitchFamily="34" charset="0"/>
              </a:rPr>
              <a:t>method, which simply calls the </a:t>
            </a:r>
            <a:r>
              <a:rPr lang="en-US" altLang="de-DE" b="1">
                <a:latin typeface="Arial" panose="020B0604020202020204" pitchFamily="34" charset="0"/>
              </a:rPr>
              <a:t>Write() </a:t>
            </a:r>
            <a:r>
              <a:rPr lang="en-US" altLang="de-DE">
                <a:latin typeface="Arial" panose="020B0604020202020204" pitchFamily="34" charset="0"/>
              </a:rPr>
              <a:t>function, and ensures that the output generated by </a:t>
            </a:r>
            <a:r>
              <a:rPr lang="en-US" altLang="de-DE" b="1">
                <a:latin typeface="Arial" panose="020B0604020202020204" pitchFamily="34" charset="0"/>
              </a:rPr>
              <a:t>Warn</a:t>
            </a:r>
            <a:r>
              <a:rPr lang="en-US" altLang="de-DE">
                <a:latin typeface="Arial" panose="020B0604020202020204" pitchFamily="34" charset="0"/>
              </a:rPr>
              <a:t> is colored in red.</a:t>
            </a:r>
          </a:p>
          <a:p>
            <a:r>
              <a:rPr lang="en-US" altLang="de-DE">
                <a:latin typeface="Arial" panose="020B0604020202020204" pitchFamily="34" charset="0"/>
              </a:rPr>
              <a:t>Avoid a discussion on state, because this is covered in Module 13.</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view trace information?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view trace information at the bottom of each page. Alternatively, you can also use the trace viewer or </a:t>
            </a:r>
            <a:r>
              <a:rPr lang="en-US" altLang="de-DE" b="1">
                <a:latin typeface="Arial" panose="020B0604020202020204" pitchFamily="34" charset="0"/>
              </a:rPr>
              <a:t>Trace.axd</a:t>
            </a:r>
            <a:r>
              <a:rPr lang="en-US" altLang="de-DE">
                <a:latin typeface="Arial" panose="020B0604020202020204" pitchFamily="34" charset="0"/>
              </a:rPr>
              <a:t> to view trace information that is collected and cached by ASP.NET, when tracing is enabled. </a:t>
            </a:r>
          </a:p>
        </p:txBody>
      </p:sp>
      <p:sp>
        <p:nvSpPr>
          <p:cNvPr id="3789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789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C1CFA20-BDFF-4A4D-B8F8-254A53C48C87}"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Tree>
    <p:extLst>
      <p:ext uri="{BB962C8B-B14F-4D97-AF65-F5344CB8AC3E}">
        <p14:creationId xmlns:p14="http://schemas.microsoft.com/office/powerpoint/2010/main" val="296207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06.06.2018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06.06.2018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06.06.2018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06.06.2018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err="1">
                <a:solidFill>
                  <a:srgbClr val="11E9CF"/>
                </a:solidFill>
                <a:latin typeface="Century Gothic" panose="020B0502020202020204" pitchFamily="34" charset="0"/>
              </a:rPr>
              <a:t>Webforms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101</a:t>
            </a:r>
            <a:endParaRPr lang="de-DE" dirty="0"/>
          </a:p>
        </p:txBody>
      </p:sp>
      <p:sp>
        <p:nvSpPr>
          <p:cNvPr id="3" name="Inhaltsplatzhalter 2"/>
          <p:cNvSpPr>
            <a:spLocks noGrp="1"/>
          </p:cNvSpPr>
          <p:nvPr>
            <p:ph idx="1"/>
          </p:nvPr>
        </p:nvSpPr>
        <p:spPr/>
        <p:txBody>
          <a:bodyPr/>
          <a:lstStyle/>
          <a:p>
            <a:r>
              <a:rPr lang="de-DE" dirty="0" smtClean="0"/>
              <a:t>Klasse</a:t>
            </a:r>
          </a:p>
          <a:p>
            <a:pPr lvl="1"/>
            <a:r>
              <a:rPr lang="de-DE" dirty="0" err="1" smtClean="0"/>
              <a:t>Propertys</a:t>
            </a:r>
            <a:endParaRPr lang="de-DE" dirty="0" smtClean="0"/>
          </a:p>
          <a:p>
            <a:r>
              <a:rPr lang="de-DE" dirty="0" smtClean="0"/>
              <a:t>Statt Page Control</a:t>
            </a:r>
          </a:p>
          <a:p>
            <a:r>
              <a:rPr lang="de-DE" dirty="0" smtClean="0"/>
              <a:t>Server Controls zusammenfassen</a:t>
            </a:r>
          </a:p>
          <a:p>
            <a:r>
              <a:rPr lang="de-DE" dirty="0" smtClean="0"/>
              <a:t>Aus Projekt per </a:t>
            </a:r>
            <a:r>
              <a:rPr lang="de-DE" dirty="0" err="1" smtClean="0"/>
              <a:t>Dra</a:t>
            </a:r>
            <a:r>
              <a:rPr lang="de-DE" dirty="0" smtClean="0"/>
              <a:t>&amp; Drop reinziehen</a:t>
            </a:r>
          </a:p>
          <a:p>
            <a:r>
              <a:rPr lang="de-DE" dirty="0" err="1" smtClean="0"/>
              <a:t>Propertys</a:t>
            </a:r>
            <a:r>
              <a:rPr lang="de-DE" dirty="0" smtClean="0"/>
              <a:t> dienen als Schnittstelle </a:t>
            </a:r>
            <a:r>
              <a:rPr lang="de-DE" smtClean="0"/>
              <a:t>nach </a:t>
            </a:r>
            <a:r>
              <a:rPr lang="de-DE" smtClean="0"/>
              <a:t>außen</a:t>
            </a:r>
            <a:endParaRPr lang="de-DE" dirty="0" smtClean="0"/>
          </a:p>
          <a:p>
            <a:endParaRPr lang="de-DE" dirty="0"/>
          </a:p>
        </p:txBody>
      </p:sp>
      <p:pic>
        <p:nvPicPr>
          <p:cNvPr id="4" name="Grafik 3"/>
          <p:cNvPicPr>
            <a:picLocks noChangeAspect="1"/>
          </p:cNvPicPr>
          <p:nvPr/>
        </p:nvPicPr>
        <p:blipFill rotWithShape="1">
          <a:blip r:embed="rId2"/>
          <a:srcRect l="17920" t="37904" r="29805" b="14020"/>
          <a:stretch/>
        </p:blipFill>
        <p:spPr>
          <a:xfrm>
            <a:off x="5676534" y="760136"/>
            <a:ext cx="5781532" cy="1422401"/>
          </a:xfrm>
          <a:prstGeom prst="rect">
            <a:avLst/>
          </a:prstGeom>
        </p:spPr>
      </p:pic>
      <p:sp>
        <p:nvSpPr>
          <p:cNvPr id="5" name="Rechteck 4"/>
          <p:cNvSpPr/>
          <p:nvPr/>
        </p:nvSpPr>
        <p:spPr>
          <a:xfrm>
            <a:off x="838199" y="5244392"/>
            <a:ext cx="10919692" cy="646331"/>
          </a:xfrm>
          <a:prstGeom prst="rect">
            <a:avLst/>
          </a:prstGeom>
        </p:spPr>
        <p:txBody>
          <a:bodyPr wrap="square">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800000"/>
                </a:solidFill>
                <a:latin typeface="Consolas" panose="020B0609020204030204" pitchFamily="49" charset="0"/>
              </a:rPr>
              <a:t> Register</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Src</a:t>
            </a:r>
            <a:r>
              <a:rPr lang="de-DE" sz="1600" dirty="0">
                <a:solidFill>
                  <a:srgbClr val="0000FF"/>
                </a:solidFill>
                <a:latin typeface="Consolas" panose="020B0609020204030204" pitchFamily="49" charset="0"/>
              </a:rPr>
              <a:t>="~/MyControl.ascx"</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TagPrefix</a:t>
            </a:r>
            <a:r>
              <a:rPr lang="de-DE" sz="1600" dirty="0">
                <a:solidFill>
                  <a:srgbClr val="0000FF"/>
                </a:solidFill>
                <a:latin typeface="Consolas" panose="020B0609020204030204" pitchFamily="49" charset="0"/>
              </a:rPr>
              <a:t>="uc1"</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TagName</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MyControl</a:t>
            </a:r>
            <a:r>
              <a:rPr lang="de-DE" sz="1600" dirty="0">
                <a:solidFill>
                  <a:srgbClr val="0000FF"/>
                </a:solidFill>
                <a:latin typeface="Consolas" panose="020B0609020204030204" pitchFamily="49" charset="0"/>
              </a:rPr>
              <a:t>" </a:t>
            </a:r>
            <a:r>
              <a:rPr lang="de-DE" sz="1600" dirty="0">
                <a:solidFill>
                  <a:srgbClr val="000000"/>
                </a:solidFill>
                <a:highlight>
                  <a:srgbClr val="FFFF00"/>
                </a:highlight>
                <a:latin typeface="Consolas" panose="020B0609020204030204" pitchFamily="49" charset="0"/>
              </a:rPr>
              <a:t>%&gt;</a:t>
            </a:r>
          </a:p>
          <a:p>
            <a:r>
              <a:rPr lang="de-DE" sz="400" dirty="0">
                <a:solidFill>
                  <a:srgbClr val="000000"/>
                </a:solidFill>
                <a:highlight>
                  <a:srgbClr val="FFFF00"/>
                </a:highlight>
                <a:latin typeface="Consolas" panose="020B0609020204030204" pitchFamily="49" charset="0"/>
              </a:rPr>
              <a:t> </a:t>
            </a:r>
            <a:r>
              <a:rPr lang="de-DE" sz="1600" dirty="0">
                <a:solidFill>
                  <a:srgbClr val="000000"/>
                </a:solidFill>
                <a:highlight>
                  <a:srgbClr val="FFFF00"/>
                </a:highlight>
                <a:latin typeface="Consolas" panose="020B0609020204030204" pitchFamily="49" charset="0"/>
              </a:rPr>
              <a:t/>
            </a:r>
            <a:br>
              <a:rPr lang="de-DE" sz="1600" dirty="0">
                <a:solidFill>
                  <a:srgbClr val="000000"/>
                </a:solidFill>
                <a:highlight>
                  <a:srgbClr val="FFFF00"/>
                </a:highlight>
                <a:latin typeface="Consolas" panose="020B0609020204030204" pitchFamily="49" charset="0"/>
              </a:rPr>
            </a:br>
            <a:r>
              <a:rPr lang="da-DK" sz="1600" dirty="0">
                <a:solidFill>
                  <a:srgbClr val="0000FF"/>
                </a:solidFill>
                <a:latin typeface="Consolas" panose="020B0609020204030204" pitchFamily="49" charset="0"/>
              </a:rPr>
              <a:t>&lt;</a:t>
            </a:r>
            <a:r>
              <a:rPr lang="da-DK" sz="1600" dirty="0">
                <a:solidFill>
                  <a:srgbClr val="800000"/>
                </a:solidFill>
                <a:latin typeface="Consolas" panose="020B0609020204030204" pitchFamily="49" charset="0"/>
              </a:rPr>
              <a:t>uc1</a:t>
            </a:r>
            <a:r>
              <a:rPr lang="da-DK" sz="1600" dirty="0">
                <a:solidFill>
                  <a:srgbClr val="0000FF"/>
                </a:solidFill>
                <a:latin typeface="Consolas" panose="020B0609020204030204" pitchFamily="49" charset="0"/>
              </a:rPr>
              <a:t>:</a:t>
            </a:r>
            <a:r>
              <a:rPr lang="da-DK" sz="1600" dirty="0">
                <a:solidFill>
                  <a:srgbClr val="800000"/>
                </a:solidFill>
                <a:latin typeface="Consolas" panose="020B0609020204030204" pitchFamily="49" charset="0"/>
              </a:rPr>
              <a:t>MyControle</a:t>
            </a:r>
            <a:r>
              <a:rPr lang="da-DK" sz="1600" dirty="0">
                <a:solidFill>
                  <a:srgbClr val="000000"/>
                </a:solidFill>
                <a:latin typeface="Consolas" panose="020B0609020204030204" pitchFamily="49" charset="0"/>
              </a:rPr>
              <a:t> </a:t>
            </a:r>
            <a:r>
              <a:rPr lang="da-DK" sz="1600" dirty="0">
                <a:solidFill>
                  <a:srgbClr val="FF0000"/>
                </a:solidFill>
                <a:latin typeface="Consolas" panose="020B0609020204030204" pitchFamily="49" charset="0"/>
              </a:rPr>
              <a:t>runat</a:t>
            </a:r>
            <a:r>
              <a:rPr lang="da-DK" sz="1600" dirty="0">
                <a:solidFill>
                  <a:srgbClr val="0000FF"/>
                </a:solidFill>
                <a:latin typeface="Consolas" panose="020B0609020204030204" pitchFamily="49" charset="0"/>
              </a:rPr>
              <a:t>="server"</a:t>
            </a:r>
            <a:r>
              <a:rPr lang="da-DK" sz="1600" dirty="0">
                <a:solidFill>
                  <a:srgbClr val="000000"/>
                </a:solidFill>
                <a:latin typeface="Consolas" panose="020B0609020204030204" pitchFamily="49" charset="0"/>
              </a:rPr>
              <a:t> </a:t>
            </a:r>
            <a:r>
              <a:rPr lang="da-DK" sz="1600" dirty="0">
                <a:solidFill>
                  <a:srgbClr val="FF0000"/>
                </a:solidFill>
                <a:latin typeface="Consolas" panose="020B0609020204030204" pitchFamily="49" charset="0"/>
              </a:rPr>
              <a:t>ID</a:t>
            </a:r>
            <a:r>
              <a:rPr lang="da-DK" sz="1600" dirty="0">
                <a:solidFill>
                  <a:srgbClr val="0000FF"/>
                </a:solidFill>
                <a:latin typeface="Consolas" panose="020B0609020204030204" pitchFamily="49" charset="0"/>
              </a:rPr>
              <a:t>="</a:t>
            </a:r>
            <a:r>
              <a:rPr lang="de-DE" sz="1600" dirty="0">
                <a:solidFill>
                  <a:srgbClr val="0000FF"/>
                </a:solidFill>
                <a:latin typeface="Consolas" panose="020B0609020204030204" pitchFamily="49" charset="0"/>
              </a:rPr>
              <a:t> </a:t>
            </a:r>
            <a:r>
              <a:rPr lang="de-DE" sz="1600" dirty="0" err="1">
                <a:solidFill>
                  <a:srgbClr val="0000FF"/>
                </a:solidFill>
                <a:latin typeface="Consolas" panose="020B0609020204030204" pitchFamily="49" charset="0"/>
              </a:rPr>
              <a:t>MyControl</a:t>
            </a:r>
            <a:r>
              <a:rPr lang="da-DK" sz="1600" dirty="0">
                <a:solidFill>
                  <a:srgbClr val="0000FF"/>
                </a:solidFill>
                <a:latin typeface="Consolas" panose="020B0609020204030204" pitchFamily="49" charset="0"/>
              </a:rPr>
              <a:t>"</a:t>
            </a:r>
            <a:r>
              <a:rPr lang="da-DK" sz="1600" dirty="0">
                <a:solidFill>
                  <a:srgbClr val="000000"/>
                </a:solidFill>
                <a:latin typeface="Consolas" panose="020B0609020204030204" pitchFamily="49" charset="0"/>
              </a:rPr>
              <a:t> </a:t>
            </a:r>
            <a:r>
              <a:rPr lang="da-DK" sz="1600" dirty="0">
                <a:solidFill>
                  <a:srgbClr val="FF0000"/>
                </a:solidFill>
                <a:latin typeface="Consolas" panose="020B0609020204030204" pitchFamily="49" charset="0"/>
              </a:rPr>
              <a:t>TopOrders</a:t>
            </a:r>
            <a:r>
              <a:rPr lang="da-DK" sz="1600" dirty="0">
                <a:solidFill>
                  <a:srgbClr val="0000FF"/>
                </a:solidFill>
                <a:latin typeface="Consolas" panose="020B0609020204030204" pitchFamily="49" charset="0"/>
              </a:rPr>
              <a:t>="6"/&gt;</a:t>
            </a:r>
            <a:endParaRPr lang="de-DE" sz="1600" dirty="0"/>
          </a:p>
        </p:txBody>
      </p:sp>
    </p:spTree>
    <p:extLst>
      <p:ext uri="{BB962C8B-B14F-4D97-AF65-F5344CB8AC3E}">
        <p14:creationId xmlns:p14="http://schemas.microsoft.com/office/powerpoint/2010/main" val="1345970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Custom Control</a:t>
            </a:r>
            <a:endParaRPr lang="de-DE" dirty="0"/>
          </a:p>
        </p:txBody>
      </p:sp>
      <p:sp>
        <p:nvSpPr>
          <p:cNvPr id="3" name="Inhaltsplatzhalter 2"/>
          <p:cNvSpPr>
            <a:spLocks noGrp="1"/>
          </p:cNvSpPr>
          <p:nvPr>
            <p:ph idx="1"/>
          </p:nvPr>
        </p:nvSpPr>
        <p:spPr/>
        <p:txBody>
          <a:bodyPr/>
          <a:lstStyle/>
          <a:p>
            <a:r>
              <a:rPr lang="de-DE" dirty="0" smtClean="0"/>
              <a:t>Ohne UI Deklaration</a:t>
            </a:r>
          </a:p>
          <a:p>
            <a:r>
              <a:rPr lang="de-DE" dirty="0" smtClean="0"/>
              <a:t>Klasse </a:t>
            </a:r>
          </a:p>
          <a:p>
            <a:pPr lvl="1"/>
            <a:r>
              <a:rPr lang="de-DE" dirty="0" smtClean="0"/>
              <a:t>Erbt von</a:t>
            </a:r>
          </a:p>
          <a:p>
            <a:pPr lvl="1"/>
            <a:r>
              <a:rPr lang="de-DE" dirty="0" smtClean="0"/>
              <a:t>Rendering Custom</a:t>
            </a:r>
            <a:endParaRPr lang="de-DE" dirty="0"/>
          </a:p>
        </p:txBody>
      </p:sp>
    </p:spTree>
    <p:extLst>
      <p:ext uri="{BB962C8B-B14F-4D97-AF65-F5344CB8AC3E}">
        <p14:creationId xmlns:p14="http://schemas.microsoft.com/office/powerpoint/2010/main" val="3480239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59261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1327239" cy="1645920"/>
          </a:xfrm>
        </p:spPr>
        <p:txBody>
          <a:bodyPr anchor="b">
            <a:noAutofit/>
          </a:bodyPr>
          <a:lstStyle/>
          <a:p>
            <a:pPr algn="l"/>
            <a:r>
              <a:rPr lang="en-US" sz="6000" dirty="0" smtClean="0">
                <a:solidFill>
                  <a:schemeClr val="bg1">
                    <a:lumMod val="65000"/>
                  </a:schemeClr>
                </a:solidFill>
                <a:latin typeface="Century Gothic" panose="020B0502020202020204" pitchFamily="34" charset="0"/>
              </a:rPr>
              <a:t>Reuse und </a:t>
            </a:r>
            <a:r>
              <a:rPr lang="en-US" sz="6000" dirty="0" err="1" smtClean="0">
                <a:solidFill>
                  <a:schemeClr val="bg1">
                    <a:lumMod val="65000"/>
                  </a:schemeClr>
                </a:solidFill>
                <a:latin typeface="Century Gothic" panose="020B0502020202020204" pitchFamily="34" charset="0"/>
              </a:rPr>
              <a:t>Struktur</a:t>
            </a:r>
            <a:endParaRPr lang="de-DE" sz="60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Master Page</a:t>
            </a:r>
          </a:p>
          <a:p>
            <a:pPr lvl="1"/>
            <a:r>
              <a:rPr lang="de-DE" altLang="de-DE" dirty="0"/>
              <a:t>Master Page erstellen</a:t>
            </a:r>
          </a:p>
          <a:p>
            <a:pPr lvl="1"/>
            <a:r>
              <a:rPr lang="de-DE" altLang="de-DE" dirty="0"/>
              <a:t>Content Pages</a:t>
            </a:r>
          </a:p>
          <a:p>
            <a:pPr marL="0" indent="0">
              <a:buNone/>
            </a:pPr>
            <a:r>
              <a:rPr lang="en-US" altLang="de-DE" dirty="0"/>
              <a:t>User Controls</a:t>
            </a:r>
          </a:p>
          <a:p>
            <a:pPr lvl="1"/>
            <a:r>
              <a:rPr lang="en-US" altLang="de-DE" dirty="0" err="1"/>
              <a:t>Allgemein</a:t>
            </a:r>
            <a:endParaRPr lang="en-US" altLang="de-DE" dirty="0"/>
          </a:p>
          <a:p>
            <a:pPr lvl="1"/>
            <a:r>
              <a:rPr lang="en-US" altLang="de-DE" dirty="0" err="1"/>
              <a:t>Erstellen</a:t>
            </a:r>
            <a:r>
              <a:rPr lang="en-US" altLang="de-DE" dirty="0"/>
              <a:t> und </a:t>
            </a:r>
            <a:r>
              <a:rPr lang="en-US" altLang="de-DE" dirty="0" err="1"/>
              <a:t>verwenden</a:t>
            </a:r>
            <a:endParaRPr lang="en-US" altLang="de-DE" dirty="0"/>
          </a:p>
          <a:p>
            <a:pPr lvl="1"/>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dirty="0"/>
          </a:p>
        </p:txBody>
      </p:sp>
      <p:pic>
        <p:nvPicPr>
          <p:cNvPr id="4" name="Grafik 3"/>
          <p:cNvPicPr>
            <a:picLocks noChangeAspect="1"/>
          </p:cNvPicPr>
          <p:nvPr/>
        </p:nvPicPr>
        <p:blipFill>
          <a:blip r:embed="rId2"/>
          <a:stretch>
            <a:fillRect/>
          </a:stretch>
        </p:blipFill>
        <p:spPr>
          <a:xfrm>
            <a:off x="499310" y="209758"/>
            <a:ext cx="9653337" cy="5534916"/>
          </a:xfrm>
          <a:prstGeom prst="rect">
            <a:avLst/>
          </a:prstGeom>
        </p:spPr>
      </p:pic>
      <p:sp>
        <p:nvSpPr>
          <p:cNvPr id="5" name="Textfeld 4"/>
          <p:cNvSpPr txBox="1"/>
          <p:nvPr/>
        </p:nvSpPr>
        <p:spPr>
          <a:xfrm>
            <a:off x="4872306" y="658574"/>
            <a:ext cx="21413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de-DE" dirty="0" smtClean="0"/>
              <a:t>Menü in Masterpage</a:t>
            </a:r>
            <a:endParaRPr lang="de-DE" dirty="0"/>
          </a:p>
        </p:txBody>
      </p:sp>
      <p:sp>
        <p:nvSpPr>
          <p:cNvPr id="6" name="Textfeld 5"/>
          <p:cNvSpPr txBox="1"/>
          <p:nvPr/>
        </p:nvSpPr>
        <p:spPr>
          <a:xfrm>
            <a:off x="2209801" y="2972525"/>
            <a:ext cx="179408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de-DE" dirty="0" smtClean="0"/>
              <a:t>Bootstrap Button</a:t>
            </a:r>
            <a:endParaRPr lang="de-DE" dirty="0"/>
          </a:p>
        </p:txBody>
      </p:sp>
      <p:sp>
        <p:nvSpPr>
          <p:cNvPr id="7" name="Textfeld 6"/>
          <p:cNvSpPr txBox="1"/>
          <p:nvPr/>
        </p:nvSpPr>
        <p:spPr>
          <a:xfrm>
            <a:off x="3106841" y="3631962"/>
            <a:ext cx="282404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de-DE" dirty="0" smtClean="0"/>
              <a:t>Bootstrap 12 Spalten Layout</a:t>
            </a:r>
            <a:endParaRPr lang="de-DE" dirty="0"/>
          </a:p>
        </p:txBody>
      </p:sp>
      <p:sp>
        <p:nvSpPr>
          <p:cNvPr id="8" name="Textfeld 7"/>
          <p:cNvSpPr txBox="1"/>
          <p:nvPr/>
        </p:nvSpPr>
        <p:spPr>
          <a:xfrm>
            <a:off x="499310" y="1515359"/>
            <a:ext cx="948690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de-DE" dirty="0" err="1" smtClean="0"/>
              <a:t>Row</a:t>
            </a:r>
            <a:endParaRPr lang="de-DE" dirty="0"/>
          </a:p>
        </p:txBody>
      </p:sp>
    </p:spTree>
    <p:extLst>
      <p:ext uri="{BB962C8B-B14F-4D97-AF65-F5344CB8AC3E}">
        <p14:creationId xmlns:p14="http://schemas.microsoft.com/office/powerpoint/2010/main" val="1377173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9"/>
          <p:cNvSpPr>
            <a:spLocks noGrp="1" noChangeArrowheads="1"/>
          </p:cNvSpPr>
          <p:nvPr>
            <p:ph type="title" idx="4294967295"/>
          </p:nvPr>
        </p:nvSpPr>
        <p:spPr/>
        <p:txBody>
          <a:bodyPr>
            <a:noAutofit/>
          </a:bodyPr>
          <a:lstStyle/>
          <a:p>
            <a:r>
              <a:rPr lang="en-US" altLang="de-DE" sz="7200">
                <a:solidFill>
                  <a:schemeClr val="bg1">
                    <a:lumMod val="65000"/>
                  </a:schemeClr>
                </a:solidFill>
                <a:latin typeface="Century Gothic" panose="020B0502020202020204" pitchFamily="34" charset="0"/>
                <a:ea typeface="+mn-ea"/>
                <a:cs typeface="+mn-cs"/>
              </a:rPr>
              <a:t>Master Page</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3" name="Rechteck 2"/>
          <p:cNvSpPr/>
          <p:nvPr/>
        </p:nvSpPr>
        <p:spPr>
          <a:xfrm>
            <a:off x="838200" y="5445270"/>
            <a:ext cx="8706394" cy="1015663"/>
          </a:xfrm>
          <a:prstGeom prst="rect">
            <a:avLst/>
          </a:prstGeom>
        </p:spPr>
        <p:txBody>
          <a:bodyPr wrap="square">
            <a:spAutoFit/>
          </a:bodyPr>
          <a:lstStyle/>
          <a:p>
            <a:pPr marL="285750" indent="-285750">
              <a:buFont typeface="Wingdings" panose="05000000000000000000" pitchFamily="2" charset="2"/>
              <a:buChar char="ü"/>
            </a:pPr>
            <a:r>
              <a:rPr lang="de-DE" altLang="de-DE" sz="2000" dirty="0"/>
              <a:t>Nur spezifischen Seitenabschnitte werden ausgetauscht </a:t>
            </a:r>
            <a:endParaRPr lang="en-US" altLang="de-DE" sz="2000" dirty="0"/>
          </a:p>
          <a:p>
            <a:pPr marL="285750" indent="-285750">
              <a:buFont typeface="Wingdings" panose="05000000000000000000" pitchFamily="2" charset="2"/>
              <a:buChar char="ü"/>
            </a:pPr>
            <a:r>
              <a:rPr lang="en-US" altLang="de-DE" sz="2000" dirty="0"/>
              <a:t>.master </a:t>
            </a:r>
            <a:r>
              <a:rPr lang="en-US" altLang="de-DE" sz="2000" dirty="0" err="1"/>
              <a:t>Endung</a:t>
            </a:r>
            <a:endParaRPr lang="en-US" altLang="de-DE" sz="2000" dirty="0"/>
          </a:p>
          <a:p>
            <a:pPr marL="285750" indent="-285750">
              <a:buFont typeface="Wingdings" panose="05000000000000000000" pitchFamily="2" charset="2"/>
              <a:buChar char="ü"/>
            </a:pPr>
            <a:r>
              <a:rPr lang="en-US" altLang="de-DE" sz="2000" dirty="0" err="1"/>
              <a:t>Wiederverwendbar</a:t>
            </a:r>
            <a:r>
              <a:rPr lang="en-US" altLang="de-DE" sz="2000" dirty="0"/>
              <a:t> </a:t>
            </a:r>
            <a:r>
              <a:rPr lang="en-US" altLang="de-DE" sz="2000" dirty="0" err="1"/>
              <a:t>für</a:t>
            </a:r>
            <a:r>
              <a:rPr lang="en-US" altLang="de-DE" sz="2000" dirty="0"/>
              <a:t> </a:t>
            </a:r>
            <a:r>
              <a:rPr lang="en-US" altLang="de-DE" sz="2000" dirty="0" err="1"/>
              <a:t>alle</a:t>
            </a:r>
            <a:r>
              <a:rPr lang="en-US" altLang="de-DE" sz="2000" dirty="0"/>
              <a:t> </a:t>
            </a:r>
            <a:r>
              <a:rPr lang="de-DE" altLang="de-DE" sz="2000" dirty="0"/>
              <a:t>Seite</a:t>
            </a:r>
          </a:p>
        </p:txBody>
      </p:sp>
      <p:grpSp>
        <p:nvGrpSpPr>
          <p:cNvPr id="10" name="Gruppieren 9"/>
          <p:cNvGrpSpPr/>
          <p:nvPr/>
        </p:nvGrpSpPr>
        <p:grpSpPr>
          <a:xfrm>
            <a:off x="838200" y="2629190"/>
            <a:ext cx="11031582" cy="2197059"/>
            <a:chOff x="838200" y="2550812"/>
            <a:chExt cx="11031582" cy="2197059"/>
          </a:xfrm>
        </p:grpSpPr>
        <p:grpSp>
          <p:nvGrpSpPr>
            <p:cNvPr id="5" name="Gruppieren 4"/>
            <p:cNvGrpSpPr/>
            <p:nvPr/>
          </p:nvGrpSpPr>
          <p:grpSpPr>
            <a:xfrm>
              <a:off x="838200" y="2550812"/>
              <a:ext cx="3692706" cy="2060394"/>
              <a:chOff x="838200" y="2287783"/>
              <a:chExt cx="3692706" cy="2060394"/>
            </a:xfrm>
          </p:grpSpPr>
          <p:pic>
            <p:nvPicPr>
              <p:cNvPr id="6" name="Grafik 5"/>
              <p:cNvPicPr>
                <a:picLocks noChangeAspect="1"/>
              </p:cNvPicPr>
              <p:nvPr/>
            </p:nvPicPr>
            <p:blipFill rotWithShape="1">
              <a:blip r:embed="rId3"/>
              <a:srcRect b="49811"/>
              <a:stretch/>
            </p:blipFill>
            <p:spPr>
              <a:xfrm>
                <a:off x="838200" y="2287783"/>
                <a:ext cx="3609975" cy="2060394"/>
              </a:xfrm>
              <a:prstGeom prst="rect">
                <a:avLst/>
              </a:prstGeom>
            </p:spPr>
          </p:pic>
          <p:sp>
            <p:nvSpPr>
              <p:cNvPr id="7" name="Geschweifte Klammer rechts 6"/>
              <p:cNvSpPr/>
              <p:nvPr/>
            </p:nvSpPr>
            <p:spPr>
              <a:xfrm>
                <a:off x="4365443" y="2340049"/>
                <a:ext cx="165463" cy="166590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sp>
            <p:nvSpPr>
              <p:cNvPr id="8" name="Geschweifte Klammer rechts 7"/>
              <p:cNvSpPr/>
              <p:nvPr/>
            </p:nvSpPr>
            <p:spPr>
              <a:xfrm>
                <a:off x="4365442" y="4005956"/>
                <a:ext cx="165464" cy="34222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grpSp>
        <p:sp>
          <p:nvSpPr>
            <p:cNvPr id="4" name="Textfeld 3"/>
            <p:cNvSpPr txBox="1"/>
            <p:nvPr/>
          </p:nvSpPr>
          <p:spPr>
            <a:xfrm>
              <a:off x="4728753" y="2661464"/>
              <a:ext cx="7141029" cy="1277273"/>
            </a:xfrm>
            <a:prstGeom prst="rect">
              <a:avLst/>
            </a:prstGeom>
            <a:noFill/>
          </p:spPr>
          <p:txBody>
            <a:bodyPr wrap="square" rtlCol="0">
              <a:spAutoFit/>
            </a:bodyPr>
            <a:lstStyle/>
            <a:p>
              <a:r>
                <a:rPr lang="de-DE" dirty="0"/>
                <a:t>Body &amp; Head (mit </a:t>
              </a:r>
              <a:r>
                <a:rPr lang="de-DE" dirty="0" err="1"/>
                <a:t>Scripte</a:t>
              </a:r>
              <a:r>
                <a:rPr lang="de-DE" dirty="0"/>
                <a:t> und Styles)</a:t>
              </a:r>
            </a:p>
            <a:p>
              <a:r>
                <a:rPr lang="de-DE" dirty="0"/>
                <a:t>Header &amp; </a:t>
              </a:r>
              <a:r>
                <a:rPr lang="de-DE" dirty="0" err="1"/>
                <a:t>Footer</a:t>
              </a:r>
              <a:endParaRPr lang="de-DE" dirty="0"/>
            </a:p>
            <a:p>
              <a:pPr>
                <a:spcBef>
                  <a:spcPts val="600"/>
                </a:spcBef>
              </a:pPr>
              <a:r>
                <a:rPr lang="de-DE" dirty="0">
                  <a:solidFill>
                    <a:srgbClr val="FF0000"/>
                  </a:solidFill>
                </a:rPr>
                <a:t>Vorsicht: </a:t>
              </a:r>
              <a:r>
                <a:rPr lang="de-DE" dirty="0"/>
                <a:t>In der Masterpage ist auch ein Form enthalten, diese sind in </a:t>
              </a:r>
              <a:r>
                <a:rPr lang="de-DE" dirty="0" err="1"/>
                <a:t>Webforms</a:t>
              </a:r>
              <a:r>
                <a:rPr lang="de-DE" dirty="0"/>
                <a:t> nicht schachtelbar</a:t>
              </a:r>
            </a:p>
          </p:txBody>
        </p:sp>
        <p:sp>
          <p:nvSpPr>
            <p:cNvPr id="9" name="Textfeld 8"/>
            <p:cNvSpPr txBox="1"/>
            <p:nvPr/>
          </p:nvSpPr>
          <p:spPr>
            <a:xfrm>
              <a:off x="4728752" y="4132318"/>
              <a:ext cx="7141029" cy="615553"/>
            </a:xfrm>
            <a:prstGeom prst="rect">
              <a:avLst/>
            </a:prstGeom>
            <a:noFill/>
          </p:spPr>
          <p:txBody>
            <a:bodyPr wrap="square" rtlCol="0">
              <a:spAutoFit/>
            </a:bodyPr>
            <a:lstStyle/>
            <a:p>
              <a:r>
                <a:rPr lang="de-DE" dirty="0"/>
                <a:t>Seitenspezifischer Inhalt</a:t>
              </a:r>
              <a:br>
                <a:rPr lang="de-DE" dirty="0"/>
              </a:br>
              <a:r>
                <a:rPr lang="fr-FR" sz="1600" dirty="0">
                  <a:solidFill>
                    <a:srgbClr val="0000FF"/>
                  </a:solidFill>
                  <a:latin typeface="Consolas" panose="020B0609020204030204" pitchFamily="49" charset="0"/>
                </a:rPr>
                <a:t>&lt;</a:t>
              </a:r>
              <a:r>
                <a:rPr lang="fr-FR" sz="1600" dirty="0" err="1">
                  <a:solidFill>
                    <a:srgbClr val="800000"/>
                  </a:solidFill>
                  <a:latin typeface="Consolas" panose="020B0609020204030204" pitchFamily="49" charset="0"/>
                </a:rPr>
                <a:t>asp</a:t>
              </a:r>
              <a:r>
                <a:rPr lang="fr-FR" sz="1600" dirty="0" err="1">
                  <a:solidFill>
                    <a:srgbClr val="0000FF"/>
                  </a:solidFill>
                  <a:latin typeface="Consolas" panose="020B0609020204030204" pitchFamily="49" charset="0"/>
                </a:rPr>
                <a:t>:</a:t>
              </a:r>
              <a:r>
                <a:rPr lang="fr-FR" sz="1600" dirty="0" err="1">
                  <a:solidFill>
                    <a:srgbClr val="800000"/>
                  </a:solidFill>
                  <a:latin typeface="Consolas" panose="020B0609020204030204" pitchFamily="49" charset="0"/>
                </a:rPr>
                <a:t>ContentPlaceHolder</a:t>
              </a:r>
              <a:r>
                <a:rPr lang="fr-FR" sz="1600" dirty="0">
                  <a:solidFill>
                    <a:srgbClr val="000000"/>
                  </a:solidFill>
                  <a:latin typeface="Consolas" panose="020B0609020204030204" pitchFamily="49" charset="0"/>
                </a:rPr>
                <a:t> </a:t>
              </a:r>
              <a:r>
                <a:rPr lang="fr-FR" sz="1600" dirty="0">
                  <a:solidFill>
                    <a:srgbClr val="FF0000"/>
                  </a:solidFill>
                  <a:latin typeface="Consolas" panose="020B0609020204030204" pitchFamily="49" charset="0"/>
                </a:rPr>
                <a:t>ID</a:t>
              </a:r>
              <a:r>
                <a:rPr lang="fr-FR" sz="1600" dirty="0">
                  <a:solidFill>
                    <a:srgbClr val="0000FF"/>
                  </a:solidFill>
                  <a:latin typeface="Consolas" panose="020B0609020204030204" pitchFamily="49" charset="0"/>
                </a:rPr>
                <a:t>="</a:t>
              </a:r>
              <a:r>
                <a:rPr lang="fr-FR" sz="1600" dirty="0" err="1">
                  <a:solidFill>
                    <a:srgbClr val="0000FF"/>
                  </a:solidFill>
                  <a:latin typeface="Consolas" panose="020B0609020204030204" pitchFamily="49" charset="0"/>
                </a:rPr>
                <a:t>MainContent</a:t>
              </a:r>
              <a:r>
                <a:rPr lang="fr-FR" sz="1600" dirty="0">
                  <a:solidFill>
                    <a:srgbClr val="0000FF"/>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err="1">
                  <a:solidFill>
                    <a:srgbClr val="FF0000"/>
                  </a:solidFill>
                  <a:latin typeface="Consolas" panose="020B0609020204030204" pitchFamily="49" charset="0"/>
                </a:rPr>
                <a:t>runat</a:t>
              </a:r>
              <a:r>
                <a:rPr lang="fr-FR" sz="1600" dirty="0">
                  <a:solidFill>
                    <a:srgbClr val="0000FF"/>
                  </a:solidFill>
                  <a:latin typeface="Consolas" panose="020B0609020204030204" pitchFamily="49" charset="0"/>
                </a:rPr>
                <a:t>="server"&gt;</a:t>
              </a:r>
              <a:endParaRPr lang="de-DE" dirty="0"/>
            </a:p>
          </p:txBody>
        </p:sp>
      </p:grpSp>
    </p:spTree>
    <p:extLst>
      <p:ext uri="{BB962C8B-B14F-4D97-AF65-F5344CB8AC3E}">
        <p14:creationId xmlns:p14="http://schemas.microsoft.com/office/powerpoint/2010/main" val="785471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MasterPage</a:t>
            </a:r>
            <a:endParaRPr lang="de-DE" dirty="0"/>
          </a:p>
        </p:txBody>
      </p:sp>
      <p:sp>
        <p:nvSpPr>
          <p:cNvPr id="3" name="Inhaltsplatzhalter 2"/>
          <p:cNvSpPr>
            <a:spLocks noGrp="1"/>
          </p:cNvSpPr>
          <p:nvPr>
            <p:ph idx="1"/>
          </p:nvPr>
        </p:nvSpPr>
        <p:spPr/>
        <p:txBody>
          <a:bodyPr/>
          <a:lstStyle/>
          <a:p>
            <a:r>
              <a:rPr lang="de-DE" dirty="0" err="1" smtClean="0"/>
              <a:t>Contentbereich</a:t>
            </a:r>
            <a:r>
              <a:rPr lang="de-DE" dirty="0" smtClean="0"/>
              <a:t> per </a:t>
            </a:r>
            <a:r>
              <a:rPr lang="de-DE" dirty="0" err="1" smtClean="0"/>
              <a:t>ContentPlaceholder</a:t>
            </a:r>
            <a:r>
              <a:rPr lang="de-DE" dirty="0" smtClean="0"/>
              <a:t> Control</a:t>
            </a:r>
          </a:p>
          <a:p>
            <a:pPr lvl="1"/>
            <a:r>
              <a:rPr lang="de-DE" dirty="0" smtClean="0"/>
              <a:t>Mehrere möglich </a:t>
            </a:r>
          </a:p>
          <a:p>
            <a:pPr lvl="2"/>
            <a:r>
              <a:rPr lang="de-DE" dirty="0" smtClean="0"/>
              <a:t>Auch Head</a:t>
            </a:r>
          </a:p>
          <a:p>
            <a:r>
              <a:rPr lang="de-DE" dirty="0" smtClean="0"/>
              <a:t>Verschiedene Masterpage</a:t>
            </a:r>
          </a:p>
          <a:p>
            <a:r>
              <a:rPr lang="de-DE" dirty="0" smtClean="0"/>
              <a:t>Hierarchisch Schachtelbar</a:t>
            </a:r>
          </a:p>
          <a:p>
            <a:r>
              <a:rPr lang="de-DE" dirty="0" smtClean="0"/>
              <a:t>Tipp </a:t>
            </a:r>
            <a:r>
              <a:rPr lang="de-DE" dirty="0" err="1" smtClean="0"/>
              <a:t>Webopt</a:t>
            </a:r>
            <a:r>
              <a:rPr lang="de-DE" dirty="0" smtClean="0"/>
              <a:t>: </a:t>
            </a:r>
            <a:r>
              <a:rPr lang="de-DE" dirty="0" err="1" smtClean="0"/>
              <a:t>bundlereference</a:t>
            </a:r>
            <a:r>
              <a:rPr lang="de-DE" dirty="0" smtClean="0"/>
              <a:t> </a:t>
            </a:r>
            <a:r>
              <a:rPr lang="de-DE" dirty="0" smtClean="0"/>
              <a:t>hindert </a:t>
            </a:r>
            <a:r>
              <a:rPr lang="de-DE" dirty="0" err="1" smtClean="0"/>
              <a:t>intellisense</a:t>
            </a:r>
            <a:r>
              <a:rPr lang="de-DE" dirty="0" smtClean="0"/>
              <a:t> am </a:t>
            </a:r>
            <a:r>
              <a:rPr lang="de-DE" dirty="0" err="1" smtClean="0"/>
              <a:t>Css</a:t>
            </a:r>
            <a:r>
              <a:rPr lang="de-DE" dirty="0" smtClean="0"/>
              <a:t> Klassen erkennen</a:t>
            </a:r>
          </a:p>
          <a:p>
            <a:pPr lvl="1"/>
            <a:r>
              <a:rPr lang="de-DE" dirty="0" smtClean="0"/>
              <a:t>Per </a:t>
            </a:r>
            <a:r>
              <a:rPr lang="de-DE" dirty="0" err="1" smtClean="0"/>
              <a:t>drag</a:t>
            </a:r>
            <a:r>
              <a:rPr lang="de-DE" dirty="0" smtClean="0"/>
              <a:t> Drop die bootstrap </a:t>
            </a:r>
            <a:r>
              <a:rPr lang="de-DE" dirty="0" err="1" smtClean="0"/>
              <a:t>css</a:t>
            </a:r>
            <a:r>
              <a:rPr lang="de-DE" dirty="0" smtClean="0"/>
              <a:t> reinziehen</a:t>
            </a:r>
            <a:endParaRPr lang="de-DE" dirty="0"/>
          </a:p>
        </p:txBody>
      </p:sp>
    </p:spTree>
    <p:extLst>
      <p:ext uri="{BB962C8B-B14F-4D97-AF65-F5344CB8AC3E}">
        <p14:creationId xmlns:p14="http://schemas.microsoft.com/office/powerpoint/2010/main" val="931062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Tipp Struktur</a:t>
            </a:r>
            <a:endParaRPr lang="de-DE" dirty="0"/>
          </a:p>
        </p:txBody>
      </p:sp>
      <p:sp>
        <p:nvSpPr>
          <p:cNvPr id="3" name="Inhaltsplatzhalter 2"/>
          <p:cNvSpPr>
            <a:spLocks noGrp="1"/>
          </p:cNvSpPr>
          <p:nvPr>
            <p:ph idx="1"/>
          </p:nvPr>
        </p:nvSpPr>
        <p:spPr/>
        <p:txBody>
          <a:bodyPr/>
          <a:lstStyle/>
          <a:p>
            <a:r>
              <a:rPr lang="de-DE" dirty="0" smtClean="0"/>
              <a:t>Head</a:t>
            </a:r>
          </a:p>
          <a:p>
            <a:r>
              <a:rPr lang="de-DE" dirty="0" err="1" smtClean="0"/>
              <a:t>ContentMain</a:t>
            </a:r>
            <a:endParaRPr lang="de-DE" dirty="0" smtClean="0"/>
          </a:p>
          <a:p>
            <a:r>
              <a:rPr lang="de-DE" dirty="0" err="1" smtClean="0"/>
              <a:t>ClientScripts</a:t>
            </a:r>
            <a:endParaRPr lang="de-DE" dirty="0"/>
          </a:p>
        </p:txBody>
      </p:sp>
    </p:spTree>
    <p:extLst>
      <p:ext uri="{BB962C8B-B14F-4D97-AF65-F5344CB8AC3E}">
        <p14:creationId xmlns:p14="http://schemas.microsoft.com/office/powerpoint/2010/main" val="2767850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ContentPage</a:t>
            </a:r>
            <a:endParaRPr lang="de-DE" dirty="0"/>
          </a:p>
        </p:txBody>
      </p:sp>
      <p:sp>
        <p:nvSpPr>
          <p:cNvPr id="3" name="Inhaltsplatzhalter 2"/>
          <p:cNvSpPr>
            <a:spLocks noGrp="1"/>
          </p:cNvSpPr>
          <p:nvPr>
            <p:ph idx="1"/>
          </p:nvPr>
        </p:nvSpPr>
        <p:spPr/>
        <p:txBody>
          <a:bodyPr/>
          <a:lstStyle/>
          <a:p>
            <a:r>
              <a:rPr lang="de-DE" dirty="0" smtClean="0"/>
              <a:t>Head fehlt</a:t>
            </a:r>
          </a:p>
          <a:p>
            <a:r>
              <a:rPr lang="de-DE" dirty="0" smtClean="0"/>
              <a:t>Body fehlt</a:t>
            </a:r>
          </a:p>
          <a:p>
            <a:pPr lvl="1"/>
            <a:r>
              <a:rPr lang="de-DE" dirty="0" smtClean="0"/>
              <a:t>Samt Form Element</a:t>
            </a:r>
          </a:p>
          <a:p>
            <a:r>
              <a:rPr lang="de-DE" dirty="0" smtClean="0"/>
              <a:t>1+x Content Control</a:t>
            </a:r>
          </a:p>
          <a:p>
            <a:r>
              <a:rPr lang="de-DE" dirty="0" smtClean="0"/>
              <a:t>Nachträglich änderbar </a:t>
            </a:r>
            <a:r>
              <a:rPr lang="de-DE" dirty="0" err="1" smtClean="0"/>
              <a:t>MasterpageFile</a:t>
            </a:r>
            <a:r>
              <a:rPr lang="de-DE" dirty="0" smtClean="0"/>
              <a:t> </a:t>
            </a:r>
          </a:p>
          <a:p>
            <a:r>
              <a:rPr lang="de-DE" dirty="0" smtClean="0"/>
              <a:t>Hinweis gerenderte </a:t>
            </a:r>
            <a:r>
              <a:rPr lang="de-DE" dirty="0" err="1" smtClean="0"/>
              <a:t>ID‘s</a:t>
            </a:r>
            <a:endParaRPr lang="de-DE" dirty="0"/>
          </a:p>
        </p:txBody>
      </p:sp>
      <p:pic>
        <p:nvPicPr>
          <p:cNvPr id="4" name="Grafik 3"/>
          <p:cNvPicPr>
            <a:picLocks noChangeAspect="1"/>
          </p:cNvPicPr>
          <p:nvPr/>
        </p:nvPicPr>
        <p:blipFill>
          <a:blip r:embed="rId2"/>
          <a:stretch>
            <a:fillRect/>
          </a:stretch>
        </p:blipFill>
        <p:spPr>
          <a:xfrm>
            <a:off x="5685861" y="724388"/>
            <a:ext cx="6066046" cy="1932599"/>
          </a:xfrm>
          <a:prstGeom prst="rect">
            <a:avLst/>
          </a:prstGeom>
        </p:spPr>
      </p:pic>
    </p:spTree>
    <p:extLst>
      <p:ext uri="{BB962C8B-B14F-4D97-AF65-F5344CB8AC3E}">
        <p14:creationId xmlns:p14="http://schemas.microsoft.com/office/powerpoint/2010/main" val="2430704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9"/>
          <p:cNvSpPr>
            <a:spLocks noGrp="1" noChangeArrowheads="1"/>
          </p:cNvSpPr>
          <p:nvPr>
            <p:ph type="title" idx="4294967295"/>
          </p:nvPr>
        </p:nvSpPr>
        <p:spPr/>
        <p:txBody>
          <a:bodyPr>
            <a:noAutofit/>
          </a:bodyPr>
          <a:lstStyle/>
          <a:p>
            <a:r>
              <a:rPr lang="en-US" altLang="de-DE" sz="7200" dirty="0">
                <a:solidFill>
                  <a:schemeClr val="bg1">
                    <a:lumMod val="65000"/>
                  </a:schemeClr>
                </a:solidFill>
                <a:latin typeface="Century Gothic" panose="020B0502020202020204" pitchFamily="34" charset="0"/>
                <a:ea typeface="+mn-ea"/>
                <a:cs typeface="+mn-cs"/>
              </a:rPr>
              <a:t>Content Pages</a:t>
            </a:r>
          </a:p>
        </p:txBody>
      </p:sp>
      <p:sp>
        <p:nvSpPr>
          <p:cNvPr id="2" name="Rechteck 1"/>
          <p:cNvSpPr/>
          <p:nvPr/>
        </p:nvSpPr>
        <p:spPr>
          <a:xfrm>
            <a:off x="838199" y="6076943"/>
            <a:ext cx="8001001" cy="369332"/>
          </a:xfrm>
          <a:prstGeom prst="rect">
            <a:avLst/>
          </a:prstGeom>
        </p:spPr>
        <p:txBody>
          <a:bodyPr wrap="square">
            <a:spAutoFit/>
          </a:bodyPr>
          <a:lstStyle/>
          <a:p>
            <a:r>
              <a:rPr lang="de-DE" altLang="de-DE" dirty="0"/>
              <a:t>Der Inhalt innerhalb des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Content</a:t>
            </a:r>
            <a:r>
              <a:rPr lang="en-US" sz="1600" dirty="0">
                <a:solidFill>
                  <a:srgbClr val="0000FF"/>
                </a:solidFill>
                <a:latin typeface="Consolas" panose="020B0609020204030204" pitchFamily="49" charset="0"/>
              </a:rPr>
              <a:t>&gt; </a:t>
            </a:r>
            <a:r>
              <a:rPr lang="en-US" dirty="0" err="1"/>
              <a:t>wird</a:t>
            </a:r>
            <a:r>
              <a:rPr lang="en-US" dirty="0"/>
              <a:t> in den </a:t>
            </a:r>
            <a:r>
              <a:rPr lang="en-US" dirty="0" err="1"/>
              <a:t>ContentPaceHoder</a:t>
            </a:r>
            <a:r>
              <a:rPr lang="en-US" dirty="0"/>
              <a:t> </a:t>
            </a:r>
            <a:r>
              <a:rPr lang="en-US" dirty="0" err="1"/>
              <a:t>eingesetzt</a:t>
            </a:r>
            <a:endParaRPr lang="en-US" altLang="de-DE" dirty="0"/>
          </a:p>
        </p:txBody>
      </p:sp>
      <p:sp>
        <p:nvSpPr>
          <p:cNvPr id="24" name="Textfeld 23"/>
          <p:cNvSpPr txBox="1"/>
          <p:nvPr/>
        </p:nvSpPr>
        <p:spPr>
          <a:xfrm>
            <a:off x="4944292" y="2346142"/>
            <a:ext cx="6409508" cy="1569660"/>
          </a:xfrm>
          <a:prstGeom prst="rect">
            <a:avLst/>
          </a:prstGeom>
          <a:noFill/>
        </p:spPr>
        <p:txBody>
          <a:bodyPr wrap="square" rtlCol="0">
            <a:spAutoFit/>
          </a:bodyPr>
          <a:lstStyle/>
          <a:p>
            <a:r>
              <a:rPr lang="de-DE" sz="2400" dirty="0" err="1">
                <a:solidFill>
                  <a:srgbClr val="FF0000"/>
                </a:solidFill>
              </a:rPr>
              <a:t>Contentpage</a:t>
            </a:r>
            <a:endParaRPr lang="de-DE" dirty="0">
              <a:solidFill>
                <a:srgbClr val="FF0000"/>
              </a:solidFill>
            </a:endParaRPr>
          </a:p>
          <a:p>
            <a:r>
              <a:rPr lang="de-DE" dirty="0"/>
              <a:t>Rechtsklick auf </a:t>
            </a:r>
            <a:r>
              <a:rPr lang="de-DE" dirty="0" smtClean="0"/>
              <a:t>Solution Explorer</a:t>
            </a:r>
            <a:endParaRPr lang="de-DE" dirty="0"/>
          </a:p>
          <a:p>
            <a:r>
              <a:rPr lang="de-DE" dirty="0"/>
              <a:t>Neues Item hinzufügen</a:t>
            </a:r>
          </a:p>
          <a:p>
            <a:r>
              <a:rPr lang="de-DE" dirty="0" smtClean="0"/>
              <a:t>Wertform </a:t>
            </a:r>
            <a:r>
              <a:rPr lang="de-DE" dirty="0"/>
              <a:t>auswählen</a:t>
            </a:r>
          </a:p>
          <a:p>
            <a:r>
              <a:rPr lang="de-DE" dirty="0"/>
              <a:t>Den Hacken bei „</a:t>
            </a:r>
            <a:r>
              <a:rPr lang="de-DE" dirty="0" err="1"/>
              <a:t>Use</a:t>
            </a:r>
            <a:r>
              <a:rPr lang="de-DE" dirty="0"/>
              <a:t> Masterpage“ setzten</a:t>
            </a:r>
          </a:p>
        </p:txBody>
      </p:sp>
      <p:pic>
        <p:nvPicPr>
          <p:cNvPr id="14" name="Grafik 13"/>
          <p:cNvPicPr>
            <a:picLocks noChangeAspect="1"/>
          </p:cNvPicPr>
          <p:nvPr/>
        </p:nvPicPr>
        <p:blipFill rotWithShape="1">
          <a:blip r:embed="rId3"/>
          <a:srcRect b="49811"/>
          <a:stretch/>
        </p:blipFill>
        <p:spPr>
          <a:xfrm>
            <a:off x="838200" y="2346142"/>
            <a:ext cx="3609975" cy="2060394"/>
          </a:xfrm>
          <a:prstGeom prst="rect">
            <a:avLst/>
          </a:prstGeom>
        </p:spPr>
      </p:pic>
      <p:sp>
        <p:nvSpPr>
          <p:cNvPr id="7" name="Rechteck 6"/>
          <p:cNvSpPr/>
          <p:nvPr/>
        </p:nvSpPr>
        <p:spPr>
          <a:xfrm>
            <a:off x="905608" y="4026877"/>
            <a:ext cx="3420207" cy="379659"/>
          </a:xfrm>
          <a:prstGeom prst="rect">
            <a:avLst/>
          </a:prstGeom>
          <a:ln w="34925">
            <a:solidFill>
              <a:srgbClr val="11E9C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err="1"/>
              <a:t>Your</a:t>
            </a:r>
            <a:r>
              <a:rPr lang="de-DE" dirty="0"/>
              <a:t> Page Content</a:t>
            </a:r>
          </a:p>
        </p:txBody>
      </p:sp>
      <p:sp>
        <p:nvSpPr>
          <p:cNvPr id="4" name="Rechteck 3"/>
          <p:cNvSpPr/>
          <p:nvPr/>
        </p:nvSpPr>
        <p:spPr>
          <a:xfrm>
            <a:off x="838200" y="1690688"/>
            <a:ext cx="7369133" cy="400110"/>
          </a:xfrm>
          <a:prstGeom prst="rect">
            <a:avLst/>
          </a:prstGeom>
        </p:spPr>
        <p:txBody>
          <a:bodyPr wrap="none">
            <a:spAutoFit/>
          </a:bodyPr>
          <a:lstStyle/>
          <a:p>
            <a:pPr>
              <a:buClr>
                <a:schemeClr val="hlink"/>
              </a:buClr>
            </a:pPr>
            <a:r>
              <a:rPr lang="en-US" altLang="de-DE" sz="2000"/>
              <a:t>Content </a:t>
            </a:r>
            <a:r>
              <a:rPr lang="en-US" altLang="de-DE" sz="2000" dirty="0"/>
              <a:t>Pages </a:t>
            </a:r>
            <a:r>
              <a:rPr lang="en-US" altLang="de-DE" sz="2000" dirty="0" err="1"/>
              <a:t>sind</a:t>
            </a:r>
            <a:r>
              <a:rPr lang="en-US" altLang="de-DE" sz="2000" dirty="0"/>
              <a:t> </a:t>
            </a:r>
            <a:r>
              <a:rPr lang="en-US" altLang="de-DE" sz="2000" dirty="0" err="1"/>
              <a:t>Webforms</a:t>
            </a:r>
            <a:r>
              <a:rPr lang="en-US" altLang="de-DE" sz="2000" dirty="0"/>
              <a:t>, die Layout der </a:t>
            </a:r>
            <a:r>
              <a:rPr lang="en-US" altLang="de-DE" sz="2000" dirty="0" err="1"/>
              <a:t>Masterpage</a:t>
            </a:r>
            <a:r>
              <a:rPr lang="en-US" altLang="de-DE" sz="2000" dirty="0"/>
              <a:t> </a:t>
            </a:r>
            <a:r>
              <a:rPr lang="en-US" altLang="de-DE" sz="2000" dirty="0" err="1"/>
              <a:t>anwenden</a:t>
            </a:r>
            <a:endParaRPr lang="en-US" altLang="de-DE" sz="2000" dirty="0"/>
          </a:p>
        </p:txBody>
      </p:sp>
      <p:sp>
        <p:nvSpPr>
          <p:cNvPr id="5" name="Rechteck 4"/>
          <p:cNvSpPr/>
          <p:nvPr/>
        </p:nvSpPr>
        <p:spPr>
          <a:xfrm>
            <a:off x="838199" y="4765540"/>
            <a:ext cx="11254143" cy="830997"/>
          </a:xfrm>
          <a:prstGeom prst="rect">
            <a:avLst/>
          </a:prstGeom>
        </p:spPr>
        <p:txBody>
          <a:bodyPr wrap="square">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000000"/>
                </a:solidFill>
                <a:highlight>
                  <a:srgbClr val="FFFF00"/>
                </a:highlight>
                <a:latin typeface="Consolas" panose="020B0609020204030204" pitchFamily="49" charset="0"/>
              </a:rPr>
              <a:t> </a:t>
            </a:r>
            <a:r>
              <a:rPr lang="de-DE" sz="1600" dirty="0">
                <a:solidFill>
                  <a:srgbClr val="800000"/>
                </a:solidFill>
                <a:latin typeface="Consolas" panose="020B0609020204030204" pitchFamily="49" charset="0"/>
              </a:rPr>
              <a:t>Page</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Language</a:t>
            </a:r>
            <a:r>
              <a:rPr lang="de-DE" sz="1600" dirty="0">
                <a:solidFill>
                  <a:srgbClr val="0000FF"/>
                </a:solidFill>
                <a:latin typeface="Consolas" panose="020B0609020204030204" pitchFamily="49" charset="0"/>
              </a:rPr>
              <a:t>="C#"</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MasterPageFile</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Master.master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CodeFile</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Default.aspx.cs</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Inherits</a:t>
            </a:r>
            <a:r>
              <a:rPr lang="de-DE" sz="1600" dirty="0">
                <a:solidFill>
                  <a:srgbClr val="0000FF"/>
                </a:solidFill>
                <a:latin typeface="Consolas" panose="020B0609020204030204" pitchFamily="49" charset="0"/>
              </a:rPr>
              <a:t>="Default"</a:t>
            </a:r>
            <a:r>
              <a:rPr lang="de-DE" sz="1600" dirty="0">
                <a:solidFill>
                  <a:srgbClr val="000000"/>
                </a:solidFill>
                <a:highlight>
                  <a:srgbClr val="FFFF00"/>
                </a:highlight>
                <a:latin typeface="Consolas" panose="020B0609020204030204" pitchFamily="49" charset="0"/>
              </a:rPr>
              <a:t>%&gt;</a:t>
            </a:r>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Content</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ContentPlaceHolderID</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MainContent</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runat</a:t>
            </a:r>
            <a:r>
              <a:rPr lang="en-US" sz="1600" dirty="0">
                <a:solidFill>
                  <a:srgbClr val="0000FF"/>
                </a:solidFill>
                <a:latin typeface="Consolas" panose="020B0609020204030204" pitchFamily="49" charset="0"/>
              </a:rPr>
              <a:t>="Server"&gt; </a:t>
            </a:r>
            <a:r>
              <a:rPr lang="en-US" sz="1600" dirty="0">
                <a:latin typeface="Consolas" panose="020B0609020204030204" pitchFamily="49" charset="0"/>
              </a:rPr>
              <a:t>Your Page Content </a:t>
            </a: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Content</a:t>
            </a:r>
            <a:r>
              <a:rPr lang="de-DE" sz="1600" dirty="0">
                <a:solidFill>
                  <a:srgbClr val="0000FF"/>
                </a:solidFill>
                <a:latin typeface="Consolas" panose="020B0609020204030204" pitchFamily="49" charset="0"/>
              </a:rPr>
              <a:t>&gt;</a:t>
            </a:r>
            <a:endParaRPr lang="de-DE" sz="1600" dirty="0">
              <a:solidFill>
                <a:srgbClr val="000000"/>
              </a:solidFill>
              <a:highlight>
                <a:srgbClr val="FFFF00"/>
              </a:highlight>
              <a:latin typeface="Consolas" panose="020B0609020204030204" pitchFamily="49" charset="0"/>
            </a:endParaRPr>
          </a:p>
        </p:txBody>
      </p:sp>
      <p:cxnSp>
        <p:nvCxnSpPr>
          <p:cNvPr id="9" name="Gekrümmter Verbinder 8"/>
          <p:cNvCxnSpPr>
            <a:stCxn id="7" idx="1"/>
            <a:endCxn id="2" idx="1"/>
          </p:cNvCxnSpPr>
          <p:nvPr/>
        </p:nvCxnSpPr>
        <p:spPr>
          <a:xfrm rot="10800000" flipV="1">
            <a:off x="838200" y="4216707"/>
            <a:ext cx="67409" cy="2044902"/>
          </a:xfrm>
          <a:prstGeom prst="curvedConnector3">
            <a:avLst>
              <a:gd name="adj1" fmla="val 1014608"/>
            </a:avLst>
          </a:prstGeom>
          <a:ln w="12700">
            <a:solidFill>
              <a:schemeClr val="bg1">
                <a:lumMod val="50000"/>
              </a:schemeClr>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31" name="Gekrümmter Verbinder 30"/>
          <p:cNvCxnSpPr>
            <a:stCxn id="2" idx="3"/>
          </p:cNvCxnSpPr>
          <p:nvPr/>
        </p:nvCxnSpPr>
        <p:spPr>
          <a:xfrm flipV="1">
            <a:off x="8839200" y="5729973"/>
            <a:ext cx="683490" cy="531636"/>
          </a:xfrm>
          <a:prstGeom prst="curvedConnector3">
            <a:avLst>
              <a:gd name="adj1" fmla="val 131081"/>
            </a:avLst>
          </a:prstGeom>
          <a:ln w="12700">
            <a:solidFill>
              <a:schemeClr val="bg1">
                <a:lumMod val="50000"/>
              </a:schemeClr>
            </a:solidFill>
            <a:headEnd type="arrow"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141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normAutofit/>
          </a:bodyPr>
          <a:lstStyle/>
          <a:p>
            <a:r>
              <a:rPr lang="en-US" altLang="de-DE" sz="6000" dirty="0" err="1" smtClean="0">
                <a:solidFill>
                  <a:schemeClr val="bg1">
                    <a:lumMod val="65000"/>
                  </a:schemeClr>
                </a:solidFill>
                <a:latin typeface="Century Gothic" panose="020B0502020202020204" pitchFamily="34" charset="0"/>
                <a:ea typeface="+mn-ea"/>
                <a:cs typeface="+mn-cs"/>
              </a:rPr>
              <a:t>UserControl</a:t>
            </a:r>
            <a:r>
              <a:rPr lang="en-US" altLang="de-DE" sz="6000" dirty="0" smtClean="0">
                <a:solidFill>
                  <a:schemeClr val="bg1">
                    <a:lumMod val="65000"/>
                  </a:schemeClr>
                </a:solidFill>
                <a:latin typeface="Century Gothic" panose="020B0502020202020204" pitchFamily="34" charset="0"/>
                <a:ea typeface="+mn-ea"/>
                <a:cs typeface="+mn-cs"/>
              </a:rPr>
              <a:t>=</a:t>
            </a:r>
            <a:r>
              <a:rPr lang="en-US" altLang="de-DE" sz="6000" dirty="0" err="1" smtClean="0">
                <a:solidFill>
                  <a:schemeClr val="bg1">
                    <a:lumMod val="65000"/>
                  </a:schemeClr>
                </a:solidFill>
                <a:latin typeface="Century Gothic" panose="020B0502020202020204" pitchFamily="34" charset="0"/>
                <a:ea typeface="+mn-ea"/>
                <a:cs typeface="+mn-cs"/>
              </a:rPr>
              <a:t>neues</a:t>
            </a:r>
            <a:r>
              <a:rPr lang="en-US" altLang="de-DE" sz="6000" dirty="0" smtClean="0">
                <a:solidFill>
                  <a:schemeClr val="bg1">
                    <a:lumMod val="65000"/>
                  </a:schemeClr>
                </a:solidFill>
                <a:latin typeface="Century Gothic" panose="020B0502020202020204" pitchFamily="34" charset="0"/>
                <a:ea typeface="+mn-ea"/>
                <a:cs typeface="+mn-cs"/>
              </a:rPr>
              <a:t> Control</a:t>
            </a:r>
            <a:endParaRPr lang="en-US" altLang="de-DE" sz="6000" dirty="0">
              <a:solidFill>
                <a:schemeClr val="bg1">
                  <a:lumMod val="65000"/>
                </a:schemeClr>
              </a:solidFill>
              <a:latin typeface="Century Gothic" panose="020B0502020202020204" pitchFamily="34" charset="0"/>
              <a:ea typeface="+mn-ea"/>
              <a:cs typeface="+mn-cs"/>
            </a:endParaRPr>
          </a:p>
        </p:txBody>
      </p:sp>
      <p:sp>
        <p:nvSpPr>
          <p:cNvPr id="30" name="Textfeld 29"/>
          <p:cNvSpPr txBox="1"/>
          <p:nvPr/>
        </p:nvSpPr>
        <p:spPr>
          <a:xfrm>
            <a:off x="4289875" y="2232801"/>
            <a:ext cx="7647709" cy="1938992"/>
          </a:xfrm>
          <a:prstGeom prst="rect">
            <a:avLst/>
          </a:prstGeom>
          <a:noFill/>
        </p:spPr>
        <p:txBody>
          <a:bodyPr wrap="square" rtlCol="0">
            <a:spAutoFit/>
          </a:bodyPr>
          <a:lstStyle/>
          <a:p>
            <a:pPr marL="342900" indent="-342900">
              <a:spcBef>
                <a:spcPts val="600"/>
              </a:spcBef>
              <a:buFont typeface="Wingdings" panose="05000000000000000000" pitchFamily="2" charset="2"/>
              <a:buChar char="ü"/>
            </a:pPr>
            <a:r>
              <a:rPr lang="de-DE" sz="2000" dirty="0"/>
              <a:t>Vereinfacht das Wiederverwenden von UI und Code</a:t>
            </a:r>
          </a:p>
          <a:p>
            <a:pPr marL="342900" indent="-342900">
              <a:spcBef>
                <a:spcPts val="600"/>
              </a:spcBef>
              <a:buFont typeface="Wingdings" panose="05000000000000000000" pitchFamily="2" charset="2"/>
              <a:buChar char="ü"/>
            </a:pPr>
            <a:r>
              <a:rPr lang="de-DE" sz="2000" dirty="0"/>
              <a:t>Dürfen </a:t>
            </a:r>
            <a:r>
              <a:rPr lang="de-DE" sz="2000" dirty="0">
                <a:solidFill>
                  <a:srgbClr val="FF0000"/>
                </a:solidFill>
              </a:rPr>
              <a:t>keine</a:t>
            </a:r>
            <a:r>
              <a:rPr lang="de-DE" sz="2000" dirty="0"/>
              <a:t> </a:t>
            </a:r>
            <a:r>
              <a:rPr lang="de-DE" sz="2000" dirty="0" err="1" smtClean="0"/>
              <a:t>TopLevel</a:t>
            </a:r>
            <a:r>
              <a:rPr lang="de-DE" sz="2000" dirty="0" smtClean="0"/>
              <a:t>-</a:t>
            </a:r>
            <a:r>
              <a:rPr lang="de-DE" sz="2000" dirty="0" err="1" smtClean="0"/>
              <a:t>Html</a:t>
            </a:r>
            <a:r>
              <a:rPr lang="de-DE" sz="2000" dirty="0" smtClean="0"/>
              <a:t>-Elemente </a:t>
            </a:r>
            <a:r>
              <a:rPr lang="de-DE" sz="2000" dirty="0"/>
              <a:t>enthalten </a:t>
            </a:r>
            <a:r>
              <a:rPr lang="de-DE" sz="2000" dirty="0" err="1"/>
              <a:t>zB</a:t>
            </a:r>
            <a:r>
              <a:rPr lang="de-DE" sz="2000" dirty="0"/>
              <a:t> Body oder Form</a:t>
            </a:r>
          </a:p>
          <a:p>
            <a:pPr marL="342900" indent="-342900">
              <a:spcBef>
                <a:spcPts val="600"/>
              </a:spcBef>
              <a:buFont typeface="Wingdings" panose="05000000000000000000" pitchFamily="2" charset="2"/>
              <a:buChar char="ü"/>
            </a:pPr>
            <a:r>
              <a:rPr lang="de-DE" sz="2000" dirty="0"/>
              <a:t>Behandelt seine Events selbst</a:t>
            </a:r>
          </a:p>
          <a:p>
            <a:pPr marL="342900" indent="-342900">
              <a:spcBef>
                <a:spcPts val="600"/>
              </a:spcBef>
              <a:buFont typeface="Wingdings" panose="05000000000000000000" pitchFamily="2" charset="2"/>
              <a:buChar char="ü"/>
            </a:pPr>
            <a:r>
              <a:rPr lang="de-DE" sz="2000" dirty="0"/>
              <a:t>Können statisches Markup und Server Controls enthalten</a:t>
            </a:r>
          </a:p>
          <a:p>
            <a:pPr marL="342900" indent="-342900">
              <a:spcBef>
                <a:spcPts val="600"/>
              </a:spcBef>
              <a:buFont typeface="Wingdings" panose="05000000000000000000" pitchFamily="2" charset="2"/>
              <a:buChar char="ü"/>
            </a:pPr>
            <a:r>
              <a:rPr lang="de-DE" sz="2000" dirty="0"/>
              <a:t>Selbstständig und unabhängig der gewählten </a:t>
            </a:r>
            <a:r>
              <a:rPr lang="de-DE" sz="2000" dirty="0" smtClean="0"/>
              <a:t>Programmiersprache</a:t>
            </a:r>
            <a:endParaRPr lang="de-DE" sz="2000" dirty="0"/>
          </a:p>
        </p:txBody>
      </p:sp>
      <p:sp>
        <p:nvSpPr>
          <p:cNvPr id="31" name="Textfeld 30"/>
          <p:cNvSpPr txBox="1"/>
          <p:nvPr/>
        </p:nvSpPr>
        <p:spPr>
          <a:xfrm>
            <a:off x="838200" y="1854930"/>
            <a:ext cx="3691819" cy="369332"/>
          </a:xfrm>
          <a:prstGeom prst="rect">
            <a:avLst/>
          </a:prstGeom>
          <a:noFill/>
        </p:spPr>
        <p:txBody>
          <a:bodyPr wrap="square" rtlCol="0">
            <a:spAutoFit/>
          </a:bodyPr>
          <a:lstStyle/>
          <a:p>
            <a:r>
              <a:rPr lang="de-DE" dirty="0" err="1"/>
              <a:t>zB</a:t>
            </a:r>
            <a:r>
              <a:rPr lang="de-DE" dirty="0"/>
              <a:t> eine Randleiste mit Terminen</a:t>
            </a:r>
          </a:p>
        </p:txBody>
      </p:sp>
      <p:pic>
        <p:nvPicPr>
          <p:cNvPr id="18" name="Grafik 17"/>
          <p:cNvPicPr>
            <a:picLocks noChangeAspect="1"/>
          </p:cNvPicPr>
          <p:nvPr/>
        </p:nvPicPr>
        <p:blipFill rotWithShape="1">
          <a:blip r:embed="rId3"/>
          <a:srcRect l="581" t="967"/>
          <a:stretch/>
        </p:blipFill>
        <p:spPr>
          <a:xfrm>
            <a:off x="838201" y="2255040"/>
            <a:ext cx="3257711" cy="3430334"/>
          </a:xfrm>
          <a:prstGeom prst="rect">
            <a:avLst/>
          </a:prstGeom>
        </p:spPr>
      </p:pic>
    </p:spTree>
    <p:extLst>
      <p:ext uri="{BB962C8B-B14F-4D97-AF65-F5344CB8AC3E}">
        <p14:creationId xmlns:p14="http://schemas.microsoft.com/office/powerpoint/2010/main" val="2067218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1236</Words>
  <Application>Microsoft Office PowerPoint</Application>
  <PresentationFormat>Breitbild</PresentationFormat>
  <Paragraphs>111</Paragraphs>
  <Slides>12</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Calibri</vt:lpstr>
      <vt:lpstr>Calibri Light</vt:lpstr>
      <vt:lpstr>Century Gothic</vt:lpstr>
      <vt:lpstr>Consolas</vt:lpstr>
      <vt:lpstr>Wingdings</vt:lpstr>
      <vt:lpstr>Office</vt:lpstr>
      <vt:lpstr>Webforms</vt:lpstr>
      <vt:lpstr>PowerPoint-Präsentation</vt:lpstr>
      <vt:lpstr>PowerPoint-Präsentation</vt:lpstr>
      <vt:lpstr>Master Page</vt:lpstr>
      <vt:lpstr>MasterPage</vt:lpstr>
      <vt:lpstr>Tipp Struktur</vt:lpstr>
      <vt:lpstr>ContentPage</vt:lpstr>
      <vt:lpstr>Content Pages</vt:lpstr>
      <vt:lpstr>UserControl=neues Control</vt:lpstr>
      <vt:lpstr>101</vt:lpstr>
      <vt:lpstr>Custom Control</vt:lpstr>
      <vt:lpstr>Übung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109</cp:revision>
  <dcterms:created xsi:type="dcterms:W3CDTF">2016-10-05T12:31:26Z</dcterms:created>
  <dcterms:modified xsi:type="dcterms:W3CDTF">2018-06-06T12:41:44Z</dcterms:modified>
</cp:coreProperties>
</file>