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133"/>
  </p:notesMasterIdLst>
  <p:sldIdLst>
    <p:sldId id="257" r:id="rId6"/>
    <p:sldId id="258" r:id="rId7"/>
    <p:sldId id="259" r:id="rId8"/>
    <p:sldId id="260" r:id="rId9"/>
    <p:sldId id="261" r:id="rId10"/>
    <p:sldId id="265" r:id="rId11"/>
    <p:sldId id="315" r:id="rId12"/>
    <p:sldId id="316" r:id="rId13"/>
    <p:sldId id="267" r:id="rId14"/>
    <p:sldId id="321" r:id="rId15"/>
    <p:sldId id="322" r:id="rId16"/>
    <p:sldId id="317" r:id="rId17"/>
    <p:sldId id="268" r:id="rId18"/>
    <p:sldId id="269" r:id="rId19"/>
    <p:sldId id="318" r:id="rId20"/>
    <p:sldId id="323" r:id="rId21"/>
    <p:sldId id="273" r:id="rId22"/>
    <p:sldId id="274" r:id="rId23"/>
    <p:sldId id="275" r:id="rId24"/>
    <p:sldId id="319" r:id="rId25"/>
    <p:sldId id="313" r:id="rId26"/>
    <p:sldId id="320" r:id="rId27"/>
    <p:sldId id="276" r:id="rId28"/>
    <p:sldId id="277" r:id="rId29"/>
    <p:sldId id="278" r:id="rId30"/>
    <p:sldId id="279" r:id="rId31"/>
    <p:sldId id="280" r:id="rId32"/>
    <p:sldId id="324" r:id="rId33"/>
    <p:sldId id="325" r:id="rId34"/>
    <p:sldId id="326" r:id="rId35"/>
    <p:sldId id="327" r:id="rId36"/>
    <p:sldId id="328" r:id="rId37"/>
    <p:sldId id="329" r:id="rId38"/>
    <p:sldId id="330" r:id="rId39"/>
    <p:sldId id="331" r:id="rId40"/>
    <p:sldId id="270" r:id="rId41"/>
    <p:sldId id="332" r:id="rId42"/>
    <p:sldId id="333" r:id="rId43"/>
    <p:sldId id="334" r:id="rId44"/>
    <p:sldId id="335" r:id="rId45"/>
    <p:sldId id="336" r:id="rId46"/>
    <p:sldId id="337" r:id="rId47"/>
    <p:sldId id="338"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339" r:id="rId61"/>
    <p:sldId id="340" r:id="rId62"/>
    <p:sldId id="341" r:id="rId63"/>
    <p:sldId id="342" r:id="rId64"/>
    <p:sldId id="352" r:id="rId65"/>
    <p:sldId id="294" r:id="rId66"/>
    <p:sldId id="303" r:id="rId67"/>
    <p:sldId id="295" r:id="rId68"/>
    <p:sldId id="296" r:id="rId69"/>
    <p:sldId id="297" r:id="rId70"/>
    <p:sldId id="298" r:id="rId71"/>
    <p:sldId id="299" r:id="rId72"/>
    <p:sldId id="300" r:id="rId73"/>
    <p:sldId id="301" r:id="rId74"/>
    <p:sldId id="302" r:id="rId75"/>
    <p:sldId id="281" r:id="rId76"/>
    <p:sldId id="343" r:id="rId77"/>
    <p:sldId id="344" r:id="rId78"/>
    <p:sldId id="345" r:id="rId79"/>
    <p:sldId id="346" r:id="rId80"/>
    <p:sldId id="347" r:id="rId81"/>
    <p:sldId id="348" r:id="rId82"/>
    <p:sldId id="349" r:id="rId83"/>
    <p:sldId id="350" r:id="rId84"/>
    <p:sldId id="351"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04" r:id="rId101"/>
    <p:sldId id="305" r:id="rId102"/>
    <p:sldId id="306" r:id="rId103"/>
    <p:sldId id="307" r:id="rId104"/>
    <p:sldId id="308" r:id="rId105"/>
    <p:sldId id="309" r:id="rId106"/>
    <p:sldId id="310" r:id="rId107"/>
    <p:sldId id="312" r:id="rId108"/>
    <p:sldId id="311"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7" r:id="rId124"/>
    <p:sldId id="388" r:id="rId125"/>
    <p:sldId id="389" r:id="rId126"/>
    <p:sldId id="390" r:id="rId127"/>
    <p:sldId id="382" r:id="rId128"/>
    <p:sldId id="383" r:id="rId129"/>
    <p:sldId id="384" r:id="rId130"/>
    <p:sldId id="385" r:id="rId131"/>
    <p:sldId id="386" r:id="rId1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5699D59-5B29-4B84-8C1E-0E665B49C852}">
          <p14:sldIdLst>
            <p14:sldId id="257"/>
            <p14:sldId id="258"/>
            <p14:sldId id="259"/>
          </p14:sldIdLst>
        </p14:section>
        <p14:section name="Einführung" id="{E64B8825-2B9D-45FD-A162-0E4106428358}">
          <p14:sldIdLst>
            <p14:sldId id="260"/>
            <p14:sldId id="261"/>
            <p14:sldId id="265"/>
            <p14:sldId id="315"/>
          </p14:sldIdLst>
        </p14:section>
        <p14:section name="Updatezyklen" id="{FE259F32-E4EA-46EB-B658-F20DEDD3777F}">
          <p14:sldIdLst>
            <p14:sldId id="316"/>
            <p14:sldId id="267"/>
            <p14:sldId id="321"/>
          </p14:sldIdLst>
        </p14:section>
        <p14:section name="Hyper-V" id="{4B368F56-9457-44D4-9991-C96508D54171}">
          <p14:sldIdLst>
            <p14:sldId id="322"/>
            <p14:sldId id="317"/>
            <p14:sldId id="268"/>
            <p14:sldId id="269"/>
            <p14:sldId id="318"/>
            <p14:sldId id="323"/>
          </p14:sldIdLst>
        </p14:section>
        <p14:section name="Netzwerk TCP IP" id="{6BFCCBAE-B4AB-496B-85C6-BB6F17EA9B42}">
          <p14:sldIdLst>
            <p14:sldId id="273"/>
            <p14:sldId id="274"/>
            <p14:sldId id="275"/>
            <p14:sldId id="319"/>
            <p14:sldId id="313"/>
            <p14:sldId id="320"/>
            <p14:sldId id="276"/>
            <p14:sldId id="277"/>
            <p14:sldId id="278"/>
            <p14:sldId id="279"/>
            <p14:sldId id="280"/>
            <p14:sldId id="324"/>
            <p14:sldId id="325"/>
            <p14:sldId id="326"/>
            <p14:sldId id="327"/>
            <p14:sldId id="328"/>
            <p14:sldId id="329"/>
            <p14:sldId id="330"/>
            <p14:sldId id="331"/>
            <p14:sldId id="270"/>
            <p14:sldId id="332"/>
            <p14:sldId id="333"/>
            <p14:sldId id="334"/>
            <p14:sldId id="335"/>
            <p14:sldId id="336"/>
            <p14:sldId id="337"/>
            <p14:sldId id="338"/>
          </p14:sldIdLst>
        </p14:section>
        <p14:section name="Active Directory Kurzeinstieg" id="{3B126D0C-9550-4681-BC82-FE3DE8EAFF28}">
          <p14:sldIdLst>
            <p14:sldId id="282"/>
            <p14:sldId id="283"/>
            <p14:sldId id="284"/>
          </p14:sldIdLst>
        </p14:section>
        <p14:section name="DateiServer" id="{0364C8EE-C284-4B89-8C3C-F724DB0BD4A9}">
          <p14:sldIdLst>
            <p14:sldId id="285"/>
            <p14:sldId id="286"/>
            <p14:sldId id="287"/>
          </p14:sldIdLst>
        </p14:section>
        <p14:section name="DFS" id="{DB8F2143-51C2-485D-AA10-516C82458D23}">
          <p14:sldIdLst>
            <p14:sldId id="288"/>
            <p14:sldId id="289"/>
            <p14:sldId id="290"/>
          </p14:sldIdLst>
        </p14:section>
        <p14:section name="DatenDeduplizierung" id="{CA1CD64A-5CCF-4297-AF7B-39443228F9D4}">
          <p14:sldIdLst>
            <p14:sldId id="291"/>
            <p14:sldId id="292"/>
            <p14:sldId id="293"/>
            <p14:sldId id="339"/>
            <p14:sldId id="340"/>
            <p14:sldId id="341"/>
            <p14:sldId id="342"/>
          </p14:sldIdLst>
        </p14:section>
        <p14:section name="Storage Replica" id="{DFDCBACA-F40A-4D2F-8E7F-7B4DAC311718}">
          <p14:sldIdLst>
            <p14:sldId id="352"/>
            <p14:sldId id="294"/>
            <p14:sldId id="303"/>
            <p14:sldId id="295"/>
            <p14:sldId id="296"/>
            <p14:sldId id="297"/>
            <p14:sldId id="298"/>
            <p14:sldId id="299"/>
            <p14:sldId id="300"/>
            <p14:sldId id="301"/>
            <p14:sldId id="302"/>
          </p14:sldIdLst>
        </p14:section>
        <p14:section name="S2D" id="{E0000136-0913-48C0-A51C-DA3E46C0757A}">
          <p14:sldIdLst>
            <p14:sldId id="281"/>
            <p14:sldId id="343"/>
            <p14:sldId id="344"/>
            <p14:sldId id="345"/>
            <p14:sldId id="346"/>
            <p14:sldId id="347"/>
            <p14:sldId id="348"/>
            <p14:sldId id="349"/>
            <p14:sldId id="350"/>
            <p14:sldId id="351"/>
          </p14:sldIdLst>
        </p14:section>
        <p14:section name="Standardabschnitt" id="{23668D24-5034-4C5C-BA43-838DC51CA6D9}">
          <p14:sldIdLst>
            <p14:sldId id="353"/>
            <p14:sldId id="354"/>
            <p14:sldId id="355"/>
            <p14:sldId id="356"/>
            <p14:sldId id="357"/>
            <p14:sldId id="358"/>
            <p14:sldId id="359"/>
          </p14:sldIdLst>
        </p14:section>
        <p14:section name="Nano" id="{358AB7DE-5161-49E8-9F0A-84026A7078CC}">
          <p14:sldIdLst>
            <p14:sldId id="360"/>
            <p14:sldId id="361"/>
            <p14:sldId id="362"/>
            <p14:sldId id="363"/>
            <p14:sldId id="364"/>
            <p14:sldId id="365"/>
            <p14:sldId id="366"/>
          </p14:sldIdLst>
        </p14:section>
        <p14:section name="Container" id="{27E4DC1E-ACD9-49BE-AE7B-B346C70E1727}">
          <p14:sldIdLst>
            <p14:sldId id="367"/>
            <p14:sldId id="304"/>
            <p14:sldId id="305"/>
            <p14:sldId id="306"/>
            <p14:sldId id="307"/>
            <p14:sldId id="308"/>
            <p14:sldId id="309"/>
            <p14:sldId id="310"/>
            <p14:sldId id="312"/>
            <p14:sldId id="311"/>
          </p14:sldIdLst>
        </p14:section>
        <p14:section name="Installation" id="{7DC2E196-5ED2-4920-BF00-CB3BCB6F8966}">
          <p14:sldIdLst>
            <p14:sldId id="368"/>
            <p14:sldId id="369"/>
            <p14:sldId id="370"/>
            <p14:sldId id="371"/>
            <p14:sldId id="372"/>
            <p14:sldId id="373"/>
            <p14:sldId id="374"/>
            <p14:sldId id="375"/>
            <p14:sldId id="376"/>
            <p14:sldId id="377"/>
            <p14:sldId id="378"/>
            <p14:sldId id="379"/>
            <p14:sldId id="380"/>
            <p14:sldId id="381"/>
            <p14:sldId id="387"/>
            <p14:sldId id="388"/>
            <p14:sldId id="389"/>
            <p14:sldId id="390"/>
          </p14:sldIdLst>
        </p14:section>
        <p14:section name="Storage Migration Service" id="{B0DDD8F2-B777-4B53-82A8-BA85DAE888F6}">
          <p14:sldIdLst>
            <p14:sldId id="382"/>
            <p14:sldId id="383"/>
            <p14:sldId id="384"/>
            <p14:sldId id="385"/>
            <p14:sldId id="3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0661A-6CD1-4667-94D5-A7D26116427E}" v="8" dt="2019-08-07T07:10:11.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80" y="2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microsoft.com/office/2015/10/relationships/revisionInfo" Target="revisionInfo.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viewProps" Target="view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C06EA-BF16-40A5-8B44-3F24A1190903}" type="datetimeFigureOut">
              <a:rPr lang="de-DE" smtClean="0"/>
              <a:t>26.09.2022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B354D-A3B7-4037-B8D0-BE1194CD2509}" type="slidenum">
              <a:rPr lang="de-DE" smtClean="0"/>
              <a:t>‹Nr.›</a:t>
            </a:fld>
            <a:endParaRPr lang="de-DE"/>
          </a:p>
        </p:txBody>
      </p:sp>
    </p:spTree>
    <p:extLst>
      <p:ext uri="{BB962C8B-B14F-4D97-AF65-F5344CB8AC3E}">
        <p14:creationId xmlns:p14="http://schemas.microsoft.com/office/powerpoint/2010/main" val="88911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A1D276-F6C7-4535-B5F1-CD6738CFECBC}" type="slidenum">
              <a:rPr lang="de-DE" smtClean="0"/>
              <a:t>5</a:t>
            </a:fld>
            <a:endParaRPr lang="de-DE"/>
          </a:p>
        </p:txBody>
      </p:sp>
    </p:spTree>
    <p:extLst>
      <p:ext uri="{BB962C8B-B14F-4D97-AF65-F5344CB8AC3E}">
        <p14:creationId xmlns:p14="http://schemas.microsoft.com/office/powerpoint/2010/main" val="199109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 </a:t>
            </a:r>
            <a:r>
              <a:rPr lang="de-DE" dirty="0" err="1"/>
              <a:t>Local</a:t>
            </a:r>
            <a:r>
              <a:rPr lang="de-DE" dirty="0"/>
              <a:t> </a:t>
            </a:r>
            <a:r>
              <a:rPr lang="de-DE" dirty="0" err="1"/>
              <a:t>Adress</a:t>
            </a:r>
            <a:r>
              <a:rPr lang="de-DE" dirty="0"/>
              <a:t> =  nur im lokalen </a:t>
            </a:r>
            <a:r>
              <a:rPr lang="de-DE" dirty="0" err="1"/>
              <a:t>Netzwersegement</a:t>
            </a:r>
            <a:r>
              <a:rPr lang="de-DE" dirty="0"/>
              <a:t> gültig um sich</a:t>
            </a:r>
            <a:r>
              <a:rPr lang="de-DE" baseline="0" dirty="0"/>
              <a:t> eine global gültige IPv6 Adresse zu generieren ähnlichen dem APIPA Bereich</a:t>
            </a:r>
          </a:p>
          <a:p>
            <a:r>
              <a:rPr lang="de-DE" baseline="0" dirty="0"/>
              <a:t>Unique </a:t>
            </a:r>
            <a:r>
              <a:rPr lang="de-DE" baseline="0" dirty="0" err="1"/>
              <a:t>Local</a:t>
            </a:r>
            <a:r>
              <a:rPr lang="de-DE" baseline="0" dirty="0"/>
              <a:t> </a:t>
            </a:r>
            <a:r>
              <a:rPr lang="de-DE" baseline="0" dirty="0" err="1"/>
              <a:t>Unicast</a:t>
            </a:r>
            <a:r>
              <a:rPr lang="de-DE" baseline="0" dirty="0"/>
              <a:t>  = Adressbereich für eigene private Netze die ohne NAT nicht global kommunizieren können wie private Ipv4 Adressen</a:t>
            </a:r>
          </a:p>
          <a:p>
            <a:endParaRPr lang="de-DE" baseline="0" dirty="0"/>
          </a:p>
          <a:p>
            <a:r>
              <a:rPr lang="de-DE" baseline="0" dirty="0"/>
              <a:t>Um direkt ins Internet kommunizieren zu können wir eine Global </a:t>
            </a:r>
            <a:r>
              <a:rPr lang="de-DE" baseline="0" dirty="0" err="1"/>
              <a:t>Unicast</a:t>
            </a:r>
            <a:r>
              <a:rPr lang="de-DE" baseline="0" dirty="0"/>
              <a:t> Adresse benötigt die mit SLAAC oder mit DHCPv6 zugewiesen wird</a:t>
            </a:r>
          </a:p>
          <a:p>
            <a:r>
              <a:rPr lang="de-DE" baseline="0" dirty="0"/>
              <a:t>SLAAC https://www.elektronik-kompendium.de/sites/net/1902131.htm</a:t>
            </a:r>
          </a:p>
          <a:p>
            <a:r>
              <a:rPr lang="de-DE" baseline="0"/>
              <a:t>DHCPv6 https://www.elektronik-kompendium.de/sites/net/1902141.htm</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27</a:t>
            </a:fld>
            <a:endParaRPr lang="de-DE"/>
          </a:p>
        </p:txBody>
      </p:sp>
    </p:spTree>
    <p:extLst>
      <p:ext uri="{BB962C8B-B14F-4D97-AF65-F5344CB8AC3E}">
        <p14:creationId xmlns:p14="http://schemas.microsoft.com/office/powerpoint/2010/main" val="23191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kurze Übersicht was in diesem Block vorkommt. Langsam reden</a:t>
            </a:r>
          </a:p>
          <a:p>
            <a:endParaRPr lang="de-DE" dirty="0"/>
          </a:p>
          <a:p>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29</a:t>
            </a:fld>
            <a:endParaRPr lang="de-DE"/>
          </a:p>
        </p:txBody>
      </p:sp>
    </p:spTree>
    <p:extLst>
      <p:ext uri="{BB962C8B-B14F-4D97-AF65-F5344CB8AC3E}">
        <p14:creationId xmlns:p14="http://schemas.microsoft.com/office/powerpoint/2010/main" val="102227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Host Datei</a:t>
            </a:r>
            <a:r>
              <a:rPr lang="de-DE" baseline="0" dirty="0"/>
              <a:t> gibt es seit Beginn des Internets und enthielt die IP / Namen also Vorgänger des DNS  </a:t>
            </a:r>
          </a:p>
          <a:p>
            <a:r>
              <a:rPr lang="de-DE" sz="1200" b="0" i="0" kern="1200" baseline="0" dirty="0">
                <a:solidFill>
                  <a:schemeClr val="tx1"/>
                </a:solidFill>
                <a:effectLst/>
                <a:latin typeface="+mn-lt"/>
                <a:ea typeface="+mn-ea"/>
                <a:cs typeface="+mn-cs"/>
              </a:rPr>
              <a:t>Pfad: </a:t>
            </a:r>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SystemRoot</a:t>
            </a:r>
            <a:r>
              <a:rPr lang="de-DE" sz="1200" b="0" i="0" kern="1200" dirty="0">
                <a:solidFill>
                  <a:schemeClr val="tx1"/>
                </a:solidFill>
                <a:effectLst/>
                <a:latin typeface="+mn-lt"/>
                <a:ea typeface="+mn-ea"/>
                <a:cs typeface="+mn-cs"/>
              </a:rPr>
              <a:t>%\system32\</a:t>
            </a:r>
            <a:r>
              <a:rPr lang="de-DE" sz="1200" b="0" i="0" kern="1200" dirty="0" err="1">
                <a:solidFill>
                  <a:schemeClr val="tx1"/>
                </a:solidFill>
                <a:effectLst/>
                <a:latin typeface="+mn-lt"/>
                <a:ea typeface="+mn-ea"/>
                <a:cs typeface="+mn-cs"/>
              </a:rPr>
              <a:t>drivers</a:t>
            </a:r>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etc</a:t>
            </a:r>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hosts</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31</a:t>
            </a:fld>
            <a:endParaRPr lang="de-DE"/>
          </a:p>
        </p:txBody>
      </p:sp>
    </p:spTree>
    <p:extLst>
      <p:ext uri="{BB962C8B-B14F-4D97-AF65-F5344CB8AC3E}">
        <p14:creationId xmlns:p14="http://schemas.microsoft.com/office/powerpoint/2010/main" val="2724907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34</a:t>
            </a:fld>
            <a:endParaRPr lang="de-DE"/>
          </a:p>
        </p:txBody>
      </p:sp>
    </p:spTree>
    <p:extLst>
      <p:ext uri="{BB962C8B-B14F-4D97-AF65-F5344CB8AC3E}">
        <p14:creationId xmlns:p14="http://schemas.microsoft.com/office/powerpoint/2010/main" val="41254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Resolve-dnsname</a:t>
            </a:r>
            <a:r>
              <a:rPr lang="de-DE" dirty="0"/>
              <a:t> https://technet.microsoft.com/de-de/library/jj590781(v=wps.630).aspx</a:t>
            </a:r>
          </a:p>
          <a:p>
            <a:r>
              <a:rPr lang="de-DE" dirty="0" err="1"/>
              <a:t>Nslookup</a:t>
            </a:r>
            <a:r>
              <a:rPr lang="de-DE"/>
              <a:t> https://technet.microsoft.com/de-DE/library/cc725991(WS.10).aspx</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36</a:t>
            </a:fld>
            <a:endParaRPr lang="de-DE"/>
          </a:p>
        </p:txBody>
      </p:sp>
    </p:spTree>
    <p:extLst>
      <p:ext uri="{BB962C8B-B14F-4D97-AF65-F5344CB8AC3E}">
        <p14:creationId xmlns:p14="http://schemas.microsoft.com/office/powerpoint/2010/main" val="1792609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Zeitstrahl</a:t>
            </a:r>
            <a:r>
              <a:rPr lang="de-DE" baseline="0" dirty="0"/>
              <a:t> am besten auf anderes Präsentationsmedium schreiben und immer kleiner werden lassen</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41</a:t>
            </a:fld>
            <a:endParaRPr lang="de-DE"/>
          </a:p>
        </p:txBody>
      </p:sp>
    </p:spTree>
    <p:extLst>
      <p:ext uri="{BB962C8B-B14F-4D97-AF65-F5344CB8AC3E}">
        <p14:creationId xmlns:p14="http://schemas.microsoft.com/office/powerpoint/2010/main" val="182064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Zeitthema</a:t>
            </a:r>
            <a:r>
              <a:rPr lang="de-DE" baseline="0" dirty="0"/>
              <a:t> falls zu schnell voran geschritten wird</a:t>
            </a:r>
          </a:p>
          <a:p>
            <a:r>
              <a:rPr lang="de-DE" baseline="0" dirty="0"/>
              <a:t>falls </a:t>
            </a:r>
            <a:r>
              <a:rPr lang="de-DE" baseline="0" dirty="0" err="1"/>
              <a:t>interesse</a:t>
            </a:r>
            <a:r>
              <a:rPr lang="de-DE" baseline="0" dirty="0"/>
              <a:t> besteht aber keine Zeit für </a:t>
            </a:r>
            <a:r>
              <a:rPr lang="de-DE" baseline="0" dirty="0" err="1"/>
              <a:t>Konfig</a:t>
            </a:r>
            <a:r>
              <a:rPr lang="de-DE" baseline="0" dirty="0"/>
              <a:t> Verlinkung auf Blog geben</a:t>
            </a:r>
          </a:p>
          <a:p>
            <a:r>
              <a:rPr lang="de-DE" dirty="0"/>
              <a:t>http://blog.ppedv.de/post/2013/08/28/dhcp-failover-mit-windows-server-2012.aspx</a:t>
            </a:r>
          </a:p>
        </p:txBody>
      </p:sp>
      <p:sp>
        <p:nvSpPr>
          <p:cNvPr id="4" name="Foliennummernplatzhalter 3"/>
          <p:cNvSpPr>
            <a:spLocks noGrp="1"/>
          </p:cNvSpPr>
          <p:nvPr>
            <p:ph type="sldNum" sz="quarter" idx="10"/>
          </p:nvPr>
        </p:nvSpPr>
        <p:spPr/>
        <p:txBody>
          <a:bodyPr/>
          <a:lstStyle/>
          <a:p>
            <a:fld id="{CB55FE5C-AC3A-47D7-B549-23EF9E2A5753}" type="slidenum">
              <a:rPr lang="de-DE" smtClean="0"/>
              <a:t>42</a:t>
            </a:fld>
            <a:endParaRPr lang="de-DE"/>
          </a:p>
        </p:txBody>
      </p:sp>
    </p:spTree>
    <p:extLst>
      <p:ext uri="{BB962C8B-B14F-4D97-AF65-F5344CB8AC3E}">
        <p14:creationId xmlns:p14="http://schemas.microsoft.com/office/powerpoint/2010/main" val="2393939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 mit Hochhaus. Freigabe</a:t>
            </a:r>
            <a:r>
              <a:rPr lang="de-DE" baseline="0" dirty="0"/>
              <a:t> ermöglicht Zugang ins Haus. NTFS ermöglicht Zugang zur </a:t>
            </a:r>
            <a:r>
              <a:rPr lang="de-DE" baseline="0" dirty="0" err="1"/>
              <a:t>Wohung</a:t>
            </a:r>
            <a:r>
              <a:rPr lang="de-DE" baseline="0" dirty="0"/>
              <a:t>. Wer das Haus nicht betreten darf auch nicht in die Wohnung. Oder </a:t>
            </a:r>
            <a:r>
              <a:rPr lang="de-DE" baseline="0" dirty="0" err="1"/>
              <a:t>Beispielt</a:t>
            </a:r>
            <a:r>
              <a:rPr lang="de-DE" baseline="0" dirty="0"/>
              <a:t> mit Rollstuhlfahrer.</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47</a:t>
            </a:fld>
            <a:endParaRPr lang="de-DE"/>
          </a:p>
        </p:txBody>
      </p:sp>
    </p:spTree>
    <p:extLst>
      <p:ext uri="{BB962C8B-B14F-4D97-AF65-F5344CB8AC3E}">
        <p14:creationId xmlns:p14="http://schemas.microsoft.com/office/powerpoint/2010/main" val="330804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Ressourcen </a:t>
            </a:r>
            <a:r>
              <a:rPr lang="de-DE" dirty="0" err="1"/>
              <a:t>manager</a:t>
            </a:r>
            <a:r>
              <a:rPr lang="de-DE" dirty="0"/>
              <a:t> für </a:t>
            </a:r>
            <a:r>
              <a:rPr lang="de-DE" dirty="0" err="1"/>
              <a:t>dateiserver</a:t>
            </a:r>
            <a:r>
              <a:rPr lang="de-DE" dirty="0"/>
              <a:t> </a:t>
            </a:r>
            <a:r>
              <a:rPr lang="de-DE" dirty="0" err="1"/>
              <a:t>firewall</a:t>
            </a:r>
            <a:r>
              <a:rPr lang="de-DE" dirty="0"/>
              <a:t>: </a:t>
            </a:r>
            <a:r>
              <a:rPr lang="de-DE" dirty="0" err="1"/>
              <a:t>netsh</a:t>
            </a:r>
            <a:r>
              <a:rPr lang="de-DE" dirty="0"/>
              <a:t> </a:t>
            </a:r>
            <a:r>
              <a:rPr lang="de-DE" dirty="0" err="1"/>
              <a:t>advfirewall</a:t>
            </a:r>
            <a:r>
              <a:rPr lang="de-DE" dirty="0"/>
              <a:t> </a:t>
            </a:r>
            <a:r>
              <a:rPr lang="de-DE" dirty="0" err="1"/>
              <a:t>firewall</a:t>
            </a:r>
            <a:r>
              <a:rPr lang="de-DE" dirty="0"/>
              <a:t> </a:t>
            </a:r>
            <a:r>
              <a:rPr lang="de-DE" dirty="0" err="1"/>
              <a:t>set</a:t>
            </a:r>
            <a:r>
              <a:rPr lang="de-DE" dirty="0"/>
              <a:t> </a:t>
            </a:r>
            <a:r>
              <a:rPr lang="de-DE" dirty="0" err="1"/>
              <a:t>rule</a:t>
            </a:r>
            <a:r>
              <a:rPr lang="de-DE" dirty="0"/>
              <a:t> </a:t>
            </a:r>
            <a:r>
              <a:rPr lang="de-DE" dirty="0" err="1"/>
              <a:t>group</a:t>
            </a:r>
            <a:r>
              <a:rPr lang="de-DE" dirty="0"/>
              <a:t>="Remoteverwaltung für Ressourcen-Manager für Dateiserver" </a:t>
            </a:r>
            <a:r>
              <a:rPr lang="de-DE" dirty="0" err="1"/>
              <a:t>new</a:t>
            </a:r>
            <a:r>
              <a:rPr lang="de-DE" dirty="0"/>
              <a:t> </a:t>
            </a:r>
            <a:r>
              <a:rPr lang="de-DE" dirty="0" err="1"/>
              <a:t>enable</a:t>
            </a:r>
            <a:r>
              <a:rPr lang="de-DE" dirty="0"/>
              <a:t>=</a:t>
            </a:r>
            <a:r>
              <a:rPr lang="de-DE" dirty="0" err="1"/>
              <a:t>yes</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49</a:t>
            </a:fld>
            <a:endParaRPr lang="de-DE"/>
          </a:p>
        </p:txBody>
      </p:sp>
    </p:spTree>
    <p:extLst>
      <p:ext uri="{BB962C8B-B14F-4D97-AF65-F5344CB8AC3E}">
        <p14:creationId xmlns:p14="http://schemas.microsoft.com/office/powerpoint/2010/main" val="3386050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PowerShell</a:t>
            </a:r>
            <a:r>
              <a:rPr lang="de-DE" baseline="0" dirty="0"/>
              <a:t> Start-</a:t>
            </a:r>
            <a:r>
              <a:rPr lang="de-DE" baseline="0" dirty="0" err="1"/>
              <a:t>Dedupjob</a:t>
            </a:r>
            <a:r>
              <a:rPr lang="de-DE" baseline="0" dirty="0"/>
              <a:t> –Type </a:t>
            </a:r>
            <a:r>
              <a:rPr lang="de-DE" baseline="0" dirty="0" err="1"/>
              <a:t>Optimization</a:t>
            </a:r>
            <a:r>
              <a:rPr lang="de-DE" baseline="0" dirty="0"/>
              <a:t> –Volume E:</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53</a:t>
            </a:fld>
            <a:endParaRPr lang="de-DE"/>
          </a:p>
        </p:txBody>
      </p:sp>
    </p:spTree>
    <p:extLst>
      <p:ext uri="{BB962C8B-B14F-4D97-AF65-F5344CB8AC3E}">
        <p14:creationId xmlns:p14="http://schemas.microsoft.com/office/powerpoint/2010/main" val="388832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effectLst/>
              </a:rPr>
              <a:t>Integrity</a:t>
            </a:r>
            <a:r>
              <a:rPr lang="de-DE" b="1" dirty="0">
                <a:effectLst/>
              </a:rPr>
              <a:t> Streams</a:t>
            </a:r>
            <a:r>
              <a:rPr lang="de-DE" dirty="0">
                <a:effectLst/>
              </a:rPr>
              <a:t> -</a:t>
            </a:r>
            <a:r>
              <a:rPr lang="de-DE" dirty="0" err="1">
                <a:effectLst/>
              </a:rPr>
              <a:t>ReFS</a:t>
            </a:r>
            <a:r>
              <a:rPr lang="de-DE" dirty="0">
                <a:effectLst/>
              </a:rPr>
              <a:t> verwendet Prüfsummen für Metadaten und optional für Dateidaten, wodurch </a:t>
            </a:r>
            <a:r>
              <a:rPr lang="de-DE" dirty="0" err="1">
                <a:effectLst/>
              </a:rPr>
              <a:t>ReFS</a:t>
            </a:r>
            <a:r>
              <a:rPr lang="de-DE" dirty="0">
                <a:effectLst/>
              </a:rPr>
              <a:t> Schäden zuverlässig </a:t>
            </a:r>
            <a:r>
              <a:rPr lang="de-DE" dirty="0" err="1">
                <a:effectLst/>
              </a:rPr>
              <a:t>erkennt.</a:t>
            </a:r>
            <a:r>
              <a:rPr lang="de-DE" b="1" dirty="0" err="1">
                <a:effectLst/>
              </a:rPr>
              <a:t>Integrity-streams</a:t>
            </a:r>
            <a:r>
              <a:rPr lang="de-DE" dirty="0">
                <a:effectLst/>
              </a:rPr>
              <a:t> - </a:t>
            </a:r>
            <a:r>
              <a:rPr lang="de-DE" dirty="0" err="1">
                <a:effectLst/>
              </a:rPr>
              <a:t>ReFS</a:t>
            </a:r>
            <a:r>
              <a:rPr lang="de-DE" dirty="0">
                <a:effectLst/>
              </a:rPr>
              <a:t> </a:t>
            </a:r>
            <a:r>
              <a:rPr lang="de-DE" dirty="0" err="1">
                <a:effectLst/>
              </a:rPr>
              <a:t>uses</a:t>
            </a:r>
            <a:r>
              <a:rPr lang="de-DE" dirty="0">
                <a:effectLst/>
              </a:rPr>
              <a:t> checksums </a:t>
            </a:r>
            <a:r>
              <a:rPr lang="de-DE" dirty="0" err="1">
                <a:effectLst/>
              </a:rPr>
              <a:t>for</a:t>
            </a:r>
            <a:r>
              <a:rPr lang="de-DE" dirty="0">
                <a:effectLst/>
              </a:rPr>
              <a:t> </a:t>
            </a:r>
            <a:r>
              <a:rPr lang="de-DE" dirty="0" err="1">
                <a:effectLst/>
              </a:rPr>
              <a:t>metadata</a:t>
            </a:r>
            <a:r>
              <a:rPr lang="de-DE" dirty="0">
                <a:effectLst/>
              </a:rPr>
              <a:t> </a:t>
            </a:r>
            <a:r>
              <a:rPr lang="de-DE" dirty="0" err="1">
                <a:effectLst/>
              </a:rPr>
              <a:t>and</a:t>
            </a:r>
            <a:r>
              <a:rPr lang="de-DE" dirty="0">
                <a:effectLst/>
              </a:rPr>
              <a:t> </a:t>
            </a:r>
            <a:r>
              <a:rPr lang="de-DE" dirty="0" err="1">
                <a:effectLst/>
              </a:rPr>
              <a:t>optionally</a:t>
            </a:r>
            <a:r>
              <a:rPr lang="de-DE" dirty="0">
                <a:effectLst/>
              </a:rPr>
              <a:t> </a:t>
            </a:r>
            <a:r>
              <a:rPr lang="de-DE" dirty="0" err="1">
                <a:effectLst/>
              </a:rPr>
              <a:t>for</a:t>
            </a:r>
            <a:r>
              <a:rPr lang="de-DE" dirty="0">
                <a:effectLst/>
              </a:rPr>
              <a:t> </a:t>
            </a:r>
            <a:r>
              <a:rPr lang="de-DE" dirty="0" err="1">
                <a:effectLst/>
              </a:rPr>
              <a:t>file</a:t>
            </a:r>
            <a:r>
              <a:rPr lang="de-DE" dirty="0">
                <a:effectLst/>
              </a:rPr>
              <a:t> </a:t>
            </a:r>
            <a:r>
              <a:rPr lang="de-DE" dirty="0" err="1">
                <a:effectLst/>
              </a:rPr>
              <a:t>data</a:t>
            </a:r>
            <a:r>
              <a:rPr lang="de-DE" dirty="0">
                <a:effectLst/>
              </a:rPr>
              <a:t>, </a:t>
            </a:r>
            <a:r>
              <a:rPr lang="de-DE" dirty="0" err="1">
                <a:effectLst/>
              </a:rPr>
              <a:t>giving</a:t>
            </a:r>
            <a:r>
              <a:rPr lang="de-DE" dirty="0">
                <a:effectLst/>
              </a:rPr>
              <a:t> </a:t>
            </a:r>
            <a:r>
              <a:rPr lang="de-DE" dirty="0" err="1">
                <a:effectLst/>
              </a:rPr>
              <a:t>ReFS</a:t>
            </a:r>
            <a:r>
              <a:rPr lang="de-DE" dirty="0">
                <a:effectLst/>
              </a:rPr>
              <a:t> the </a:t>
            </a:r>
            <a:r>
              <a:rPr lang="de-DE" dirty="0" err="1">
                <a:effectLst/>
              </a:rPr>
              <a:t>ability</a:t>
            </a:r>
            <a:r>
              <a:rPr lang="de-DE" dirty="0">
                <a:effectLst/>
              </a:rPr>
              <a:t> </a:t>
            </a:r>
            <a:r>
              <a:rPr lang="de-DE" dirty="0" err="1">
                <a:effectLst/>
              </a:rPr>
              <a:t>to</a:t>
            </a:r>
            <a:r>
              <a:rPr lang="de-DE" dirty="0">
                <a:effectLst/>
              </a:rPr>
              <a:t> </a:t>
            </a:r>
            <a:r>
              <a:rPr lang="de-DE" dirty="0" err="1">
                <a:effectLst/>
              </a:rPr>
              <a:t>reliably</a:t>
            </a:r>
            <a:r>
              <a:rPr lang="de-DE" dirty="0">
                <a:effectLst/>
              </a:rPr>
              <a:t> </a:t>
            </a:r>
            <a:r>
              <a:rPr lang="de-DE" dirty="0" err="1">
                <a:effectLst/>
              </a:rPr>
              <a:t>detect</a:t>
            </a:r>
            <a:r>
              <a:rPr lang="de-DE" dirty="0">
                <a:effectLst/>
              </a:rPr>
              <a:t> </a:t>
            </a:r>
            <a:r>
              <a:rPr lang="de-DE" dirty="0" err="1">
                <a:effectLst/>
              </a:rPr>
              <a:t>corruptions</a:t>
            </a:r>
            <a:r>
              <a:rPr lang="de-DE" dirty="0">
                <a:effectLst/>
              </a:rPr>
              <a:t>. </a:t>
            </a:r>
          </a:p>
          <a:p>
            <a:endParaRPr lang="de-DE" dirty="0">
              <a:effectLst/>
            </a:endParaRPr>
          </a:p>
          <a:p>
            <a:r>
              <a:rPr lang="de-DE" dirty="0"/>
              <a:t>https://docs.microsoft.com/de-de/windows-server/storage/refs/refs-overview</a:t>
            </a:r>
          </a:p>
        </p:txBody>
      </p:sp>
      <p:sp>
        <p:nvSpPr>
          <p:cNvPr id="4" name="Foliennummernplatzhalter 3"/>
          <p:cNvSpPr>
            <a:spLocks noGrp="1"/>
          </p:cNvSpPr>
          <p:nvPr>
            <p:ph type="sldNum" sz="quarter" idx="10"/>
          </p:nvPr>
        </p:nvSpPr>
        <p:spPr/>
        <p:txBody>
          <a:bodyPr/>
          <a:lstStyle/>
          <a:p>
            <a:fld id="{ABA1D276-F6C7-4535-B5F1-CD6738CFECBC}" type="slidenum">
              <a:rPr lang="de-DE" smtClean="0"/>
              <a:t>10</a:t>
            </a:fld>
            <a:endParaRPr lang="de-DE"/>
          </a:p>
        </p:txBody>
      </p:sp>
    </p:spTree>
    <p:extLst>
      <p:ext uri="{BB962C8B-B14F-4D97-AF65-F5344CB8AC3E}">
        <p14:creationId xmlns:p14="http://schemas.microsoft.com/office/powerpoint/2010/main" val="867733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update in der </a:t>
            </a:r>
            <a:r>
              <a:rPr lang="de-DE" dirty="0" err="1"/>
              <a:t>deduplizierung</a:t>
            </a:r>
            <a:endParaRPr lang="de-DE" dirty="0"/>
          </a:p>
        </p:txBody>
      </p:sp>
      <p:sp>
        <p:nvSpPr>
          <p:cNvPr id="4" name="Foliennummernplatzhalter 3"/>
          <p:cNvSpPr>
            <a:spLocks noGrp="1"/>
          </p:cNvSpPr>
          <p:nvPr>
            <p:ph type="sldNum" sz="quarter" idx="10"/>
          </p:nvPr>
        </p:nvSpPr>
        <p:spPr/>
        <p:txBody>
          <a:bodyPr/>
          <a:lstStyle/>
          <a:p>
            <a:fld id="{2B4AE511-E031-44A7-A463-01AD4CC035B1}" type="slidenum">
              <a:rPr lang="de-DE" smtClean="0"/>
              <a:t>54</a:t>
            </a:fld>
            <a:endParaRPr lang="de-DE"/>
          </a:p>
        </p:txBody>
      </p:sp>
    </p:spTree>
    <p:extLst>
      <p:ext uri="{BB962C8B-B14F-4D97-AF65-F5344CB8AC3E}">
        <p14:creationId xmlns:p14="http://schemas.microsoft.com/office/powerpoint/2010/main" val="3508811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update in der </a:t>
            </a:r>
            <a:r>
              <a:rPr lang="de-DE" dirty="0" err="1"/>
              <a:t>deduplizierung</a:t>
            </a:r>
            <a:endParaRPr lang="de-DE" dirty="0"/>
          </a:p>
          <a:p>
            <a:endParaRPr lang="de-DE" dirty="0"/>
          </a:p>
          <a:p>
            <a:r>
              <a:rPr lang="de-DE" sz="1200" kern="1200" dirty="0">
                <a:solidFill>
                  <a:schemeClr val="tx1"/>
                </a:solidFill>
                <a:effectLst/>
                <a:latin typeface="+mn-lt"/>
                <a:ea typeface="+mn-ea"/>
                <a:cs typeface="+mn-cs"/>
              </a:rPr>
              <a:t>Verbesserte Leistung von sehr großen Dateien</a:t>
            </a:r>
            <a:br>
              <a:rPr lang="de-DE" sz="1200" kern="1200" dirty="0">
                <a:solidFill>
                  <a:schemeClr val="tx1"/>
                </a:solidFill>
                <a:effectLst/>
                <a:latin typeface="+mn-lt"/>
                <a:ea typeface="+mn-ea"/>
                <a:cs typeface="+mn-cs"/>
              </a:rPr>
            </a:b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Welche Veränderungen hat dieser Wert hinzufügen?</a:t>
            </a:r>
            <a:br>
              <a:rPr lang="de-DE" sz="1200" kern="1200" dirty="0">
                <a:solidFill>
                  <a:schemeClr val="tx1"/>
                </a:solidFill>
                <a:effectLst/>
                <a:latin typeface="+mn-lt"/>
                <a:ea typeface="+mn-ea"/>
                <a:cs typeface="+mn-cs"/>
              </a:rPr>
            </a:b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Verbesserung der Leistung auf sehr große Dateien ermöglicht es Administratoren, </a:t>
            </a:r>
            <a:r>
              <a:rPr lang="de-DE" sz="1200" kern="1200" dirty="0" err="1">
                <a:solidFill>
                  <a:schemeClr val="tx1"/>
                </a:solidFill>
                <a:effectLst/>
                <a:latin typeface="+mn-lt"/>
                <a:ea typeface="+mn-ea"/>
                <a:cs typeface="+mn-cs"/>
              </a:rPr>
              <a:t>Deduplizierung</a:t>
            </a:r>
            <a:r>
              <a:rPr lang="de-DE" sz="1200" kern="1200" dirty="0">
                <a:solidFill>
                  <a:schemeClr val="tx1"/>
                </a:solidFill>
                <a:effectLst/>
                <a:latin typeface="+mn-lt"/>
                <a:ea typeface="+mn-ea"/>
                <a:cs typeface="+mn-cs"/>
              </a:rPr>
              <a:t> Einsparungen zu einer größeren Palette von Arbeitslasten gelten. Beispielsweise ermöglicht die </a:t>
            </a:r>
            <a:r>
              <a:rPr lang="de-DE" sz="1200" kern="1200" dirty="0" err="1">
                <a:solidFill>
                  <a:schemeClr val="tx1"/>
                </a:solidFill>
                <a:effectLst/>
                <a:latin typeface="+mn-lt"/>
                <a:ea typeface="+mn-ea"/>
                <a:cs typeface="+mn-cs"/>
              </a:rPr>
              <a:t>Deduplizierung</a:t>
            </a:r>
            <a:r>
              <a:rPr lang="de-DE" sz="1200" kern="1200" dirty="0">
                <a:solidFill>
                  <a:schemeClr val="tx1"/>
                </a:solidFill>
                <a:effectLst/>
                <a:latin typeface="+mn-lt"/>
                <a:ea typeface="+mn-ea"/>
                <a:cs typeface="+mn-cs"/>
              </a:rPr>
              <a:t> von sehr großen Dateien, die normalerweise mit Backup-</a:t>
            </a:r>
            <a:r>
              <a:rPr lang="de-DE" sz="1200" kern="1200" dirty="0" err="1">
                <a:solidFill>
                  <a:schemeClr val="tx1"/>
                </a:solidFill>
                <a:effectLst/>
                <a:latin typeface="+mn-lt"/>
                <a:ea typeface="+mn-ea"/>
                <a:cs typeface="+mn-cs"/>
              </a:rPr>
              <a:t>Workloads</a:t>
            </a:r>
            <a:r>
              <a:rPr lang="de-DE" sz="1200" kern="1200" dirty="0">
                <a:solidFill>
                  <a:schemeClr val="tx1"/>
                </a:solidFill>
                <a:effectLst/>
                <a:latin typeface="+mn-lt"/>
                <a:ea typeface="+mn-ea"/>
                <a:cs typeface="+mn-cs"/>
              </a:rPr>
              <a:t> zugeordnet.</a:t>
            </a:r>
            <a:br>
              <a:rPr lang="de-DE" sz="1200" kern="1200" dirty="0">
                <a:solidFill>
                  <a:schemeClr val="tx1"/>
                </a:solidFill>
                <a:effectLst/>
                <a:latin typeface="+mn-lt"/>
                <a:ea typeface="+mn-ea"/>
                <a:cs typeface="+mn-cs"/>
              </a:rPr>
            </a:b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Was ist anders?</a:t>
            </a:r>
            <a:br>
              <a:rPr lang="de-DE" sz="1200" kern="1200" dirty="0">
                <a:solidFill>
                  <a:schemeClr val="tx1"/>
                </a:solidFill>
                <a:effectLst/>
                <a:latin typeface="+mn-lt"/>
                <a:ea typeface="+mn-ea"/>
                <a:cs typeface="+mn-cs"/>
              </a:rPr>
            </a:b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In Windows Server 2016 Technical Preview, </a:t>
            </a:r>
            <a:r>
              <a:rPr lang="de-DE" sz="1200" kern="1200" dirty="0" err="1">
                <a:solidFill>
                  <a:schemeClr val="tx1"/>
                </a:solidFill>
                <a:effectLst/>
                <a:latin typeface="+mn-lt"/>
                <a:ea typeface="+mn-ea"/>
                <a:cs typeface="+mn-cs"/>
              </a:rPr>
              <a:t>Deduplizierung</a:t>
            </a:r>
            <a:r>
              <a:rPr lang="de-DE" sz="1200" kern="1200" dirty="0">
                <a:solidFill>
                  <a:schemeClr val="tx1"/>
                </a:solidFill>
                <a:effectLst/>
                <a:latin typeface="+mn-lt"/>
                <a:ea typeface="+mn-ea"/>
                <a:cs typeface="+mn-cs"/>
              </a:rPr>
              <a:t> große Dateien (100GBs bis zu 1 TB) erheblich verbessert: schnellere Optimierung Durchsatz, bessere Leistung Zugang, die Fähigkeit zur Optimierung von großen Dateien (anstatt Neustart) nach dem Failover wieder aufzunehmen.</a:t>
            </a:r>
            <a:br>
              <a:rPr lang="de-DE" sz="1200" kern="1200" dirty="0">
                <a:solidFill>
                  <a:schemeClr val="tx1"/>
                </a:solidFill>
                <a:effectLst/>
                <a:latin typeface="+mn-lt"/>
                <a:ea typeface="+mn-ea"/>
                <a:cs typeface="+mn-cs"/>
              </a:rPr>
            </a:b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Für weitere Informationen über die Neuerungen in der </a:t>
            </a:r>
            <a:r>
              <a:rPr lang="de-DE" sz="1200" kern="1200" dirty="0" err="1">
                <a:solidFill>
                  <a:schemeClr val="tx1"/>
                </a:solidFill>
                <a:effectLst/>
                <a:latin typeface="+mn-lt"/>
                <a:ea typeface="+mn-ea"/>
                <a:cs typeface="+mn-cs"/>
              </a:rPr>
              <a:t>Deduplizierung</a:t>
            </a:r>
            <a:r>
              <a:rPr lang="de-DE" sz="1200" kern="1200" dirty="0">
                <a:solidFill>
                  <a:schemeClr val="tx1"/>
                </a:solidFill>
                <a:effectLst/>
                <a:latin typeface="+mn-lt"/>
                <a:ea typeface="+mn-ea"/>
                <a:cs typeface="+mn-cs"/>
              </a:rPr>
              <a:t> finden </a:t>
            </a:r>
            <a:r>
              <a:rPr lang="de-DE" sz="1200" kern="1200" dirty="0" err="1">
                <a:solidFill>
                  <a:schemeClr val="tx1"/>
                </a:solidFill>
                <a:effectLst/>
                <a:latin typeface="+mn-lt"/>
                <a:ea typeface="+mn-ea"/>
                <a:cs typeface="+mn-cs"/>
              </a:rPr>
              <a:t>Datendeduplizierung</a:t>
            </a:r>
            <a:r>
              <a:rPr lang="de-DE" sz="1200" kern="1200">
                <a:solidFill>
                  <a:schemeClr val="tx1"/>
                </a:solidFill>
                <a:effectLst/>
                <a:latin typeface="+mn-lt"/>
                <a:ea typeface="+mn-ea"/>
                <a:cs typeface="+mn-cs"/>
              </a:rPr>
              <a:t> in Windows Server Technical Preview 3.</a:t>
            </a:r>
            <a:endParaRPr lang="de-DE" dirty="0"/>
          </a:p>
        </p:txBody>
      </p:sp>
      <p:sp>
        <p:nvSpPr>
          <p:cNvPr id="4" name="Foliennummernplatzhalter 3"/>
          <p:cNvSpPr>
            <a:spLocks noGrp="1"/>
          </p:cNvSpPr>
          <p:nvPr>
            <p:ph type="sldNum" sz="quarter" idx="10"/>
          </p:nvPr>
        </p:nvSpPr>
        <p:spPr/>
        <p:txBody>
          <a:bodyPr/>
          <a:lstStyle/>
          <a:p>
            <a:fld id="{2B4AE511-E031-44A7-A463-01AD4CC035B1}" type="slidenum">
              <a:rPr lang="de-DE" smtClean="0"/>
              <a:t>55</a:t>
            </a:fld>
            <a:endParaRPr lang="de-DE"/>
          </a:p>
        </p:txBody>
      </p:sp>
    </p:spTree>
    <p:extLst>
      <p:ext uri="{BB962C8B-B14F-4D97-AF65-F5344CB8AC3E}">
        <p14:creationId xmlns:p14="http://schemas.microsoft.com/office/powerpoint/2010/main" val="3586578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Allgemeine Dateiserver eignen sich gut für die </a:t>
            </a:r>
            <a:r>
              <a:rPr lang="de-DE" dirty="0" err="1">
                <a:effectLst/>
              </a:rPr>
              <a:t>Datendeduplizierung</a:t>
            </a:r>
            <a:r>
              <a:rPr lang="de-DE" dirty="0">
                <a:effectLst/>
              </a:rPr>
              <a:t>, weil mehrere Benutzer tendenziell über zahlreiche Kopien oder Versionen derselben Datei </a:t>
            </a:r>
            <a:r>
              <a:rPr lang="de-DE" dirty="0" err="1">
                <a:effectLst/>
              </a:rPr>
              <a:t>verfügen.General</a:t>
            </a:r>
            <a:r>
              <a:rPr lang="de-DE" dirty="0">
                <a:effectLst/>
              </a:rPr>
              <a:t> </a:t>
            </a:r>
            <a:r>
              <a:rPr lang="de-DE" dirty="0" err="1">
                <a:effectLst/>
              </a:rPr>
              <a:t>purpose</a:t>
            </a:r>
            <a:r>
              <a:rPr lang="de-DE" dirty="0">
                <a:effectLst/>
              </a:rPr>
              <a:t> </a:t>
            </a:r>
            <a:r>
              <a:rPr lang="de-DE" dirty="0" err="1">
                <a:effectLst/>
              </a:rPr>
              <a:t>file</a:t>
            </a:r>
            <a:r>
              <a:rPr lang="de-DE" dirty="0">
                <a:effectLst/>
              </a:rPr>
              <a:t> </a:t>
            </a:r>
            <a:r>
              <a:rPr lang="de-DE" dirty="0" err="1">
                <a:effectLst/>
              </a:rPr>
              <a:t>servers</a:t>
            </a:r>
            <a:r>
              <a:rPr lang="de-DE" dirty="0">
                <a:effectLst/>
              </a:rPr>
              <a:t> </a:t>
            </a:r>
            <a:r>
              <a:rPr lang="de-DE" dirty="0" err="1">
                <a:effectLst/>
              </a:rPr>
              <a:t>are</a:t>
            </a:r>
            <a:r>
              <a:rPr lang="de-DE" dirty="0">
                <a:effectLst/>
              </a:rPr>
              <a:t> a </a:t>
            </a:r>
            <a:r>
              <a:rPr lang="de-DE" dirty="0" err="1">
                <a:effectLst/>
              </a:rPr>
              <a:t>good</a:t>
            </a:r>
            <a:r>
              <a:rPr lang="de-DE" dirty="0">
                <a:effectLst/>
              </a:rPr>
              <a:t> </a:t>
            </a:r>
            <a:r>
              <a:rPr lang="de-DE" dirty="0" err="1">
                <a:effectLst/>
              </a:rPr>
              <a:t>candidate</a:t>
            </a:r>
            <a:r>
              <a:rPr lang="de-DE" dirty="0">
                <a:effectLst/>
              </a:rPr>
              <a:t> </a:t>
            </a:r>
            <a:r>
              <a:rPr lang="de-DE" dirty="0" err="1">
                <a:effectLst/>
              </a:rPr>
              <a:t>for</a:t>
            </a:r>
            <a:r>
              <a:rPr lang="de-DE" dirty="0">
                <a:effectLst/>
              </a:rPr>
              <a:t> Data </a:t>
            </a:r>
            <a:r>
              <a:rPr lang="de-DE" dirty="0" err="1">
                <a:effectLst/>
              </a:rPr>
              <a:t>Deduplication</a:t>
            </a:r>
            <a:r>
              <a:rPr lang="de-DE" dirty="0">
                <a:effectLst/>
              </a:rPr>
              <a:t> </a:t>
            </a:r>
            <a:r>
              <a:rPr lang="de-DE" dirty="0" err="1">
                <a:effectLst/>
              </a:rPr>
              <a:t>because</a:t>
            </a:r>
            <a:r>
              <a:rPr lang="de-DE" dirty="0">
                <a:effectLst/>
              </a:rPr>
              <a:t> multiple </a:t>
            </a:r>
            <a:r>
              <a:rPr lang="de-DE" dirty="0" err="1">
                <a:effectLst/>
              </a:rPr>
              <a:t>users</a:t>
            </a:r>
            <a:r>
              <a:rPr lang="de-DE" dirty="0">
                <a:effectLst/>
              </a:rPr>
              <a:t> </a:t>
            </a:r>
            <a:r>
              <a:rPr lang="de-DE" dirty="0" err="1">
                <a:effectLst/>
              </a:rPr>
              <a:t>tend</a:t>
            </a:r>
            <a:r>
              <a:rPr lang="de-DE" dirty="0">
                <a:effectLst/>
              </a:rPr>
              <a:t> </a:t>
            </a:r>
            <a:r>
              <a:rPr lang="de-DE" dirty="0" err="1">
                <a:effectLst/>
              </a:rPr>
              <a:t>to</a:t>
            </a:r>
            <a:r>
              <a:rPr lang="de-DE" dirty="0">
                <a:effectLst/>
              </a:rPr>
              <a:t> </a:t>
            </a:r>
            <a:r>
              <a:rPr lang="de-DE" dirty="0" err="1">
                <a:effectLst/>
              </a:rPr>
              <a:t>have</a:t>
            </a:r>
            <a:r>
              <a:rPr lang="de-DE" dirty="0">
                <a:effectLst/>
              </a:rPr>
              <a:t> </a:t>
            </a:r>
            <a:r>
              <a:rPr lang="de-DE" dirty="0" err="1">
                <a:effectLst/>
              </a:rPr>
              <a:t>many</a:t>
            </a:r>
            <a:r>
              <a:rPr lang="de-DE" dirty="0">
                <a:effectLst/>
              </a:rPr>
              <a:t> </a:t>
            </a:r>
            <a:r>
              <a:rPr lang="de-DE" dirty="0" err="1">
                <a:effectLst/>
              </a:rPr>
              <a:t>copies</a:t>
            </a:r>
            <a:r>
              <a:rPr lang="de-DE" dirty="0">
                <a:effectLst/>
              </a:rPr>
              <a:t> </a:t>
            </a:r>
            <a:r>
              <a:rPr lang="de-DE" dirty="0" err="1">
                <a:effectLst/>
              </a:rPr>
              <a:t>or</a:t>
            </a:r>
            <a:r>
              <a:rPr lang="de-DE" dirty="0">
                <a:effectLst/>
              </a:rPr>
              <a:t> </a:t>
            </a:r>
            <a:r>
              <a:rPr lang="de-DE" dirty="0" err="1">
                <a:effectLst/>
              </a:rPr>
              <a:t>versions</a:t>
            </a:r>
            <a:r>
              <a:rPr lang="de-DE" dirty="0">
                <a:effectLst/>
              </a:rPr>
              <a:t> </a:t>
            </a:r>
            <a:r>
              <a:rPr lang="de-DE" dirty="0" err="1">
                <a:effectLst/>
              </a:rPr>
              <a:t>of</a:t>
            </a:r>
            <a:r>
              <a:rPr lang="de-DE" dirty="0">
                <a:effectLst/>
              </a:rPr>
              <a:t> the same </a:t>
            </a:r>
            <a:r>
              <a:rPr lang="de-DE" dirty="0" err="1">
                <a:effectLst/>
              </a:rPr>
              <a:t>file</a:t>
            </a:r>
            <a:r>
              <a:rPr lang="de-DE" dirty="0">
                <a:effectLst/>
              </a:rPr>
              <a:t>. Freigaben für die Softwareentwicklung profitieren von der </a:t>
            </a:r>
            <a:r>
              <a:rPr lang="de-DE" dirty="0" err="1">
                <a:effectLst/>
              </a:rPr>
              <a:t>Datendeduplizierung</a:t>
            </a:r>
            <a:r>
              <a:rPr lang="de-DE" dirty="0">
                <a:effectLst/>
              </a:rPr>
              <a:t>, da viele Binärdateien von Build zu Build im Wesentlichen unverändert </a:t>
            </a:r>
            <a:r>
              <a:rPr lang="de-DE" dirty="0" err="1">
                <a:effectLst/>
              </a:rPr>
              <a:t>bleiben.Software</a:t>
            </a:r>
            <a:r>
              <a:rPr lang="de-DE" dirty="0">
                <a:effectLst/>
              </a:rPr>
              <a:t> </a:t>
            </a:r>
            <a:r>
              <a:rPr lang="de-DE" dirty="0" err="1">
                <a:effectLst/>
              </a:rPr>
              <a:t>development</a:t>
            </a:r>
            <a:r>
              <a:rPr lang="de-DE" dirty="0">
                <a:effectLst/>
              </a:rPr>
              <a:t> </a:t>
            </a:r>
            <a:r>
              <a:rPr lang="de-DE" dirty="0" err="1">
                <a:effectLst/>
              </a:rPr>
              <a:t>shares</a:t>
            </a:r>
            <a:r>
              <a:rPr lang="de-DE" dirty="0">
                <a:effectLst/>
              </a:rPr>
              <a:t> </a:t>
            </a:r>
            <a:r>
              <a:rPr lang="de-DE" dirty="0" err="1">
                <a:effectLst/>
              </a:rPr>
              <a:t>benefit</a:t>
            </a:r>
            <a:r>
              <a:rPr lang="de-DE" dirty="0">
                <a:effectLst/>
              </a:rPr>
              <a:t> </a:t>
            </a:r>
            <a:r>
              <a:rPr lang="de-DE" dirty="0" err="1">
                <a:effectLst/>
              </a:rPr>
              <a:t>from</a:t>
            </a:r>
            <a:r>
              <a:rPr lang="de-DE" dirty="0">
                <a:effectLst/>
              </a:rPr>
              <a:t> Data </a:t>
            </a:r>
            <a:r>
              <a:rPr lang="de-DE" dirty="0" err="1">
                <a:effectLst/>
              </a:rPr>
              <a:t>Deduplication</a:t>
            </a:r>
            <a:r>
              <a:rPr lang="de-DE" dirty="0">
                <a:effectLst/>
              </a:rPr>
              <a:t> </a:t>
            </a:r>
            <a:r>
              <a:rPr lang="de-DE" dirty="0" err="1">
                <a:effectLst/>
              </a:rPr>
              <a:t>because</a:t>
            </a:r>
            <a:r>
              <a:rPr lang="de-DE" dirty="0">
                <a:effectLst/>
              </a:rPr>
              <a:t> </a:t>
            </a:r>
            <a:r>
              <a:rPr lang="de-DE" dirty="0" err="1">
                <a:effectLst/>
              </a:rPr>
              <a:t>many</a:t>
            </a:r>
            <a:r>
              <a:rPr lang="de-DE" dirty="0">
                <a:effectLst/>
              </a:rPr>
              <a:t> </a:t>
            </a:r>
            <a:r>
              <a:rPr lang="de-DE" dirty="0" err="1">
                <a:effectLst/>
              </a:rPr>
              <a:t>binaries</a:t>
            </a:r>
            <a:r>
              <a:rPr lang="de-DE" dirty="0">
                <a:effectLst/>
              </a:rPr>
              <a:t> </a:t>
            </a:r>
            <a:r>
              <a:rPr lang="de-DE" dirty="0" err="1">
                <a:effectLst/>
              </a:rPr>
              <a:t>remain</a:t>
            </a:r>
            <a:r>
              <a:rPr lang="de-DE" dirty="0">
                <a:effectLst/>
              </a:rPr>
              <a:t> </a:t>
            </a:r>
            <a:r>
              <a:rPr lang="de-DE" dirty="0" err="1">
                <a:effectLst/>
              </a:rPr>
              <a:t>essentially</a:t>
            </a:r>
            <a:r>
              <a:rPr lang="de-DE" dirty="0">
                <a:effectLst/>
              </a:rPr>
              <a:t> </a:t>
            </a:r>
            <a:r>
              <a:rPr lang="de-DE" dirty="0" err="1">
                <a:effectLst/>
              </a:rPr>
              <a:t>unchanged</a:t>
            </a:r>
            <a:r>
              <a:rPr lang="de-DE" dirty="0">
                <a:effectLst/>
              </a:rPr>
              <a:t> </a:t>
            </a:r>
            <a:r>
              <a:rPr lang="de-DE" dirty="0" err="1">
                <a:effectLst/>
              </a:rPr>
              <a:t>from</a:t>
            </a:r>
            <a:r>
              <a:rPr lang="de-DE" dirty="0">
                <a:effectLst/>
              </a:rPr>
              <a:t> </a:t>
            </a:r>
            <a:r>
              <a:rPr lang="de-DE" dirty="0" err="1">
                <a:effectLst/>
              </a:rPr>
              <a:t>build</a:t>
            </a:r>
            <a:r>
              <a:rPr lang="de-DE" dirty="0">
                <a:effectLst/>
              </a:rPr>
              <a:t> </a:t>
            </a:r>
            <a:r>
              <a:rPr lang="de-DE" dirty="0" err="1">
                <a:effectLst/>
              </a:rPr>
              <a:t>to</a:t>
            </a:r>
            <a:r>
              <a:rPr lang="de-DE" dirty="0">
                <a:effectLst/>
              </a:rPr>
              <a:t> </a:t>
            </a:r>
            <a:r>
              <a:rPr lang="de-DE" dirty="0" err="1">
                <a:effectLst/>
              </a:rPr>
              <a:t>build</a:t>
            </a:r>
            <a:r>
              <a:rPr lang="de-DE" dirty="0">
                <a:effectLst/>
              </a:rPr>
              <a:t>.</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56</a:t>
            </a:fld>
            <a:endParaRPr lang="de-DE"/>
          </a:p>
        </p:txBody>
      </p:sp>
    </p:spTree>
    <p:extLst>
      <p:ext uri="{BB962C8B-B14F-4D97-AF65-F5344CB8AC3E}">
        <p14:creationId xmlns:p14="http://schemas.microsoft.com/office/powerpoint/2010/main" val="346896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Darüber hinaus kann die </a:t>
            </a:r>
            <a:r>
              <a:rPr lang="de-DE" dirty="0" err="1">
                <a:effectLst/>
              </a:rPr>
              <a:t>Datendeduplizierung</a:t>
            </a:r>
            <a:r>
              <a:rPr lang="de-DE" dirty="0">
                <a:effectLst/>
              </a:rPr>
              <a:t> einen Beitrag gegen die </a:t>
            </a:r>
            <a:r>
              <a:rPr lang="de-DE" i="1" dirty="0">
                <a:effectLst/>
              </a:rPr>
              <a:t>VDI-Startverzögerung</a:t>
            </a:r>
            <a:r>
              <a:rPr lang="de-DE" dirty="0">
                <a:effectLst/>
              </a:rPr>
              <a:t> leisten, was den Abfall der Speicherleistung bezeichnet, wenn sich viele Benutzer gleichzeitig am Morgen an ihren Desktop-PCs </a:t>
            </a:r>
            <a:r>
              <a:rPr lang="de-DE" dirty="0" err="1">
                <a:effectLst/>
              </a:rPr>
              <a:t>anmelden.Additionally</a:t>
            </a:r>
            <a:r>
              <a:rPr lang="de-DE" dirty="0">
                <a:effectLst/>
              </a:rPr>
              <a:t>, Data </a:t>
            </a:r>
            <a:r>
              <a:rPr lang="de-DE" dirty="0" err="1">
                <a:effectLst/>
              </a:rPr>
              <a:t>Deduplication</a:t>
            </a:r>
            <a:r>
              <a:rPr lang="de-DE" dirty="0">
                <a:effectLst/>
              </a:rPr>
              <a:t> </a:t>
            </a:r>
            <a:r>
              <a:rPr lang="de-DE" dirty="0" err="1">
                <a:effectLst/>
              </a:rPr>
              <a:t>can</a:t>
            </a:r>
            <a:r>
              <a:rPr lang="de-DE" dirty="0">
                <a:effectLst/>
              </a:rPr>
              <a:t> </a:t>
            </a:r>
            <a:r>
              <a:rPr lang="de-DE" dirty="0" err="1">
                <a:effectLst/>
              </a:rPr>
              <a:t>help</a:t>
            </a:r>
            <a:r>
              <a:rPr lang="de-DE" dirty="0">
                <a:effectLst/>
              </a:rPr>
              <a:t> </a:t>
            </a:r>
            <a:r>
              <a:rPr lang="de-DE" dirty="0" err="1">
                <a:effectLst/>
              </a:rPr>
              <a:t>with</a:t>
            </a:r>
            <a:r>
              <a:rPr lang="de-DE" dirty="0">
                <a:effectLst/>
              </a:rPr>
              <a:t> the so-</a:t>
            </a:r>
            <a:r>
              <a:rPr lang="de-DE" dirty="0" err="1">
                <a:effectLst/>
              </a:rPr>
              <a:t>called</a:t>
            </a:r>
            <a:r>
              <a:rPr lang="de-DE" dirty="0">
                <a:effectLst/>
              </a:rPr>
              <a:t> </a:t>
            </a:r>
            <a:r>
              <a:rPr lang="de-DE" i="1" dirty="0">
                <a:effectLst/>
              </a:rPr>
              <a:t>VDI </a:t>
            </a:r>
            <a:r>
              <a:rPr lang="de-DE" i="1" dirty="0" err="1">
                <a:effectLst/>
              </a:rPr>
              <a:t>boot</a:t>
            </a:r>
            <a:r>
              <a:rPr lang="de-DE" i="1" dirty="0">
                <a:effectLst/>
              </a:rPr>
              <a:t> </a:t>
            </a:r>
            <a:r>
              <a:rPr lang="de-DE" i="1" dirty="0" err="1">
                <a:effectLst/>
              </a:rPr>
              <a:t>storm</a:t>
            </a:r>
            <a:r>
              <a:rPr lang="de-DE" dirty="0">
                <a:effectLst/>
              </a:rPr>
              <a:t>, </a:t>
            </a:r>
            <a:r>
              <a:rPr lang="de-DE" dirty="0" err="1">
                <a:effectLst/>
              </a:rPr>
              <a:t>which</a:t>
            </a:r>
            <a:r>
              <a:rPr lang="de-DE" dirty="0">
                <a:effectLst/>
              </a:rPr>
              <a:t> </a:t>
            </a:r>
            <a:r>
              <a:rPr lang="de-DE" dirty="0" err="1">
                <a:effectLst/>
              </a:rPr>
              <a:t>is</a:t>
            </a:r>
            <a:r>
              <a:rPr lang="de-DE" dirty="0">
                <a:effectLst/>
              </a:rPr>
              <a:t> the </a:t>
            </a:r>
            <a:r>
              <a:rPr lang="de-DE" dirty="0" err="1">
                <a:effectLst/>
              </a:rPr>
              <a:t>drop</a:t>
            </a:r>
            <a:r>
              <a:rPr lang="de-DE" dirty="0">
                <a:effectLst/>
              </a:rPr>
              <a:t> in </a:t>
            </a:r>
            <a:r>
              <a:rPr lang="de-DE" dirty="0" err="1">
                <a:effectLst/>
              </a:rPr>
              <a:t>storage</a:t>
            </a:r>
            <a:r>
              <a:rPr lang="de-DE" dirty="0">
                <a:effectLst/>
              </a:rPr>
              <a:t> </a:t>
            </a:r>
            <a:r>
              <a:rPr lang="de-DE" dirty="0" err="1">
                <a:effectLst/>
              </a:rPr>
              <a:t>performance</a:t>
            </a:r>
            <a:r>
              <a:rPr lang="de-DE" dirty="0">
                <a:effectLst/>
              </a:rPr>
              <a:t> </a:t>
            </a:r>
            <a:r>
              <a:rPr lang="de-DE" dirty="0" err="1">
                <a:effectLst/>
              </a:rPr>
              <a:t>when</a:t>
            </a:r>
            <a:r>
              <a:rPr lang="de-DE" dirty="0">
                <a:effectLst/>
              </a:rPr>
              <a:t> </a:t>
            </a:r>
            <a:r>
              <a:rPr lang="de-DE" dirty="0" err="1">
                <a:effectLst/>
              </a:rPr>
              <a:t>many</a:t>
            </a:r>
            <a:r>
              <a:rPr lang="de-DE" dirty="0">
                <a:effectLst/>
              </a:rPr>
              <a:t> </a:t>
            </a:r>
            <a:r>
              <a:rPr lang="de-DE" dirty="0" err="1">
                <a:effectLst/>
              </a:rPr>
              <a:t>users</a:t>
            </a:r>
            <a:r>
              <a:rPr lang="de-DE" dirty="0">
                <a:effectLst/>
              </a:rPr>
              <a:t> </a:t>
            </a:r>
            <a:r>
              <a:rPr lang="de-DE" dirty="0" err="1">
                <a:effectLst/>
              </a:rPr>
              <a:t>simultaneously</a:t>
            </a:r>
            <a:r>
              <a:rPr lang="de-DE" dirty="0">
                <a:effectLst/>
              </a:rPr>
              <a:t> </a:t>
            </a:r>
            <a:r>
              <a:rPr lang="de-DE" dirty="0" err="1">
                <a:effectLst/>
              </a:rPr>
              <a:t>sign</a:t>
            </a:r>
            <a:r>
              <a:rPr lang="de-DE" dirty="0">
                <a:effectLst/>
              </a:rPr>
              <a:t> in </a:t>
            </a:r>
            <a:r>
              <a:rPr lang="de-DE" dirty="0" err="1">
                <a:effectLst/>
              </a:rPr>
              <a:t>to</a:t>
            </a:r>
            <a:r>
              <a:rPr lang="de-DE" dirty="0">
                <a:effectLst/>
              </a:rPr>
              <a:t> </a:t>
            </a:r>
            <a:r>
              <a:rPr lang="de-DE" dirty="0" err="1">
                <a:effectLst/>
              </a:rPr>
              <a:t>their</a:t>
            </a:r>
            <a:r>
              <a:rPr lang="de-DE" dirty="0">
                <a:effectLst/>
              </a:rPr>
              <a:t> </a:t>
            </a:r>
            <a:r>
              <a:rPr lang="de-DE" dirty="0" err="1">
                <a:effectLst/>
              </a:rPr>
              <a:t>desktops</a:t>
            </a:r>
            <a:r>
              <a:rPr lang="de-DE" dirty="0">
                <a:effectLst/>
              </a:rPr>
              <a:t> </a:t>
            </a:r>
            <a:r>
              <a:rPr lang="de-DE" dirty="0" err="1">
                <a:effectLst/>
              </a:rPr>
              <a:t>to</a:t>
            </a:r>
            <a:r>
              <a:rPr lang="de-DE" dirty="0">
                <a:effectLst/>
              </a:rPr>
              <a:t> </a:t>
            </a:r>
            <a:r>
              <a:rPr lang="de-DE" dirty="0" err="1">
                <a:effectLst/>
              </a:rPr>
              <a:t>start</a:t>
            </a:r>
            <a:r>
              <a:rPr lang="de-DE" dirty="0">
                <a:effectLst/>
              </a:rPr>
              <a:t> the </a:t>
            </a:r>
            <a:r>
              <a:rPr lang="de-DE" dirty="0" err="1">
                <a:effectLst/>
              </a:rPr>
              <a:t>day</a:t>
            </a:r>
            <a:r>
              <a:rPr lang="de-DE" dirty="0">
                <a:effectLst/>
              </a:rPr>
              <a:t>. </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57</a:t>
            </a:fld>
            <a:endParaRPr lang="de-DE"/>
          </a:p>
        </p:txBody>
      </p:sp>
    </p:spTree>
    <p:extLst>
      <p:ext uri="{BB962C8B-B14F-4D97-AF65-F5344CB8AC3E}">
        <p14:creationId xmlns:p14="http://schemas.microsoft.com/office/powerpoint/2010/main" val="1439829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fähiges Netzwerk</a:t>
            </a:r>
            <a:r>
              <a:rPr lang="de-DE" baseline="0" dirty="0"/>
              <a:t> empfohlen</a:t>
            </a:r>
            <a:endParaRPr lang="de-DE" dirty="0"/>
          </a:p>
          <a:p>
            <a:endParaRPr lang="de-DE" dirty="0"/>
          </a:p>
          <a:p>
            <a:r>
              <a:rPr lang="de-DE" dirty="0" err="1"/>
              <a:t>Stretched</a:t>
            </a:r>
            <a:r>
              <a:rPr lang="de-DE" dirty="0"/>
              <a:t> </a:t>
            </a:r>
            <a:r>
              <a:rPr lang="de-DE" dirty="0" err="1"/>
              <a:t>Failovercluster</a:t>
            </a:r>
            <a:r>
              <a:rPr lang="de-DE" dirty="0"/>
              <a:t> = </a:t>
            </a:r>
            <a:r>
              <a:rPr lang="de-DE" dirty="0" err="1"/>
              <a:t>Failovercluster</a:t>
            </a:r>
            <a:r>
              <a:rPr lang="de-DE" dirty="0"/>
              <a:t> welches sich</a:t>
            </a:r>
            <a:r>
              <a:rPr lang="de-DE" baseline="0" dirty="0"/>
              <a:t> über zwei Standorte erstreckt</a:t>
            </a:r>
          </a:p>
          <a:p>
            <a:r>
              <a:rPr lang="de-DE" dirty="0"/>
              <a:t>https://docs.microsoft.com/de-de/windows-server/storage/storage-replica/storage-replica-overview</a:t>
            </a:r>
          </a:p>
        </p:txBody>
      </p:sp>
      <p:sp>
        <p:nvSpPr>
          <p:cNvPr id="4" name="Foliennummernplatzhalter 3"/>
          <p:cNvSpPr>
            <a:spLocks noGrp="1"/>
          </p:cNvSpPr>
          <p:nvPr>
            <p:ph type="sldNum" sz="quarter" idx="10"/>
          </p:nvPr>
        </p:nvSpPr>
        <p:spPr/>
        <p:txBody>
          <a:bodyPr/>
          <a:lstStyle/>
          <a:p>
            <a:fld id="{2B4AE511-E031-44A7-A463-01AD4CC035B1}" type="slidenum">
              <a:rPr lang="de-DE" smtClean="0"/>
              <a:t>61</a:t>
            </a:fld>
            <a:endParaRPr lang="de-DE"/>
          </a:p>
        </p:txBody>
      </p:sp>
    </p:spTree>
    <p:extLst>
      <p:ext uri="{BB962C8B-B14F-4D97-AF65-F5344CB8AC3E}">
        <p14:creationId xmlns:p14="http://schemas.microsoft.com/office/powerpoint/2010/main" val="118696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fähiges Netzwerk</a:t>
            </a:r>
            <a:r>
              <a:rPr lang="de-DE" baseline="0" dirty="0"/>
              <a:t> empfohlen</a:t>
            </a:r>
            <a:endParaRPr lang="de-DE" dirty="0"/>
          </a:p>
          <a:p>
            <a:endParaRPr lang="de-DE" dirty="0"/>
          </a:p>
          <a:p>
            <a:r>
              <a:rPr lang="de-DE" dirty="0" err="1"/>
              <a:t>Stretched</a:t>
            </a:r>
            <a:r>
              <a:rPr lang="de-DE" dirty="0"/>
              <a:t> </a:t>
            </a:r>
            <a:r>
              <a:rPr lang="de-DE" dirty="0" err="1"/>
              <a:t>Failovercluster</a:t>
            </a:r>
            <a:r>
              <a:rPr lang="de-DE" dirty="0"/>
              <a:t> = </a:t>
            </a:r>
            <a:r>
              <a:rPr lang="de-DE" dirty="0" err="1"/>
              <a:t>Failovercluster</a:t>
            </a:r>
            <a:r>
              <a:rPr lang="de-DE" dirty="0"/>
              <a:t> welches sich</a:t>
            </a:r>
            <a:r>
              <a:rPr lang="de-DE" baseline="0" dirty="0"/>
              <a:t> über zwei Standorte erstreckt</a:t>
            </a:r>
          </a:p>
          <a:p>
            <a:r>
              <a:rPr lang="de-DE" dirty="0"/>
              <a:t>https://docs.microsoft.com/de-de/windows-server/storage/storage-replica/storage-replica-overview</a:t>
            </a:r>
          </a:p>
        </p:txBody>
      </p:sp>
      <p:sp>
        <p:nvSpPr>
          <p:cNvPr id="4" name="Foliennummernplatzhalter 3"/>
          <p:cNvSpPr>
            <a:spLocks noGrp="1"/>
          </p:cNvSpPr>
          <p:nvPr>
            <p:ph type="sldNum" sz="quarter" idx="10"/>
          </p:nvPr>
        </p:nvSpPr>
        <p:spPr/>
        <p:txBody>
          <a:bodyPr/>
          <a:lstStyle/>
          <a:p>
            <a:fld id="{2B4AE511-E031-44A7-A463-01AD4CC035B1}" type="slidenum">
              <a:rPr lang="de-DE" smtClean="0"/>
              <a:t>62</a:t>
            </a:fld>
            <a:endParaRPr lang="de-DE"/>
          </a:p>
        </p:txBody>
      </p:sp>
    </p:spTree>
    <p:extLst>
      <p:ext uri="{BB962C8B-B14F-4D97-AF65-F5344CB8AC3E}">
        <p14:creationId xmlns:p14="http://schemas.microsoft.com/office/powerpoint/2010/main" val="1545536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a:t>
            </a:r>
            <a:r>
              <a:rPr lang="de-DE" baseline="0" dirty="0"/>
              <a:t> = Metropolitan Area Network</a:t>
            </a:r>
          </a:p>
          <a:p>
            <a:r>
              <a:rPr lang="de-DE" baseline="0" dirty="0"/>
              <a:t>DFS-R = DFS Replikation (Distributed File </a:t>
            </a:r>
            <a:r>
              <a:rPr lang="de-DE" baseline="0" dirty="0" err="1"/>
              <a:t>Servive</a:t>
            </a:r>
            <a:r>
              <a:rPr lang="de-DE" baseline="0" dirty="0"/>
              <a:t> Replication)</a:t>
            </a:r>
          </a:p>
          <a:p>
            <a:r>
              <a:rPr lang="de-DE" baseline="0" dirty="0"/>
              <a:t>VSS = Frei übersetzt Volumen Schattenkopien</a:t>
            </a:r>
            <a:endParaRPr lang="de-DE" dirty="0"/>
          </a:p>
        </p:txBody>
      </p:sp>
      <p:sp>
        <p:nvSpPr>
          <p:cNvPr id="4" name="Foliennummernplatzhalter 3"/>
          <p:cNvSpPr>
            <a:spLocks noGrp="1"/>
          </p:cNvSpPr>
          <p:nvPr>
            <p:ph type="sldNum" sz="quarter" idx="10"/>
          </p:nvPr>
        </p:nvSpPr>
        <p:spPr/>
        <p:txBody>
          <a:bodyPr/>
          <a:lstStyle/>
          <a:p>
            <a:fld id="{2B4AE511-E031-44A7-A463-01AD4CC035B1}" type="slidenum">
              <a:rPr lang="de-DE" smtClean="0"/>
              <a:t>63</a:t>
            </a:fld>
            <a:endParaRPr lang="de-DE"/>
          </a:p>
        </p:txBody>
      </p:sp>
    </p:spTree>
    <p:extLst>
      <p:ext uri="{BB962C8B-B14F-4D97-AF65-F5344CB8AC3E}">
        <p14:creationId xmlns:p14="http://schemas.microsoft.com/office/powerpoint/2010/main" val="1488945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64</a:t>
            </a:fld>
            <a:endParaRPr lang="de-DE"/>
          </a:p>
        </p:txBody>
      </p:sp>
    </p:spTree>
    <p:extLst>
      <p:ext uri="{BB962C8B-B14F-4D97-AF65-F5344CB8AC3E}">
        <p14:creationId xmlns:p14="http://schemas.microsoft.com/office/powerpoint/2010/main" val="3153041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fähiges Netzwerk</a:t>
            </a:r>
            <a:r>
              <a:rPr lang="de-DE" baseline="0" dirty="0"/>
              <a:t> empfohlen</a:t>
            </a:r>
            <a:endParaRPr lang="de-DE" dirty="0"/>
          </a:p>
          <a:p>
            <a:endParaRPr lang="de-DE" dirty="0"/>
          </a:p>
          <a:p>
            <a:r>
              <a:rPr lang="de-DE" dirty="0" err="1"/>
              <a:t>Stretched</a:t>
            </a:r>
            <a:r>
              <a:rPr lang="de-DE" dirty="0"/>
              <a:t> </a:t>
            </a:r>
            <a:r>
              <a:rPr lang="de-DE" dirty="0" err="1"/>
              <a:t>Failovercluster</a:t>
            </a:r>
            <a:r>
              <a:rPr lang="de-DE" dirty="0"/>
              <a:t> = </a:t>
            </a:r>
            <a:r>
              <a:rPr lang="de-DE" dirty="0" err="1"/>
              <a:t>Failovercluster</a:t>
            </a:r>
            <a:r>
              <a:rPr lang="de-DE" dirty="0"/>
              <a:t> welches sich</a:t>
            </a:r>
            <a:r>
              <a:rPr lang="de-DE" baseline="0" dirty="0"/>
              <a:t> über zwei Standorte erstreckt</a:t>
            </a:r>
          </a:p>
          <a:p>
            <a:r>
              <a:rPr lang="de-DE" dirty="0"/>
              <a:t>https://docs.microsoft.com/de-de/windows-server/storage/storage-replica/storage-replica-overview</a:t>
            </a:r>
          </a:p>
        </p:txBody>
      </p:sp>
      <p:sp>
        <p:nvSpPr>
          <p:cNvPr id="4" name="Foliennummernplatzhalter 3"/>
          <p:cNvSpPr>
            <a:spLocks noGrp="1"/>
          </p:cNvSpPr>
          <p:nvPr>
            <p:ph type="sldNum" sz="quarter" idx="10"/>
          </p:nvPr>
        </p:nvSpPr>
        <p:spPr/>
        <p:txBody>
          <a:bodyPr/>
          <a:lstStyle/>
          <a:p>
            <a:fld id="{2B4AE511-E031-44A7-A463-01AD4CC035B1}" type="slidenum">
              <a:rPr lang="de-DE" smtClean="0"/>
              <a:t>67</a:t>
            </a:fld>
            <a:endParaRPr lang="de-DE"/>
          </a:p>
        </p:txBody>
      </p:sp>
    </p:spTree>
    <p:extLst>
      <p:ext uri="{BB962C8B-B14F-4D97-AF65-F5344CB8AC3E}">
        <p14:creationId xmlns:p14="http://schemas.microsoft.com/office/powerpoint/2010/main" val="423789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Last lässt sich für Evaluierungszwecke mit dem Tool </a:t>
            </a:r>
            <a:r>
              <a:rPr lang="de-DE" dirty="0" err="1"/>
              <a:t>diskpd</a:t>
            </a:r>
            <a:r>
              <a:rPr lang="de-DE" dirty="0"/>
              <a:t> erzeugen</a:t>
            </a:r>
            <a:r>
              <a:rPr lang="de-DE" baseline="0" dirty="0"/>
              <a:t> welches man vom </a:t>
            </a:r>
            <a:r>
              <a:rPr lang="de-DE" baseline="0" dirty="0" err="1"/>
              <a:t>Technet</a:t>
            </a:r>
            <a:r>
              <a:rPr lang="de-DE" baseline="0" dirty="0"/>
              <a:t> Gallery laden kann</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68</a:t>
            </a:fld>
            <a:endParaRPr lang="de-DE"/>
          </a:p>
        </p:txBody>
      </p:sp>
    </p:spTree>
    <p:extLst>
      <p:ext uri="{BB962C8B-B14F-4D97-AF65-F5344CB8AC3E}">
        <p14:creationId xmlns:p14="http://schemas.microsoft.com/office/powerpoint/2010/main" val="201816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Vhdx</a:t>
            </a:r>
            <a:r>
              <a:rPr lang="de-DE" dirty="0"/>
              <a:t> bei </a:t>
            </a:r>
            <a:r>
              <a:rPr lang="de-DE" dirty="0" err="1"/>
              <a:t>windows</a:t>
            </a:r>
            <a:r>
              <a:rPr lang="de-DE" dirty="0"/>
              <a:t> 8.1 eingeführt</a:t>
            </a:r>
          </a:p>
          <a:p>
            <a:r>
              <a:rPr lang="de-DE" dirty="0"/>
              <a:t>Dynamisch</a:t>
            </a:r>
            <a:r>
              <a:rPr lang="de-DE" baseline="0" dirty="0"/>
              <a:t> und </a:t>
            </a:r>
            <a:r>
              <a:rPr lang="de-DE" baseline="0" dirty="0" err="1"/>
              <a:t>differentiel</a:t>
            </a:r>
            <a:endParaRPr lang="de-DE" baseline="0" dirty="0"/>
          </a:p>
          <a:p>
            <a:endParaRPr lang="de-DE"/>
          </a:p>
        </p:txBody>
      </p:sp>
      <p:sp>
        <p:nvSpPr>
          <p:cNvPr id="4" name="Foliennummernplatzhalter 3"/>
          <p:cNvSpPr>
            <a:spLocks noGrp="1"/>
          </p:cNvSpPr>
          <p:nvPr>
            <p:ph type="sldNum" sz="quarter" idx="10"/>
          </p:nvPr>
        </p:nvSpPr>
        <p:spPr/>
        <p:txBody>
          <a:bodyPr/>
          <a:lstStyle/>
          <a:p>
            <a:fld id="{CB55FE5C-AC3A-47D7-B549-23EF9E2A5753}" type="slidenum">
              <a:rPr lang="de-DE" smtClean="0"/>
              <a:t>12</a:t>
            </a:fld>
            <a:endParaRPr lang="de-DE"/>
          </a:p>
        </p:txBody>
      </p:sp>
    </p:spTree>
    <p:extLst>
      <p:ext uri="{BB962C8B-B14F-4D97-AF65-F5344CB8AC3E}">
        <p14:creationId xmlns:p14="http://schemas.microsoft.com/office/powerpoint/2010/main" val="3014198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Last lässt sich für Evaluierungszwecke mit dem Tool </a:t>
            </a:r>
            <a:r>
              <a:rPr lang="de-DE" dirty="0" err="1"/>
              <a:t>diskpd</a:t>
            </a:r>
            <a:r>
              <a:rPr lang="de-DE" dirty="0"/>
              <a:t> erzeugen</a:t>
            </a:r>
            <a:r>
              <a:rPr lang="de-DE" baseline="0" dirty="0"/>
              <a:t> welches man vom </a:t>
            </a:r>
            <a:r>
              <a:rPr lang="de-DE" baseline="0" dirty="0" err="1"/>
              <a:t>Technet</a:t>
            </a:r>
            <a:r>
              <a:rPr lang="de-DE" baseline="0" dirty="0"/>
              <a:t> Gallery laden kann</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69</a:t>
            </a:fld>
            <a:endParaRPr lang="de-DE"/>
          </a:p>
        </p:txBody>
      </p:sp>
    </p:spTree>
    <p:extLst>
      <p:ext uri="{BB962C8B-B14F-4D97-AF65-F5344CB8AC3E}">
        <p14:creationId xmlns:p14="http://schemas.microsoft.com/office/powerpoint/2010/main" val="216685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Speicherebene =  Wenn SSD im Pool vorhanden sind werden diese automatisiert für häufig verwendete Dateien verwendet</a:t>
            </a:r>
          </a:p>
        </p:txBody>
      </p:sp>
      <p:sp>
        <p:nvSpPr>
          <p:cNvPr id="4" name="Foliennummernplatzhalter 3"/>
          <p:cNvSpPr>
            <a:spLocks noGrp="1"/>
          </p:cNvSpPr>
          <p:nvPr>
            <p:ph type="sldNum" sz="quarter" idx="10"/>
          </p:nvPr>
        </p:nvSpPr>
        <p:spPr/>
        <p:txBody>
          <a:bodyPr/>
          <a:lstStyle/>
          <a:p>
            <a:fld id="{ABA1D276-F6C7-4535-B5F1-CD6738CFECBC}" type="slidenum">
              <a:rPr lang="de-DE" smtClean="0"/>
              <a:t>72</a:t>
            </a:fld>
            <a:endParaRPr lang="de-DE"/>
          </a:p>
        </p:txBody>
      </p:sp>
    </p:spTree>
    <p:extLst>
      <p:ext uri="{BB962C8B-B14F-4D97-AF65-F5344CB8AC3E}">
        <p14:creationId xmlns:p14="http://schemas.microsoft.com/office/powerpoint/2010/main" val="2644043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Speicherebene =  Wenn SSD im Pool vorhanden sind werden diese automatisiert für häufig verwendete Dateien verwendet</a:t>
            </a:r>
          </a:p>
        </p:txBody>
      </p:sp>
      <p:sp>
        <p:nvSpPr>
          <p:cNvPr id="4" name="Foliennummernplatzhalter 3"/>
          <p:cNvSpPr>
            <a:spLocks noGrp="1"/>
          </p:cNvSpPr>
          <p:nvPr>
            <p:ph type="sldNum" sz="quarter" idx="10"/>
          </p:nvPr>
        </p:nvSpPr>
        <p:spPr/>
        <p:txBody>
          <a:bodyPr/>
          <a:lstStyle/>
          <a:p>
            <a:fld id="{ABA1D276-F6C7-4535-B5F1-CD6738CFECBC}" type="slidenum">
              <a:rPr lang="de-DE" smtClean="0"/>
              <a:t>73</a:t>
            </a:fld>
            <a:endParaRPr lang="de-DE"/>
          </a:p>
        </p:txBody>
      </p:sp>
    </p:spTree>
    <p:extLst>
      <p:ext uri="{BB962C8B-B14F-4D97-AF65-F5344CB8AC3E}">
        <p14:creationId xmlns:p14="http://schemas.microsoft.com/office/powerpoint/2010/main" val="1775373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IOPS = E/A Vorgänge pro Sekunde</a:t>
            </a:r>
          </a:p>
          <a:p>
            <a:r>
              <a:rPr lang="de-DE" dirty="0"/>
              <a:t>*1 https://blogs.technet.microsoft.com/filecab/2016/07/26/storage-iops-update-with-storage-spaces-direct/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Fehlertoleranz : Bei größeren Bereitstellungen sogar Gehäuse und Rack Fehlertoleranzen</a:t>
            </a:r>
          </a:p>
          <a:p>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74</a:t>
            </a:fld>
            <a:endParaRPr lang="de-DE"/>
          </a:p>
        </p:txBody>
      </p:sp>
    </p:spTree>
    <p:extLst>
      <p:ext uri="{BB962C8B-B14F-4D97-AF65-F5344CB8AC3E}">
        <p14:creationId xmlns:p14="http://schemas.microsoft.com/office/powerpoint/2010/main" val="3261067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75</a:t>
            </a:fld>
            <a:endParaRPr lang="de-DE"/>
          </a:p>
        </p:txBody>
      </p:sp>
    </p:spTree>
    <p:extLst>
      <p:ext uri="{BB962C8B-B14F-4D97-AF65-F5344CB8AC3E}">
        <p14:creationId xmlns:p14="http://schemas.microsoft.com/office/powerpoint/2010/main" val="3389078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76</a:t>
            </a:fld>
            <a:endParaRPr lang="de-DE"/>
          </a:p>
        </p:txBody>
      </p:sp>
    </p:spTree>
    <p:extLst>
      <p:ext uri="{BB962C8B-B14F-4D97-AF65-F5344CB8AC3E}">
        <p14:creationId xmlns:p14="http://schemas.microsoft.com/office/powerpoint/2010/main" val="1743955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77</a:t>
            </a:fld>
            <a:endParaRPr lang="de-DE"/>
          </a:p>
        </p:txBody>
      </p:sp>
    </p:spTree>
    <p:extLst>
      <p:ext uri="{BB962C8B-B14F-4D97-AF65-F5344CB8AC3E}">
        <p14:creationId xmlns:p14="http://schemas.microsoft.com/office/powerpoint/2010/main" val="252776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 Remote </a:t>
            </a:r>
            <a:r>
              <a:rPr lang="de-DE" dirty="0" err="1"/>
              <a:t>Direct</a:t>
            </a:r>
            <a:r>
              <a:rPr lang="de-DE" dirty="0"/>
              <a:t> Access Memory</a:t>
            </a:r>
          </a:p>
        </p:txBody>
      </p:sp>
      <p:sp>
        <p:nvSpPr>
          <p:cNvPr id="4" name="Foliennummernplatzhalter 3"/>
          <p:cNvSpPr>
            <a:spLocks noGrp="1"/>
          </p:cNvSpPr>
          <p:nvPr>
            <p:ph type="sldNum" sz="quarter" idx="10"/>
          </p:nvPr>
        </p:nvSpPr>
        <p:spPr/>
        <p:txBody>
          <a:bodyPr/>
          <a:lstStyle/>
          <a:p>
            <a:fld id="{ABA1D276-F6C7-4535-B5F1-CD6738CFECBC}" type="slidenum">
              <a:rPr lang="de-DE" smtClean="0"/>
              <a:t>78</a:t>
            </a:fld>
            <a:endParaRPr lang="de-DE"/>
          </a:p>
        </p:txBody>
      </p:sp>
    </p:spTree>
    <p:extLst>
      <p:ext uri="{BB962C8B-B14F-4D97-AF65-F5344CB8AC3E}">
        <p14:creationId xmlns:p14="http://schemas.microsoft.com/office/powerpoint/2010/main" val="4265207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 Remote </a:t>
            </a:r>
            <a:r>
              <a:rPr lang="de-DE" dirty="0" err="1"/>
              <a:t>Direct</a:t>
            </a:r>
            <a:r>
              <a:rPr lang="de-DE" dirty="0"/>
              <a:t> Access Memory</a:t>
            </a:r>
          </a:p>
        </p:txBody>
      </p:sp>
      <p:sp>
        <p:nvSpPr>
          <p:cNvPr id="4" name="Foliennummernplatzhalter 3"/>
          <p:cNvSpPr>
            <a:spLocks noGrp="1"/>
          </p:cNvSpPr>
          <p:nvPr>
            <p:ph type="sldNum" sz="quarter" idx="10"/>
          </p:nvPr>
        </p:nvSpPr>
        <p:spPr/>
        <p:txBody>
          <a:bodyPr/>
          <a:lstStyle/>
          <a:p>
            <a:fld id="{ABA1D276-F6C7-4535-B5F1-CD6738CFECBC}" type="slidenum">
              <a:rPr lang="de-DE" smtClean="0"/>
              <a:t>79</a:t>
            </a:fld>
            <a:endParaRPr lang="de-DE"/>
          </a:p>
        </p:txBody>
      </p:sp>
    </p:spTree>
    <p:extLst>
      <p:ext uri="{BB962C8B-B14F-4D97-AF65-F5344CB8AC3E}">
        <p14:creationId xmlns:p14="http://schemas.microsoft.com/office/powerpoint/2010/main" val="395735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RDMA = Remote </a:t>
            </a:r>
            <a:r>
              <a:rPr lang="de-DE" dirty="0" err="1"/>
              <a:t>Direct</a:t>
            </a:r>
            <a:r>
              <a:rPr lang="de-DE" dirty="0"/>
              <a:t> Access Memory</a:t>
            </a:r>
          </a:p>
        </p:txBody>
      </p:sp>
      <p:sp>
        <p:nvSpPr>
          <p:cNvPr id="4" name="Foliennummernplatzhalter 3"/>
          <p:cNvSpPr>
            <a:spLocks noGrp="1"/>
          </p:cNvSpPr>
          <p:nvPr>
            <p:ph type="sldNum" sz="quarter" idx="10"/>
          </p:nvPr>
        </p:nvSpPr>
        <p:spPr/>
        <p:txBody>
          <a:bodyPr/>
          <a:lstStyle/>
          <a:p>
            <a:fld id="{ABA1D276-F6C7-4535-B5F1-CD6738CFECBC}" type="slidenum">
              <a:rPr lang="de-DE" smtClean="0"/>
              <a:t>80</a:t>
            </a:fld>
            <a:endParaRPr lang="de-DE"/>
          </a:p>
        </p:txBody>
      </p:sp>
    </p:spTree>
    <p:extLst>
      <p:ext uri="{BB962C8B-B14F-4D97-AF65-F5344CB8AC3E}">
        <p14:creationId xmlns:p14="http://schemas.microsoft.com/office/powerpoint/2010/main" val="99947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Hyper-V Verbindung mit Manager über WS-MAN-Protokoll (Web Services </a:t>
            </a:r>
            <a:r>
              <a:rPr lang="de-DE" dirty="0" err="1"/>
              <a:t>for</a:t>
            </a:r>
            <a:r>
              <a:rPr lang="de-DE" dirty="0"/>
              <a:t> Management)</a:t>
            </a:r>
          </a:p>
          <a:p>
            <a:r>
              <a:rPr lang="de-DE" dirty="0"/>
              <a:t>Authentifizierung mit unterschiedlichen Benutzern jetzt möglich</a:t>
            </a:r>
          </a:p>
          <a:p>
            <a:r>
              <a:rPr lang="de-DE" dirty="0"/>
              <a:t>VSS = Volume Snapshot Service</a:t>
            </a:r>
          </a:p>
          <a:p>
            <a:r>
              <a:rPr lang="de-DE" dirty="0"/>
              <a:t>Hot ADD Netzwerkkarte nur Generation 2 bei Windows und Linux. Ram bei Generation 1 und 2</a:t>
            </a:r>
          </a:p>
          <a:p>
            <a:endParaRPr lang="de-DE" dirty="0"/>
          </a:p>
        </p:txBody>
      </p:sp>
      <p:sp>
        <p:nvSpPr>
          <p:cNvPr id="4" name="Foliennummernplatzhalter 3"/>
          <p:cNvSpPr>
            <a:spLocks noGrp="1"/>
          </p:cNvSpPr>
          <p:nvPr>
            <p:ph type="sldNum" sz="quarter" idx="10"/>
          </p:nvPr>
        </p:nvSpPr>
        <p:spPr/>
        <p:txBody>
          <a:bodyPr/>
          <a:lstStyle/>
          <a:p>
            <a:fld id="{35445664-382F-486E-95E5-C3AF3B2B0FD2}" type="slidenum">
              <a:rPr lang="de-DE" smtClean="0"/>
              <a:t>13</a:t>
            </a:fld>
            <a:endParaRPr lang="de-DE"/>
          </a:p>
        </p:txBody>
      </p:sp>
    </p:spTree>
    <p:extLst>
      <p:ext uri="{BB962C8B-B14F-4D97-AF65-F5344CB8AC3E}">
        <p14:creationId xmlns:p14="http://schemas.microsoft.com/office/powerpoint/2010/main" val="16550828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B55FE5C-AC3A-47D7-B549-23EF9E2A5753}" type="slidenum">
              <a:rPr lang="de-DE" smtClean="0"/>
              <a:t>81</a:t>
            </a:fld>
            <a:endParaRPr lang="de-DE"/>
          </a:p>
        </p:txBody>
      </p:sp>
    </p:spTree>
    <p:extLst>
      <p:ext uri="{BB962C8B-B14F-4D97-AF65-F5344CB8AC3E}">
        <p14:creationId xmlns:p14="http://schemas.microsoft.com/office/powerpoint/2010/main" val="1508520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Schemenbilder</a:t>
            </a:r>
            <a:r>
              <a:rPr lang="de-DE" baseline="0" dirty="0"/>
              <a:t> im Notfall unter C:\Users\so1.DOM-PPA01\Documents\WindowsServer2012R2 Powerwoche\WSUS</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83</a:t>
            </a:fld>
            <a:endParaRPr lang="de-DE"/>
          </a:p>
        </p:txBody>
      </p:sp>
    </p:spTree>
    <p:extLst>
      <p:ext uri="{BB962C8B-B14F-4D97-AF65-F5344CB8AC3E}">
        <p14:creationId xmlns:p14="http://schemas.microsoft.com/office/powerpoint/2010/main" val="3032407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Rsop.msc</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87</a:t>
            </a:fld>
            <a:endParaRPr lang="de-DE"/>
          </a:p>
        </p:txBody>
      </p:sp>
    </p:spTree>
    <p:extLst>
      <p:ext uri="{BB962C8B-B14F-4D97-AF65-F5344CB8AC3E}">
        <p14:creationId xmlns:p14="http://schemas.microsoft.com/office/powerpoint/2010/main" val="3442483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9A4BBB0-3C1C-46C7-AED4-AFE13D3AB226}" type="slidenum">
              <a:rPr lang="de-DE" smtClean="0"/>
              <a:t>88</a:t>
            </a:fld>
            <a:endParaRPr lang="de-DE"/>
          </a:p>
        </p:txBody>
      </p:sp>
    </p:spTree>
    <p:extLst>
      <p:ext uri="{BB962C8B-B14F-4D97-AF65-F5344CB8AC3E}">
        <p14:creationId xmlns:p14="http://schemas.microsoft.com/office/powerpoint/2010/main" val="1685925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89</a:t>
            </a:fld>
            <a:endParaRPr lang="de-DE"/>
          </a:p>
        </p:txBody>
      </p:sp>
    </p:spTree>
    <p:extLst>
      <p:ext uri="{BB962C8B-B14F-4D97-AF65-F5344CB8AC3E}">
        <p14:creationId xmlns:p14="http://schemas.microsoft.com/office/powerpoint/2010/main" val="944102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Rollen / </a:t>
            </a:r>
            <a:r>
              <a:rPr lang="de-DE" dirty="0" err="1"/>
              <a:t>Packete</a:t>
            </a:r>
            <a:r>
              <a:rPr lang="de-DE" dirty="0"/>
              <a:t> installierbar über </a:t>
            </a:r>
            <a:r>
              <a:rPr lang="de-DE" dirty="0" err="1"/>
              <a:t>NanoServer</a:t>
            </a:r>
            <a:r>
              <a:rPr lang="de-DE" baseline="0" dirty="0"/>
              <a:t> Package Management</a:t>
            </a:r>
          </a:p>
          <a:p>
            <a:r>
              <a:rPr lang="de-DE" dirty="0" err="1"/>
              <a:t>Install-PackageProvider</a:t>
            </a:r>
            <a:r>
              <a:rPr lang="de-DE" dirty="0"/>
              <a:t> </a:t>
            </a:r>
            <a:r>
              <a:rPr lang="de-DE" dirty="0" err="1"/>
              <a:t>NanoServerPackage</a:t>
            </a:r>
            <a:br>
              <a:rPr lang="de-DE" dirty="0"/>
            </a:br>
            <a:r>
              <a:rPr lang="de-DE" dirty="0"/>
              <a:t>Import-</a:t>
            </a:r>
            <a:r>
              <a:rPr lang="de-DE" dirty="0" err="1"/>
              <a:t>PackageProvider</a:t>
            </a:r>
            <a:r>
              <a:rPr lang="de-DE" dirty="0"/>
              <a:t> </a:t>
            </a:r>
            <a:r>
              <a:rPr lang="de-DE" dirty="0" err="1"/>
              <a:t>NanoServerPackage</a:t>
            </a:r>
            <a:endParaRPr lang="de-DE" dirty="0"/>
          </a:p>
        </p:txBody>
      </p:sp>
      <p:sp>
        <p:nvSpPr>
          <p:cNvPr id="4" name="Foliennummernplatzhalter 3"/>
          <p:cNvSpPr>
            <a:spLocks noGrp="1"/>
          </p:cNvSpPr>
          <p:nvPr>
            <p:ph type="sldNum" sz="quarter" idx="10"/>
          </p:nvPr>
        </p:nvSpPr>
        <p:spPr/>
        <p:txBody>
          <a:bodyPr/>
          <a:lstStyle/>
          <a:p>
            <a:fld id="{2B4AE511-E031-44A7-A463-01AD4CC035B1}" type="slidenum">
              <a:rPr lang="de-DE" smtClean="0"/>
              <a:t>90</a:t>
            </a:fld>
            <a:endParaRPr lang="de-DE"/>
          </a:p>
        </p:txBody>
      </p:sp>
    </p:spTree>
    <p:extLst>
      <p:ext uri="{BB962C8B-B14F-4D97-AF65-F5344CB8AC3E}">
        <p14:creationId xmlns:p14="http://schemas.microsoft.com/office/powerpoint/2010/main" val="881651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2B4AE511-E031-44A7-A463-01AD4CC035B1}" type="slidenum">
              <a:rPr lang="de-DE" smtClean="0"/>
              <a:t>91</a:t>
            </a:fld>
            <a:endParaRPr lang="de-DE"/>
          </a:p>
        </p:txBody>
      </p:sp>
    </p:spTree>
    <p:extLst>
      <p:ext uri="{BB962C8B-B14F-4D97-AF65-F5344CB8AC3E}">
        <p14:creationId xmlns:p14="http://schemas.microsoft.com/office/powerpoint/2010/main" val="2354010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a:t>IP </a:t>
            </a:r>
            <a:r>
              <a:rPr lang="de-DE" baseline="0" dirty="0"/>
              <a:t>Konfiguration beim erstellen. </a:t>
            </a:r>
          </a:p>
          <a:p>
            <a:r>
              <a:rPr lang="de-DE" dirty="0"/>
              <a:t>-</a:t>
            </a:r>
            <a:r>
              <a:rPr lang="de-DE" dirty="0" err="1"/>
              <a:t>InterfaceNameOrIndex</a:t>
            </a:r>
            <a:r>
              <a:rPr lang="de-DE" dirty="0"/>
              <a:t> Ethernet -Ipv4Address 192.168.1.2 -Ipv4SubnetMask 255.255.255.0 -Ipv4Gateway 192.168.1.1 -Ipv4Dns 192.168.1.1</a:t>
            </a:r>
            <a:endParaRPr lang="de-DE" baseline="0" dirty="0"/>
          </a:p>
        </p:txBody>
      </p:sp>
      <p:sp>
        <p:nvSpPr>
          <p:cNvPr id="4" name="Foliennummernplatzhalter 3"/>
          <p:cNvSpPr>
            <a:spLocks noGrp="1"/>
          </p:cNvSpPr>
          <p:nvPr>
            <p:ph type="sldNum" sz="quarter" idx="10"/>
          </p:nvPr>
        </p:nvSpPr>
        <p:spPr/>
        <p:txBody>
          <a:bodyPr/>
          <a:lstStyle/>
          <a:p>
            <a:fld id="{2B4AE511-E031-44A7-A463-01AD4CC035B1}" type="slidenum">
              <a:rPr lang="de-DE" smtClean="0"/>
              <a:t>92</a:t>
            </a:fld>
            <a:endParaRPr lang="de-DE"/>
          </a:p>
        </p:txBody>
      </p:sp>
    </p:spTree>
    <p:extLst>
      <p:ext uri="{BB962C8B-B14F-4D97-AF65-F5344CB8AC3E}">
        <p14:creationId xmlns:p14="http://schemas.microsoft.com/office/powerpoint/2010/main" val="23919118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#Treiberpfad kann </a:t>
            </a:r>
            <a:r>
              <a:rPr lang="de-DE" baseline="0" dirty="0" err="1"/>
              <a:t>beliebger</a:t>
            </a:r>
            <a:r>
              <a:rPr lang="de-DE" baseline="0" dirty="0"/>
              <a:t> Treiber sein der aus bestehender „normaler“ Server2016 Installation exportiert wurde</a:t>
            </a:r>
          </a:p>
          <a:p>
            <a:r>
              <a:rPr lang="de-DE" baseline="0" dirty="0"/>
              <a:t>#Neue </a:t>
            </a:r>
            <a:r>
              <a:rPr lang="de-DE" baseline="0" dirty="0" err="1"/>
              <a:t>vhdx</a:t>
            </a:r>
            <a:r>
              <a:rPr lang="de-DE" baseline="0" dirty="0"/>
              <a:t> in Nano formatieren</a:t>
            </a:r>
          </a:p>
          <a:p>
            <a:r>
              <a:rPr lang="de-DE" baseline="0" dirty="0"/>
              <a:t>Initialize-Disk -</a:t>
            </a:r>
            <a:r>
              <a:rPr lang="de-DE" baseline="0" dirty="0" err="1"/>
              <a:t>Number</a:t>
            </a:r>
            <a:r>
              <a:rPr lang="de-DE" baseline="0" dirty="0"/>
              <a:t> 1 -</a:t>
            </a:r>
            <a:r>
              <a:rPr lang="de-DE" baseline="0" dirty="0" err="1"/>
              <a:t>PartitionStyle</a:t>
            </a:r>
            <a:r>
              <a:rPr lang="de-DE" baseline="0" dirty="0"/>
              <a:t> GPT</a:t>
            </a:r>
          </a:p>
          <a:p>
            <a:r>
              <a:rPr lang="de-DE" baseline="0" dirty="0"/>
              <a:t>New-Volume -</a:t>
            </a:r>
            <a:r>
              <a:rPr lang="de-DE" baseline="0" dirty="0" err="1"/>
              <a:t>DiskNumber</a:t>
            </a:r>
            <a:r>
              <a:rPr lang="de-DE" baseline="0" dirty="0"/>
              <a:t> 1 -</a:t>
            </a:r>
            <a:r>
              <a:rPr lang="de-DE" baseline="0" dirty="0" err="1"/>
              <a:t>DriveLetter</a:t>
            </a:r>
            <a:r>
              <a:rPr lang="de-DE" baseline="0" dirty="0"/>
              <a:t> E</a:t>
            </a:r>
          </a:p>
          <a:p>
            <a:endParaRPr lang="de-DE" baseline="0" dirty="0"/>
          </a:p>
        </p:txBody>
      </p:sp>
      <p:sp>
        <p:nvSpPr>
          <p:cNvPr id="4" name="Foliennummernplatzhalter 3"/>
          <p:cNvSpPr>
            <a:spLocks noGrp="1"/>
          </p:cNvSpPr>
          <p:nvPr>
            <p:ph type="sldNum" sz="quarter" idx="10"/>
          </p:nvPr>
        </p:nvSpPr>
        <p:spPr/>
        <p:txBody>
          <a:bodyPr/>
          <a:lstStyle/>
          <a:p>
            <a:fld id="{2B4AE511-E031-44A7-A463-01AD4CC035B1}" type="slidenum">
              <a:rPr lang="de-DE" smtClean="0"/>
              <a:t>93</a:t>
            </a:fld>
            <a:endParaRPr lang="de-DE"/>
          </a:p>
        </p:txBody>
      </p:sp>
    </p:spTree>
    <p:extLst>
      <p:ext uri="{BB962C8B-B14F-4D97-AF65-F5344CB8AC3E}">
        <p14:creationId xmlns:p14="http://schemas.microsoft.com/office/powerpoint/2010/main" val="34957078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#Neue </a:t>
            </a:r>
            <a:r>
              <a:rPr lang="de-DE" baseline="0" dirty="0" err="1"/>
              <a:t>vhdx</a:t>
            </a:r>
            <a:r>
              <a:rPr lang="de-DE" baseline="0" dirty="0"/>
              <a:t> in Nano formatieren</a:t>
            </a:r>
          </a:p>
          <a:p>
            <a:r>
              <a:rPr lang="de-DE" baseline="0" dirty="0"/>
              <a:t>Initialize-Disk -</a:t>
            </a:r>
            <a:r>
              <a:rPr lang="de-DE" baseline="0" dirty="0" err="1"/>
              <a:t>Number</a:t>
            </a:r>
            <a:r>
              <a:rPr lang="de-DE" baseline="0" dirty="0"/>
              <a:t> 1 -</a:t>
            </a:r>
            <a:r>
              <a:rPr lang="de-DE" baseline="0" dirty="0" err="1"/>
              <a:t>PartitionStyle</a:t>
            </a:r>
            <a:r>
              <a:rPr lang="de-DE" baseline="0" dirty="0"/>
              <a:t> GPT</a:t>
            </a:r>
          </a:p>
          <a:p>
            <a:r>
              <a:rPr lang="de-DE" baseline="0" dirty="0"/>
              <a:t>New-Volume -</a:t>
            </a:r>
            <a:r>
              <a:rPr lang="de-DE" baseline="0" dirty="0" err="1"/>
              <a:t>DiskNumber</a:t>
            </a:r>
            <a:r>
              <a:rPr lang="de-DE" baseline="0" dirty="0"/>
              <a:t> 1 –</a:t>
            </a:r>
            <a:r>
              <a:rPr lang="de-DE" baseline="0" dirty="0" err="1"/>
              <a:t>FriendlyName</a:t>
            </a:r>
            <a:r>
              <a:rPr lang="de-DE" baseline="0"/>
              <a:t> Storage </a:t>
            </a:r>
            <a:r>
              <a:rPr lang="de-DE" baseline="0" dirty="0"/>
              <a:t>-</a:t>
            </a:r>
            <a:r>
              <a:rPr lang="de-DE" baseline="0" dirty="0" err="1"/>
              <a:t>DriveLetter</a:t>
            </a:r>
            <a:r>
              <a:rPr lang="de-DE" baseline="0" dirty="0"/>
              <a:t> E</a:t>
            </a:r>
          </a:p>
          <a:p>
            <a:endParaRPr lang="de-DE" dirty="0"/>
          </a:p>
        </p:txBody>
      </p:sp>
      <p:sp>
        <p:nvSpPr>
          <p:cNvPr id="4" name="Foliennummernplatzhalter 3"/>
          <p:cNvSpPr>
            <a:spLocks noGrp="1"/>
          </p:cNvSpPr>
          <p:nvPr>
            <p:ph type="sldNum" sz="quarter" idx="10"/>
          </p:nvPr>
        </p:nvSpPr>
        <p:spPr/>
        <p:txBody>
          <a:bodyPr/>
          <a:lstStyle/>
          <a:p>
            <a:fld id="{E9A4BBB0-3C1C-46C7-AED4-AFE13D3AB226}" type="slidenum">
              <a:rPr lang="de-DE" smtClean="0"/>
              <a:t>94</a:t>
            </a:fld>
            <a:endParaRPr lang="de-DE"/>
          </a:p>
        </p:txBody>
      </p:sp>
    </p:spTree>
    <p:extLst>
      <p:ext uri="{BB962C8B-B14F-4D97-AF65-F5344CB8AC3E}">
        <p14:creationId xmlns:p14="http://schemas.microsoft.com/office/powerpoint/2010/main" val="388704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5445664-382F-486E-95E5-C3AF3B2B0FD2}" type="slidenum">
              <a:rPr lang="de-DE" smtClean="0"/>
              <a:t>14</a:t>
            </a:fld>
            <a:endParaRPr lang="de-DE"/>
          </a:p>
        </p:txBody>
      </p:sp>
    </p:spTree>
    <p:extLst>
      <p:ext uri="{BB962C8B-B14F-4D97-AF65-F5344CB8AC3E}">
        <p14:creationId xmlns:p14="http://schemas.microsoft.com/office/powerpoint/2010/main" val="2713103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96</a:t>
            </a:fld>
            <a:endParaRPr lang="de-DE"/>
          </a:p>
        </p:txBody>
      </p:sp>
    </p:spTree>
    <p:extLst>
      <p:ext uri="{BB962C8B-B14F-4D97-AF65-F5344CB8AC3E}">
        <p14:creationId xmlns:p14="http://schemas.microsoft.com/office/powerpoint/2010/main" val="6312954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97</a:t>
            </a:fld>
            <a:endParaRPr lang="de-DE"/>
          </a:p>
        </p:txBody>
      </p:sp>
    </p:spTree>
    <p:extLst>
      <p:ext uri="{BB962C8B-B14F-4D97-AF65-F5344CB8AC3E}">
        <p14:creationId xmlns:p14="http://schemas.microsoft.com/office/powerpoint/2010/main" val="1353301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98</a:t>
            </a:fld>
            <a:endParaRPr lang="de-DE"/>
          </a:p>
        </p:txBody>
      </p:sp>
    </p:spTree>
    <p:extLst>
      <p:ext uri="{BB962C8B-B14F-4D97-AF65-F5344CB8AC3E}">
        <p14:creationId xmlns:p14="http://schemas.microsoft.com/office/powerpoint/2010/main" val="1046294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99</a:t>
            </a:fld>
            <a:endParaRPr lang="de-DE"/>
          </a:p>
        </p:txBody>
      </p:sp>
    </p:spTree>
    <p:extLst>
      <p:ext uri="{BB962C8B-B14F-4D97-AF65-F5344CB8AC3E}">
        <p14:creationId xmlns:p14="http://schemas.microsoft.com/office/powerpoint/2010/main" val="15311713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Image sind</a:t>
            </a:r>
            <a:r>
              <a:rPr lang="de-DE" baseline="0" dirty="0"/>
              <a:t> verschiedene Layer die auf einander aufbauen</a:t>
            </a:r>
          </a:p>
          <a:p>
            <a:r>
              <a:rPr lang="de-DE" baseline="0" dirty="0"/>
              <a:t>Differenzierende Festplatten. Layer 1 = Container OS, Layer 2 = Container Image1 / </a:t>
            </a:r>
            <a:r>
              <a:rPr lang="de-DE" baseline="0" dirty="0" err="1"/>
              <a:t>Sandbox</a:t>
            </a:r>
            <a:r>
              <a:rPr lang="de-DE" baseline="0" dirty="0"/>
              <a:t> </a:t>
            </a:r>
            <a:r>
              <a:rPr lang="de-DE" baseline="0" dirty="0" err="1"/>
              <a:t>usw</a:t>
            </a:r>
            <a:endParaRPr lang="de-DE" dirty="0"/>
          </a:p>
        </p:txBody>
      </p:sp>
      <p:sp>
        <p:nvSpPr>
          <p:cNvPr id="4" name="Foliennummernplatzhalter 3"/>
          <p:cNvSpPr>
            <a:spLocks noGrp="1"/>
          </p:cNvSpPr>
          <p:nvPr>
            <p:ph type="sldNum" sz="quarter" idx="10"/>
          </p:nvPr>
        </p:nvSpPr>
        <p:spPr/>
        <p:txBody>
          <a:bodyPr/>
          <a:lstStyle/>
          <a:p>
            <a:fld id="{35445664-382F-486E-95E5-C3AF3B2B0FD2}" type="slidenum">
              <a:rPr lang="de-DE" smtClean="0"/>
              <a:t>100</a:t>
            </a:fld>
            <a:endParaRPr lang="de-DE"/>
          </a:p>
        </p:txBody>
      </p:sp>
    </p:spTree>
    <p:extLst>
      <p:ext uri="{BB962C8B-B14F-4D97-AF65-F5344CB8AC3E}">
        <p14:creationId xmlns:p14="http://schemas.microsoft.com/office/powerpoint/2010/main" val="2783404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101</a:t>
            </a:fld>
            <a:endParaRPr lang="de-DE"/>
          </a:p>
        </p:txBody>
      </p:sp>
    </p:spTree>
    <p:extLst>
      <p:ext uri="{BB962C8B-B14F-4D97-AF65-F5344CB8AC3E}">
        <p14:creationId xmlns:p14="http://schemas.microsoft.com/office/powerpoint/2010/main" val="2819933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Logischer</a:t>
            </a:r>
            <a:r>
              <a:rPr lang="de-DE" baseline="0" dirty="0"/>
              <a:t> Aufbau einer Container Umgebung. Bei Erklärung ist die Verwendung von differenzierenden Festplatten hilfreich</a:t>
            </a:r>
            <a:endParaRPr lang="de-DE" dirty="0"/>
          </a:p>
        </p:txBody>
      </p:sp>
      <p:sp>
        <p:nvSpPr>
          <p:cNvPr id="4" name="Foliennummernplatzhalter 3"/>
          <p:cNvSpPr>
            <a:spLocks noGrp="1"/>
          </p:cNvSpPr>
          <p:nvPr>
            <p:ph type="sldNum" sz="quarter" idx="10"/>
          </p:nvPr>
        </p:nvSpPr>
        <p:spPr/>
        <p:txBody>
          <a:bodyPr/>
          <a:lstStyle/>
          <a:p>
            <a:fld id="{35445664-382F-486E-95E5-C3AF3B2B0FD2}" type="slidenum">
              <a:rPr lang="de-DE" smtClean="0"/>
              <a:t>102</a:t>
            </a:fld>
            <a:endParaRPr lang="de-DE"/>
          </a:p>
        </p:txBody>
      </p:sp>
    </p:spTree>
    <p:extLst>
      <p:ext uri="{BB962C8B-B14F-4D97-AF65-F5344CB8AC3E}">
        <p14:creationId xmlns:p14="http://schemas.microsoft.com/office/powerpoint/2010/main" val="31257574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103</a:t>
            </a:fld>
            <a:endParaRPr lang="de-DE"/>
          </a:p>
        </p:txBody>
      </p:sp>
    </p:spTree>
    <p:extLst>
      <p:ext uri="{BB962C8B-B14F-4D97-AF65-F5344CB8AC3E}">
        <p14:creationId xmlns:p14="http://schemas.microsoft.com/office/powerpoint/2010/main" val="36061751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5445664-382F-486E-95E5-C3AF3B2B0FD2}" type="slidenum">
              <a:rPr lang="de-DE" smtClean="0"/>
              <a:t>104</a:t>
            </a:fld>
            <a:endParaRPr lang="de-DE"/>
          </a:p>
        </p:txBody>
      </p:sp>
    </p:spTree>
    <p:extLst>
      <p:ext uri="{BB962C8B-B14F-4D97-AF65-F5344CB8AC3E}">
        <p14:creationId xmlns:p14="http://schemas.microsoft.com/office/powerpoint/2010/main" val="16301875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107</a:t>
            </a:fld>
            <a:endParaRPr lang="de-DE"/>
          </a:p>
        </p:txBody>
      </p:sp>
    </p:spTree>
    <p:extLst>
      <p:ext uri="{BB962C8B-B14F-4D97-AF65-F5344CB8AC3E}">
        <p14:creationId xmlns:p14="http://schemas.microsoft.com/office/powerpoint/2010/main" val="286176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Erklärung</a:t>
            </a:r>
            <a:r>
              <a:rPr lang="de-DE" baseline="0" dirty="0"/>
              <a:t> und Erläuterung der schriftlichen dezimal / binar </a:t>
            </a:r>
            <a:r>
              <a:rPr lang="de-DE" baseline="0" dirty="0" err="1"/>
              <a:t>wandlung</a:t>
            </a:r>
            <a:r>
              <a:rPr lang="de-DE" baseline="0" dirty="0"/>
              <a:t> für nächste </a:t>
            </a:r>
            <a:r>
              <a:rPr lang="de-DE" baseline="0" dirty="0" err="1"/>
              <a:t>aufgabe</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17</a:t>
            </a:fld>
            <a:endParaRPr lang="de-DE"/>
          </a:p>
        </p:txBody>
      </p:sp>
    </p:spTree>
    <p:extLst>
      <p:ext uri="{BB962C8B-B14F-4D97-AF65-F5344CB8AC3E}">
        <p14:creationId xmlns:p14="http://schemas.microsoft.com/office/powerpoint/2010/main" val="1415731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F85EE90-E5C9-45E3-8349-BD4E87ADCEBE}" type="slidenum">
              <a:rPr lang="de-DE" smtClean="0"/>
              <a:t>108</a:t>
            </a:fld>
            <a:endParaRPr lang="de-DE"/>
          </a:p>
        </p:txBody>
      </p:sp>
    </p:spTree>
    <p:extLst>
      <p:ext uri="{BB962C8B-B14F-4D97-AF65-F5344CB8AC3E}">
        <p14:creationId xmlns:p14="http://schemas.microsoft.com/office/powerpoint/2010/main" val="1931831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110</a:t>
            </a:fld>
            <a:endParaRPr lang="de-DE"/>
          </a:p>
        </p:txBody>
      </p:sp>
    </p:spTree>
    <p:extLst>
      <p:ext uri="{BB962C8B-B14F-4D97-AF65-F5344CB8AC3E}">
        <p14:creationId xmlns:p14="http://schemas.microsoft.com/office/powerpoint/2010/main" val="40357257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111</a:t>
            </a:fld>
            <a:endParaRPr lang="de-DE"/>
          </a:p>
        </p:txBody>
      </p:sp>
    </p:spTree>
    <p:extLst>
      <p:ext uri="{BB962C8B-B14F-4D97-AF65-F5344CB8AC3E}">
        <p14:creationId xmlns:p14="http://schemas.microsoft.com/office/powerpoint/2010/main" val="23286684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112</a:t>
            </a:fld>
            <a:endParaRPr lang="de-DE"/>
          </a:p>
        </p:txBody>
      </p:sp>
    </p:spTree>
    <p:extLst>
      <p:ext uri="{BB962C8B-B14F-4D97-AF65-F5344CB8AC3E}">
        <p14:creationId xmlns:p14="http://schemas.microsoft.com/office/powerpoint/2010/main" val="19050821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113</a:t>
            </a:fld>
            <a:endParaRPr lang="de-DE"/>
          </a:p>
        </p:txBody>
      </p:sp>
    </p:spTree>
    <p:extLst>
      <p:ext uri="{BB962C8B-B14F-4D97-AF65-F5344CB8AC3E}">
        <p14:creationId xmlns:p14="http://schemas.microsoft.com/office/powerpoint/2010/main" val="14264938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114</a:t>
            </a:fld>
            <a:endParaRPr lang="de-DE"/>
          </a:p>
        </p:txBody>
      </p:sp>
    </p:spTree>
    <p:extLst>
      <p:ext uri="{BB962C8B-B14F-4D97-AF65-F5344CB8AC3E}">
        <p14:creationId xmlns:p14="http://schemas.microsoft.com/office/powerpoint/2010/main" val="7220049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116</a:t>
            </a:fld>
            <a:endParaRPr lang="de-DE"/>
          </a:p>
        </p:txBody>
      </p:sp>
    </p:spTree>
    <p:extLst>
      <p:ext uri="{BB962C8B-B14F-4D97-AF65-F5344CB8AC3E}">
        <p14:creationId xmlns:p14="http://schemas.microsoft.com/office/powerpoint/2010/main" val="15588145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doppelte System ID sind schlecht fürs Netzwerk deswegen diese ID mit </a:t>
            </a:r>
            <a:r>
              <a:rPr lang="de-DE" dirty="0" err="1"/>
              <a:t>Sysprep</a:t>
            </a:r>
            <a:r>
              <a:rPr lang="de-DE" dirty="0"/>
              <a:t> entfernen</a:t>
            </a:r>
          </a:p>
          <a:p>
            <a:r>
              <a:rPr lang="de-DE" dirty="0"/>
              <a:t> für die VM am besten 2 GB statischer Ram</a:t>
            </a:r>
          </a:p>
        </p:txBody>
      </p:sp>
      <p:sp>
        <p:nvSpPr>
          <p:cNvPr id="4" name="Foliennummernplatzhalter 3"/>
          <p:cNvSpPr>
            <a:spLocks noGrp="1"/>
          </p:cNvSpPr>
          <p:nvPr>
            <p:ph type="sldNum" sz="quarter" idx="10"/>
          </p:nvPr>
        </p:nvSpPr>
        <p:spPr/>
        <p:txBody>
          <a:bodyPr/>
          <a:lstStyle/>
          <a:p>
            <a:fld id="{3F85EE90-E5C9-45E3-8349-BD4E87ADCEBE}" type="slidenum">
              <a:rPr lang="de-DE" smtClean="0"/>
              <a:t>118</a:t>
            </a:fld>
            <a:endParaRPr lang="de-DE"/>
          </a:p>
        </p:txBody>
      </p:sp>
    </p:spTree>
    <p:extLst>
      <p:ext uri="{BB962C8B-B14F-4D97-AF65-F5344CB8AC3E}">
        <p14:creationId xmlns:p14="http://schemas.microsoft.com/office/powerpoint/2010/main" val="40293438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noch viele alte Server im Einsatz </a:t>
            </a:r>
            <a:endParaRPr lang="de-DE" dirty="0"/>
          </a:p>
        </p:txBody>
      </p:sp>
      <p:sp>
        <p:nvSpPr>
          <p:cNvPr id="4" name="Foliennummernplatzhalter 3"/>
          <p:cNvSpPr>
            <a:spLocks noGrp="1"/>
          </p:cNvSpPr>
          <p:nvPr>
            <p:ph type="sldNum" sz="quarter" idx="10"/>
          </p:nvPr>
        </p:nvSpPr>
        <p:spPr/>
        <p:txBody>
          <a:bodyPr/>
          <a:lstStyle/>
          <a:p>
            <a:fld id="{B828E5C4-81EB-4DCA-A047-C7AF0C3B39B3}" type="slidenum">
              <a:rPr lang="de-DE" smtClean="0"/>
              <a:t>123</a:t>
            </a:fld>
            <a:endParaRPr lang="de-DE"/>
          </a:p>
        </p:txBody>
      </p:sp>
    </p:spTree>
    <p:extLst>
      <p:ext uri="{BB962C8B-B14F-4D97-AF65-F5344CB8AC3E}">
        <p14:creationId xmlns:p14="http://schemas.microsoft.com/office/powerpoint/2010/main" val="2697156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noch viele alte Server im Einsatz </a:t>
            </a:r>
            <a:endParaRPr lang="de-DE" dirty="0"/>
          </a:p>
        </p:txBody>
      </p:sp>
      <p:sp>
        <p:nvSpPr>
          <p:cNvPr id="4" name="Foliennummernplatzhalter 3"/>
          <p:cNvSpPr>
            <a:spLocks noGrp="1"/>
          </p:cNvSpPr>
          <p:nvPr>
            <p:ph type="sldNum" sz="quarter" idx="10"/>
          </p:nvPr>
        </p:nvSpPr>
        <p:spPr/>
        <p:txBody>
          <a:bodyPr/>
          <a:lstStyle/>
          <a:p>
            <a:fld id="{B828E5C4-81EB-4DCA-A047-C7AF0C3B39B3}" type="slidenum">
              <a:rPr lang="de-DE" smtClean="0"/>
              <a:t>124</a:t>
            </a:fld>
            <a:endParaRPr lang="de-DE"/>
          </a:p>
        </p:txBody>
      </p:sp>
    </p:spTree>
    <p:extLst>
      <p:ext uri="{BB962C8B-B14F-4D97-AF65-F5344CB8AC3E}">
        <p14:creationId xmlns:p14="http://schemas.microsoft.com/office/powerpoint/2010/main" val="310090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Netzanteil und Hostanteil</a:t>
            </a:r>
          </a:p>
          <a:p>
            <a:r>
              <a:rPr lang="de-DE" dirty="0"/>
              <a:t>Klassenbezogene Grenze</a:t>
            </a:r>
          </a:p>
          <a:p>
            <a:r>
              <a:rPr lang="de-DE" dirty="0"/>
              <a:t>Dez binär</a:t>
            </a:r>
          </a:p>
          <a:p>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18</a:t>
            </a:fld>
            <a:endParaRPr lang="de-DE"/>
          </a:p>
        </p:txBody>
      </p:sp>
    </p:spTree>
    <p:extLst>
      <p:ext uri="{BB962C8B-B14F-4D97-AF65-F5344CB8AC3E}">
        <p14:creationId xmlns:p14="http://schemas.microsoft.com/office/powerpoint/2010/main" val="21761184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noch viele alte Server im Einsatz </a:t>
            </a:r>
            <a:endParaRPr lang="de-DE" dirty="0"/>
          </a:p>
        </p:txBody>
      </p:sp>
      <p:sp>
        <p:nvSpPr>
          <p:cNvPr id="4" name="Foliennummernplatzhalter 3"/>
          <p:cNvSpPr>
            <a:spLocks noGrp="1"/>
          </p:cNvSpPr>
          <p:nvPr>
            <p:ph type="sldNum" sz="quarter" idx="10"/>
          </p:nvPr>
        </p:nvSpPr>
        <p:spPr/>
        <p:txBody>
          <a:bodyPr/>
          <a:lstStyle/>
          <a:p>
            <a:fld id="{B828E5C4-81EB-4DCA-A047-C7AF0C3B39B3}" type="slidenum">
              <a:rPr lang="de-DE" smtClean="0"/>
              <a:t>125</a:t>
            </a:fld>
            <a:endParaRPr lang="de-DE"/>
          </a:p>
        </p:txBody>
      </p:sp>
    </p:spTree>
    <p:extLst>
      <p:ext uri="{BB962C8B-B14F-4D97-AF65-F5344CB8AC3E}">
        <p14:creationId xmlns:p14="http://schemas.microsoft.com/office/powerpoint/2010/main" val="168461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noch viele alte Server im Einsatz </a:t>
            </a:r>
            <a:endParaRPr lang="de-DE" dirty="0"/>
          </a:p>
        </p:txBody>
      </p:sp>
      <p:sp>
        <p:nvSpPr>
          <p:cNvPr id="4" name="Foliennummernplatzhalter 3"/>
          <p:cNvSpPr>
            <a:spLocks noGrp="1"/>
          </p:cNvSpPr>
          <p:nvPr>
            <p:ph type="sldNum" sz="quarter" idx="10"/>
          </p:nvPr>
        </p:nvSpPr>
        <p:spPr/>
        <p:txBody>
          <a:bodyPr/>
          <a:lstStyle/>
          <a:p>
            <a:fld id="{B828E5C4-81EB-4DCA-A047-C7AF0C3B39B3}" type="slidenum">
              <a:rPr lang="de-DE" smtClean="0"/>
              <a:t>126</a:t>
            </a:fld>
            <a:endParaRPr lang="de-DE"/>
          </a:p>
        </p:txBody>
      </p:sp>
    </p:spTree>
    <p:extLst>
      <p:ext uri="{BB962C8B-B14F-4D97-AF65-F5344CB8AC3E}">
        <p14:creationId xmlns:p14="http://schemas.microsoft.com/office/powerpoint/2010/main" val="670861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noch viele alte Server im Einsatz </a:t>
            </a:r>
            <a:endParaRPr lang="de-DE" dirty="0"/>
          </a:p>
        </p:txBody>
      </p:sp>
      <p:sp>
        <p:nvSpPr>
          <p:cNvPr id="4" name="Foliennummernplatzhalter 3"/>
          <p:cNvSpPr>
            <a:spLocks noGrp="1"/>
          </p:cNvSpPr>
          <p:nvPr>
            <p:ph type="sldNum" sz="quarter" idx="10"/>
          </p:nvPr>
        </p:nvSpPr>
        <p:spPr/>
        <p:txBody>
          <a:bodyPr/>
          <a:lstStyle/>
          <a:p>
            <a:fld id="{B828E5C4-81EB-4DCA-A047-C7AF0C3B39B3}" type="slidenum">
              <a:rPr lang="de-DE" smtClean="0"/>
              <a:t>127</a:t>
            </a:fld>
            <a:endParaRPr lang="de-DE"/>
          </a:p>
        </p:txBody>
      </p:sp>
    </p:spTree>
    <p:extLst>
      <p:ext uri="{BB962C8B-B14F-4D97-AF65-F5344CB8AC3E}">
        <p14:creationId xmlns:p14="http://schemas.microsoft.com/office/powerpoint/2010/main" val="305347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TN erste Übung gleich</a:t>
            </a:r>
            <a:r>
              <a:rPr lang="de-DE" baseline="0" dirty="0"/>
              <a:t> können dann kann man sich die erste Übung sparen, ansonsten diese Aufgabe zusammen mit den TN lösen sodass diese dann die zweite Übung machen können.</a:t>
            </a:r>
            <a:endParaRPr lang="de-DE" dirty="0"/>
          </a:p>
        </p:txBody>
      </p:sp>
      <p:sp>
        <p:nvSpPr>
          <p:cNvPr id="4" name="Foliennummernplatzhalter 3"/>
          <p:cNvSpPr>
            <a:spLocks noGrp="1"/>
          </p:cNvSpPr>
          <p:nvPr>
            <p:ph type="sldNum" sz="quarter" idx="10"/>
          </p:nvPr>
        </p:nvSpPr>
        <p:spPr/>
        <p:txBody>
          <a:bodyPr/>
          <a:lstStyle/>
          <a:p>
            <a:fld id="{ABA1D276-F6C7-4535-B5F1-CD6738CFECBC}" type="slidenum">
              <a:rPr lang="de-DE" smtClean="0"/>
              <a:t>19</a:t>
            </a:fld>
            <a:endParaRPr lang="de-DE"/>
          </a:p>
        </p:txBody>
      </p:sp>
    </p:spTree>
    <p:extLst>
      <p:ext uri="{BB962C8B-B14F-4D97-AF65-F5344CB8AC3E}">
        <p14:creationId xmlns:p14="http://schemas.microsoft.com/office/powerpoint/2010/main" val="205672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Hinweiß</a:t>
            </a:r>
            <a:r>
              <a:rPr lang="de-DE" dirty="0"/>
              <a:t> auf sogenanntes Multi </a:t>
            </a:r>
            <a:r>
              <a:rPr lang="de-DE" dirty="0" err="1"/>
              <a:t>Homing</a:t>
            </a:r>
            <a:r>
              <a:rPr lang="de-DE" dirty="0"/>
              <a:t> : mehrere IP Adressen pro Adapter oder </a:t>
            </a:r>
            <a:r>
              <a:rPr lang="de-DE" dirty="0" err="1"/>
              <a:t>zb</a:t>
            </a:r>
            <a:r>
              <a:rPr lang="de-DE" dirty="0"/>
              <a:t> mehrere Gateway oder ähnliches über den Punkt erweitert</a:t>
            </a:r>
          </a:p>
        </p:txBody>
      </p:sp>
      <p:sp>
        <p:nvSpPr>
          <p:cNvPr id="4" name="Foliennummernplatzhalter 3"/>
          <p:cNvSpPr>
            <a:spLocks noGrp="1"/>
          </p:cNvSpPr>
          <p:nvPr>
            <p:ph type="sldNum" sz="quarter" idx="10"/>
          </p:nvPr>
        </p:nvSpPr>
        <p:spPr/>
        <p:txBody>
          <a:bodyPr/>
          <a:lstStyle/>
          <a:p>
            <a:fld id="{ABA1D276-F6C7-4535-B5F1-CD6738CFECBC}" type="slidenum">
              <a:rPr lang="de-DE" smtClean="0"/>
              <a:t>23</a:t>
            </a:fld>
            <a:endParaRPr lang="de-DE"/>
          </a:p>
        </p:txBody>
      </p:sp>
    </p:spTree>
    <p:extLst>
      <p:ext uri="{BB962C8B-B14F-4D97-AF65-F5344CB8AC3E}">
        <p14:creationId xmlns:p14="http://schemas.microsoft.com/office/powerpoint/2010/main" val="60502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p:cNvSpPr>
            <a:spLocks noGrp="1"/>
          </p:cNvSpPr>
          <p:nvPr>
            <p:ph type="sldNum" sz="quarter" idx="12"/>
          </p:nvPr>
        </p:nvSpPr>
        <p:spPr>
          <a:xfrm>
            <a:off x="9228666" y="6356350"/>
            <a:ext cx="1439334" cy="365125"/>
          </a:xfrm>
        </p:spPr>
        <p:txBody>
          <a:bodyPr/>
          <a:lstStyle/>
          <a:p>
            <a:fld id="{3452646D-A6D7-44DB-A6D8-8D9776FE6F37}" type="slidenum">
              <a:rPr lang="de-DE" smtClean="0"/>
              <a:t>‹Nr.›</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endParaRPr lang="de-DE"/>
          </a:p>
        </p:txBody>
      </p:sp>
    </p:spTree>
    <p:extLst>
      <p:ext uri="{BB962C8B-B14F-4D97-AF65-F5344CB8AC3E}">
        <p14:creationId xmlns:p14="http://schemas.microsoft.com/office/powerpoint/2010/main" val="109694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38153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349120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fld id="{07092F86-4528-45AD-BE02-44F3003717CF}" type="datetimeFigureOut">
              <a:rPr lang="de-DE" smtClean="0"/>
              <a:t>26.09.2022</a:t>
            </a:fld>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121581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310912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8593377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28129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4160596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4231911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Mastertitelformat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588647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29257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2186652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441113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991467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952285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89698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54253"/>
            <a:ext cx="10972800" cy="1143000"/>
          </a:xfrm>
          <a:prstGeom prst="rect">
            <a:avLst/>
          </a:prstGeom>
        </p:spPr>
        <p:txBody>
          <a:bodyPr/>
          <a:lstStyle/>
          <a:p>
            <a:r>
              <a:rPr lang="de-DE"/>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99621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19016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26392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150413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Mastertitelformat bearbeiten</a:t>
            </a:r>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160595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3452646D-A6D7-44DB-A6D8-8D9776FE6F37}"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49252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418951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52646D-A6D7-44DB-A6D8-8D9776FE6F37}" type="slidenum">
              <a:rPr lang="de-DE" smtClean="0"/>
              <a:t>‹Nr.›</a:t>
            </a:fld>
            <a:endParaRPr lang="de-DE"/>
          </a:p>
        </p:txBody>
      </p:sp>
    </p:spTree>
    <p:extLst>
      <p:ext uri="{BB962C8B-B14F-4D97-AF65-F5344CB8AC3E}">
        <p14:creationId xmlns:p14="http://schemas.microsoft.com/office/powerpoint/2010/main" val="350044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2646D-A6D7-44DB-A6D8-8D9776FE6F37}"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2081398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0629153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file:///C:\Users\so1\OneDrive\Themen\Anfang.ppt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Server 2022</a:t>
            </a:r>
            <a:br>
              <a:rPr lang="de-DE" dirty="0"/>
            </a:br>
            <a:r>
              <a:rPr lang="de-DE" dirty="0"/>
              <a:t>Administration</a:t>
            </a:r>
          </a:p>
        </p:txBody>
      </p:sp>
      <p:sp>
        <p:nvSpPr>
          <p:cNvPr id="3" name="Untertitel 2"/>
          <p:cNvSpPr>
            <a:spLocks noGrp="1"/>
          </p:cNvSpPr>
          <p:nvPr>
            <p:ph type="subTitle" idx="1"/>
          </p:nvPr>
        </p:nvSpPr>
        <p:spPr/>
        <p:txBody>
          <a:bodyPr/>
          <a:lstStyle/>
          <a:p>
            <a:r>
              <a:rPr lang="de-DE" dirty="0" err="1"/>
              <a:t>ppedv</a:t>
            </a:r>
            <a:r>
              <a:rPr lang="de-DE" dirty="0"/>
              <a:t> AG</a:t>
            </a:r>
          </a:p>
          <a:p>
            <a:r>
              <a:rPr lang="de-DE" dirty="0"/>
              <a:t>Alexander Schwarz</a:t>
            </a:r>
          </a:p>
        </p:txBody>
      </p:sp>
    </p:spTree>
    <p:extLst>
      <p:ext uri="{BB962C8B-B14F-4D97-AF65-F5344CB8AC3E}">
        <p14:creationId xmlns:p14="http://schemas.microsoft.com/office/powerpoint/2010/main" val="35821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ReFs</a:t>
            </a:r>
            <a:endParaRPr lang="de-DE" dirty="0"/>
          </a:p>
        </p:txBody>
      </p:sp>
      <p:sp>
        <p:nvSpPr>
          <p:cNvPr id="3" name="Inhaltsplatzhalter 2"/>
          <p:cNvSpPr>
            <a:spLocks noGrp="1"/>
          </p:cNvSpPr>
          <p:nvPr>
            <p:ph idx="1"/>
          </p:nvPr>
        </p:nvSpPr>
        <p:spPr/>
        <p:txBody>
          <a:bodyPr/>
          <a:lstStyle/>
          <a:p>
            <a:pPr marL="285750" indent="-285750"/>
            <a:r>
              <a:rPr lang="de-DE" dirty="0"/>
              <a:t>Keine Konvertierung von oder nach NTFS</a:t>
            </a:r>
          </a:p>
          <a:p>
            <a:pPr marL="285750" indent="-285750"/>
            <a:r>
              <a:rPr lang="de-DE" dirty="0" err="1"/>
              <a:t>Datendeduplizierung</a:t>
            </a:r>
            <a:r>
              <a:rPr lang="de-DE" dirty="0"/>
              <a:t> </a:t>
            </a:r>
            <a:r>
              <a:rPr lang="de-DE" dirty="0" err="1"/>
              <a:t>unterstüzt</a:t>
            </a:r>
            <a:r>
              <a:rPr lang="de-DE" dirty="0"/>
              <a:t> ab Srv2016 1709 / Server2019</a:t>
            </a:r>
            <a:endParaRPr lang="de-DE" dirty="0">
              <a:solidFill>
                <a:srgbClr val="7030A0"/>
              </a:solidFill>
            </a:endParaRPr>
          </a:p>
          <a:p>
            <a:pPr marL="285750" indent="-285750"/>
            <a:r>
              <a:rPr lang="de-DE" dirty="0"/>
              <a:t>Keine Komprimierung oder EFS</a:t>
            </a:r>
          </a:p>
          <a:p>
            <a:pPr marL="285750" indent="-285750"/>
            <a:r>
              <a:rPr lang="de-DE" dirty="0"/>
              <a:t>Keine Datenträgerkontingente</a:t>
            </a:r>
          </a:p>
          <a:p>
            <a:pPr marL="285750" indent="-285750"/>
            <a:r>
              <a:rPr lang="de-DE" dirty="0"/>
              <a:t>Online Behebung und Erkennung von Fehlern</a:t>
            </a:r>
          </a:p>
          <a:p>
            <a:pPr marL="285750" indent="-285750"/>
            <a:r>
              <a:rPr lang="de-DE" dirty="0" err="1"/>
              <a:t>Integrity</a:t>
            </a:r>
            <a:r>
              <a:rPr lang="de-DE" dirty="0"/>
              <a:t> Streams</a:t>
            </a:r>
          </a:p>
          <a:p>
            <a:pPr marL="285750" indent="-285750"/>
            <a:r>
              <a:rPr lang="de-DE" dirty="0"/>
              <a:t>Automatische Reparatur von Fehlern</a:t>
            </a:r>
          </a:p>
          <a:p>
            <a:endParaRPr lang="de-DE" dirty="0"/>
          </a:p>
        </p:txBody>
      </p:sp>
    </p:spTree>
    <p:extLst>
      <p:ext uri="{BB962C8B-B14F-4D97-AF65-F5344CB8AC3E}">
        <p14:creationId xmlns:p14="http://schemas.microsoft.com/office/powerpoint/2010/main" val="25413786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normAutofit fontScale="92500" lnSpcReduction="10000"/>
          </a:bodyPr>
          <a:lstStyle/>
          <a:p>
            <a:r>
              <a:rPr lang="de-DE" dirty="0"/>
              <a:t>Container Grundlagen</a:t>
            </a:r>
          </a:p>
          <a:p>
            <a:pPr lvl="1"/>
            <a:r>
              <a:rPr lang="de-DE" dirty="0"/>
              <a:t>Container Host</a:t>
            </a:r>
          </a:p>
          <a:p>
            <a:pPr lvl="2"/>
            <a:r>
              <a:rPr lang="de-DE" dirty="0"/>
              <a:t>Physischer oder Virtueller Computer / Server mit aktivierten Windows Server Container Features</a:t>
            </a:r>
          </a:p>
          <a:p>
            <a:pPr lvl="1"/>
            <a:r>
              <a:rPr lang="de-DE" dirty="0"/>
              <a:t>Container Image</a:t>
            </a:r>
          </a:p>
          <a:p>
            <a:pPr lvl="2"/>
            <a:r>
              <a:rPr lang="de-DE" dirty="0"/>
              <a:t>Alle Änderungen am System: Dateien, Registry, Software, </a:t>
            </a:r>
            <a:r>
              <a:rPr lang="de-DE" dirty="0" err="1"/>
              <a:t>usw</a:t>
            </a:r>
            <a:r>
              <a:rPr lang="de-DE" dirty="0"/>
              <a:t> werden in der „</a:t>
            </a:r>
            <a:r>
              <a:rPr lang="de-DE" dirty="0" err="1"/>
              <a:t>Sandbox</a:t>
            </a:r>
            <a:r>
              <a:rPr lang="de-DE" dirty="0"/>
              <a:t>“ gespeichert</a:t>
            </a:r>
          </a:p>
          <a:p>
            <a:pPr lvl="2"/>
            <a:r>
              <a:rPr lang="de-DE" dirty="0"/>
              <a:t>Um den aktuellen Container als Vorlage zu verwenden kann man die Änderungen in ein Image speichern</a:t>
            </a:r>
          </a:p>
          <a:p>
            <a:pPr lvl="2"/>
            <a:r>
              <a:rPr lang="de-DE" dirty="0" err="1"/>
              <a:t>Zb</a:t>
            </a:r>
            <a:r>
              <a:rPr lang="de-DE" dirty="0"/>
              <a:t>. Man installiert in einen frischen Container das Grundgerüst eines SQL Server</a:t>
            </a:r>
          </a:p>
          <a:p>
            <a:pPr lvl="2"/>
            <a:r>
              <a:rPr lang="de-DE" dirty="0"/>
              <a:t>Um dieses Grundgerüst öfters zu verwenden erstellt man ein </a:t>
            </a:r>
            <a:r>
              <a:rPr lang="de-DE" dirty="0" err="1"/>
              <a:t>ContainerImage</a:t>
            </a:r>
            <a:endParaRPr lang="de-DE" dirty="0"/>
          </a:p>
          <a:p>
            <a:pPr lvl="1"/>
            <a:r>
              <a:rPr lang="de-DE" dirty="0" err="1"/>
              <a:t>Sandbox</a:t>
            </a:r>
            <a:endParaRPr lang="de-DE" dirty="0"/>
          </a:p>
          <a:p>
            <a:pPr lvl="2"/>
            <a:r>
              <a:rPr lang="de-DE" dirty="0"/>
              <a:t>Alle Schreibvorgänge nach dem starten des Containers werden in </a:t>
            </a:r>
            <a:r>
              <a:rPr lang="de-DE" dirty="0" err="1"/>
              <a:t>in</a:t>
            </a:r>
            <a:r>
              <a:rPr lang="de-DE" dirty="0"/>
              <a:t> den </a:t>
            </a:r>
            <a:r>
              <a:rPr lang="de-DE" dirty="0" err="1"/>
              <a:t>Sandboxlayer</a:t>
            </a:r>
            <a:r>
              <a:rPr lang="de-DE" dirty="0"/>
              <a:t> geschrieben</a:t>
            </a:r>
          </a:p>
          <a:p>
            <a:pPr lvl="2"/>
            <a:endParaRPr lang="de-DE" dirty="0"/>
          </a:p>
          <a:p>
            <a:pPr lvl="2"/>
            <a:endParaRPr lang="de-DE" dirty="0"/>
          </a:p>
        </p:txBody>
      </p:sp>
    </p:spTree>
    <p:extLst>
      <p:ext uri="{BB962C8B-B14F-4D97-AF65-F5344CB8AC3E}">
        <p14:creationId xmlns:p14="http://schemas.microsoft.com/office/powerpoint/2010/main" val="23660612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normAutofit/>
          </a:bodyPr>
          <a:lstStyle/>
          <a:p>
            <a:r>
              <a:rPr lang="de-DE" dirty="0"/>
              <a:t>Container Grundlagen</a:t>
            </a:r>
          </a:p>
          <a:p>
            <a:pPr lvl="1"/>
            <a:r>
              <a:rPr lang="de-DE" dirty="0"/>
              <a:t>Container OS Image</a:t>
            </a:r>
          </a:p>
          <a:p>
            <a:pPr lvl="2"/>
            <a:r>
              <a:rPr lang="de-DE" dirty="0"/>
              <a:t>Container bauen auf dieses Image auf</a:t>
            </a:r>
          </a:p>
          <a:p>
            <a:pPr lvl="2"/>
            <a:r>
              <a:rPr lang="de-DE" dirty="0"/>
              <a:t>Ist das </a:t>
            </a:r>
            <a:r>
              <a:rPr lang="de-DE" dirty="0" err="1"/>
              <a:t>GrundOS</a:t>
            </a:r>
            <a:r>
              <a:rPr lang="de-DE" dirty="0"/>
              <a:t> (Grundgerüst) unter den Container</a:t>
            </a:r>
          </a:p>
          <a:p>
            <a:pPr lvl="2"/>
            <a:r>
              <a:rPr lang="de-DE" dirty="0"/>
              <a:t>Nicht veränderbar</a:t>
            </a:r>
          </a:p>
          <a:p>
            <a:pPr lvl="1"/>
            <a:r>
              <a:rPr lang="de-DE" dirty="0"/>
              <a:t>Container Repository</a:t>
            </a:r>
          </a:p>
          <a:p>
            <a:pPr lvl="2"/>
            <a:r>
              <a:rPr lang="de-DE" dirty="0"/>
              <a:t>Speicherort der Container Images</a:t>
            </a:r>
          </a:p>
          <a:p>
            <a:pPr lvl="2"/>
            <a:r>
              <a:rPr lang="de-DE" dirty="0"/>
              <a:t>Meistens lokal</a:t>
            </a:r>
          </a:p>
          <a:p>
            <a:pPr lvl="2"/>
            <a:r>
              <a:rPr lang="de-DE" dirty="0"/>
              <a:t>Können aber auch öffentlich </a:t>
            </a:r>
            <a:r>
              <a:rPr lang="de-DE" dirty="0" err="1"/>
              <a:t>zb</a:t>
            </a:r>
            <a:r>
              <a:rPr lang="de-DE" dirty="0"/>
              <a:t> über </a:t>
            </a:r>
            <a:r>
              <a:rPr lang="de-DE" dirty="0" err="1"/>
              <a:t>DockerHub</a:t>
            </a:r>
            <a:r>
              <a:rPr lang="de-DE" dirty="0"/>
              <a:t> zur Verfügung gestellt werden</a:t>
            </a:r>
          </a:p>
          <a:p>
            <a:pPr lvl="1"/>
            <a:r>
              <a:rPr lang="de-DE" dirty="0"/>
              <a:t>Container Management Technology</a:t>
            </a:r>
          </a:p>
          <a:p>
            <a:pPr lvl="2"/>
            <a:r>
              <a:rPr lang="de-DE" dirty="0" err="1"/>
              <a:t>Managebar</a:t>
            </a:r>
            <a:r>
              <a:rPr lang="de-DE" dirty="0"/>
              <a:t> über Docker oder über </a:t>
            </a:r>
            <a:r>
              <a:rPr lang="de-DE" dirty="0" err="1"/>
              <a:t>PowerShell</a:t>
            </a:r>
            <a:endParaRPr lang="de-DE" dirty="0"/>
          </a:p>
        </p:txBody>
      </p:sp>
    </p:spTree>
    <p:extLst>
      <p:ext uri="{BB962C8B-B14F-4D97-AF65-F5344CB8AC3E}">
        <p14:creationId xmlns:p14="http://schemas.microsoft.com/office/powerpoint/2010/main" val="10040219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normAutofit/>
          </a:bodyPr>
          <a:lstStyle/>
          <a:p>
            <a:r>
              <a:rPr lang="de-DE" dirty="0"/>
              <a:t>.</a:t>
            </a:r>
            <a:r>
              <a:rPr lang="en-US" dirty="0"/>
              <a:t> </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3489"/>
            <a:ext cx="10556111" cy="5231757"/>
          </a:xfrm>
          <a:prstGeom prst="rect">
            <a:avLst/>
          </a:prstGeom>
        </p:spPr>
      </p:pic>
    </p:spTree>
    <p:extLst>
      <p:ext uri="{BB962C8B-B14F-4D97-AF65-F5344CB8AC3E}">
        <p14:creationId xmlns:p14="http://schemas.microsoft.com/office/powerpoint/2010/main" val="7476345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Windows Server Container</a:t>
            </a:r>
            <a:br>
              <a:rPr lang="de-DE" dirty="0"/>
            </a:br>
            <a:r>
              <a:rPr lang="de-DE" sz="2800" dirty="0"/>
              <a:t>Neuerungen</a:t>
            </a:r>
            <a:endParaRPr lang="de-DE" dirty="0"/>
          </a:p>
        </p:txBody>
      </p:sp>
      <p:sp>
        <p:nvSpPr>
          <p:cNvPr id="3" name="Inhaltsplatzhalter 2"/>
          <p:cNvSpPr>
            <a:spLocks noGrp="1"/>
          </p:cNvSpPr>
          <p:nvPr>
            <p:ph idx="1"/>
          </p:nvPr>
        </p:nvSpPr>
        <p:spPr/>
        <p:txBody>
          <a:bodyPr/>
          <a:lstStyle/>
          <a:p>
            <a:r>
              <a:rPr lang="de-DE" dirty="0"/>
              <a:t>Docker </a:t>
            </a:r>
            <a:r>
              <a:rPr lang="de-DE" dirty="0" err="1"/>
              <a:t>Swarm</a:t>
            </a:r>
            <a:r>
              <a:rPr lang="de-DE" dirty="0"/>
              <a:t> Mode</a:t>
            </a:r>
          </a:p>
          <a:p>
            <a:r>
              <a:rPr lang="de-DE" dirty="0"/>
              <a:t>Neue Server 2019 Images stark verkleinert (Core von 10 -&gt; 1,5 GB)</a:t>
            </a:r>
          </a:p>
          <a:p>
            <a:r>
              <a:rPr lang="de-DE"/>
              <a:t>Linux Containers</a:t>
            </a:r>
            <a:endParaRPr lang="de-DE" dirty="0"/>
          </a:p>
          <a:p>
            <a:pPr lvl="2"/>
            <a:endParaRPr lang="de-DE" dirty="0"/>
          </a:p>
        </p:txBody>
      </p:sp>
    </p:spTree>
    <p:extLst>
      <p:ext uri="{BB962C8B-B14F-4D97-AF65-F5344CB8AC3E}">
        <p14:creationId xmlns:p14="http://schemas.microsoft.com/office/powerpoint/2010/main" val="245509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lstStyle/>
          <a:p>
            <a:r>
              <a:rPr lang="de-DE" dirty="0"/>
              <a:t>Container für Entwickler</a:t>
            </a:r>
          </a:p>
          <a:p>
            <a:pPr lvl="1"/>
            <a:r>
              <a:rPr lang="de-DE" dirty="0"/>
              <a:t>Immer gleiche Umgebung vom Desktop über Testumgebung bis zur Produktiv Umgebung</a:t>
            </a:r>
          </a:p>
          <a:p>
            <a:pPr lvl="1"/>
            <a:endParaRPr lang="de-DE" dirty="0"/>
          </a:p>
          <a:p>
            <a:pPr lvl="1"/>
            <a:endParaRPr lang="de-DE" dirty="0"/>
          </a:p>
        </p:txBody>
      </p:sp>
    </p:spTree>
    <p:extLst>
      <p:ext uri="{BB962C8B-B14F-4D97-AF65-F5344CB8AC3E}">
        <p14:creationId xmlns:p14="http://schemas.microsoft.com/office/powerpoint/2010/main" val="27161547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ormAutofit/>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sz="8800" dirty="0"/>
              <a:t>WDS</a:t>
            </a:r>
          </a:p>
          <a:p>
            <a:pPr marL="0" indent="0" algn="ctr">
              <a:buNone/>
            </a:pPr>
            <a:r>
              <a:rPr lang="de-DE" sz="4000" dirty="0">
                <a:solidFill>
                  <a:schemeClr val="bg1">
                    <a:lumMod val="65000"/>
                  </a:schemeClr>
                </a:solidFill>
              </a:rPr>
              <a:t>Windows </a:t>
            </a:r>
            <a:r>
              <a:rPr lang="de-DE" sz="4000" dirty="0" err="1">
                <a:solidFill>
                  <a:schemeClr val="bg1">
                    <a:lumMod val="65000"/>
                  </a:schemeClr>
                </a:solidFill>
              </a:rPr>
              <a:t>Deployement</a:t>
            </a:r>
            <a:r>
              <a:rPr lang="de-DE" sz="4000" dirty="0">
                <a:solidFill>
                  <a:schemeClr val="bg1">
                    <a:lumMod val="65000"/>
                  </a:schemeClr>
                </a:solidFill>
              </a:rPr>
              <a:t> Services</a:t>
            </a:r>
          </a:p>
          <a:p>
            <a:pPr marL="0" indent="0" algn="ctr">
              <a:buNone/>
            </a:pPr>
            <a:r>
              <a:rPr lang="de-DE" sz="4000" dirty="0">
                <a:solidFill>
                  <a:schemeClr val="bg1">
                    <a:lumMod val="65000"/>
                  </a:schemeClr>
                </a:solidFill>
              </a:rPr>
              <a:t>Windows </a:t>
            </a:r>
            <a:r>
              <a:rPr lang="de-DE" sz="4000" dirty="0" err="1">
                <a:solidFill>
                  <a:schemeClr val="bg1">
                    <a:lumMod val="65000"/>
                  </a:schemeClr>
                </a:solidFill>
              </a:rPr>
              <a:t>Bereitstellungs</a:t>
            </a:r>
            <a:r>
              <a:rPr lang="de-DE" sz="4000" dirty="0">
                <a:solidFill>
                  <a:schemeClr val="bg1">
                    <a:lumMod val="65000"/>
                  </a:schemeClr>
                </a:solidFill>
              </a:rPr>
              <a:t> Dienste</a:t>
            </a:r>
          </a:p>
        </p:txBody>
      </p:sp>
    </p:spTree>
    <p:extLst>
      <p:ext uri="{BB962C8B-B14F-4D97-AF65-F5344CB8AC3E}">
        <p14:creationId xmlns:p14="http://schemas.microsoft.com/office/powerpoint/2010/main" val="24954917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07C3B7-89FD-4AC9-9E78-5E67B7C1D68D}"/>
              </a:ext>
            </a:extLst>
          </p:cNvPr>
          <p:cNvSpPr>
            <a:spLocks noGrp="1"/>
          </p:cNvSpPr>
          <p:nvPr>
            <p:ph type="title"/>
          </p:nvPr>
        </p:nvSpPr>
        <p:spPr/>
        <p:txBody>
          <a:bodyPr>
            <a:normAutofit/>
          </a:bodyPr>
          <a:lstStyle/>
          <a:p>
            <a:r>
              <a:rPr lang="de-DE" dirty="0" err="1"/>
              <a:t>Deployment</a:t>
            </a:r>
            <a:br>
              <a:rPr lang="de-DE" dirty="0"/>
            </a:br>
            <a:r>
              <a:rPr lang="de-DE" sz="3100" dirty="0"/>
              <a:t>WDS </a:t>
            </a:r>
          </a:p>
        </p:txBody>
      </p:sp>
      <p:sp>
        <p:nvSpPr>
          <p:cNvPr id="3" name="Inhaltsplatzhalter 2">
            <a:extLst>
              <a:ext uri="{FF2B5EF4-FFF2-40B4-BE49-F238E27FC236}">
                <a16:creationId xmlns:a16="http://schemas.microsoft.com/office/drawing/2014/main" id="{C0541C22-D7DA-433C-A035-C58576149305}"/>
              </a:ext>
            </a:extLst>
          </p:cNvPr>
          <p:cNvSpPr>
            <a:spLocks noGrp="1"/>
          </p:cNvSpPr>
          <p:nvPr>
            <p:ph idx="1"/>
          </p:nvPr>
        </p:nvSpPr>
        <p:spPr>
          <a:xfrm>
            <a:off x="838200" y="1825625"/>
            <a:ext cx="10835640" cy="4351338"/>
          </a:xfrm>
        </p:spPr>
        <p:txBody>
          <a:bodyPr/>
          <a:lstStyle/>
          <a:p>
            <a:r>
              <a:rPr lang="de-DE" dirty="0"/>
              <a:t>WDS = Windows </a:t>
            </a:r>
            <a:r>
              <a:rPr lang="de-DE" dirty="0" err="1"/>
              <a:t>Deployment</a:t>
            </a:r>
            <a:r>
              <a:rPr lang="de-DE" dirty="0"/>
              <a:t> Services (Windows Bereitstellungsdienste)</a:t>
            </a:r>
          </a:p>
          <a:p>
            <a:r>
              <a:rPr lang="de-DE" dirty="0" err="1"/>
              <a:t>onBoard</a:t>
            </a:r>
            <a:r>
              <a:rPr lang="de-DE" dirty="0"/>
              <a:t> Server Tool für Image Verteilung</a:t>
            </a:r>
          </a:p>
          <a:p>
            <a:r>
              <a:rPr lang="de-DE" dirty="0"/>
              <a:t>Multicastfähig</a:t>
            </a:r>
          </a:p>
          <a:p>
            <a:r>
              <a:rPr lang="de-DE" dirty="0"/>
              <a:t>Verteilt seine Images via PXE</a:t>
            </a:r>
          </a:p>
          <a:p>
            <a:r>
              <a:rPr lang="de-DE" dirty="0"/>
              <a:t>Benötigt mindestens zwei Dateien</a:t>
            </a:r>
          </a:p>
          <a:p>
            <a:pPr marL="457200" lvl="1" indent="0">
              <a:buNone/>
            </a:pPr>
            <a:r>
              <a:rPr lang="de-DE" dirty="0" err="1"/>
              <a:t>boot.wim</a:t>
            </a:r>
            <a:r>
              <a:rPr lang="de-DE" dirty="0"/>
              <a:t> | </a:t>
            </a:r>
            <a:r>
              <a:rPr lang="de-DE" dirty="0" err="1"/>
              <a:t>beeinhaltet</a:t>
            </a:r>
            <a:r>
              <a:rPr lang="de-DE" dirty="0"/>
              <a:t> Windows PE </a:t>
            </a:r>
          </a:p>
          <a:p>
            <a:pPr marL="457200" lvl="1" indent="0">
              <a:buNone/>
            </a:pPr>
            <a:r>
              <a:rPr lang="de-DE" dirty="0"/>
              <a:t>&lt;Dateiname&gt;.</a:t>
            </a:r>
            <a:r>
              <a:rPr lang="de-DE" dirty="0" err="1"/>
              <a:t>wim</a:t>
            </a:r>
            <a:r>
              <a:rPr lang="de-DE" dirty="0"/>
              <a:t> welche die Image Dateien beinhaltet</a:t>
            </a:r>
          </a:p>
          <a:p>
            <a:r>
              <a:rPr lang="de-DE" dirty="0"/>
              <a:t>benutzt die gleichen Ports wie DHCP</a:t>
            </a:r>
          </a:p>
          <a:p>
            <a:pPr lvl="1"/>
            <a:r>
              <a:rPr lang="de-DE" dirty="0"/>
              <a:t>wenn WDS und DHCP auf gleichen Server „DHCP-Ports nicht abhören“</a:t>
            </a:r>
          </a:p>
        </p:txBody>
      </p:sp>
      <p:sp>
        <p:nvSpPr>
          <p:cNvPr id="4" name="Fußzeilenplatzhalter 3">
            <a:extLst>
              <a:ext uri="{FF2B5EF4-FFF2-40B4-BE49-F238E27FC236}">
                <a16:creationId xmlns:a16="http://schemas.microsoft.com/office/drawing/2014/main" id="{6B7C4058-45AF-472F-95F4-D29E75332FB2}"/>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0243686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Referenz Image</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Aufzeichnungsabbilder können Systeme in Images aufzeichnen</a:t>
            </a:r>
          </a:p>
          <a:p>
            <a:pPr lvl="1"/>
            <a:r>
              <a:rPr lang="de-DE" dirty="0"/>
              <a:t>System muss verallgemeinert sein (sysprep.exe)</a:t>
            </a:r>
          </a:p>
          <a:p>
            <a:pPr lvl="1"/>
            <a:r>
              <a:rPr lang="de-DE" dirty="0"/>
              <a:t>Aufzeichnungsabbild wird aus Windows PE erstellt</a:t>
            </a:r>
          </a:p>
          <a:p>
            <a:r>
              <a:rPr lang="de-DE" dirty="0"/>
              <a:t>am besten eignet sich der Systemüberwachungsmodus zum erstellen von Referenz Systemen</a:t>
            </a:r>
          </a:p>
          <a:p>
            <a:pPr lvl="1"/>
            <a:r>
              <a:rPr lang="de-DE" dirty="0"/>
              <a:t>nach Windows PE Phase am ersten Fenster des Setups (meist Region Auswahl)</a:t>
            </a:r>
          </a:p>
          <a:p>
            <a:pPr lvl="1"/>
            <a:r>
              <a:rPr lang="de-DE" dirty="0"/>
              <a:t>Tastenkombination: Strg + Shift + F3</a:t>
            </a:r>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3882911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XML – basierte Datei die Einstellungsdefinitionen für das Setup</a:t>
            </a:r>
          </a:p>
          <a:p>
            <a:r>
              <a:rPr lang="de-DE" dirty="0"/>
              <a:t>Automatisierte Antwort welche normal abgefragt werden </a:t>
            </a:r>
            <a:r>
              <a:rPr lang="de-DE" dirty="0" err="1"/>
              <a:t>zb</a:t>
            </a:r>
            <a:r>
              <a:rPr lang="de-DE" dirty="0"/>
              <a:t>:</a:t>
            </a:r>
          </a:p>
          <a:p>
            <a:pPr lvl="1"/>
            <a:r>
              <a:rPr lang="de-DE" dirty="0"/>
              <a:t>Festplattenpartitionierung</a:t>
            </a:r>
          </a:p>
          <a:p>
            <a:pPr lvl="1"/>
            <a:r>
              <a:rPr lang="de-DE" dirty="0"/>
              <a:t>Username und Passwort</a:t>
            </a:r>
          </a:p>
          <a:p>
            <a:pPr lvl="1"/>
            <a:r>
              <a:rPr lang="de-DE" dirty="0"/>
              <a:t>Produkt Key , …</a:t>
            </a:r>
          </a:p>
          <a:p>
            <a:r>
              <a:rPr lang="de-DE" dirty="0"/>
              <a:t>Werden auf Basis eines Image / Katalogdatei erstellt</a:t>
            </a:r>
          </a:p>
          <a:p>
            <a:r>
              <a:rPr lang="de-DE" dirty="0"/>
              <a:t>Editor: Windows System Image Manager</a:t>
            </a:r>
          </a:p>
          <a:p>
            <a:r>
              <a:rPr lang="de-DE" dirty="0"/>
              <a:t>Components dienen als Einstellung für die Konfigurationsphase</a:t>
            </a:r>
          </a:p>
          <a:p>
            <a:r>
              <a:rPr lang="de-DE" dirty="0"/>
              <a:t>Packages sind Pakete (</a:t>
            </a:r>
            <a:r>
              <a:rPr lang="de-DE" dirty="0" err="1"/>
              <a:t>Updates,Software</a:t>
            </a:r>
            <a:r>
              <a:rPr lang="de-DE" dirty="0"/>
              <a:t>,…) die angewandt werden</a:t>
            </a:r>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40773270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E495C3-6D3D-462B-B230-8AAEE631B062}"/>
              </a:ext>
            </a:extLst>
          </p:cNvPr>
          <p:cNvSpPr>
            <a:spLocks noGrp="1"/>
          </p:cNvSpPr>
          <p:nvPr>
            <p:ph type="title"/>
          </p:nvPr>
        </p:nvSpPr>
        <p:spPr/>
        <p:txBody>
          <a:bodyPr>
            <a:normAutofit/>
          </a:bodyPr>
          <a:lstStyle/>
          <a:p>
            <a:r>
              <a:rPr lang="de-DE" dirty="0" err="1"/>
              <a:t>Deployment</a:t>
            </a:r>
            <a:br>
              <a:rPr lang="de-DE" dirty="0"/>
            </a:br>
            <a:r>
              <a:rPr lang="de-DE" sz="2800" dirty="0"/>
              <a:t>WDS / Windows Setup</a:t>
            </a:r>
            <a:endParaRPr lang="de-DE" dirty="0"/>
          </a:p>
        </p:txBody>
      </p:sp>
      <p:sp>
        <p:nvSpPr>
          <p:cNvPr id="3" name="Inhaltsplatzhalter 2">
            <a:extLst>
              <a:ext uri="{FF2B5EF4-FFF2-40B4-BE49-F238E27FC236}">
                <a16:creationId xmlns:a16="http://schemas.microsoft.com/office/drawing/2014/main" id="{F13F79D9-D664-42DF-BC7F-57E05F3BCA87}"/>
              </a:ext>
            </a:extLst>
          </p:cNvPr>
          <p:cNvSpPr>
            <a:spLocks noGrp="1"/>
          </p:cNvSpPr>
          <p:nvPr>
            <p:ph idx="1"/>
          </p:nvPr>
        </p:nvSpPr>
        <p:spPr/>
        <p:txBody>
          <a:bodyPr/>
          <a:lstStyle/>
          <a:p>
            <a:r>
              <a:rPr lang="de-DE" dirty="0"/>
              <a:t>Setup hat 7 definierte Schritte</a:t>
            </a:r>
          </a:p>
          <a:p>
            <a:endParaRPr lang="de-DE" dirty="0"/>
          </a:p>
        </p:txBody>
      </p:sp>
      <p:sp>
        <p:nvSpPr>
          <p:cNvPr id="4" name="Fußzeilenplatzhalter 3">
            <a:extLst>
              <a:ext uri="{FF2B5EF4-FFF2-40B4-BE49-F238E27FC236}">
                <a16:creationId xmlns:a16="http://schemas.microsoft.com/office/drawing/2014/main" id="{0C4E265D-7FE0-41A9-B521-ABCFDE395E9E}"/>
              </a:ext>
            </a:extLst>
          </p:cNvPr>
          <p:cNvSpPr>
            <a:spLocks noGrp="1"/>
          </p:cNvSpPr>
          <p:nvPr>
            <p:ph type="ftr" sz="quarter" idx="11"/>
          </p:nvPr>
        </p:nvSpPr>
        <p:spPr/>
        <p:txBody>
          <a:bodyPr/>
          <a:lstStyle/>
          <a:p>
            <a:pPr algn="r"/>
            <a:r>
              <a:rPr lang="de-DE"/>
              <a:t>© ppedv AG</a:t>
            </a:r>
            <a:endParaRPr lang="de-DE" dirty="0"/>
          </a:p>
        </p:txBody>
      </p:sp>
      <p:pic>
        <p:nvPicPr>
          <p:cNvPr id="6" name="Grafik 5">
            <a:extLst>
              <a:ext uri="{FF2B5EF4-FFF2-40B4-BE49-F238E27FC236}">
                <a16:creationId xmlns:a16="http://schemas.microsoft.com/office/drawing/2014/main" id="{C7013AA5-2EB5-4984-B24E-311D0F024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5368"/>
            <a:ext cx="4596442" cy="4293247"/>
          </a:xfrm>
          <a:prstGeom prst="rect">
            <a:avLst/>
          </a:prstGeom>
        </p:spPr>
      </p:pic>
    </p:spTree>
    <p:extLst>
      <p:ext uri="{BB962C8B-B14F-4D97-AF65-F5344CB8AC3E}">
        <p14:creationId xmlns:p14="http://schemas.microsoft.com/office/powerpoint/2010/main" val="34632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Hyper-V</a:t>
            </a:r>
            <a:br>
              <a:rPr lang="de-DE" dirty="0"/>
            </a:br>
            <a:r>
              <a:rPr lang="de-DE" sz="2400" dirty="0"/>
              <a:t>Basis</a:t>
            </a:r>
            <a:endParaRPr lang="de-DE" dirty="0"/>
          </a:p>
        </p:txBody>
      </p:sp>
      <p:sp>
        <p:nvSpPr>
          <p:cNvPr id="3" name="Inhaltsplatzhalter 2"/>
          <p:cNvSpPr>
            <a:spLocks noGrp="1"/>
          </p:cNvSpPr>
          <p:nvPr>
            <p:ph idx="1"/>
          </p:nvPr>
        </p:nvSpPr>
        <p:spPr/>
        <p:txBody>
          <a:bodyPr/>
          <a:lstStyle/>
          <a:p>
            <a:r>
              <a:rPr lang="de-DE" dirty="0"/>
              <a:t>Eine </a:t>
            </a:r>
            <a:r>
              <a:rPr lang="de-DE" dirty="0" err="1"/>
              <a:t>Hypervisior</a:t>
            </a:r>
            <a:r>
              <a:rPr lang="de-DE" dirty="0"/>
              <a:t> basierte </a:t>
            </a:r>
            <a:r>
              <a:rPr lang="de-DE" dirty="0" err="1"/>
              <a:t>Virtualisierungstechnik</a:t>
            </a:r>
            <a:endParaRPr lang="de-DE" dirty="0"/>
          </a:p>
          <a:p>
            <a:r>
              <a:rPr lang="de-DE" dirty="0"/>
              <a:t>Sowohl als Serverrolle als auch als Stand-Alone-Server verfügbar (Hyper-V-Server 2019)</a:t>
            </a:r>
          </a:p>
          <a:p>
            <a:r>
              <a:rPr lang="de-DE" dirty="0"/>
              <a:t>Pro und Enterprise (seit Windows 8) enthalten Hyper-V Technologie</a:t>
            </a:r>
          </a:p>
          <a:p>
            <a:r>
              <a:rPr lang="de-DE" dirty="0"/>
              <a:t>Gleicher Funktionsumfang bei Stand-</a:t>
            </a:r>
            <a:r>
              <a:rPr lang="de-DE" dirty="0" err="1"/>
              <a:t>Alone</a:t>
            </a:r>
            <a:r>
              <a:rPr lang="de-DE" dirty="0"/>
              <a:t> sowie bei der Serverrolle</a:t>
            </a:r>
          </a:p>
        </p:txBody>
      </p:sp>
      <p:sp>
        <p:nvSpPr>
          <p:cNvPr id="4" name="Foliennummernplatzhalter 3"/>
          <p:cNvSpPr>
            <a:spLocks noGrp="1"/>
          </p:cNvSpPr>
          <p:nvPr>
            <p:ph type="sldNum" sz="quarter" idx="12"/>
          </p:nvPr>
        </p:nvSpPr>
        <p:spPr/>
        <p:txBody>
          <a:bodyPr/>
          <a:lstStyle/>
          <a:p>
            <a:fld id="{D0B68A9A-8F5D-4114-819E-CD9E627B0FFB}" type="slidenum">
              <a:rPr lang="de-DE" smtClean="0"/>
              <a:t>11</a:t>
            </a:fld>
            <a:endParaRPr lang="de-DE"/>
          </a:p>
        </p:txBody>
      </p:sp>
    </p:spTree>
    <p:extLst>
      <p:ext uri="{BB962C8B-B14F-4D97-AF65-F5344CB8AC3E}">
        <p14:creationId xmlns:p14="http://schemas.microsoft.com/office/powerpoint/2010/main" val="24908342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1: </a:t>
            </a:r>
            <a:r>
              <a:rPr lang="de-DE" dirty="0" err="1"/>
              <a:t>windowsPE</a:t>
            </a:r>
            <a:endParaRPr lang="de-DE" dirty="0"/>
          </a:p>
          <a:p>
            <a:r>
              <a:rPr lang="de-DE" dirty="0"/>
              <a:t>Windows Abbild wird auf den Zielcomputer kopiert</a:t>
            </a:r>
          </a:p>
          <a:p>
            <a:r>
              <a:rPr lang="de-DE" dirty="0"/>
              <a:t>Windows PE-Optionen</a:t>
            </a:r>
          </a:p>
          <a:p>
            <a:pPr lvl="1"/>
            <a:r>
              <a:rPr lang="de-DE" dirty="0"/>
              <a:t>Windows PE-Protokolldateiorte, Aktivierung von Netzwerken, . . .</a:t>
            </a:r>
          </a:p>
          <a:p>
            <a:r>
              <a:rPr lang="de-DE" dirty="0"/>
              <a:t>Windows Setup Optionen</a:t>
            </a:r>
          </a:p>
          <a:p>
            <a:pPr lvl="1"/>
            <a:r>
              <a:rPr lang="de-DE" dirty="0"/>
              <a:t>Datenträger </a:t>
            </a:r>
            <a:r>
              <a:rPr lang="de-DE" dirty="0" err="1"/>
              <a:t>konfiguration</a:t>
            </a:r>
            <a:endParaRPr lang="de-DE" dirty="0"/>
          </a:p>
          <a:p>
            <a:pPr lvl="1"/>
            <a:r>
              <a:rPr lang="de-DE" dirty="0"/>
              <a:t>Einspielen von Boot kritischen Treibern</a:t>
            </a:r>
          </a:p>
          <a:p>
            <a:r>
              <a:rPr lang="de-DE" dirty="0"/>
              <a:t>Einstellungen werden nur angewandt in Setup Umgebung</a:t>
            </a:r>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pic>
        <p:nvPicPr>
          <p:cNvPr id="6" name="Grafik 5">
            <a:extLst>
              <a:ext uri="{FF2B5EF4-FFF2-40B4-BE49-F238E27FC236}">
                <a16:creationId xmlns:a16="http://schemas.microsoft.com/office/drawing/2014/main" id="{BE88AC71-8030-480B-9DFE-1F21D0DC4AF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95681" y="881063"/>
            <a:ext cx="2628900" cy="5295900"/>
          </a:xfrm>
          <a:prstGeom prst="rect">
            <a:avLst/>
          </a:prstGeom>
        </p:spPr>
      </p:pic>
    </p:spTree>
    <p:extLst>
      <p:ext uri="{BB962C8B-B14F-4D97-AF65-F5344CB8AC3E}">
        <p14:creationId xmlns:p14="http://schemas.microsoft.com/office/powerpoint/2010/main" val="35761171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2: </a:t>
            </a:r>
            <a:r>
              <a:rPr lang="de-DE" dirty="0" err="1"/>
              <a:t>offlineServicing</a:t>
            </a:r>
            <a:endParaRPr lang="de-DE" dirty="0"/>
          </a:p>
          <a:p>
            <a:r>
              <a:rPr lang="de-DE" dirty="0"/>
              <a:t>Windows-Abbild wird angewandt</a:t>
            </a:r>
          </a:p>
          <a:p>
            <a:r>
              <a:rPr lang="de-DE" dirty="0"/>
              <a:t>Einstellungen werden angewandt vor dem Neustart</a:t>
            </a:r>
          </a:p>
          <a:p>
            <a:r>
              <a:rPr lang="de-DE" dirty="0"/>
              <a:t>Während dieser Phase werden:</a:t>
            </a:r>
          </a:p>
          <a:p>
            <a:pPr lvl="1"/>
            <a:r>
              <a:rPr lang="de-DE" dirty="0"/>
              <a:t>Treiber hinzugefügt</a:t>
            </a:r>
          </a:p>
          <a:p>
            <a:pPr lvl="1"/>
            <a:r>
              <a:rPr lang="de-DE" dirty="0"/>
              <a:t>Windows Update Dateien angewandt</a:t>
            </a:r>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2785024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3: </a:t>
            </a:r>
            <a:r>
              <a:rPr lang="de-DE" dirty="0" err="1"/>
              <a:t>specialize</a:t>
            </a:r>
            <a:endParaRPr lang="de-DE" dirty="0"/>
          </a:p>
          <a:p>
            <a:r>
              <a:rPr lang="de-DE" dirty="0"/>
              <a:t>Erstmaliges Starten des Abbilds</a:t>
            </a:r>
          </a:p>
          <a:p>
            <a:r>
              <a:rPr lang="de-DE" dirty="0" err="1"/>
              <a:t>SID`s</a:t>
            </a:r>
            <a:r>
              <a:rPr lang="de-DE" dirty="0"/>
              <a:t> werden erstellt</a:t>
            </a:r>
          </a:p>
          <a:p>
            <a:r>
              <a:rPr lang="de-DE" dirty="0"/>
              <a:t>Während dieser Phase werden:</a:t>
            </a:r>
          </a:p>
          <a:p>
            <a:pPr lvl="1"/>
            <a:r>
              <a:rPr lang="de-DE" dirty="0"/>
              <a:t>Windows Features konfiguriert</a:t>
            </a:r>
          </a:p>
          <a:p>
            <a:pPr lvl="1"/>
            <a:r>
              <a:rPr lang="de-DE" dirty="0"/>
              <a:t>Netzwerkeinstellungen angewandt</a:t>
            </a:r>
          </a:p>
          <a:p>
            <a:pPr lvl="1"/>
            <a:r>
              <a:rPr lang="de-DE" dirty="0"/>
              <a:t>Domänen Informationen verarbeitet</a:t>
            </a:r>
          </a:p>
          <a:p>
            <a:pPr lvl="1"/>
            <a:r>
              <a:rPr lang="de-DE" dirty="0"/>
              <a:t>Viele internationale Einstellungen fest gelegt</a:t>
            </a:r>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pic>
        <p:nvPicPr>
          <p:cNvPr id="6" name="Grafik 5">
            <a:extLst>
              <a:ext uri="{FF2B5EF4-FFF2-40B4-BE49-F238E27FC236}">
                <a16:creationId xmlns:a16="http://schemas.microsoft.com/office/drawing/2014/main" id="{BCDE8D90-1783-45B5-A530-628EA34A5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929" y="1825625"/>
            <a:ext cx="3388871" cy="3015882"/>
          </a:xfrm>
          <a:prstGeom prst="rect">
            <a:avLst/>
          </a:prstGeom>
        </p:spPr>
      </p:pic>
    </p:spTree>
    <p:extLst>
      <p:ext uri="{BB962C8B-B14F-4D97-AF65-F5344CB8AC3E}">
        <p14:creationId xmlns:p14="http://schemas.microsoft.com/office/powerpoint/2010/main" val="838082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4: </a:t>
            </a:r>
            <a:r>
              <a:rPr lang="de-DE" dirty="0" err="1"/>
              <a:t>generalize</a:t>
            </a:r>
            <a:endParaRPr lang="de-DE" dirty="0"/>
          </a:p>
          <a:p>
            <a:r>
              <a:rPr lang="de-DE" dirty="0"/>
              <a:t>Computerspezifische Daten aus der Installation werden entfernt</a:t>
            </a:r>
          </a:p>
          <a:p>
            <a:r>
              <a:rPr lang="de-DE" dirty="0" err="1"/>
              <a:t>SID`s</a:t>
            </a:r>
            <a:r>
              <a:rPr lang="de-DE" dirty="0"/>
              <a:t> werden entfernt</a:t>
            </a:r>
          </a:p>
          <a:p>
            <a:r>
              <a:rPr lang="de-DE" dirty="0"/>
              <a:t>Nach dieser Phase wird mit Phase 3 fortgefahren</a:t>
            </a:r>
          </a:p>
          <a:p>
            <a:r>
              <a:rPr lang="de-DE" dirty="0"/>
              <a:t>Während dieser Phase werden:</a:t>
            </a:r>
          </a:p>
          <a:p>
            <a:pPr lvl="1"/>
            <a:r>
              <a:rPr lang="de-DE" dirty="0"/>
              <a:t>Gerätetreiber entfernt</a:t>
            </a:r>
          </a:p>
          <a:p>
            <a:pPr lvl="2"/>
            <a:r>
              <a:rPr lang="de-DE" dirty="0"/>
              <a:t>Außer in der Antwortdatei wird angegeben das diese beibehalten werden sollen</a:t>
            </a:r>
          </a:p>
          <a:p>
            <a:pPr lvl="1"/>
            <a:r>
              <a:rPr lang="de-DE" dirty="0"/>
              <a:t>Hardwareeinstellungen entfernt</a:t>
            </a:r>
          </a:p>
          <a:p>
            <a:pPr lvl="1"/>
            <a:r>
              <a:rPr lang="de-DE" dirty="0"/>
              <a:t>Benutzerkonten entfernt</a:t>
            </a:r>
          </a:p>
          <a:p>
            <a:pPr lvl="1"/>
            <a:endParaRPr lang="de-DE" dirty="0"/>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pic>
        <p:nvPicPr>
          <p:cNvPr id="6" name="Grafik 5">
            <a:extLst>
              <a:ext uri="{FF2B5EF4-FFF2-40B4-BE49-F238E27FC236}">
                <a16:creationId xmlns:a16="http://schemas.microsoft.com/office/drawing/2014/main" id="{4764B802-D812-4CD3-ADF2-CE0486C6622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30790" y="1451769"/>
            <a:ext cx="2066925" cy="3209925"/>
          </a:xfrm>
          <a:prstGeom prst="rect">
            <a:avLst/>
          </a:prstGeom>
        </p:spPr>
      </p:pic>
    </p:spTree>
    <p:extLst>
      <p:ext uri="{BB962C8B-B14F-4D97-AF65-F5344CB8AC3E}">
        <p14:creationId xmlns:p14="http://schemas.microsoft.com/office/powerpoint/2010/main" val="22540837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5: </a:t>
            </a:r>
            <a:r>
              <a:rPr lang="de-DE" dirty="0" err="1"/>
              <a:t>auditSystem</a:t>
            </a:r>
            <a:endParaRPr lang="de-DE" dirty="0"/>
          </a:p>
          <a:p>
            <a:r>
              <a:rPr lang="de-DE" dirty="0"/>
              <a:t>ausgeführt wenn Computer im Überwachungsmodus </a:t>
            </a:r>
          </a:p>
          <a:p>
            <a:r>
              <a:rPr lang="de-DE" dirty="0"/>
              <a:t>Phase wird im Systemkontext angewandt bevor </a:t>
            </a:r>
            <a:r>
              <a:rPr lang="de-DE" dirty="0" err="1"/>
              <a:t>UserAnmeldung</a:t>
            </a:r>
            <a:endParaRPr lang="de-DE" dirty="0"/>
          </a:p>
          <a:p>
            <a:r>
              <a:rPr lang="de-DE" dirty="0"/>
              <a:t>Hier wird </a:t>
            </a:r>
            <a:r>
              <a:rPr lang="de-DE" dirty="0" err="1"/>
              <a:t>zb</a:t>
            </a:r>
            <a:r>
              <a:rPr lang="de-DE" dirty="0"/>
              <a:t>:</a:t>
            </a:r>
          </a:p>
          <a:p>
            <a:pPr lvl="1"/>
            <a:r>
              <a:rPr lang="de-DE" dirty="0"/>
              <a:t>Installation von Treibern für den Systemüberwachungsmodus</a:t>
            </a:r>
          </a:p>
          <a:p>
            <a:pPr lvl="1"/>
            <a:endParaRPr lang="de-DE" dirty="0"/>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914380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F6F6-0C26-454C-9DA2-80A2A83DC7F4}"/>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DB6FAEC8-1C43-41B1-8107-00946C3E0F26}"/>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0ED8A4C4-DE04-472D-AD8B-5BCE3FE5EDFB}"/>
              </a:ext>
            </a:extLst>
          </p:cNvPr>
          <p:cNvSpPr>
            <a:spLocks noGrp="1"/>
          </p:cNvSpPr>
          <p:nvPr>
            <p:ph type="ftr" sz="quarter" idx="11"/>
          </p:nvPr>
        </p:nvSpPr>
        <p:spPr/>
        <p:txBody>
          <a:bodyPr/>
          <a:lstStyle/>
          <a:p>
            <a:pPr algn="r"/>
            <a:r>
              <a:rPr lang="de-DE"/>
              <a:t>© ppedv AG</a:t>
            </a:r>
            <a:endParaRPr lang="de-DE" dirty="0"/>
          </a:p>
        </p:txBody>
      </p:sp>
      <p:pic>
        <p:nvPicPr>
          <p:cNvPr id="5" name="Grafik 4">
            <a:extLst>
              <a:ext uri="{FF2B5EF4-FFF2-40B4-BE49-F238E27FC236}">
                <a16:creationId xmlns:a16="http://schemas.microsoft.com/office/drawing/2014/main" id="{EF455D2D-3ABE-4E5D-AB7C-C317846B1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079" y="0"/>
            <a:ext cx="5047841" cy="6858000"/>
          </a:xfrm>
          <a:prstGeom prst="rect">
            <a:avLst/>
          </a:prstGeom>
        </p:spPr>
      </p:pic>
    </p:spTree>
    <p:extLst>
      <p:ext uri="{BB962C8B-B14F-4D97-AF65-F5344CB8AC3E}">
        <p14:creationId xmlns:p14="http://schemas.microsoft.com/office/powerpoint/2010/main" val="20289443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p:txBody>
          <a:bodyPr/>
          <a:lstStyle/>
          <a:p>
            <a:r>
              <a:rPr lang="de-DE" dirty="0"/>
              <a:t>Konfigurationsphase 6: </a:t>
            </a:r>
            <a:r>
              <a:rPr lang="de-DE" dirty="0" err="1"/>
              <a:t>auditUser</a:t>
            </a:r>
            <a:endParaRPr lang="de-DE" dirty="0"/>
          </a:p>
          <a:p>
            <a:r>
              <a:rPr lang="de-DE" dirty="0"/>
              <a:t>ausgeführt wenn Computer im Überwachungsmodus </a:t>
            </a:r>
          </a:p>
          <a:p>
            <a:r>
              <a:rPr lang="de-DE" dirty="0"/>
              <a:t>Phase wird im Systemkontext angewandt nach </a:t>
            </a:r>
            <a:r>
              <a:rPr lang="de-DE" dirty="0" err="1"/>
              <a:t>UserAnmeldung</a:t>
            </a:r>
            <a:endParaRPr lang="de-DE" dirty="0"/>
          </a:p>
          <a:p>
            <a:r>
              <a:rPr lang="de-DE" dirty="0"/>
              <a:t>Hier wird </a:t>
            </a:r>
            <a:r>
              <a:rPr lang="de-DE" dirty="0" err="1"/>
              <a:t>zb</a:t>
            </a:r>
            <a:r>
              <a:rPr lang="de-DE" dirty="0"/>
              <a:t>:</a:t>
            </a:r>
          </a:p>
          <a:p>
            <a:pPr lvl="1"/>
            <a:r>
              <a:rPr lang="de-DE" dirty="0"/>
              <a:t>Konfiguration der Windows-Shell</a:t>
            </a:r>
          </a:p>
          <a:p>
            <a:pPr lvl="1"/>
            <a:r>
              <a:rPr lang="de-DE" dirty="0"/>
              <a:t>„Administrator“ soll neuer Default User werden</a:t>
            </a:r>
          </a:p>
          <a:p>
            <a:pPr lvl="2"/>
            <a:r>
              <a:rPr lang="de-DE" dirty="0"/>
              <a:t>somit können am Benutzerprofil Einstellungen vorgenommen werden die bei einem </a:t>
            </a:r>
            <a:r>
              <a:rPr lang="de-DE" dirty="0" err="1"/>
              <a:t>Sysprep</a:t>
            </a:r>
            <a:r>
              <a:rPr lang="de-DE" dirty="0"/>
              <a:t> dann in das Default Profil übernommen werden können.</a:t>
            </a:r>
          </a:p>
          <a:p>
            <a:pPr lvl="1"/>
            <a:endParaRPr lang="de-DE" dirty="0"/>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29076750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793BD-DDF0-43C8-82DB-FC9EBD364552}"/>
              </a:ext>
            </a:extLst>
          </p:cNvPr>
          <p:cNvSpPr>
            <a:spLocks noGrp="1"/>
          </p:cNvSpPr>
          <p:nvPr>
            <p:ph type="title"/>
          </p:nvPr>
        </p:nvSpPr>
        <p:spPr/>
        <p:txBody>
          <a:bodyPr/>
          <a:lstStyle/>
          <a:p>
            <a:endParaRPr lang="de-DE"/>
          </a:p>
        </p:txBody>
      </p:sp>
      <p:pic>
        <p:nvPicPr>
          <p:cNvPr id="6" name="Inhaltsplatzhalter 5">
            <a:extLst>
              <a:ext uri="{FF2B5EF4-FFF2-40B4-BE49-F238E27FC236}">
                <a16:creationId xmlns:a16="http://schemas.microsoft.com/office/drawing/2014/main" id="{D33A31EF-DFAA-476F-9018-80632F314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9563" y="-1"/>
            <a:ext cx="4986289" cy="6774377"/>
          </a:xfrm>
        </p:spPr>
      </p:pic>
      <p:sp>
        <p:nvSpPr>
          <p:cNvPr id="4" name="Fußzeilenplatzhalter 3">
            <a:extLst>
              <a:ext uri="{FF2B5EF4-FFF2-40B4-BE49-F238E27FC236}">
                <a16:creationId xmlns:a16="http://schemas.microsoft.com/office/drawing/2014/main" id="{92E74411-097C-431D-AE4C-90D13A40022F}"/>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9880009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56177-3178-4690-970D-15B2DD665DF7}"/>
              </a:ext>
            </a:extLst>
          </p:cNvPr>
          <p:cNvSpPr>
            <a:spLocks noGrp="1"/>
          </p:cNvSpPr>
          <p:nvPr>
            <p:ph type="title"/>
          </p:nvPr>
        </p:nvSpPr>
        <p:spPr/>
        <p:txBody>
          <a:bodyPr>
            <a:normAutofit/>
          </a:bodyPr>
          <a:lstStyle/>
          <a:p>
            <a:r>
              <a:rPr lang="de-DE" dirty="0" err="1"/>
              <a:t>Deployment</a:t>
            </a:r>
            <a:br>
              <a:rPr lang="de-DE" dirty="0"/>
            </a:br>
            <a:r>
              <a:rPr lang="de-DE" sz="3100" dirty="0"/>
              <a:t>WDS / Antwortdateien</a:t>
            </a:r>
          </a:p>
        </p:txBody>
      </p:sp>
      <p:sp>
        <p:nvSpPr>
          <p:cNvPr id="3" name="Inhaltsplatzhalter 2">
            <a:extLst>
              <a:ext uri="{FF2B5EF4-FFF2-40B4-BE49-F238E27FC236}">
                <a16:creationId xmlns:a16="http://schemas.microsoft.com/office/drawing/2014/main" id="{12AE19D9-F3F2-468B-90F9-46458E195189}"/>
              </a:ext>
            </a:extLst>
          </p:cNvPr>
          <p:cNvSpPr>
            <a:spLocks noGrp="1"/>
          </p:cNvSpPr>
          <p:nvPr>
            <p:ph idx="1"/>
          </p:nvPr>
        </p:nvSpPr>
        <p:spPr>
          <a:xfrm>
            <a:off x="759125" y="1825625"/>
            <a:ext cx="11110822" cy="4351338"/>
          </a:xfrm>
        </p:spPr>
        <p:txBody>
          <a:bodyPr/>
          <a:lstStyle/>
          <a:p>
            <a:r>
              <a:rPr lang="de-DE" dirty="0"/>
              <a:t>Konfigurationsphase 7: </a:t>
            </a:r>
            <a:r>
              <a:rPr lang="de-DE" dirty="0" err="1"/>
              <a:t>oobeSystem</a:t>
            </a:r>
            <a:endParaRPr lang="de-DE" dirty="0"/>
          </a:p>
          <a:p>
            <a:r>
              <a:rPr lang="de-DE" dirty="0" err="1"/>
              <a:t>oobe</a:t>
            </a:r>
            <a:r>
              <a:rPr lang="de-DE" dirty="0"/>
              <a:t> = Out </a:t>
            </a:r>
            <a:r>
              <a:rPr lang="de-DE" dirty="0" err="1"/>
              <a:t>of</a:t>
            </a:r>
            <a:r>
              <a:rPr lang="de-DE" dirty="0"/>
              <a:t> </a:t>
            </a:r>
            <a:r>
              <a:rPr lang="de-DE" dirty="0" err="1"/>
              <a:t>the</a:t>
            </a:r>
            <a:r>
              <a:rPr lang="de-DE" dirty="0"/>
              <a:t> Box Experience</a:t>
            </a:r>
          </a:p>
          <a:p>
            <a:r>
              <a:rPr lang="de-DE" dirty="0"/>
              <a:t>Einstellungen auf Windows angewandt bevor </a:t>
            </a:r>
          </a:p>
          <a:p>
            <a:r>
              <a:rPr lang="de-DE" dirty="0"/>
              <a:t>Willkommensseite erscheint</a:t>
            </a:r>
          </a:p>
          <a:p>
            <a:r>
              <a:rPr lang="de-DE" dirty="0"/>
              <a:t>zum Beispiel:</a:t>
            </a:r>
          </a:p>
          <a:p>
            <a:pPr lvl="1"/>
            <a:r>
              <a:rPr lang="de-DE" dirty="0"/>
              <a:t>Windows Shell Optionen</a:t>
            </a:r>
          </a:p>
          <a:p>
            <a:pPr lvl="1"/>
            <a:r>
              <a:rPr lang="de-DE" dirty="0"/>
              <a:t>Benutzerkonten erstellen </a:t>
            </a:r>
            <a:r>
              <a:rPr lang="de-DE" dirty="0" err="1"/>
              <a:t>bzw</a:t>
            </a:r>
            <a:r>
              <a:rPr lang="de-DE" dirty="0"/>
              <a:t> konfigurieren</a:t>
            </a:r>
          </a:p>
          <a:p>
            <a:pPr lvl="1"/>
            <a:r>
              <a:rPr lang="de-DE" dirty="0"/>
              <a:t>Sprach und </a:t>
            </a:r>
            <a:r>
              <a:rPr lang="de-DE" dirty="0" err="1"/>
              <a:t>Gebietsseinstellungen</a:t>
            </a:r>
            <a:endParaRPr lang="de-DE" dirty="0"/>
          </a:p>
          <a:p>
            <a:pPr lvl="1"/>
            <a:endParaRPr lang="de-DE" dirty="0"/>
          </a:p>
          <a:p>
            <a:pPr lvl="1"/>
            <a:endParaRPr lang="de-DE" dirty="0"/>
          </a:p>
          <a:p>
            <a:endParaRPr lang="de-DE" dirty="0"/>
          </a:p>
        </p:txBody>
      </p:sp>
      <p:sp>
        <p:nvSpPr>
          <p:cNvPr id="4" name="Fußzeilenplatzhalter 3">
            <a:extLst>
              <a:ext uri="{FF2B5EF4-FFF2-40B4-BE49-F238E27FC236}">
                <a16:creationId xmlns:a16="http://schemas.microsoft.com/office/drawing/2014/main" id="{3024A73B-2FE4-4FE3-9589-626253B9ED29}"/>
              </a:ext>
            </a:extLst>
          </p:cNvPr>
          <p:cNvSpPr>
            <a:spLocks noGrp="1"/>
          </p:cNvSpPr>
          <p:nvPr>
            <p:ph type="ftr" sz="quarter" idx="11"/>
          </p:nvPr>
        </p:nvSpPr>
        <p:spPr/>
        <p:txBody>
          <a:bodyPr/>
          <a:lstStyle/>
          <a:p>
            <a:pPr algn="r"/>
            <a:r>
              <a:rPr lang="de-DE"/>
              <a:t>© ppedv AG</a:t>
            </a:r>
            <a:endParaRPr lang="de-DE" dirty="0"/>
          </a:p>
        </p:txBody>
      </p:sp>
      <p:pic>
        <p:nvPicPr>
          <p:cNvPr id="6" name="Grafik 5">
            <a:extLst>
              <a:ext uri="{FF2B5EF4-FFF2-40B4-BE49-F238E27FC236}">
                <a16:creationId xmlns:a16="http://schemas.microsoft.com/office/drawing/2014/main" id="{9B51AE50-1FC5-4E54-BE6D-AD680AA00A4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66535" y="688975"/>
            <a:ext cx="3867150" cy="5667375"/>
          </a:xfrm>
          <a:prstGeom prst="rect">
            <a:avLst/>
          </a:prstGeom>
        </p:spPr>
      </p:pic>
    </p:spTree>
    <p:extLst>
      <p:ext uri="{BB962C8B-B14F-4D97-AF65-F5344CB8AC3E}">
        <p14:creationId xmlns:p14="http://schemas.microsoft.com/office/powerpoint/2010/main" val="14841463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9D3123-6121-D32B-FA1C-D46D62CDB2B6}"/>
              </a:ext>
            </a:extLst>
          </p:cNvPr>
          <p:cNvSpPr>
            <a:spLocks noGrp="1"/>
          </p:cNvSpPr>
          <p:nvPr>
            <p:ph type="title"/>
          </p:nvPr>
        </p:nvSpPr>
        <p:spPr/>
        <p:txBody>
          <a:bodyPr/>
          <a:lstStyle/>
          <a:p>
            <a:r>
              <a:rPr lang="de-DE" dirty="0"/>
              <a:t>MDT mit WDS</a:t>
            </a:r>
          </a:p>
        </p:txBody>
      </p:sp>
      <p:sp>
        <p:nvSpPr>
          <p:cNvPr id="3" name="Inhaltsplatzhalter 2">
            <a:extLst>
              <a:ext uri="{FF2B5EF4-FFF2-40B4-BE49-F238E27FC236}">
                <a16:creationId xmlns:a16="http://schemas.microsoft.com/office/drawing/2014/main" id="{AA532E77-88B1-8CB3-31F4-7F0A635D8489}"/>
              </a:ext>
            </a:extLst>
          </p:cNvPr>
          <p:cNvSpPr>
            <a:spLocks noGrp="1"/>
          </p:cNvSpPr>
          <p:nvPr>
            <p:ph idx="1"/>
          </p:nvPr>
        </p:nvSpPr>
        <p:spPr/>
        <p:txBody>
          <a:bodyPr/>
          <a:lstStyle/>
          <a:p>
            <a:pPr marL="0" indent="0">
              <a:buNone/>
            </a:pPr>
            <a:r>
              <a:rPr lang="de-DE" dirty="0"/>
              <a:t>Microsoft </a:t>
            </a:r>
            <a:r>
              <a:rPr lang="de-DE" dirty="0" err="1"/>
              <a:t>Deployment</a:t>
            </a:r>
            <a:r>
              <a:rPr lang="de-DE" dirty="0"/>
              <a:t> Toolkit</a:t>
            </a:r>
          </a:p>
          <a:p>
            <a:pPr marL="0" indent="0">
              <a:buNone/>
            </a:pPr>
            <a:endParaRPr lang="de-DE" dirty="0"/>
          </a:p>
          <a:p>
            <a:r>
              <a:rPr lang="de-DE" dirty="0"/>
              <a:t>Für Windows 11 und Sever 2022 notwendig</a:t>
            </a:r>
          </a:p>
          <a:p>
            <a:r>
              <a:rPr lang="de-DE" dirty="0"/>
              <a:t>WDS nur bis Windows 10</a:t>
            </a:r>
          </a:p>
          <a:p>
            <a:r>
              <a:rPr lang="de-DE" dirty="0"/>
              <a:t>Zum erstellen von .</a:t>
            </a:r>
            <a:r>
              <a:rPr lang="de-DE" dirty="0" err="1"/>
              <a:t>wim</a:t>
            </a:r>
            <a:r>
              <a:rPr lang="de-DE" dirty="0"/>
              <a:t>-Images oder </a:t>
            </a:r>
            <a:r>
              <a:rPr lang="de-DE" dirty="0" err="1"/>
              <a:t>Deployment</a:t>
            </a:r>
            <a:endParaRPr lang="de-DE" dirty="0"/>
          </a:p>
        </p:txBody>
      </p:sp>
    </p:spTree>
    <p:extLst>
      <p:ext uri="{BB962C8B-B14F-4D97-AF65-F5344CB8AC3E}">
        <p14:creationId xmlns:p14="http://schemas.microsoft.com/office/powerpoint/2010/main" val="217364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Hyper-V</a:t>
            </a:r>
            <a:br>
              <a:rPr lang="de-DE" dirty="0"/>
            </a:br>
            <a:r>
              <a:rPr lang="de-DE" sz="2400" dirty="0"/>
              <a:t>Basis – virtuelle Festplatten</a:t>
            </a:r>
            <a:endParaRPr lang="de-DE" dirty="0"/>
          </a:p>
        </p:txBody>
      </p:sp>
      <p:sp>
        <p:nvSpPr>
          <p:cNvPr id="3" name="Inhaltsplatzhalter 2"/>
          <p:cNvSpPr>
            <a:spLocks noGrp="1"/>
          </p:cNvSpPr>
          <p:nvPr>
            <p:ph idx="1"/>
          </p:nvPr>
        </p:nvSpPr>
        <p:spPr/>
        <p:txBody>
          <a:bodyPr/>
          <a:lstStyle/>
          <a:p>
            <a:r>
              <a:rPr lang="de-DE" dirty="0"/>
              <a:t>Virtual-Hard-Disk Format</a:t>
            </a:r>
          </a:p>
          <a:p>
            <a:r>
              <a:rPr lang="de-DE" dirty="0"/>
              <a:t>Containerformat für virtuelle Festplatten</a:t>
            </a:r>
          </a:p>
          <a:p>
            <a:r>
              <a:rPr lang="de-DE" dirty="0"/>
              <a:t>In physisches System vollständig integrierbar</a:t>
            </a:r>
          </a:p>
          <a:p>
            <a:r>
              <a:rPr lang="de-DE" dirty="0"/>
              <a:t>Performanceverlust unter 5 Prozent</a:t>
            </a:r>
          </a:p>
          <a:p>
            <a:r>
              <a:rPr lang="de-DE" dirty="0"/>
              <a:t>Windows Server erstellt Sicherungen als VHD</a:t>
            </a:r>
          </a:p>
          <a:p>
            <a:r>
              <a:rPr lang="de-DE" dirty="0" err="1"/>
              <a:t>Vhd</a:t>
            </a:r>
            <a:r>
              <a:rPr lang="de-DE" dirty="0"/>
              <a:t> </a:t>
            </a:r>
            <a:r>
              <a:rPr lang="de-DE" dirty="0" err="1"/>
              <a:t>max</a:t>
            </a:r>
            <a:r>
              <a:rPr lang="de-DE" dirty="0"/>
              <a:t> 16 </a:t>
            </a:r>
            <a:r>
              <a:rPr lang="de-DE" dirty="0" err="1"/>
              <a:t>Tebibyte</a:t>
            </a:r>
            <a:endParaRPr lang="de-DE" dirty="0"/>
          </a:p>
          <a:p>
            <a:r>
              <a:rPr lang="de-DE" dirty="0" err="1"/>
              <a:t>Vhdx</a:t>
            </a:r>
            <a:r>
              <a:rPr lang="de-DE" dirty="0"/>
              <a:t> </a:t>
            </a:r>
            <a:r>
              <a:rPr lang="de-DE" dirty="0" err="1"/>
              <a:t>max</a:t>
            </a:r>
            <a:r>
              <a:rPr lang="de-DE" dirty="0"/>
              <a:t> 64 </a:t>
            </a:r>
            <a:r>
              <a:rPr lang="de-DE" dirty="0" err="1"/>
              <a:t>Tebibyte</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12</a:t>
            </a:fld>
            <a:endParaRPr lang="de-DE"/>
          </a:p>
        </p:txBody>
      </p:sp>
    </p:spTree>
    <p:extLst>
      <p:ext uri="{BB962C8B-B14F-4D97-AF65-F5344CB8AC3E}">
        <p14:creationId xmlns:p14="http://schemas.microsoft.com/office/powerpoint/2010/main" val="27890173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F1CBED-EEAF-0EE5-87C8-1770E35FA6CF}"/>
              </a:ext>
            </a:extLst>
          </p:cNvPr>
          <p:cNvSpPr>
            <a:spLocks noGrp="1"/>
          </p:cNvSpPr>
          <p:nvPr>
            <p:ph type="title"/>
          </p:nvPr>
        </p:nvSpPr>
        <p:spPr/>
        <p:txBody>
          <a:bodyPr/>
          <a:lstStyle/>
          <a:p>
            <a:r>
              <a:rPr lang="de-DE" dirty="0"/>
              <a:t>MDT-Installation</a:t>
            </a:r>
          </a:p>
        </p:txBody>
      </p:sp>
      <p:sp>
        <p:nvSpPr>
          <p:cNvPr id="3" name="Inhaltsplatzhalter 2">
            <a:extLst>
              <a:ext uri="{FF2B5EF4-FFF2-40B4-BE49-F238E27FC236}">
                <a16:creationId xmlns:a16="http://schemas.microsoft.com/office/drawing/2014/main" id="{9FA1173D-3628-4702-C03A-2A59B50183C4}"/>
              </a:ext>
            </a:extLst>
          </p:cNvPr>
          <p:cNvSpPr>
            <a:spLocks noGrp="1"/>
          </p:cNvSpPr>
          <p:nvPr>
            <p:ph idx="1"/>
          </p:nvPr>
        </p:nvSpPr>
        <p:spPr/>
        <p:txBody>
          <a:bodyPr/>
          <a:lstStyle/>
          <a:p>
            <a:r>
              <a:rPr lang="de-DE" dirty="0"/>
              <a:t>Windows-ADK installieren</a:t>
            </a:r>
          </a:p>
          <a:p>
            <a:r>
              <a:rPr lang="de-DE" dirty="0"/>
              <a:t>ADK-</a:t>
            </a:r>
            <a:r>
              <a:rPr lang="de-DE" dirty="0" err="1"/>
              <a:t>Addon</a:t>
            </a:r>
            <a:r>
              <a:rPr lang="de-DE" dirty="0"/>
              <a:t>-PE installieren</a:t>
            </a:r>
          </a:p>
          <a:p>
            <a:r>
              <a:rPr lang="de-DE" dirty="0"/>
              <a:t>MDT installieren</a:t>
            </a:r>
          </a:p>
          <a:p>
            <a:endParaRPr lang="de-DE" dirty="0"/>
          </a:p>
        </p:txBody>
      </p:sp>
    </p:spTree>
    <p:extLst>
      <p:ext uri="{BB962C8B-B14F-4D97-AF65-F5344CB8AC3E}">
        <p14:creationId xmlns:p14="http://schemas.microsoft.com/office/powerpoint/2010/main" val="5712723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A1D5A-A63C-28CB-C023-C6A17C6B6CA0}"/>
              </a:ext>
            </a:extLst>
          </p:cNvPr>
          <p:cNvSpPr>
            <a:spLocks noGrp="1"/>
          </p:cNvSpPr>
          <p:nvPr>
            <p:ph type="title"/>
          </p:nvPr>
        </p:nvSpPr>
        <p:spPr/>
        <p:txBody>
          <a:bodyPr/>
          <a:lstStyle/>
          <a:p>
            <a:r>
              <a:rPr lang="de-DE" dirty="0"/>
              <a:t>MDT </a:t>
            </a:r>
            <a:r>
              <a:rPr lang="de-DE" dirty="0" err="1"/>
              <a:t>Workbench</a:t>
            </a:r>
            <a:endParaRPr lang="de-DE" dirty="0"/>
          </a:p>
        </p:txBody>
      </p:sp>
      <p:sp>
        <p:nvSpPr>
          <p:cNvPr id="3" name="Inhaltsplatzhalter 2">
            <a:extLst>
              <a:ext uri="{FF2B5EF4-FFF2-40B4-BE49-F238E27FC236}">
                <a16:creationId xmlns:a16="http://schemas.microsoft.com/office/drawing/2014/main" id="{5F02973B-7D92-B730-D333-773F15E7B8C7}"/>
              </a:ext>
            </a:extLst>
          </p:cNvPr>
          <p:cNvSpPr>
            <a:spLocks noGrp="1"/>
          </p:cNvSpPr>
          <p:nvPr>
            <p:ph idx="1"/>
          </p:nvPr>
        </p:nvSpPr>
        <p:spPr/>
        <p:txBody>
          <a:bodyPr/>
          <a:lstStyle/>
          <a:p>
            <a:r>
              <a:rPr lang="de-DE" dirty="0" err="1"/>
              <a:t>Deployment</a:t>
            </a:r>
            <a:r>
              <a:rPr lang="de-DE" dirty="0"/>
              <a:t> Share anlegen</a:t>
            </a:r>
          </a:p>
          <a:p>
            <a:r>
              <a:rPr lang="de-DE" dirty="0" err="1"/>
              <a:t>Operatingsystem</a:t>
            </a:r>
            <a:r>
              <a:rPr lang="de-DE" dirty="0"/>
              <a:t> importieren</a:t>
            </a:r>
          </a:p>
          <a:p>
            <a:r>
              <a:rPr lang="de-DE" dirty="0"/>
              <a:t>Tasksequenz anlegen</a:t>
            </a:r>
          </a:p>
          <a:p>
            <a:r>
              <a:rPr lang="de-DE" dirty="0"/>
              <a:t>Update-</a:t>
            </a:r>
            <a:r>
              <a:rPr lang="de-DE" dirty="0" err="1"/>
              <a:t>Deploymentshare</a:t>
            </a:r>
            <a:endParaRPr lang="de-DE" dirty="0"/>
          </a:p>
        </p:txBody>
      </p:sp>
      <p:pic>
        <p:nvPicPr>
          <p:cNvPr id="5" name="Grafik 4">
            <a:extLst>
              <a:ext uri="{FF2B5EF4-FFF2-40B4-BE49-F238E27FC236}">
                <a16:creationId xmlns:a16="http://schemas.microsoft.com/office/drawing/2014/main" id="{AF7A47CE-4984-BD2C-7D1F-7CB27498EE04}"/>
              </a:ext>
            </a:extLst>
          </p:cNvPr>
          <p:cNvPicPr>
            <a:picLocks noChangeAspect="1"/>
          </p:cNvPicPr>
          <p:nvPr/>
        </p:nvPicPr>
        <p:blipFill>
          <a:blip r:embed="rId2"/>
          <a:stretch>
            <a:fillRect/>
          </a:stretch>
        </p:blipFill>
        <p:spPr>
          <a:xfrm>
            <a:off x="6189798" y="2677027"/>
            <a:ext cx="5039285" cy="2941450"/>
          </a:xfrm>
          <a:prstGeom prst="rect">
            <a:avLst/>
          </a:prstGeom>
        </p:spPr>
      </p:pic>
    </p:spTree>
    <p:extLst>
      <p:ext uri="{BB962C8B-B14F-4D97-AF65-F5344CB8AC3E}">
        <p14:creationId xmlns:p14="http://schemas.microsoft.com/office/powerpoint/2010/main" val="23555077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F0652-3FF9-34DF-DAC3-975AE5AB3B18}"/>
              </a:ext>
            </a:extLst>
          </p:cNvPr>
          <p:cNvSpPr>
            <a:spLocks noGrp="1"/>
          </p:cNvSpPr>
          <p:nvPr>
            <p:ph type="title"/>
          </p:nvPr>
        </p:nvSpPr>
        <p:spPr/>
        <p:txBody>
          <a:bodyPr/>
          <a:lstStyle/>
          <a:p>
            <a:r>
              <a:rPr lang="de-DE" dirty="0"/>
              <a:t>MDT-Referenzrechner</a:t>
            </a:r>
          </a:p>
        </p:txBody>
      </p:sp>
      <p:sp>
        <p:nvSpPr>
          <p:cNvPr id="7" name="Inhaltsplatzhalter 6">
            <a:extLst>
              <a:ext uri="{FF2B5EF4-FFF2-40B4-BE49-F238E27FC236}">
                <a16:creationId xmlns:a16="http://schemas.microsoft.com/office/drawing/2014/main" id="{26765E05-D780-94E9-E477-5085921060EA}"/>
              </a:ext>
            </a:extLst>
          </p:cNvPr>
          <p:cNvSpPr>
            <a:spLocks noGrp="1"/>
          </p:cNvSpPr>
          <p:nvPr>
            <p:ph idx="1"/>
          </p:nvPr>
        </p:nvSpPr>
        <p:spPr/>
        <p:txBody>
          <a:bodyPr/>
          <a:lstStyle/>
          <a:p>
            <a:r>
              <a:rPr lang="de-DE" dirty="0"/>
              <a:t>Referenzrechner inkl. Einstellungen als .</a:t>
            </a:r>
            <a:r>
              <a:rPr lang="de-DE" dirty="0" err="1"/>
              <a:t>wim</a:t>
            </a:r>
            <a:r>
              <a:rPr lang="de-DE" dirty="0"/>
              <a:t> Image speichern und in der </a:t>
            </a:r>
            <a:r>
              <a:rPr lang="de-DE" dirty="0" err="1"/>
              <a:t>Workbench</a:t>
            </a:r>
            <a:r>
              <a:rPr lang="de-DE" dirty="0"/>
              <a:t> importieren</a:t>
            </a:r>
          </a:p>
          <a:p>
            <a:pPr marL="0" indent="0">
              <a:buNone/>
            </a:pPr>
            <a:r>
              <a:rPr lang="de-DE" sz="1800" b="1" dirty="0"/>
              <a:t>      </a:t>
            </a:r>
            <a:r>
              <a:rPr lang="en-US" sz="1800" b="1" dirty="0" err="1"/>
              <a:t>Dism</a:t>
            </a:r>
            <a:r>
              <a:rPr lang="en-US" sz="1800" b="1" dirty="0"/>
              <a:t> /Capture-Image /</a:t>
            </a:r>
            <a:r>
              <a:rPr lang="en-US" sz="1800" b="1" dirty="0" err="1"/>
              <a:t>ImageFile</a:t>
            </a:r>
            <a:r>
              <a:rPr lang="en-US" sz="1800" b="1" dirty="0"/>
              <a:t>:"D:\Images\Fabrikam.wim"    /</a:t>
            </a:r>
            <a:r>
              <a:rPr lang="en-US" sz="1800" b="1" dirty="0" err="1"/>
              <a:t>CaptureDir:C</a:t>
            </a:r>
            <a:r>
              <a:rPr lang="en-US" sz="1800" b="1" dirty="0"/>
              <a:t>:\ /</a:t>
            </a:r>
            <a:r>
              <a:rPr lang="en-US" sz="1800" b="1" dirty="0" err="1"/>
              <a:t>Name:Fabrikam</a:t>
            </a:r>
            <a:endParaRPr lang="en-US" sz="1800" b="1" dirty="0"/>
          </a:p>
          <a:p>
            <a:pPr marL="0" indent="0">
              <a:buNone/>
            </a:pPr>
            <a:endParaRPr lang="en-US" b="1" dirty="0"/>
          </a:p>
          <a:p>
            <a:r>
              <a:rPr lang="en-US" dirty="0" err="1"/>
              <a:t>Neuen</a:t>
            </a:r>
            <a:r>
              <a:rPr lang="en-US" dirty="0"/>
              <a:t> Client </a:t>
            </a:r>
            <a:r>
              <a:rPr lang="en-US" dirty="0" err="1"/>
              <a:t>mit</a:t>
            </a:r>
            <a:r>
              <a:rPr lang="en-US" dirty="0"/>
              <a:t> der </a:t>
            </a:r>
            <a:r>
              <a:rPr lang="en-US" b="1" dirty="0"/>
              <a:t>LiteTouch_x64.wim </a:t>
            </a:r>
            <a:r>
              <a:rPr lang="en-US" dirty="0" err="1"/>
              <a:t>starten</a:t>
            </a:r>
            <a:r>
              <a:rPr lang="en-US" dirty="0"/>
              <a:t> und </a:t>
            </a:r>
            <a:r>
              <a:rPr lang="en-US" dirty="0" err="1"/>
              <a:t>Referenzrechner</a:t>
            </a:r>
            <a:r>
              <a:rPr lang="en-US" dirty="0"/>
              <a:t> </a:t>
            </a:r>
            <a:r>
              <a:rPr lang="en-US" dirty="0" err="1"/>
              <a:t>installieren</a:t>
            </a:r>
            <a:r>
              <a:rPr lang="en-US" dirty="0"/>
              <a:t> </a:t>
            </a:r>
            <a:r>
              <a:rPr lang="en-US" dirty="0" err="1"/>
              <a:t>inkl</a:t>
            </a:r>
            <a:r>
              <a:rPr lang="en-US" dirty="0"/>
              <a:t>. </a:t>
            </a:r>
            <a:r>
              <a:rPr lang="en-US" dirty="0" err="1"/>
              <a:t>Imageerstellung</a:t>
            </a:r>
            <a:r>
              <a:rPr lang="en-US" dirty="0"/>
              <a:t> (capture) </a:t>
            </a:r>
            <a:r>
              <a:rPr lang="en-US" dirty="0" err="1"/>
              <a:t>oder</a:t>
            </a:r>
            <a:r>
              <a:rPr lang="en-US" dirty="0"/>
              <a:t> via </a:t>
            </a:r>
            <a:r>
              <a:rPr lang="en-US" dirty="0" err="1"/>
              <a:t>Tasksequenz</a:t>
            </a:r>
            <a:r>
              <a:rPr lang="en-US" dirty="0"/>
              <a:t> Image </a:t>
            </a:r>
            <a:r>
              <a:rPr lang="en-US" dirty="0" err="1"/>
              <a:t>ausrollen</a:t>
            </a:r>
            <a:r>
              <a:rPr lang="en-US" dirty="0"/>
              <a:t> (</a:t>
            </a:r>
            <a:r>
              <a:rPr lang="en-US" dirty="0" err="1"/>
              <a:t>siehe</a:t>
            </a:r>
            <a:r>
              <a:rPr lang="en-US" dirty="0"/>
              <a:t> </a:t>
            </a:r>
            <a:r>
              <a:rPr lang="en-US" dirty="0" err="1"/>
              <a:t>oben</a:t>
            </a:r>
            <a:r>
              <a:rPr lang="en-US" dirty="0"/>
              <a:t>)</a:t>
            </a:r>
          </a:p>
          <a:p>
            <a:pPr marL="0" indent="0">
              <a:buNone/>
            </a:pPr>
            <a:endParaRPr lang="en-US" b="1" dirty="0"/>
          </a:p>
          <a:p>
            <a:pPr marL="0" indent="0">
              <a:buNone/>
            </a:pPr>
            <a:r>
              <a:rPr lang="de-DE" sz="1800" b="1"/>
              <a:t>     Wichtig! (</a:t>
            </a:r>
            <a:r>
              <a:rPr lang="de-DE" sz="1800" b="1" dirty="0"/>
              <a:t>LiteTouch_x64.wim als Startabbild im WDS importieren -&gt; für PXE-boot)</a:t>
            </a:r>
          </a:p>
        </p:txBody>
      </p:sp>
    </p:spTree>
    <p:extLst>
      <p:ext uri="{BB962C8B-B14F-4D97-AF65-F5344CB8AC3E}">
        <p14:creationId xmlns:p14="http://schemas.microsoft.com/office/powerpoint/2010/main" val="2790493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8EC3-7BBE-4E6A-B184-7417794C7040}"/>
              </a:ext>
            </a:extLst>
          </p:cNvPr>
          <p:cNvSpPr>
            <a:spLocks noGrp="1"/>
          </p:cNvSpPr>
          <p:nvPr>
            <p:ph type="title"/>
          </p:nvPr>
        </p:nvSpPr>
        <p:spPr/>
        <p:txBody>
          <a:bodyPr>
            <a:normAutofit/>
          </a:bodyPr>
          <a:lstStyle/>
          <a:p>
            <a:r>
              <a:rPr lang="de-DE" dirty="0"/>
              <a:t>Storage</a:t>
            </a:r>
            <a:br>
              <a:rPr lang="de-DE" dirty="0"/>
            </a:br>
            <a:r>
              <a:rPr lang="de-DE" sz="2800" dirty="0" err="1"/>
              <a:t>Storage</a:t>
            </a:r>
            <a:r>
              <a:rPr lang="de-DE" sz="2800" dirty="0"/>
              <a:t> Migration Service</a:t>
            </a:r>
            <a:endParaRPr lang="de-DE" dirty="0"/>
          </a:p>
        </p:txBody>
      </p:sp>
      <p:sp>
        <p:nvSpPr>
          <p:cNvPr id="3" name="Inhaltsplatzhalter 2">
            <a:extLst>
              <a:ext uri="{FF2B5EF4-FFF2-40B4-BE49-F238E27FC236}">
                <a16:creationId xmlns:a16="http://schemas.microsoft.com/office/drawing/2014/main" id="{457F0E3C-BED8-4A87-B32B-CACA691CE65C}"/>
              </a:ext>
            </a:extLst>
          </p:cNvPr>
          <p:cNvSpPr>
            <a:spLocks noGrp="1"/>
          </p:cNvSpPr>
          <p:nvPr>
            <p:ph idx="1"/>
          </p:nvPr>
        </p:nvSpPr>
        <p:spPr>
          <a:xfrm>
            <a:off x="838200" y="1825624"/>
            <a:ext cx="10515600" cy="4575176"/>
          </a:xfrm>
        </p:spPr>
        <p:txBody>
          <a:bodyPr>
            <a:normAutofit/>
          </a:bodyPr>
          <a:lstStyle/>
          <a:p>
            <a:r>
              <a:rPr lang="de-DE" dirty="0"/>
              <a:t>frisch eingeführt mit Server 2019</a:t>
            </a:r>
          </a:p>
          <a:p>
            <a:r>
              <a:rPr lang="de-DE" dirty="0" err="1"/>
              <a:t>FileServer</a:t>
            </a:r>
            <a:r>
              <a:rPr lang="de-DE" dirty="0"/>
              <a:t> Migration war bisher nicht möglich wegen </a:t>
            </a:r>
          </a:p>
          <a:p>
            <a:pPr lvl="1"/>
            <a:r>
              <a:rPr lang="de-DE" dirty="0"/>
              <a:t>Umständlicher Strukturen</a:t>
            </a:r>
          </a:p>
          <a:p>
            <a:pPr lvl="1"/>
            <a:r>
              <a:rPr lang="de-DE" dirty="0"/>
              <a:t>Feine gewachsene Rechteverteilung</a:t>
            </a:r>
          </a:p>
          <a:p>
            <a:r>
              <a:rPr lang="de-DE" dirty="0"/>
              <a:t>SMS steht für Standard und Datacenter zur Verfügung</a:t>
            </a:r>
          </a:p>
          <a:p>
            <a:r>
              <a:rPr lang="de-DE" dirty="0"/>
              <a:t>SMS ist eine Job basierte Orchestration</a:t>
            </a:r>
          </a:p>
          <a:p>
            <a:r>
              <a:rPr lang="de-DE" dirty="0"/>
              <a:t>Inventarisiert angegebene Server </a:t>
            </a:r>
            <a:r>
              <a:rPr lang="de-DE" dirty="0" err="1"/>
              <a:t>zb</a:t>
            </a:r>
            <a:r>
              <a:rPr lang="de-DE" dirty="0"/>
              <a:t>:</a:t>
            </a:r>
          </a:p>
          <a:p>
            <a:pPr lvl="1"/>
            <a:r>
              <a:rPr lang="de-DE" dirty="0"/>
              <a:t>Daten</a:t>
            </a:r>
          </a:p>
          <a:p>
            <a:pPr lvl="1"/>
            <a:r>
              <a:rPr lang="de-DE" dirty="0"/>
              <a:t>Sicherheit</a:t>
            </a:r>
          </a:p>
          <a:p>
            <a:pPr lvl="1"/>
            <a:r>
              <a:rPr lang="de-DE" dirty="0"/>
              <a:t>Netzwerkeinstellungen </a:t>
            </a:r>
          </a:p>
          <a:p>
            <a:pPr marL="457200" lvl="1" indent="0">
              <a:buNone/>
            </a:pPr>
            <a:endParaRPr lang="de-DE" dirty="0"/>
          </a:p>
        </p:txBody>
      </p:sp>
    </p:spTree>
    <p:extLst>
      <p:ext uri="{BB962C8B-B14F-4D97-AF65-F5344CB8AC3E}">
        <p14:creationId xmlns:p14="http://schemas.microsoft.com/office/powerpoint/2010/main" val="21223729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8EC3-7BBE-4E6A-B184-7417794C7040}"/>
              </a:ext>
            </a:extLst>
          </p:cNvPr>
          <p:cNvSpPr>
            <a:spLocks noGrp="1"/>
          </p:cNvSpPr>
          <p:nvPr>
            <p:ph type="title"/>
          </p:nvPr>
        </p:nvSpPr>
        <p:spPr/>
        <p:txBody>
          <a:bodyPr>
            <a:normAutofit/>
          </a:bodyPr>
          <a:lstStyle/>
          <a:p>
            <a:r>
              <a:rPr lang="de-DE" dirty="0"/>
              <a:t>Storage</a:t>
            </a:r>
            <a:br>
              <a:rPr lang="de-DE" dirty="0"/>
            </a:br>
            <a:r>
              <a:rPr lang="de-DE" sz="2800" dirty="0" err="1"/>
              <a:t>Storage</a:t>
            </a:r>
            <a:r>
              <a:rPr lang="de-DE" sz="2800" dirty="0"/>
              <a:t> Migration Service</a:t>
            </a:r>
            <a:endParaRPr lang="de-DE" dirty="0"/>
          </a:p>
        </p:txBody>
      </p:sp>
      <p:sp>
        <p:nvSpPr>
          <p:cNvPr id="3" name="Inhaltsplatzhalter 2">
            <a:extLst>
              <a:ext uri="{FF2B5EF4-FFF2-40B4-BE49-F238E27FC236}">
                <a16:creationId xmlns:a16="http://schemas.microsoft.com/office/drawing/2014/main" id="{457F0E3C-BED8-4A87-B32B-CACA691CE65C}"/>
              </a:ext>
            </a:extLst>
          </p:cNvPr>
          <p:cNvSpPr>
            <a:spLocks noGrp="1"/>
          </p:cNvSpPr>
          <p:nvPr>
            <p:ph idx="1"/>
          </p:nvPr>
        </p:nvSpPr>
        <p:spPr>
          <a:xfrm>
            <a:off x="838200" y="1825624"/>
            <a:ext cx="10515600" cy="4575176"/>
          </a:xfrm>
        </p:spPr>
        <p:txBody>
          <a:bodyPr>
            <a:normAutofit/>
          </a:bodyPr>
          <a:lstStyle/>
          <a:p>
            <a:r>
              <a:rPr lang="de-DE" dirty="0"/>
              <a:t>Migriert die Bestandteile via SMB:</a:t>
            </a:r>
          </a:p>
          <a:p>
            <a:pPr lvl="1"/>
            <a:r>
              <a:rPr lang="de-DE" dirty="0"/>
              <a:t>Daten</a:t>
            </a:r>
          </a:p>
          <a:p>
            <a:pPr lvl="1"/>
            <a:r>
              <a:rPr lang="de-DE" dirty="0"/>
              <a:t>Netzwerkeinstellungen</a:t>
            </a:r>
          </a:p>
          <a:p>
            <a:pPr lvl="1"/>
            <a:r>
              <a:rPr lang="de-DE" dirty="0"/>
              <a:t>Sicherheitseinstellungen</a:t>
            </a:r>
          </a:p>
          <a:p>
            <a:pPr lvl="1"/>
            <a:r>
              <a:rPr lang="de-DE" dirty="0"/>
              <a:t>File System Rechte</a:t>
            </a:r>
          </a:p>
          <a:p>
            <a:r>
              <a:rPr lang="de-DE" dirty="0"/>
              <a:t>Übernimmt die Identität des alten Server nahtlos</a:t>
            </a:r>
          </a:p>
          <a:p>
            <a:pPr lvl="1"/>
            <a:r>
              <a:rPr lang="de-DE" dirty="0"/>
              <a:t>während der Übernahme wird der alte Server „zurück gebaut“</a:t>
            </a:r>
          </a:p>
          <a:p>
            <a:pPr lvl="1"/>
            <a:r>
              <a:rPr lang="de-DE" dirty="0"/>
              <a:t>User und Anwendungen sind vom Umzug nicht betroffen</a:t>
            </a:r>
          </a:p>
          <a:p>
            <a:pPr lvl="1"/>
            <a:r>
              <a:rPr lang="de-DE" dirty="0"/>
              <a:t>im Optimalfall bekommt keiner was vom Wechsel mit</a:t>
            </a:r>
          </a:p>
          <a:p>
            <a:r>
              <a:rPr lang="de-DE" dirty="0"/>
              <a:t>Verwaltung über das Admin Center</a:t>
            </a:r>
          </a:p>
        </p:txBody>
      </p:sp>
    </p:spTree>
    <p:extLst>
      <p:ext uri="{BB962C8B-B14F-4D97-AF65-F5344CB8AC3E}">
        <p14:creationId xmlns:p14="http://schemas.microsoft.com/office/powerpoint/2010/main" val="29643410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8EC3-7BBE-4E6A-B184-7417794C7040}"/>
              </a:ext>
            </a:extLst>
          </p:cNvPr>
          <p:cNvSpPr>
            <a:spLocks noGrp="1"/>
          </p:cNvSpPr>
          <p:nvPr>
            <p:ph type="title"/>
          </p:nvPr>
        </p:nvSpPr>
        <p:spPr/>
        <p:txBody>
          <a:bodyPr>
            <a:normAutofit/>
          </a:bodyPr>
          <a:lstStyle/>
          <a:p>
            <a:r>
              <a:rPr lang="de-DE" dirty="0"/>
              <a:t>Storage</a:t>
            </a:r>
            <a:br>
              <a:rPr lang="de-DE" dirty="0"/>
            </a:br>
            <a:r>
              <a:rPr lang="de-DE" sz="2800" dirty="0" err="1"/>
              <a:t>Storage</a:t>
            </a:r>
            <a:r>
              <a:rPr lang="de-DE" sz="2800" dirty="0"/>
              <a:t> Migration Service</a:t>
            </a:r>
            <a:endParaRPr lang="de-DE" dirty="0"/>
          </a:p>
        </p:txBody>
      </p:sp>
      <p:sp>
        <p:nvSpPr>
          <p:cNvPr id="3" name="Inhaltsplatzhalter 2">
            <a:extLst>
              <a:ext uri="{FF2B5EF4-FFF2-40B4-BE49-F238E27FC236}">
                <a16:creationId xmlns:a16="http://schemas.microsoft.com/office/drawing/2014/main" id="{457F0E3C-BED8-4A87-B32B-CACA691CE65C}"/>
              </a:ext>
            </a:extLst>
          </p:cNvPr>
          <p:cNvSpPr>
            <a:spLocks noGrp="1"/>
          </p:cNvSpPr>
          <p:nvPr>
            <p:ph idx="1"/>
          </p:nvPr>
        </p:nvSpPr>
        <p:spPr>
          <a:xfrm>
            <a:off x="838200" y="1825624"/>
            <a:ext cx="10515600" cy="4575176"/>
          </a:xfrm>
        </p:spPr>
        <p:txBody>
          <a:bodyPr>
            <a:normAutofit/>
          </a:bodyPr>
          <a:lstStyle/>
          <a:p>
            <a:r>
              <a:rPr lang="de-DE" dirty="0"/>
              <a:t>Supportete Systeme:</a:t>
            </a:r>
          </a:p>
          <a:p>
            <a:r>
              <a:rPr lang="de-DE" dirty="0"/>
              <a:t>Quelle:</a:t>
            </a:r>
          </a:p>
          <a:p>
            <a:pPr lvl="1"/>
            <a:r>
              <a:rPr lang="de-DE" dirty="0"/>
              <a:t>Server 2003</a:t>
            </a:r>
          </a:p>
          <a:p>
            <a:pPr lvl="1"/>
            <a:r>
              <a:rPr lang="de-DE" dirty="0"/>
              <a:t>Server 2008</a:t>
            </a:r>
          </a:p>
          <a:p>
            <a:pPr lvl="1"/>
            <a:r>
              <a:rPr lang="de-DE" dirty="0"/>
              <a:t>Server 2008 R2</a:t>
            </a:r>
          </a:p>
          <a:p>
            <a:pPr lvl="1"/>
            <a:r>
              <a:rPr lang="de-DE" dirty="0"/>
              <a:t>Server 2012</a:t>
            </a:r>
          </a:p>
          <a:p>
            <a:pPr lvl="1"/>
            <a:r>
              <a:rPr lang="de-DE" dirty="0"/>
              <a:t>Server 2012 R2</a:t>
            </a:r>
          </a:p>
          <a:p>
            <a:pPr lvl="1"/>
            <a:r>
              <a:rPr lang="de-DE" dirty="0"/>
              <a:t>Server 2016</a:t>
            </a:r>
          </a:p>
          <a:p>
            <a:pPr lvl="1"/>
            <a:r>
              <a:rPr lang="de-DE" dirty="0"/>
              <a:t>Server 2019</a:t>
            </a:r>
          </a:p>
        </p:txBody>
      </p:sp>
    </p:spTree>
    <p:extLst>
      <p:ext uri="{BB962C8B-B14F-4D97-AF65-F5344CB8AC3E}">
        <p14:creationId xmlns:p14="http://schemas.microsoft.com/office/powerpoint/2010/main" val="35492307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8EC3-7BBE-4E6A-B184-7417794C7040}"/>
              </a:ext>
            </a:extLst>
          </p:cNvPr>
          <p:cNvSpPr>
            <a:spLocks noGrp="1"/>
          </p:cNvSpPr>
          <p:nvPr>
            <p:ph type="title"/>
          </p:nvPr>
        </p:nvSpPr>
        <p:spPr/>
        <p:txBody>
          <a:bodyPr>
            <a:normAutofit/>
          </a:bodyPr>
          <a:lstStyle/>
          <a:p>
            <a:r>
              <a:rPr lang="de-DE" dirty="0"/>
              <a:t>Storage</a:t>
            </a:r>
            <a:br>
              <a:rPr lang="de-DE" dirty="0"/>
            </a:br>
            <a:r>
              <a:rPr lang="de-DE" sz="2800" dirty="0" err="1"/>
              <a:t>Storage</a:t>
            </a:r>
            <a:r>
              <a:rPr lang="de-DE" sz="2800" dirty="0"/>
              <a:t> Migration Service</a:t>
            </a:r>
            <a:endParaRPr lang="de-DE" dirty="0"/>
          </a:p>
        </p:txBody>
      </p:sp>
      <p:sp>
        <p:nvSpPr>
          <p:cNvPr id="3" name="Inhaltsplatzhalter 2">
            <a:extLst>
              <a:ext uri="{FF2B5EF4-FFF2-40B4-BE49-F238E27FC236}">
                <a16:creationId xmlns:a16="http://schemas.microsoft.com/office/drawing/2014/main" id="{457F0E3C-BED8-4A87-B32B-CACA691CE65C}"/>
              </a:ext>
            </a:extLst>
          </p:cNvPr>
          <p:cNvSpPr>
            <a:spLocks noGrp="1"/>
          </p:cNvSpPr>
          <p:nvPr>
            <p:ph idx="1"/>
          </p:nvPr>
        </p:nvSpPr>
        <p:spPr>
          <a:xfrm>
            <a:off x="838200" y="1825624"/>
            <a:ext cx="10515600" cy="4575176"/>
          </a:xfrm>
        </p:spPr>
        <p:txBody>
          <a:bodyPr>
            <a:normAutofit/>
          </a:bodyPr>
          <a:lstStyle/>
          <a:p>
            <a:r>
              <a:rPr lang="de-DE" dirty="0"/>
              <a:t>Supportete Systeme:</a:t>
            </a:r>
          </a:p>
          <a:p>
            <a:r>
              <a:rPr lang="de-DE" dirty="0" err="1"/>
              <a:t>Orchestrator</a:t>
            </a:r>
            <a:r>
              <a:rPr lang="de-DE" dirty="0"/>
              <a:t> / Proxy </a:t>
            </a:r>
          </a:p>
          <a:p>
            <a:pPr lvl="1"/>
            <a:r>
              <a:rPr lang="de-DE" dirty="0"/>
              <a:t>Server 2019</a:t>
            </a:r>
          </a:p>
          <a:p>
            <a:r>
              <a:rPr lang="de-DE" dirty="0"/>
              <a:t>Zielserver</a:t>
            </a:r>
          </a:p>
          <a:p>
            <a:pPr lvl="1"/>
            <a:r>
              <a:rPr lang="de-DE" dirty="0"/>
              <a:t>Server 2019</a:t>
            </a:r>
          </a:p>
          <a:p>
            <a:pPr lvl="1"/>
            <a:r>
              <a:rPr lang="de-DE" dirty="0"/>
              <a:t>Server 2016 (50 % langsamer)</a:t>
            </a:r>
          </a:p>
          <a:p>
            <a:pPr lvl="1"/>
            <a:r>
              <a:rPr lang="de-DE" dirty="0"/>
              <a:t>Server </a:t>
            </a:r>
            <a:r>
              <a:rPr lang="de-DE"/>
              <a:t>2012R2 (50 % langsamer)</a:t>
            </a:r>
            <a:endParaRPr lang="de-DE" dirty="0"/>
          </a:p>
        </p:txBody>
      </p:sp>
    </p:spTree>
    <p:extLst>
      <p:ext uri="{BB962C8B-B14F-4D97-AF65-F5344CB8AC3E}">
        <p14:creationId xmlns:p14="http://schemas.microsoft.com/office/powerpoint/2010/main" val="38245413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8EC3-7BBE-4E6A-B184-7417794C7040}"/>
              </a:ext>
            </a:extLst>
          </p:cNvPr>
          <p:cNvSpPr>
            <a:spLocks noGrp="1"/>
          </p:cNvSpPr>
          <p:nvPr>
            <p:ph type="title"/>
          </p:nvPr>
        </p:nvSpPr>
        <p:spPr/>
        <p:txBody>
          <a:bodyPr>
            <a:normAutofit/>
          </a:bodyPr>
          <a:lstStyle/>
          <a:p>
            <a:r>
              <a:rPr lang="de-DE" dirty="0"/>
              <a:t>Storage</a:t>
            </a:r>
            <a:br>
              <a:rPr lang="de-DE" dirty="0"/>
            </a:br>
            <a:r>
              <a:rPr lang="de-DE" sz="2800" dirty="0" err="1"/>
              <a:t>Storage</a:t>
            </a:r>
            <a:r>
              <a:rPr lang="de-DE" sz="2800" dirty="0"/>
              <a:t> Migration Service</a:t>
            </a:r>
            <a:endParaRPr lang="de-DE" dirty="0"/>
          </a:p>
        </p:txBody>
      </p:sp>
      <p:sp>
        <p:nvSpPr>
          <p:cNvPr id="3" name="Inhaltsplatzhalter 2">
            <a:extLst>
              <a:ext uri="{FF2B5EF4-FFF2-40B4-BE49-F238E27FC236}">
                <a16:creationId xmlns:a16="http://schemas.microsoft.com/office/drawing/2014/main" id="{457F0E3C-BED8-4A87-B32B-CACA691CE65C}"/>
              </a:ext>
            </a:extLst>
          </p:cNvPr>
          <p:cNvSpPr>
            <a:spLocks noGrp="1"/>
          </p:cNvSpPr>
          <p:nvPr>
            <p:ph idx="1"/>
          </p:nvPr>
        </p:nvSpPr>
        <p:spPr>
          <a:xfrm>
            <a:off x="838200" y="1825624"/>
            <a:ext cx="10515600" cy="4575176"/>
          </a:xfrm>
        </p:spPr>
        <p:txBody>
          <a:bodyPr>
            <a:normAutofit/>
          </a:bodyPr>
          <a:lstStyle/>
          <a:p>
            <a:r>
              <a:rPr lang="de-DE" dirty="0"/>
              <a:t>Mehrere Migrationen gleichzeitig möglich</a:t>
            </a:r>
          </a:p>
          <a:p>
            <a:r>
              <a:rPr lang="de-DE" dirty="0"/>
              <a:t>Als Ziel On-</a:t>
            </a:r>
            <a:r>
              <a:rPr lang="de-DE" dirty="0" err="1"/>
              <a:t>Premise</a:t>
            </a:r>
            <a:r>
              <a:rPr lang="de-DE" dirty="0"/>
              <a:t> oder Azure</a:t>
            </a:r>
          </a:p>
          <a:p>
            <a:endParaRPr lang="de-DE" dirty="0"/>
          </a:p>
        </p:txBody>
      </p:sp>
      <p:pic>
        <p:nvPicPr>
          <p:cNvPr id="5" name="Grafik 4">
            <a:extLst>
              <a:ext uri="{FF2B5EF4-FFF2-40B4-BE49-F238E27FC236}">
                <a16:creationId xmlns:a16="http://schemas.microsoft.com/office/drawing/2014/main" id="{0B661482-512D-462E-9C05-359F0E7F99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9336" y="1013254"/>
            <a:ext cx="5074221" cy="5387546"/>
          </a:xfrm>
          <a:prstGeom prst="rect">
            <a:avLst/>
          </a:prstGeom>
        </p:spPr>
      </p:pic>
    </p:spTree>
    <p:extLst>
      <p:ext uri="{BB962C8B-B14F-4D97-AF65-F5344CB8AC3E}">
        <p14:creationId xmlns:p14="http://schemas.microsoft.com/office/powerpoint/2010/main" val="396698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Hyper-V</a:t>
            </a:r>
            <a:br>
              <a:rPr lang="de-DE" dirty="0"/>
            </a:br>
            <a:r>
              <a:rPr lang="de-DE" sz="2800" dirty="0"/>
              <a:t>Neuerungen</a:t>
            </a:r>
          </a:p>
        </p:txBody>
      </p:sp>
      <p:sp>
        <p:nvSpPr>
          <p:cNvPr id="3" name="Inhaltsplatzhalter 2"/>
          <p:cNvSpPr>
            <a:spLocks noGrp="1"/>
          </p:cNvSpPr>
          <p:nvPr>
            <p:ph idx="1"/>
          </p:nvPr>
        </p:nvSpPr>
        <p:spPr/>
        <p:txBody>
          <a:bodyPr>
            <a:normAutofit/>
          </a:bodyPr>
          <a:lstStyle/>
          <a:p>
            <a:r>
              <a:rPr lang="de-DE" dirty="0"/>
              <a:t>Laufende Hyper-V Cluster Upgrade möglich</a:t>
            </a:r>
          </a:p>
          <a:p>
            <a:pPr lvl="1"/>
            <a:r>
              <a:rPr lang="de-DE" dirty="0"/>
              <a:t>Windows Server 2016/19 kann in ein Cluster von 2012 R2 hinzugefügt werden</a:t>
            </a:r>
          </a:p>
          <a:p>
            <a:r>
              <a:rPr lang="de-DE" dirty="0"/>
              <a:t>Produktion Prüfpunkte</a:t>
            </a:r>
          </a:p>
          <a:p>
            <a:pPr lvl="1"/>
            <a:r>
              <a:rPr lang="de-DE" dirty="0"/>
              <a:t>VSS wird benutzt um „</a:t>
            </a:r>
            <a:r>
              <a:rPr lang="de-DE" dirty="0" err="1"/>
              <a:t>point</a:t>
            </a:r>
            <a:r>
              <a:rPr lang="de-DE" dirty="0"/>
              <a:t> in time“ -Images zu erstellen</a:t>
            </a:r>
          </a:p>
          <a:p>
            <a:r>
              <a:rPr lang="de-DE" dirty="0"/>
              <a:t>Hot Add</a:t>
            </a:r>
          </a:p>
          <a:p>
            <a:pPr lvl="1"/>
            <a:r>
              <a:rPr lang="de-DE" dirty="0"/>
              <a:t>Hinzufügen oder Entfernen einer Netzwerkkarte </a:t>
            </a:r>
          </a:p>
          <a:p>
            <a:pPr lvl="1"/>
            <a:r>
              <a:rPr lang="de-DE" dirty="0"/>
              <a:t>Anpassung des Arbeitsspeicher </a:t>
            </a:r>
          </a:p>
          <a:p>
            <a:r>
              <a:rPr lang="de-DE" dirty="0" err="1"/>
              <a:t>Nested</a:t>
            </a:r>
            <a:r>
              <a:rPr lang="de-DE" dirty="0"/>
              <a:t> </a:t>
            </a:r>
            <a:r>
              <a:rPr lang="de-DE" dirty="0" err="1"/>
              <a:t>Virtualization</a:t>
            </a:r>
            <a:endParaRPr lang="de-DE" dirty="0"/>
          </a:p>
          <a:p>
            <a:pPr lvl="1"/>
            <a:endParaRPr lang="de-DE" dirty="0"/>
          </a:p>
        </p:txBody>
      </p:sp>
    </p:spTree>
    <p:extLst>
      <p:ext uri="{BB962C8B-B14F-4D97-AF65-F5344CB8AC3E}">
        <p14:creationId xmlns:p14="http://schemas.microsoft.com/office/powerpoint/2010/main" val="284902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Hyper-V</a:t>
            </a:r>
            <a:br>
              <a:rPr lang="de-DE" dirty="0"/>
            </a:br>
            <a:r>
              <a:rPr lang="de-DE" sz="2800" dirty="0"/>
              <a:t>Neuerungen</a:t>
            </a:r>
          </a:p>
        </p:txBody>
      </p:sp>
      <p:sp>
        <p:nvSpPr>
          <p:cNvPr id="3" name="Inhaltsplatzhalter 2"/>
          <p:cNvSpPr>
            <a:spLocks noGrp="1"/>
          </p:cNvSpPr>
          <p:nvPr>
            <p:ph idx="1"/>
          </p:nvPr>
        </p:nvSpPr>
        <p:spPr/>
        <p:txBody>
          <a:bodyPr>
            <a:normAutofit fontScale="92500" lnSpcReduction="10000"/>
          </a:bodyPr>
          <a:lstStyle/>
          <a:p>
            <a:r>
              <a:rPr lang="de-DE" dirty="0"/>
              <a:t>Integrationsdienste werden über Windows Update verteilt</a:t>
            </a:r>
          </a:p>
          <a:p>
            <a:r>
              <a:rPr lang="de-DE" dirty="0"/>
              <a:t>Unterstützung von Storage „Quality </a:t>
            </a:r>
            <a:r>
              <a:rPr lang="de-DE" dirty="0" err="1"/>
              <a:t>of</a:t>
            </a:r>
            <a:r>
              <a:rPr lang="de-DE" dirty="0"/>
              <a:t> Service“</a:t>
            </a:r>
          </a:p>
          <a:p>
            <a:r>
              <a:rPr lang="de-DE" dirty="0"/>
              <a:t>Neues VM Konfigurationsformat „.VMCX“ </a:t>
            </a:r>
          </a:p>
          <a:p>
            <a:r>
              <a:rPr lang="de-DE" dirty="0"/>
              <a:t>Linux Secure Boot</a:t>
            </a:r>
          </a:p>
          <a:p>
            <a:r>
              <a:rPr lang="de-DE" dirty="0"/>
              <a:t>Unterstützung von </a:t>
            </a:r>
            <a:r>
              <a:rPr lang="de-DE" dirty="0" err="1"/>
              <a:t>Connected</a:t>
            </a:r>
            <a:r>
              <a:rPr lang="de-DE" dirty="0"/>
              <a:t>-Standby</a:t>
            </a:r>
          </a:p>
          <a:p>
            <a:r>
              <a:rPr lang="de-DE" dirty="0"/>
              <a:t>Windows </a:t>
            </a:r>
            <a:r>
              <a:rPr lang="de-DE" dirty="0" err="1"/>
              <a:t>PowerShell</a:t>
            </a:r>
            <a:r>
              <a:rPr lang="de-DE" dirty="0"/>
              <a:t> Direkt </a:t>
            </a:r>
          </a:p>
          <a:p>
            <a:pPr lvl="1"/>
            <a:r>
              <a:rPr lang="de-DE" dirty="0"/>
              <a:t>Ermöglicht direkte Anwendung von </a:t>
            </a:r>
            <a:r>
              <a:rPr lang="de-DE" dirty="0" err="1"/>
              <a:t>Powershellbefehlen</a:t>
            </a:r>
            <a:r>
              <a:rPr lang="de-DE" dirty="0"/>
              <a:t> vom Host aus ohne </a:t>
            </a:r>
            <a:r>
              <a:rPr lang="de-DE" dirty="0" err="1"/>
              <a:t>Firewallanpassungen</a:t>
            </a:r>
            <a:r>
              <a:rPr lang="de-DE" dirty="0"/>
              <a:t> oder gemeinsamer Netzwerkverbindung</a:t>
            </a:r>
          </a:p>
          <a:p>
            <a:r>
              <a:rPr lang="de-DE" dirty="0">
                <a:solidFill>
                  <a:srgbClr val="7030A0"/>
                </a:solidFill>
              </a:rPr>
              <a:t>ab Server2019</a:t>
            </a:r>
          </a:p>
          <a:p>
            <a:pPr lvl="1"/>
            <a:r>
              <a:rPr lang="de-DE" dirty="0" err="1">
                <a:solidFill>
                  <a:srgbClr val="7030A0"/>
                </a:solidFill>
              </a:rPr>
              <a:t>Virtualized</a:t>
            </a:r>
            <a:r>
              <a:rPr lang="de-DE" dirty="0">
                <a:solidFill>
                  <a:srgbClr val="7030A0"/>
                </a:solidFill>
              </a:rPr>
              <a:t> Persistent Memory</a:t>
            </a:r>
          </a:p>
          <a:p>
            <a:pPr lvl="1"/>
            <a:r>
              <a:rPr lang="de-DE" dirty="0" err="1">
                <a:solidFill>
                  <a:srgbClr val="7030A0"/>
                </a:solidFill>
              </a:rPr>
              <a:t>Durchreichung</a:t>
            </a:r>
            <a:r>
              <a:rPr lang="de-DE" dirty="0">
                <a:solidFill>
                  <a:srgbClr val="7030A0"/>
                </a:solidFill>
              </a:rPr>
              <a:t> des Batteriestatus an VM</a:t>
            </a:r>
          </a:p>
          <a:p>
            <a:endParaRPr lang="de-DE" dirty="0"/>
          </a:p>
          <a:p>
            <a:endParaRPr lang="de-DE" dirty="0"/>
          </a:p>
        </p:txBody>
      </p:sp>
    </p:spTree>
    <p:extLst>
      <p:ext uri="{BB962C8B-B14F-4D97-AF65-F5344CB8AC3E}">
        <p14:creationId xmlns:p14="http://schemas.microsoft.com/office/powerpoint/2010/main" val="73768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Hyper-V</a:t>
            </a:r>
            <a:br>
              <a:rPr lang="de-DE" dirty="0"/>
            </a:br>
            <a:r>
              <a:rPr lang="de-DE" sz="2800" dirty="0"/>
              <a:t>Netzwerke</a:t>
            </a:r>
            <a:endParaRPr lang="de-DE" dirty="0"/>
          </a:p>
        </p:txBody>
      </p:sp>
      <p:sp>
        <p:nvSpPr>
          <p:cNvPr id="3" name="Inhaltsplatzhalter 2"/>
          <p:cNvSpPr>
            <a:spLocks noGrp="1"/>
          </p:cNvSpPr>
          <p:nvPr>
            <p:ph idx="1"/>
          </p:nvPr>
        </p:nvSpPr>
        <p:spPr/>
        <p:txBody>
          <a:bodyPr/>
          <a:lstStyle/>
          <a:p>
            <a:r>
              <a:rPr lang="de-DE" dirty="0"/>
              <a:t>Verbindung von virtuellen Computer</a:t>
            </a:r>
          </a:p>
          <a:p>
            <a:r>
              <a:rPr lang="de-DE" dirty="0"/>
              <a:t>3 Arten</a:t>
            </a:r>
          </a:p>
          <a:p>
            <a:r>
              <a:rPr lang="de-DE" dirty="0"/>
              <a:t>Extern</a:t>
            </a:r>
          </a:p>
          <a:p>
            <a:pPr lvl="1"/>
            <a:r>
              <a:rPr lang="de-DE" dirty="0"/>
              <a:t>Verbindung der virtuellen Systeme zum externen Netz</a:t>
            </a:r>
          </a:p>
          <a:p>
            <a:r>
              <a:rPr lang="de-DE" dirty="0"/>
              <a:t>Intern</a:t>
            </a:r>
          </a:p>
          <a:p>
            <a:pPr lvl="1"/>
            <a:r>
              <a:rPr lang="de-DE" dirty="0"/>
              <a:t>Verbindung zwischen der virtuellen Systeme untereinander</a:t>
            </a:r>
          </a:p>
          <a:p>
            <a:pPr lvl="1"/>
            <a:r>
              <a:rPr lang="de-DE" dirty="0"/>
              <a:t>Verbindung zum Host System</a:t>
            </a:r>
          </a:p>
          <a:p>
            <a:r>
              <a:rPr lang="de-DE" dirty="0"/>
              <a:t>Privat</a:t>
            </a:r>
          </a:p>
          <a:p>
            <a:pPr lvl="1"/>
            <a:r>
              <a:rPr lang="de-DE" dirty="0"/>
              <a:t>Verbindung rein unter den virtuellen Systemen.</a:t>
            </a:r>
          </a:p>
        </p:txBody>
      </p:sp>
      <p:sp>
        <p:nvSpPr>
          <p:cNvPr id="4" name="Foliennummernplatzhalter 3"/>
          <p:cNvSpPr>
            <a:spLocks noGrp="1"/>
          </p:cNvSpPr>
          <p:nvPr>
            <p:ph type="sldNum" sz="quarter" idx="12"/>
          </p:nvPr>
        </p:nvSpPr>
        <p:spPr/>
        <p:txBody>
          <a:bodyPr/>
          <a:lstStyle/>
          <a:p>
            <a:fld id="{D0B68A9A-8F5D-4114-819E-CD9E627B0FFB}" type="slidenum">
              <a:rPr lang="de-DE" smtClean="0"/>
              <a:t>15</a:t>
            </a:fld>
            <a:endParaRPr lang="de-DE"/>
          </a:p>
        </p:txBody>
      </p:sp>
    </p:spTree>
    <p:extLst>
      <p:ext uri="{BB962C8B-B14F-4D97-AF65-F5344CB8AC3E}">
        <p14:creationId xmlns:p14="http://schemas.microsoft.com/office/powerpoint/2010/main" val="16183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Hyper-V</a:t>
            </a:r>
            <a:br>
              <a:rPr lang="de-DE" dirty="0"/>
            </a:br>
            <a:r>
              <a:rPr lang="de-DE" sz="2800" dirty="0"/>
              <a:t>Netzwerke</a:t>
            </a:r>
            <a:endParaRPr lang="de-DE" dirty="0"/>
          </a:p>
        </p:txBody>
      </p:sp>
      <p:pic>
        <p:nvPicPr>
          <p:cNvPr id="8" name="Inhaltsplatzhalt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178"/>
          <a:stretch/>
        </p:blipFill>
        <p:spPr>
          <a:xfrm>
            <a:off x="3188677" y="707669"/>
            <a:ext cx="7866185" cy="5826057"/>
          </a:xfrm>
        </p:spPr>
      </p:pic>
      <p:sp>
        <p:nvSpPr>
          <p:cNvPr id="9" name="Rechteck 8"/>
          <p:cNvSpPr/>
          <p:nvPr/>
        </p:nvSpPr>
        <p:spPr>
          <a:xfrm>
            <a:off x="9906001" y="5404338"/>
            <a:ext cx="1148861" cy="113713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1110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Dezimal / Binär</a:t>
            </a:r>
          </a:p>
        </p:txBody>
      </p:sp>
      <p:graphicFrame>
        <p:nvGraphicFramePr>
          <p:cNvPr id="5" name="Inhaltsplatzhalter 4"/>
          <p:cNvGraphicFramePr>
            <a:graphicFrameLocks noGrp="1"/>
          </p:cNvGraphicFramePr>
          <p:nvPr>
            <p:ph idx="1"/>
          </p:nvPr>
        </p:nvGraphicFramePr>
        <p:xfrm>
          <a:off x="1981200" y="1268413"/>
          <a:ext cx="8229600" cy="39624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pPr algn="ctr"/>
                      <a:r>
                        <a:rPr lang="de-DE" sz="2000" dirty="0"/>
                        <a:t>Bit 8</a:t>
                      </a:r>
                    </a:p>
                  </a:txBody>
                  <a:tcPr/>
                </a:tc>
                <a:tc>
                  <a:txBody>
                    <a:bodyPr/>
                    <a:lstStyle/>
                    <a:p>
                      <a:pPr algn="ctr"/>
                      <a:r>
                        <a:rPr lang="de-DE" sz="2000" dirty="0"/>
                        <a:t>Bit 7</a:t>
                      </a:r>
                    </a:p>
                  </a:txBody>
                  <a:tcPr/>
                </a:tc>
                <a:tc>
                  <a:txBody>
                    <a:bodyPr/>
                    <a:lstStyle/>
                    <a:p>
                      <a:pPr algn="ctr"/>
                      <a:r>
                        <a:rPr lang="de-DE" sz="2000" dirty="0"/>
                        <a:t>Bit 6</a:t>
                      </a:r>
                    </a:p>
                  </a:txBody>
                  <a:tcPr/>
                </a:tc>
                <a:tc>
                  <a:txBody>
                    <a:bodyPr/>
                    <a:lstStyle/>
                    <a:p>
                      <a:pPr algn="ctr"/>
                      <a:r>
                        <a:rPr lang="de-DE" sz="2000" dirty="0"/>
                        <a:t>Bit 5</a:t>
                      </a:r>
                    </a:p>
                  </a:txBody>
                  <a:tcPr/>
                </a:tc>
                <a:tc>
                  <a:txBody>
                    <a:bodyPr/>
                    <a:lstStyle/>
                    <a:p>
                      <a:pPr algn="ctr"/>
                      <a:r>
                        <a:rPr lang="de-DE" sz="2000" dirty="0"/>
                        <a:t>Bit 4</a:t>
                      </a:r>
                    </a:p>
                  </a:txBody>
                  <a:tcPr/>
                </a:tc>
                <a:tc>
                  <a:txBody>
                    <a:bodyPr/>
                    <a:lstStyle/>
                    <a:p>
                      <a:pPr algn="ctr"/>
                      <a:r>
                        <a:rPr lang="de-DE" sz="2000" dirty="0"/>
                        <a:t>Bit 3</a:t>
                      </a:r>
                    </a:p>
                  </a:txBody>
                  <a:tcPr/>
                </a:tc>
                <a:tc>
                  <a:txBody>
                    <a:bodyPr/>
                    <a:lstStyle/>
                    <a:p>
                      <a:pPr algn="ctr"/>
                      <a:r>
                        <a:rPr lang="de-DE" sz="2000" dirty="0"/>
                        <a:t>Bit 2</a:t>
                      </a:r>
                    </a:p>
                  </a:txBody>
                  <a:tcPr/>
                </a:tc>
                <a:tc>
                  <a:txBody>
                    <a:bodyPr/>
                    <a:lstStyle/>
                    <a:p>
                      <a:pPr algn="ctr"/>
                      <a:r>
                        <a:rPr lang="de-DE" sz="2000" dirty="0"/>
                        <a:t>Bit 1</a:t>
                      </a:r>
                    </a:p>
                  </a:txBody>
                  <a:tcPr/>
                </a:tc>
                <a:extLst>
                  <a:ext uri="{0D108BD9-81ED-4DB2-BD59-A6C34878D82A}">
                    <a16:rowId xmlns:a16="http://schemas.microsoft.com/office/drawing/2014/main" val="10000"/>
                  </a:ext>
                </a:extLst>
              </a:tr>
            </a:tbl>
          </a:graphicData>
        </a:graphic>
      </p:graphicFrame>
      <p:sp>
        <p:nvSpPr>
          <p:cNvPr id="4" name="Foliennummernplatzhalter 3"/>
          <p:cNvSpPr>
            <a:spLocks noGrp="1"/>
          </p:cNvSpPr>
          <p:nvPr>
            <p:ph type="sldNum" sz="quarter" idx="12"/>
          </p:nvPr>
        </p:nvSpPr>
        <p:spPr/>
        <p:txBody>
          <a:bodyPr/>
          <a:lstStyle/>
          <a:p>
            <a:fld id="{D0B68A9A-8F5D-4114-819E-CD9E627B0FFB}" type="slidenum">
              <a:rPr lang="de-DE" smtClean="0"/>
              <a:t>17</a:t>
            </a:fld>
            <a:endParaRPr lang="de-DE"/>
          </a:p>
        </p:txBody>
      </p:sp>
      <p:graphicFrame>
        <p:nvGraphicFramePr>
          <p:cNvPr id="6" name="Inhaltsplatzhalter 4"/>
          <p:cNvGraphicFramePr>
            <a:graphicFrameLocks/>
          </p:cNvGraphicFramePr>
          <p:nvPr/>
        </p:nvGraphicFramePr>
        <p:xfrm>
          <a:off x="2006737" y="3356992"/>
          <a:ext cx="8229600" cy="39624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pPr algn="ctr"/>
                      <a:r>
                        <a:rPr lang="de-DE" sz="2000" dirty="0"/>
                        <a:t>2 </a:t>
                      </a:r>
                      <a:r>
                        <a:rPr lang="de-DE" sz="2000" baseline="30000" dirty="0"/>
                        <a:t>7</a:t>
                      </a:r>
                    </a:p>
                  </a:txBody>
                  <a:tcPr/>
                </a:tc>
                <a:tc>
                  <a:txBody>
                    <a:bodyPr/>
                    <a:lstStyle/>
                    <a:p>
                      <a:pPr algn="ctr"/>
                      <a:r>
                        <a:rPr lang="de-DE" sz="2000" dirty="0"/>
                        <a:t>2 </a:t>
                      </a:r>
                      <a:r>
                        <a:rPr lang="de-DE" sz="2000" kern="1200" baseline="30000" dirty="0">
                          <a:solidFill>
                            <a:schemeClr val="tx1"/>
                          </a:solidFill>
                          <a:latin typeface="+mn-lt"/>
                          <a:ea typeface="+mn-ea"/>
                          <a:cs typeface="+mn-cs"/>
                        </a:rPr>
                        <a:t>6</a:t>
                      </a:r>
                    </a:p>
                  </a:txBody>
                  <a:tcPr/>
                </a:tc>
                <a:tc>
                  <a:txBody>
                    <a:bodyPr/>
                    <a:lstStyle/>
                    <a:p>
                      <a:pPr algn="ctr"/>
                      <a:r>
                        <a:rPr lang="de-DE" sz="2000" dirty="0"/>
                        <a:t>2 </a:t>
                      </a:r>
                      <a:r>
                        <a:rPr lang="de-DE" sz="2000" kern="1200" baseline="30000" dirty="0">
                          <a:solidFill>
                            <a:schemeClr val="tx1"/>
                          </a:solidFill>
                          <a:latin typeface="+mn-lt"/>
                          <a:ea typeface="+mn-ea"/>
                          <a:cs typeface="+mn-cs"/>
                        </a:rPr>
                        <a:t>5</a:t>
                      </a:r>
                    </a:p>
                  </a:txBody>
                  <a:tcPr/>
                </a:tc>
                <a:tc>
                  <a:txBody>
                    <a:bodyPr/>
                    <a:lstStyle/>
                    <a:p>
                      <a:pPr marL="0" algn="ctr" defTabSz="685800" rtl="0" eaLnBrk="1" latinLnBrk="0" hangingPunct="1"/>
                      <a:r>
                        <a:rPr lang="de-DE" sz="2000" dirty="0"/>
                        <a:t>2</a:t>
                      </a:r>
                      <a:r>
                        <a:rPr lang="de-DE" sz="2000" kern="1200" baseline="30000" dirty="0">
                          <a:solidFill>
                            <a:schemeClr val="tx1"/>
                          </a:solidFill>
                          <a:latin typeface="+mn-lt"/>
                          <a:ea typeface="+mn-ea"/>
                          <a:cs typeface="+mn-cs"/>
                        </a:rPr>
                        <a:t>4</a:t>
                      </a:r>
                    </a:p>
                  </a:txBody>
                  <a:tcPr/>
                </a:tc>
                <a:tc>
                  <a:txBody>
                    <a:bodyPr/>
                    <a:lstStyle/>
                    <a:p>
                      <a:pPr algn="ctr"/>
                      <a:r>
                        <a:rPr lang="de-DE" sz="2000" dirty="0"/>
                        <a:t>2 </a:t>
                      </a:r>
                      <a:r>
                        <a:rPr lang="de-DE" sz="2000" kern="1200" baseline="30000" dirty="0">
                          <a:solidFill>
                            <a:schemeClr val="tx1"/>
                          </a:solidFill>
                          <a:latin typeface="+mn-lt"/>
                          <a:ea typeface="+mn-ea"/>
                          <a:cs typeface="+mn-cs"/>
                        </a:rPr>
                        <a:t>3</a:t>
                      </a:r>
                    </a:p>
                  </a:txBody>
                  <a:tcPr/>
                </a:tc>
                <a:tc>
                  <a:txBody>
                    <a:bodyPr/>
                    <a:lstStyle/>
                    <a:p>
                      <a:pPr algn="ctr"/>
                      <a:r>
                        <a:rPr lang="de-DE" sz="2000" dirty="0"/>
                        <a:t>2 </a:t>
                      </a:r>
                      <a:r>
                        <a:rPr lang="de-DE" sz="2000" kern="1200" baseline="30000" dirty="0">
                          <a:solidFill>
                            <a:schemeClr val="tx1"/>
                          </a:solidFill>
                          <a:latin typeface="+mn-lt"/>
                          <a:ea typeface="+mn-ea"/>
                          <a:cs typeface="+mn-cs"/>
                        </a:rPr>
                        <a:t>2</a:t>
                      </a:r>
                    </a:p>
                  </a:txBody>
                  <a:tcPr/>
                </a:tc>
                <a:tc>
                  <a:txBody>
                    <a:bodyPr/>
                    <a:lstStyle/>
                    <a:p>
                      <a:pPr algn="ctr"/>
                      <a:r>
                        <a:rPr lang="de-DE" sz="2000" dirty="0"/>
                        <a:t>2 </a:t>
                      </a:r>
                      <a:r>
                        <a:rPr lang="de-DE" sz="2000" kern="1200" baseline="30000" dirty="0">
                          <a:solidFill>
                            <a:schemeClr val="tx1"/>
                          </a:solidFill>
                          <a:latin typeface="+mn-lt"/>
                          <a:ea typeface="+mn-ea"/>
                          <a:cs typeface="+mn-cs"/>
                        </a:rPr>
                        <a:t>1</a:t>
                      </a:r>
                    </a:p>
                  </a:txBody>
                  <a:tcPr/>
                </a:tc>
                <a:tc>
                  <a:txBody>
                    <a:bodyPr/>
                    <a:lstStyle/>
                    <a:p>
                      <a:pPr algn="ctr"/>
                      <a:r>
                        <a:rPr lang="de-DE" sz="2000" dirty="0"/>
                        <a:t>2 </a:t>
                      </a:r>
                      <a:r>
                        <a:rPr lang="de-DE" sz="2000" kern="1200" baseline="30000" dirty="0">
                          <a:solidFill>
                            <a:schemeClr val="tx1"/>
                          </a:solidFill>
                          <a:latin typeface="+mn-lt"/>
                          <a:ea typeface="+mn-ea"/>
                          <a:cs typeface="+mn-cs"/>
                        </a:rPr>
                        <a:t>0</a:t>
                      </a:r>
                    </a:p>
                  </a:txBody>
                  <a:tcPr/>
                </a:tc>
                <a:extLst>
                  <a:ext uri="{0D108BD9-81ED-4DB2-BD59-A6C34878D82A}">
                    <a16:rowId xmlns:a16="http://schemas.microsoft.com/office/drawing/2014/main" val="10000"/>
                  </a:ext>
                </a:extLst>
              </a:tr>
            </a:tbl>
          </a:graphicData>
        </a:graphic>
      </p:graphicFrame>
      <p:graphicFrame>
        <p:nvGraphicFramePr>
          <p:cNvPr id="7" name="Inhaltsplatzhalter 4"/>
          <p:cNvGraphicFramePr>
            <a:graphicFrameLocks/>
          </p:cNvGraphicFramePr>
          <p:nvPr/>
        </p:nvGraphicFramePr>
        <p:xfrm>
          <a:off x="2024457" y="5229200"/>
          <a:ext cx="8229600" cy="39624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pPr algn="ctr"/>
                      <a:r>
                        <a:rPr lang="de-DE" sz="2000" dirty="0"/>
                        <a:t>128</a:t>
                      </a:r>
                    </a:p>
                  </a:txBody>
                  <a:tcPr/>
                </a:tc>
                <a:tc>
                  <a:txBody>
                    <a:bodyPr/>
                    <a:lstStyle/>
                    <a:p>
                      <a:pPr algn="ctr"/>
                      <a:r>
                        <a:rPr lang="de-DE" sz="2000" dirty="0"/>
                        <a:t>64</a:t>
                      </a:r>
                    </a:p>
                  </a:txBody>
                  <a:tcPr/>
                </a:tc>
                <a:tc>
                  <a:txBody>
                    <a:bodyPr/>
                    <a:lstStyle/>
                    <a:p>
                      <a:pPr algn="ctr"/>
                      <a:r>
                        <a:rPr lang="de-DE" sz="2000" dirty="0"/>
                        <a:t>32</a:t>
                      </a:r>
                    </a:p>
                  </a:txBody>
                  <a:tcPr/>
                </a:tc>
                <a:tc>
                  <a:txBody>
                    <a:bodyPr/>
                    <a:lstStyle/>
                    <a:p>
                      <a:pPr algn="ctr"/>
                      <a:r>
                        <a:rPr lang="de-DE" sz="2000" dirty="0"/>
                        <a:t>16</a:t>
                      </a:r>
                    </a:p>
                  </a:txBody>
                  <a:tcPr/>
                </a:tc>
                <a:tc>
                  <a:txBody>
                    <a:bodyPr/>
                    <a:lstStyle/>
                    <a:p>
                      <a:pPr algn="ctr"/>
                      <a:r>
                        <a:rPr lang="de-DE" sz="2000" dirty="0"/>
                        <a:t>8</a:t>
                      </a:r>
                    </a:p>
                  </a:txBody>
                  <a:tcPr/>
                </a:tc>
                <a:tc>
                  <a:txBody>
                    <a:bodyPr/>
                    <a:lstStyle/>
                    <a:p>
                      <a:pPr algn="ctr"/>
                      <a:r>
                        <a:rPr lang="de-DE" sz="2000" dirty="0"/>
                        <a:t>4</a:t>
                      </a:r>
                    </a:p>
                  </a:txBody>
                  <a:tcPr/>
                </a:tc>
                <a:tc>
                  <a:txBody>
                    <a:bodyPr/>
                    <a:lstStyle/>
                    <a:p>
                      <a:pPr algn="ctr"/>
                      <a:r>
                        <a:rPr lang="de-DE" sz="2000" dirty="0"/>
                        <a:t>2</a:t>
                      </a:r>
                    </a:p>
                  </a:txBody>
                  <a:tcPr/>
                </a:tc>
                <a:tc>
                  <a:txBody>
                    <a:bodyPr/>
                    <a:lstStyle/>
                    <a:p>
                      <a:pPr algn="ctr"/>
                      <a:r>
                        <a:rPr lang="de-DE" sz="2000" dirty="0"/>
                        <a:t>1</a:t>
                      </a:r>
                    </a:p>
                  </a:txBody>
                  <a:tcPr/>
                </a:tc>
                <a:extLst>
                  <a:ext uri="{0D108BD9-81ED-4DB2-BD59-A6C34878D82A}">
                    <a16:rowId xmlns:a16="http://schemas.microsoft.com/office/drawing/2014/main" val="10000"/>
                  </a:ext>
                </a:extLst>
              </a:tr>
            </a:tbl>
          </a:graphicData>
        </a:graphic>
      </p:graphicFrame>
      <p:sp>
        <p:nvSpPr>
          <p:cNvPr id="8" name="Pfeil nach unten 7"/>
          <p:cNvSpPr/>
          <p:nvPr/>
        </p:nvSpPr>
        <p:spPr>
          <a:xfrm>
            <a:off x="2423592"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Pfeil nach unten 8"/>
          <p:cNvSpPr/>
          <p:nvPr/>
        </p:nvSpPr>
        <p:spPr>
          <a:xfrm>
            <a:off x="3431704"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Pfeil nach unten 9"/>
          <p:cNvSpPr/>
          <p:nvPr/>
        </p:nvSpPr>
        <p:spPr>
          <a:xfrm>
            <a:off x="4439816"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1" name="Pfeil nach unten 10"/>
          <p:cNvSpPr/>
          <p:nvPr/>
        </p:nvSpPr>
        <p:spPr>
          <a:xfrm>
            <a:off x="5447928" y="2168991"/>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2" name="Pfeil nach unten 11"/>
          <p:cNvSpPr/>
          <p:nvPr/>
        </p:nvSpPr>
        <p:spPr>
          <a:xfrm>
            <a:off x="6456040"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3" name="Pfeil nach unten 12"/>
          <p:cNvSpPr/>
          <p:nvPr/>
        </p:nvSpPr>
        <p:spPr>
          <a:xfrm>
            <a:off x="7464152"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4" name="Pfeil nach unten 13"/>
          <p:cNvSpPr/>
          <p:nvPr/>
        </p:nvSpPr>
        <p:spPr>
          <a:xfrm>
            <a:off x="8472264"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5" name="Pfeil nach unten 14"/>
          <p:cNvSpPr/>
          <p:nvPr/>
        </p:nvSpPr>
        <p:spPr>
          <a:xfrm>
            <a:off x="9480376" y="2132856"/>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6" name="Pfeil nach unten 15"/>
          <p:cNvSpPr/>
          <p:nvPr/>
        </p:nvSpPr>
        <p:spPr>
          <a:xfrm>
            <a:off x="2423592"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7" name="Pfeil nach unten 16"/>
          <p:cNvSpPr/>
          <p:nvPr/>
        </p:nvSpPr>
        <p:spPr>
          <a:xfrm>
            <a:off x="3431704"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8" name="Pfeil nach unten 17"/>
          <p:cNvSpPr/>
          <p:nvPr/>
        </p:nvSpPr>
        <p:spPr>
          <a:xfrm>
            <a:off x="4439816"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9" name="Pfeil nach unten 18"/>
          <p:cNvSpPr/>
          <p:nvPr/>
        </p:nvSpPr>
        <p:spPr>
          <a:xfrm>
            <a:off x="5447928" y="4173765"/>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0" name="Pfeil nach unten 19"/>
          <p:cNvSpPr/>
          <p:nvPr/>
        </p:nvSpPr>
        <p:spPr>
          <a:xfrm>
            <a:off x="6456040"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Pfeil nach unten 20"/>
          <p:cNvSpPr/>
          <p:nvPr/>
        </p:nvSpPr>
        <p:spPr>
          <a:xfrm>
            <a:off x="7464152"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2" name="Pfeil nach unten 21"/>
          <p:cNvSpPr/>
          <p:nvPr/>
        </p:nvSpPr>
        <p:spPr>
          <a:xfrm>
            <a:off x="8472264"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3" name="Pfeil nach unten 22"/>
          <p:cNvSpPr/>
          <p:nvPr/>
        </p:nvSpPr>
        <p:spPr>
          <a:xfrm>
            <a:off x="9480376" y="4137630"/>
            <a:ext cx="288032" cy="7200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2727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Subnetting</a:t>
            </a:r>
            <a:endParaRPr lang="de-DE" dirty="0"/>
          </a:p>
        </p:txBody>
      </p:sp>
      <p:sp>
        <p:nvSpPr>
          <p:cNvPr id="3" name="Inhaltsplatzhalter 2"/>
          <p:cNvSpPr>
            <a:spLocks noGrp="1"/>
          </p:cNvSpPr>
          <p:nvPr>
            <p:ph idx="1"/>
          </p:nvPr>
        </p:nvSpPr>
        <p:spPr/>
        <p:txBody>
          <a:bodyPr>
            <a:normAutofit fontScale="92500" lnSpcReduction="10000"/>
          </a:bodyPr>
          <a:lstStyle/>
          <a:p>
            <a:r>
              <a:rPr lang="de-DE" dirty="0"/>
              <a:t>Unterteilung eines großen Netzes in kleinere</a:t>
            </a:r>
          </a:p>
          <a:p>
            <a:r>
              <a:rPr lang="de-DE" dirty="0"/>
              <a:t>Abteilungsdrucker senden nicht ins ganze Netz</a:t>
            </a:r>
          </a:p>
          <a:p>
            <a:r>
              <a:rPr lang="de-DE" dirty="0"/>
              <a:t>2 Adressen pro Netz nicht adressierbar</a:t>
            </a:r>
          </a:p>
          <a:p>
            <a:pPr lvl="1"/>
            <a:r>
              <a:rPr lang="de-DE" dirty="0"/>
              <a:t>die erste IP ist immer die </a:t>
            </a:r>
            <a:r>
              <a:rPr lang="de-DE" dirty="0" err="1"/>
              <a:t>NetzID</a:t>
            </a:r>
            <a:endParaRPr lang="de-DE" dirty="0"/>
          </a:p>
          <a:p>
            <a:pPr lvl="1"/>
            <a:r>
              <a:rPr lang="de-DE" dirty="0"/>
              <a:t>die letzte IP ist immer die Broadcast Adresse</a:t>
            </a:r>
          </a:p>
          <a:p>
            <a:r>
              <a:rPr lang="de-DE" dirty="0"/>
              <a:t>IP Adresse besteht aus Netzanteil und Hostanteil</a:t>
            </a:r>
          </a:p>
          <a:p>
            <a:pPr marL="0" indent="0">
              <a:buNone/>
            </a:pPr>
            <a:r>
              <a:rPr lang="de-DE" dirty="0"/>
              <a:t>			          Netzanteil    Hostanteil</a:t>
            </a:r>
          </a:p>
          <a:p>
            <a:pPr marL="0" indent="0">
              <a:buNone/>
            </a:pPr>
            <a:r>
              <a:rPr lang="de-DE" dirty="0"/>
              <a:t>                                             192.168.10.     0</a:t>
            </a:r>
          </a:p>
          <a:p>
            <a:pPr marL="0" indent="0">
              <a:buNone/>
            </a:pPr>
            <a:r>
              <a:rPr lang="de-DE" dirty="0">
                <a:solidFill>
                  <a:srgbClr val="002060"/>
                </a:solidFill>
              </a:rPr>
              <a:t>                 255     </a:t>
            </a:r>
            <a:r>
              <a:rPr lang="de-DE" dirty="0"/>
              <a:t>.     </a:t>
            </a:r>
            <a:r>
              <a:rPr lang="de-DE" dirty="0">
                <a:solidFill>
                  <a:srgbClr val="92D050"/>
                </a:solidFill>
              </a:rPr>
              <a:t>255      </a:t>
            </a:r>
            <a:r>
              <a:rPr lang="de-DE" dirty="0"/>
              <a:t>.      </a:t>
            </a:r>
            <a:r>
              <a:rPr lang="de-DE" dirty="0">
                <a:solidFill>
                  <a:srgbClr val="FFC000"/>
                </a:solidFill>
              </a:rPr>
              <a:t>255     </a:t>
            </a:r>
            <a:r>
              <a:rPr lang="de-DE" dirty="0"/>
              <a:t>.   </a:t>
            </a:r>
            <a:r>
              <a:rPr lang="de-DE" dirty="0">
                <a:solidFill>
                  <a:srgbClr val="FF0000"/>
                </a:solidFill>
              </a:rPr>
              <a:t>0</a:t>
            </a:r>
          </a:p>
          <a:p>
            <a:pPr marL="0" indent="0">
              <a:buNone/>
            </a:pPr>
            <a:r>
              <a:rPr lang="de-DE" dirty="0"/>
              <a:t>           </a:t>
            </a:r>
            <a:r>
              <a:rPr lang="de-DE" dirty="0">
                <a:solidFill>
                  <a:srgbClr val="002060"/>
                </a:solidFill>
              </a:rPr>
              <a:t>11111111</a:t>
            </a:r>
            <a:r>
              <a:rPr lang="de-DE" dirty="0"/>
              <a:t>.</a:t>
            </a:r>
            <a:r>
              <a:rPr lang="de-DE" dirty="0">
                <a:solidFill>
                  <a:srgbClr val="92D050"/>
                </a:solidFill>
              </a:rPr>
              <a:t>11111111</a:t>
            </a:r>
            <a:r>
              <a:rPr lang="de-DE" dirty="0"/>
              <a:t>.</a:t>
            </a:r>
            <a:r>
              <a:rPr lang="de-DE" dirty="0">
                <a:solidFill>
                  <a:srgbClr val="FFC000"/>
                </a:solidFill>
              </a:rPr>
              <a:t>11111111</a:t>
            </a:r>
            <a:r>
              <a:rPr lang="de-DE" dirty="0"/>
              <a:t>.  </a:t>
            </a:r>
            <a:r>
              <a:rPr lang="de-DE" dirty="0">
                <a:solidFill>
                  <a:srgbClr val="FF0000"/>
                </a:solidFill>
              </a:rPr>
              <a:t>00000000</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18</a:t>
            </a:fld>
            <a:endParaRPr lang="de-DE"/>
          </a:p>
        </p:txBody>
      </p:sp>
      <p:sp>
        <p:nvSpPr>
          <p:cNvPr id="5" name="Rechteck 4"/>
          <p:cNvSpPr/>
          <p:nvPr/>
        </p:nvSpPr>
        <p:spPr>
          <a:xfrm>
            <a:off x="1738908" y="4153656"/>
            <a:ext cx="4176464" cy="1800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6029696" y="4174224"/>
            <a:ext cx="1440160" cy="18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6393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a:t>
            </a:r>
          </a:p>
        </p:txBody>
      </p:sp>
      <p:sp>
        <p:nvSpPr>
          <p:cNvPr id="3" name="Inhaltsplatzhalter 2"/>
          <p:cNvSpPr>
            <a:spLocks noGrp="1"/>
          </p:cNvSpPr>
          <p:nvPr>
            <p:ph idx="1"/>
          </p:nvPr>
        </p:nvSpPr>
        <p:spPr/>
        <p:txBody>
          <a:bodyPr/>
          <a:lstStyle/>
          <a:p>
            <a:pPr marL="0" indent="0">
              <a:buNone/>
            </a:pPr>
            <a:r>
              <a:rPr lang="de-DE" dirty="0"/>
              <a:t>Gegeben:</a:t>
            </a:r>
          </a:p>
          <a:p>
            <a:r>
              <a:rPr lang="de-DE" dirty="0"/>
              <a:t>192.168.10.106 /29</a:t>
            </a:r>
          </a:p>
          <a:p>
            <a:pPr marL="0" indent="0">
              <a:buNone/>
            </a:pPr>
            <a:r>
              <a:rPr lang="de-DE" dirty="0"/>
              <a:t>Gesucht:</a:t>
            </a:r>
          </a:p>
          <a:p>
            <a:r>
              <a:rPr lang="de-DE" dirty="0"/>
              <a:t>„</a:t>
            </a:r>
            <a:r>
              <a:rPr lang="de-DE" dirty="0" err="1"/>
              <a:t>NetzID</a:t>
            </a:r>
            <a:r>
              <a:rPr lang="de-DE" dirty="0"/>
              <a:t>“</a:t>
            </a:r>
          </a:p>
          <a:p>
            <a:r>
              <a:rPr lang="de-DE" dirty="0"/>
              <a:t>Erste Adressierbare Adresse</a:t>
            </a:r>
          </a:p>
          <a:p>
            <a:r>
              <a:rPr lang="de-DE" dirty="0"/>
              <a:t>Letzte Adressierbare Adresse</a:t>
            </a:r>
          </a:p>
          <a:p>
            <a:r>
              <a:rPr lang="de-DE" dirty="0"/>
              <a:t>Broadcast IP</a:t>
            </a:r>
          </a:p>
          <a:p>
            <a:pPr marL="0" indent="0">
              <a:buNone/>
            </a:pP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19</a:t>
            </a:fld>
            <a:endParaRPr lang="de-DE"/>
          </a:p>
        </p:txBody>
      </p:sp>
    </p:spTree>
    <p:extLst>
      <p:ext uri="{BB962C8B-B14F-4D97-AF65-F5344CB8AC3E}">
        <p14:creationId xmlns:p14="http://schemas.microsoft.com/office/powerpoint/2010/main" val="2625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Vorab Präsentation verlinken </a:t>
            </a:r>
            <a:r>
              <a:rPr lang="de-DE"/>
              <a:t>/ aktualisieren</a:t>
            </a:r>
          </a:p>
        </p:txBody>
      </p:sp>
      <p:graphicFrame>
        <p:nvGraphicFramePr>
          <p:cNvPr id="4" name="Inhaltsplatzhalter 3">
            <a:hlinkClick r:id="" action="ppaction://ole?verb=0"/>
          </p:cNvPr>
          <p:cNvGraphicFramePr>
            <a:graphicFrameLocks noGrp="1" noChangeAspect="1"/>
          </p:cNvGraphicFramePr>
          <p:nvPr>
            <p:ph idx="1"/>
            <p:extLst>
              <p:ext uri="{D42A27DB-BD31-4B8C-83A1-F6EECF244321}">
                <p14:modId xmlns:p14="http://schemas.microsoft.com/office/powerpoint/2010/main" val="1132866575"/>
              </p:ext>
            </p:extLst>
          </p:nvPr>
        </p:nvGraphicFramePr>
        <p:xfrm>
          <a:off x="0" y="0"/>
          <a:ext cx="12194650" cy="6858000"/>
        </p:xfrm>
        <a:graphic>
          <a:graphicData uri="http://schemas.openxmlformats.org/presentationml/2006/ole">
            <mc:AlternateContent xmlns:mc="http://schemas.openxmlformats.org/markup-compatibility/2006">
              <mc:Choice xmlns:v="urn:schemas-microsoft-com:vml" Requires="v">
                <p:oleObj name="Presentation" r:id="rId2" imgW="6094535" imgH="3427323" progId="PowerPoint.Show.12">
                  <p:link updateAutomatic="1"/>
                </p:oleObj>
              </mc:Choice>
              <mc:Fallback>
                <p:oleObj name="Presentation" r:id="rId2" imgW="6094535" imgH="3427323" progId="PowerPoint.Show.12">
                  <p:link updateAutomatic="1"/>
                  <p:pic>
                    <p:nvPicPr>
                      <p:cNvPr id="4" name="Inhaltsplatzhalter 3">
                        <a:hlinkClick r:id="" action="ppaction://ole?verb=0"/>
                      </p:cNvPr>
                      <p:cNvPicPr/>
                      <p:nvPr/>
                    </p:nvPicPr>
                    <p:blipFill>
                      <a:blip r:embed="rId3"/>
                      <a:stretch>
                        <a:fillRect/>
                      </a:stretch>
                    </p:blipFill>
                    <p:spPr>
                      <a:xfrm>
                        <a:off x="0" y="0"/>
                        <a:ext cx="12194650" cy="6858000"/>
                      </a:xfrm>
                      <a:prstGeom prst="rect">
                        <a:avLst/>
                      </a:prstGeom>
                    </p:spPr>
                  </p:pic>
                </p:oleObj>
              </mc:Fallback>
            </mc:AlternateContent>
          </a:graphicData>
        </a:graphic>
      </p:graphicFrame>
    </p:spTree>
    <p:extLst>
      <p:ext uri="{BB962C8B-B14F-4D97-AF65-F5344CB8AC3E}">
        <p14:creationId xmlns:p14="http://schemas.microsoft.com/office/powerpoint/2010/main" val="232443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Lösung</a:t>
            </a:r>
          </a:p>
        </p:txBody>
      </p:sp>
      <p:pic>
        <p:nvPicPr>
          <p:cNvPr id="5" name="Inhaltsplatzhalt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4834" y="543401"/>
            <a:ext cx="8703074" cy="5620242"/>
          </a:xfrm>
        </p:spPr>
      </p:pic>
    </p:spTree>
    <p:extLst>
      <p:ext uri="{BB962C8B-B14F-4D97-AF65-F5344CB8AC3E}">
        <p14:creationId xmlns:p14="http://schemas.microsoft.com/office/powerpoint/2010/main" val="425259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 2.0</a:t>
            </a:r>
          </a:p>
        </p:txBody>
      </p:sp>
      <p:sp>
        <p:nvSpPr>
          <p:cNvPr id="3" name="Inhaltsplatzhalter 2"/>
          <p:cNvSpPr>
            <a:spLocks noGrp="1"/>
          </p:cNvSpPr>
          <p:nvPr>
            <p:ph idx="1"/>
          </p:nvPr>
        </p:nvSpPr>
        <p:spPr/>
        <p:txBody>
          <a:bodyPr/>
          <a:lstStyle/>
          <a:p>
            <a:pPr marL="0" indent="0">
              <a:buNone/>
            </a:pPr>
            <a:r>
              <a:rPr lang="de-DE" dirty="0"/>
              <a:t>Gegeben:</a:t>
            </a:r>
          </a:p>
          <a:p>
            <a:r>
              <a:rPr lang="de-DE" dirty="0"/>
              <a:t>192.168.10.89 /26</a:t>
            </a:r>
          </a:p>
          <a:p>
            <a:pPr marL="0" indent="0">
              <a:buNone/>
            </a:pPr>
            <a:r>
              <a:rPr lang="de-DE" dirty="0"/>
              <a:t>Gesucht:</a:t>
            </a:r>
          </a:p>
          <a:p>
            <a:r>
              <a:rPr lang="de-DE" dirty="0"/>
              <a:t>„</a:t>
            </a:r>
            <a:r>
              <a:rPr lang="de-DE" dirty="0" err="1"/>
              <a:t>NetzID</a:t>
            </a:r>
            <a:r>
              <a:rPr lang="de-DE" dirty="0"/>
              <a:t>“</a:t>
            </a:r>
          </a:p>
          <a:p>
            <a:r>
              <a:rPr lang="de-DE" dirty="0"/>
              <a:t>Erste Adressierbare Adresse</a:t>
            </a:r>
          </a:p>
          <a:p>
            <a:r>
              <a:rPr lang="de-DE" dirty="0"/>
              <a:t>Letzte Adressierbare Adresse</a:t>
            </a:r>
          </a:p>
          <a:p>
            <a:r>
              <a:rPr lang="de-DE" dirty="0"/>
              <a:t>Broadcast IP</a:t>
            </a:r>
          </a:p>
          <a:p>
            <a:pPr marL="0" indent="0">
              <a:buNone/>
            </a:pP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21</a:t>
            </a:fld>
            <a:endParaRPr lang="de-DE"/>
          </a:p>
        </p:txBody>
      </p:sp>
    </p:spTree>
    <p:extLst>
      <p:ext uri="{BB962C8B-B14F-4D97-AF65-F5344CB8AC3E}">
        <p14:creationId xmlns:p14="http://schemas.microsoft.com/office/powerpoint/2010/main" val="388026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Lösung 2.0</a:t>
            </a:r>
          </a:p>
        </p:txBody>
      </p:sp>
      <p:graphicFrame>
        <p:nvGraphicFramePr>
          <p:cNvPr id="7" name="Inhaltsplatzhalter 6">
            <a:extLst>
              <a:ext uri="{FF2B5EF4-FFF2-40B4-BE49-F238E27FC236}">
                <a16:creationId xmlns:a16="http://schemas.microsoft.com/office/drawing/2014/main" id="{A2941FD9-D2ED-4FFA-B95D-5BD51A9BA877}"/>
              </a:ext>
            </a:extLst>
          </p:cNvPr>
          <p:cNvGraphicFramePr>
            <a:graphicFrameLocks noGrp="1"/>
          </p:cNvGraphicFramePr>
          <p:nvPr>
            <p:ph idx="1"/>
          </p:nvPr>
        </p:nvGraphicFramePr>
        <p:xfrm>
          <a:off x="838200" y="2168777"/>
          <a:ext cx="10413988" cy="1524000"/>
        </p:xfrm>
        <a:graphic>
          <a:graphicData uri="http://schemas.openxmlformats.org/drawingml/2006/table">
            <a:tbl>
              <a:tblPr>
                <a:tableStyleId>{5C22544A-7EE6-4342-B048-85BDC9FD1C3A}</a:tableStyleId>
              </a:tblPr>
              <a:tblGrid>
                <a:gridCol w="252578">
                  <a:extLst>
                    <a:ext uri="{9D8B030D-6E8A-4147-A177-3AD203B41FA5}">
                      <a16:colId xmlns:a16="http://schemas.microsoft.com/office/drawing/2014/main" val="3139591790"/>
                    </a:ext>
                  </a:extLst>
                </a:gridCol>
                <a:gridCol w="252578">
                  <a:extLst>
                    <a:ext uri="{9D8B030D-6E8A-4147-A177-3AD203B41FA5}">
                      <a16:colId xmlns:a16="http://schemas.microsoft.com/office/drawing/2014/main" val="1645850515"/>
                    </a:ext>
                  </a:extLst>
                </a:gridCol>
                <a:gridCol w="252578">
                  <a:extLst>
                    <a:ext uri="{9D8B030D-6E8A-4147-A177-3AD203B41FA5}">
                      <a16:colId xmlns:a16="http://schemas.microsoft.com/office/drawing/2014/main" val="2060659447"/>
                    </a:ext>
                  </a:extLst>
                </a:gridCol>
                <a:gridCol w="252578">
                  <a:extLst>
                    <a:ext uri="{9D8B030D-6E8A-4147-A177-3AD203B41FA5}">
                      <a16:colId xmlns:a16="http://schemas.microsoft.com/office/drawing/2014/main" val="3856554970"/>
                    </a:ext>
                  </a:extLst>
                </a:gridCol>
                <a:gridCol w="252578">
                  <a:extLst>
                    <a:ext uri="{9D8B030D-6E8A-4147-A177-3AD203B41FA5}">
                      <a16:colId xmlns:a16="http://schemas.microsoft.com/office/drawing/2014/main" val="3428744438"/>
                    </a:ext>
                  </a:extLst>
                </a:gridCol>
                <a:gridCol w="252578">
                  <a:extLst>
                    <a:ext uri="{9D8B030D-6E8A-4147-A177-3AD203B41FA5}">
                      <a16:colId xmlns:a16="http://schemas.microsoft.com/office/drawing/2014/main" val="989203878"/>
                    </a:ext>
                  </a:extLst>
                </a:gridCol>
                <a:gridCol w="252578">
                  <a:extLst>
                    <a:ext uri="{9D8B030D-6E8A-4147-A177-3AD203B41FA5}">
                      <a16:colId xmlns:a16="http://schemas.microsoft.com/office/drawing/2014/main" val="1019379726"/>
                    </a:ext>
                  </a:extLst>
                </a:gridCol>
                <a:gridCol w="252578">
                  <a:extLst>
                    <a:ext uri="{9D8B030D-6E8A-4147-A177-3AD203B41FA5}">
                      <a16:colId xmlns:a16="http://schemas.microsoft.com/office/drawing/2014/main" val="3871254414"/>
                    </a:ext>
                  </a:extLst>
                </a:gridCol>
                <a:gridCol w="252578">
                  <a:extLst>
                    <a:ext uri="{9D8B030D-6E8A-4147-A177-3AD203B41FA5}">
                      <a16:colId xmlns:a16="http://schemas.microsoft.com/office/drawing/2014/main" val="3446539498"/>
                    </a:ext>
                  </a:extLst>
                </a:gridCol>
                <a:gridCol w="252578">
                  <a:extLst>
                    <a:ext uri="{9D8B030D-6E8A-4147-A177-3AD203B41FA5}">
                      <a16:colId xmlns:a16="http://schemas.microsoft.com/office/drawing/2014/main" val="4175425486"/>
                    </a:ext>
                  </a:extLst>
                </a:gridCol>
                <a:gridCol w="252578">
                  <a:extLst>
                    <a:ext uri="{9D8B030D-6E8A-4147-A177-3AD203B41FA5}">
                      <a16:colId xmlns:a16="http://schemas.microsoft.com/office/drawing/2014/main" val="1000977753"/>
                    </a:ext>
                  </a:extLst>
                </a:gridCol>
                <a:gridCol w="252578">
                  <a:extLst>
                    <a:ext uri="{9D8B030D-6E8A-4147-A177-3AD203B41FA5}">
                      <a16:colId xmlns:a16="http://schemas.microsoft.com/office/drawing/2014/main" val="1949992523"/>
                    </a:ext>
                  </a:extLst>
                </a:gridCol>
                <a:gridCol w="252578">
                  <a:extLst>
                    <a:ext uri="{9D8B030D-6E8A-4147-A177-3AD203B41FA5}">
                      <a16:colId xmlns:a16="http://schemas.microsoft.com/office/drawing/2014/main" val="3334234696"/>
                    </a:ext>
                  </a:extLst>
                </a:gridCol>
                <a:gridCol w="252578">
                  <a:extLst>
                    <a:ext uri="{9D8B030D-6E8A-4147-A177-3AD203B41FA5}">
                      <a16:colId xmlns:a16="http://schemas.microsoft.com/office/drawing/2014/main" val="4094721376"/>
                    </a:ext>
                  </a:extLst>
                </a:gridCol>
                <a:gridCol w="252578">
                  <a:extLst>
                    <a:ext uri="{9D8B030D-6E8A-4147-A177-3AD203B41FA5}">
                      <a16:colId xmlns:a16="http://schemas.microsoft.com/office/drawing/2014/main" val="290362615"/>
                    </a:ext>
                  </a:extLst>
                </a:gridCol>
                <a:gridCol w="252578">
                  <a:extLst>
                    <a:ext uri="{9D8B030D-6E8A-4147-A177-3AD203B41FA5}">
                      <a16:colId xmlns:a16="http://schemas.microsoft.com/office/drawing/2014/main" val="1671669282"/>
                    </a:ext>
                  </a:extLst>
                </a:gridCol>
                <a:gridCol w="252578">
                  <a:extLst>
                    <a:ext uri="{9D8B030D-6E8A-4147-A177-3AD203B41FA5}">
                      <a16:colId xmlns:a16="http://schemas.microsoft.com/office/drawing/2014/main" val="3914608531"/>
                    </a:ext>
                  </a:extLst>
                </a:gridCol>
                <a:gridCol w="252578">
                  <a:extLst>
                    <a:ext uri="{9D8B030D-6E8A-4147-A177-3AD203B41FA5}">
                      <a16:colId xmlns:a16="http://schemas.microsoft.com/office/drawing/2014/main" val="4115611172"/>
                    </a:ext>
                  </a:extLst>
                </a:gridCol>
                <a:gridCol w="252578">
                  <a:extLst>
                    <a:ext uri="{9D8B030D-6E8A-4147-A177-3AD203B41FA5}">
                      <a16:colId xmlns:a16="http://schemas.microsoft.com/office/drawing/2014/main" val="3650037341"/>
                    </a:ext>
                  </a:extLst>
                </a:gridCol>
                <a:gridCol w="252578">
                  <a:extLst>
                    <a:ext uri="{9D8B030D-6E8A-4147-A177-3AD203B41FA5}">
                      <a16:colId xmlns:a16="http://schemas.microsoft.com/office/drawing/2014/main" val="1187881443"/>
                    </a:ext>
                  </a:extLst>
                </a:gridCol>
                <a:gridCol w="252578">
                  <a:extLst>
                    <a:ext uri="{9D8B030D-6E8A-4147-A177-3AD203B41FA5}">
                      <a16:colId xmlns:a16="http://schemas.microsoft.com/office/drawing/2014/main" val="2509570678"/>
                    </a:ext>
                  </a:extLst>
                </a:gridCol>
                <a:gridCol w="252578">
                  <a:extLst>
                    <a:ext uri="{9D8B030D-6E8A-4147-A177-3AD203B41FA5}">
                      <a16:colId xmlns:a16="http://schemas.microsoft.com/office/drawing/2014/main" val="506894205"/>
                    </a:ext>
                  </a:extLst>
                </a:gridCol>
                <a:gridCol w="252578">
                  <a:extLst>
                    <a:ext uri="{9D8B030D-6E8A-4147-A177-3AD203B41FA5}">
                      <a16:colId xmlns:a16="http://schemas.microsoft.com/office/drawing/2014/main" val="4079558786"/>
                    </a:ext>
                  </a:extLst>
                </a:gridCol>
                <a:gridCol w="252578">
                  <a:extLst>
                    <a:ext uri="{9D8B030D-6E8A-4147-A177-3AD203B41FA5}">
                      <a16:colId xmlns:a16="http://schemas.microsoft.com/office/drawing/2014/main" val="576459238"/>
                    </a:ext>
                  </a:extLst>
                </a:gridCol>
                <a:gridCol w="252578">
                  <a:extLst>
                    <a:ext uri="{9D8B030D-6E8A-4147-A177-3AD203B41FA5}">
                      <a16:colId xmlns:a16="http://schemas.microsoft.com/office/drawing/2014/main" val="2919952692"/>
                    </a:ext>
                  </a:extLst>
                </a:gridCol>
                <a:gridCol w="252578">
                  <a:extLst>
                    <a:ext uri="{9D8B030D-6E8A-4147-A177-3AD203B41FA5}">
                      <a16:colId xmlns:a16="http://schemas.microsoft.com/office/drawing/2014/main" val="3104405312"/>
                    </a:ext>
                  </a:extLst>
                </a:gridCol>
                <a:gridCol w="252578">
                  <a:extLst>
                    <a:ext uri="{9D8B030D-6E8A-4147-A177-3AD203B41FA5}">
                      <a16:colId xmlns:a16="http://schemas.microsoft.com/office/drawing/2014/main" val="3139735828"/>
                    </a:ext>
                  </a:extLst>
                </a:gridCol>
                <a:gridCol w="252578">
                  <a:extLst>
                    <a:ext uri="{9D8B030D-6E8A-4147-A177-3AD203B41FA5}">
                      <a16:colId xmlns:a16="http://schemas.microsoft.com/office/drawing/2014/main" val="1651068883"/>
                    </a:ext>
                  </a:extLst>
                </a:gridCol>
                <a:gridCol w="252578">
                  <a:extLst>
                    <a:ext uri="{9D8B030D-6E8A-4147-A177-3AD203B41FA5}">
                      <a16:colId xmlns:a16="http://schemas.microsoft.com/office/drawing/2014/main" val="505908505"/>
                    </a:ext>
                  </a:extLst>
                </a:gridCol>
                <a:gridCol w="252578">
                  <a:extLst>
                    <a:ext uri="{9D8B030D-6E8A-4147-A177-3AD203B41FA5}">
                      <a16:colId xmlns:a16="http://schemas.microsoft.com/office/drawing/2014/main" val="771402675"/>
                    </a:ext>
                  </a:extLst>
                </a:gridCol>
                <a:gridCol w="252578">
                  <a:extLst>
                    <a:ext uri="{9D8B030D-6E8A-4147-A177-3AD203B41FA5}">
                      <a16:colId xmlns:a16="http://schemas.microsoft.com/office/drawing/2014/main" val="716910009"/>
                    </a:ext>
                  </a:extLst>
                </a:gridCol>
                <a:gridCol w="252578">
                  <a:extLst>
                    <a:ext uri="{9D8B030D-6E8A-4147-A177-3AD203B41FA5}">
                      <a16:colId xmlns:a16="http://schemas.microsoft.com/office/drawing/2014/main" val="1872693725"/>
                    </a:ext>
                  </a:extLst>
                </a:gridCol>
                <a:gridCol w="777164">
                  <a:extLst>
                    <a:ext uri="{9D8B030D-6E8A-4147-A177-3AD203B41FA5}">
                      <a16:colId xmlns:a16="http://schemas.microsoft.com/office/drawing/2014/main" val="1212902004"/>
                    </a:ext>
                  </a:extLst>
                </a:gridCol>
                <a:gridCol w="777164">
                  <a:extLst>
                    <a:ext uri="{9D8B030D-6E8A-4147-A177-3AD203B41FA5}">
                      <a16:colId xmlns:a16="http://schemas.microsoft.com/office/drawing/2014/main" val="3263852894"/>
                    </a:ext>
                  </a:extLst>
                </a:gridCol>
                <a:gridCol w="777164">
                  <a:extLst>
                    <a:ext uri="{9D8B030D-6E8A-4147-A177-3AD203B41FA5}">
                      <a16:colId xmlns:a16="http://schemas.microsoft.com/office/drawing/2014/main" val="28172885"/>
                    </a:ext>
                  </a:extLst>
                </a:gridCol>
              </a:tblGrid>
              <a:tr h="190500">
                <a:tc gridSpan="8">
                  <a:txBody>
                    <a:bodyPr/>
                    <a:lstStyle/>
                    <a:p>
                      <a:pPr algn="ctr" fontAlgn="b"/>
                      <a:r>
                        <a:rPr lang="de-DE" sz="1100" u="none" strike="noStrike" dirty="0">
                          <a:effectLst/>
                        </a:rPr>
                        <a:t>192</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168</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10</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89</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ctr" fontAlgn="b"/>
                      <a:r>
                        <a:rPr lang="de-DE" sz="1100" u="none" strike="noStrike">
                          <a:effectLst/>
                        </a:rPr>
                        <a:t>/26</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11132523"/>
                  </a:ext>
                </a:extLst>
              </a:tr>
              <a:tr h="190500">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no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3175"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b="0" i="0" u="none" strike="noStrike" dirty="0">
                          <a:solidFill>
                            <a:srgbClr val="000000"/>
                          </a:solidFill>
                          <a:effectLst/>
                          <a:latin typeface="Calibri" panose="020F0502020204030204" pitchFamily="34" charset="0"/>
                        </a:rPr>
                        <a:t>0</a:t>
                      </a:r>
                    </a:p>
                  </a:txBody>
                  <a:tcPr marL="9525" marR="9525" marT="9525" marB="0" anchor="b">
                    <a:lnL w="3175" cap="flat" cmpd="sng" algn="ctr">
                      <a:solidFill>
                        <a:schemeClr val="tx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L w="76200" cap="flat" cmpd="sng" algn="ctr">
                      <a:solidFill>
                        <a:schemeClr val="bg1"/>
                      </a:solidFill>
                      <a:prstDash val="solid"/>
                      <a:round/>
                      <a:headEnd type="none" w="med" len="med"/>
                      <a:tailEnd type="none" w="med" len="med"/>
                    </a:lnL>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R w="76200" cap="flat" cmpd="sng" algn="ctr">
                      <a:solidFill>
                        <a:srgbClr val="FF0000"/>
                      </a:solidFill>
                      <a:prstDash val="solid"/>
                      <a:round/>
                      <a:headEnd type="none" w="med" len="med"/>
                      <a:tailEnd type="none" w="med" len="med"/>
                    </a:lnR>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L w="76200" cap="flat" cmpd="sng" algn="ctr">
                      <a:solidFill>
                        <a:srgbClr val="FF0000"/>
                      </a:solidFill>
                      <a:prstDash val="solid"/>
                      <a:round/>
                      <a:headEnd type="none" w="med" len="med"/>
                      <a:tailEnd type="none" w="med" len="med"/>
                    </a:lnL>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762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453597953"/>
                  </a:ext>
                </a:extLst>
              </a:tr>
              <a:tr h="190500">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no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R w="3175"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L w="31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noFill/>
                      <a:prstDash val="solid"/>
                      <a:round/>
                      <a:headEnd type="none" w="med" len="med"/>
                      <a:tailEnd type="none" w="med" len="med"/>
                    </a:ln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76200" cap="flat" cmpd="sng" algn="ctr">
                      <a:solidFill>
                        <a:schemeClr val="bg1"/>
                      </a:solidFill>
                      <a:prstDash val="solid"/>
                      <a:round/>
                      <a:headEnd type="none" w="med" len="med"/>
                      <a:tailEnd type="none" w="med" len="med"/>
                    </a:lnL>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762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831663592"/>
                  </a:ext>
                </a:extLst>
              </a:tr>
              <a:tr h="190500">
                <a:tc gridSpan="8">
                  <a:txBody>
                    <a:bodyPr/>
                    <a:lstStyle/>
                    <a:p>
                      <a:pPr algn="ctr" fontAlgn="b"/>
                      <a:r>
                        <a:rPr lang="de-DE" sz="1100" u="none" strike="noStrike" dirty="0">
                          <a:effectLst/>
                        </a:rPr>
                        <a:t>192</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168</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10</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64</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815797637"/>
                  </a:ext>
                </a:extLst>
              </a:tr>
              <a:tr h="190500">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no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R w="76200" cap="flat" cmpd="sng" algn="ctr">
                      <a:solidFill>
                        <a:srgbClr val="FF0000"/>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L w="76200" cap="flat" cmpd="sng" algn="ctr">
                      <a:solidFill>
                        <a:srgbClr val="FF0000"/>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B w="57150" cap="flat" cmpd="sng" algn="ctr">
                      <a:solidFill>
                        <a:schemeClr val="tx1"/>
                      </a:solidFill>
                      <a:prstDash val="solid"/>
                      <a:round/>
                      <a:headEnd type="none" w="med" len="med"/>
                      <a:tailEnd type="none" w="med" len="med"/>
                    </a:lnB>
                    <a:solidFill>
                      <a:schemeClr val="bg1"/>
                    </a:solidFill>
                  </a:tcPr>
                </a:tc>
                <a:tc rowSpan="2" gridSpan="3">
                  <a:txBody>
                    <a:bodyPr/>
                    <a:lstStyle/>
                    <a:p>
                      <a:pPr algn="l" fontAlgn="ctr"/>
                      <a:r>
                        <a:rPr lang="de-DE" sz="2200" u="none" strike="noStrike" dirty="0">
                          <a:solidFill>
                            <a:srgbClr val="00B050"/>
                          </a:solidFill>
                          <a:effectLst/>
                        </a:rPr>
                        <a:t>Netz ID</a:t>
                      </a:r>
                      <a:endParaRPr lang="de-DE" sz="2200" b="0" i="0" u="none" strike="noStrike" dirty="0">
                        <a:solidFill>
                          <a:srgbClr val="00B050"/>
                        </a:solidFill>
                        <a:effectLst/>
                        <a:latin typeface="Calibri" panose="020F0502020204030204" pitchFamily="34" charset="0"/>
                      </a:endParaRPr>
                    </a:p>
                  </a:txBody>
                  <a:tcPr marL="9525" marR="9525" marT="9525" marB="0" anchor="ctr">
                    <a:solidFill>
                      <a:schemeClr val="bg1"/>
                    </a:solidFill>
                  </a:tcPr>
                </a:tc>
                <a:tc rowSpan="2" hMerge="1">
                  <a:txBody>
                    <a:bodyPr/>
                    <a:lstStyle/>
                    <a:p>
                      <a:endParaRPr lang="de-DE"/>
                    </a:p>
                  </a:txBody>
                  <a:tcPr/>
                </a:tc>
                <a:tc rowSpan="2" hMerge="1">
                  <a:txBody>
                    <a:bodyPr/>
                    <a:lstStyle/>
                    <a:p>
                      <a:endParaRPr lang="de-DE"/>
                    </a:p>
                  </a:txBody>
                  <a:tcPr/>
                </a:tc>
                <a:extLst>
                  <a:ext uri="{0D108BD9-81ED-4DB2-BD59-A6C34878D82A}">
                    <a16:rowId xmlns:a16="http://schemas.microsoft.com/office/drawing/2014/main" val="659662820"/>
                  </a:ext>
                </a:extLst>
              </a:tr>
              <a:tr h="190500">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no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r>
                        <a:rPr lang="de-DE" sz="1100" u="none" strike="noStrike">
                          <a:effectLst/>
                        </a:rPr>
                        <a:t> </a:t>
                      </a:r>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a:txBody>
                    <a:bodyPr/>
                    <a:lstStyle/>
                    <a:p>
                      <a:pPr algn="ctr" fontAlgn="b"/>
                      <a:endParaRPr lang="de-DE" sz="1100" b="0" i="0" u="none" strike="noStrike" dirty="0">
                        <a:solidFill>
                          <a:srgbClr val="000000"/>
                        </a:solidFill>
                        <a:effectLst/>
                        <a:latin typeface="Calibri" panose="020F0502020204030204" pitchFamily="34" charset="0"/>
                      </a:endParaRPr>
                    </a:p>
                  </a:txBody>
                  <a:tcPr marL="9525" marR="9525" marT="9525" marB="0" anchor="b">
                    <a:lnT w="57150" cap="flat" cmpd="sng" algn="ctr">
                      <a:solidFill>
                        <a:schemeClr val="tx1"/>
                      </a:solidFill>
                      <a:prstDash val="solid"/>
                      <a:round/>
                      <a:headEnd type="none" w="med" len="med"/>
                      <a:tailEnd type="none" w="med" len="med"/>
                    </a:lnT>
                    <a:solidFill>
                      <a:schemeClr val="bg1"/>
                    </a:solidFill>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1154510250"/>
                  </a:ext>
                </a:extLst>
              </a:tr>
              <a:tr h="190500">
                <a:tc gridSpan="8">
                  <a:txBody>
                    <a:bodyPr/>
                    <a:lstStyle/>
                    <a:p>
                      <a:pPr algn="ctr" fontAlgn="b"/>
                      <a:r>
                        <a:rPr lang="de-DE" sz="1100" u="none" strike="noStrike" dirty="0">
                          <a:effectLst/>
                        </a:rPr>
                        <a:t>192</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no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168</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dirty="0">
                          <a:effectLst/>
                        </a:rPr>
                        <a:t>10</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8">
                  <a:txBody>
                    <a:bodyPr/>
                    <a:lstStyle/>
                    <a:p>
                      <a:pPr algn="ctr" fontAlgn="b"/>
                      <a:r>
                        <a:rPr lang="de-DE" sz="1100" u="none" strike="noStrike">
                          <a:effectLst/>
                        </a:rPr>
                        <a:t>127</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rowSpan="2" gridSpan="3">
                  <a:txBody>
                    <a:bodyPr/>
                    <a:lstStyle/>
                    <a:p>
                      <a:pPr algn="l" fontAlgn="ctr"/>
                      <a:r>
                        <a:rPr lang="de-DE" sz="2200" u="none" strike="noStrike" dirty="0" err="1">
                          <a:solidFill>
                            <a:srgbClr val="00B050"/>
                          </a:solidFill>
                          <a:effectLst/>
                        </a:rPr>
                        <a:t>BroadCast</a:t>
                      </a:r>
                      <a:endParaRPr lang="de-DE" sz="2200" b="0" i="0" u="none" strike="noStrike" dirty="0">
                        <a:solidFill>
                          <a:srgbClr val="00B050"/>
                        </a:solidFill>
                        <a:effectLst/>
                        <a:latin typeface="Calibri" panose="020F0502020204030204" pitchFamily="34" charset="0"/>
                      </a:endParaRPr>
                    </a:p>
                  </a:txBody>
                  <a:tcPr marL="9525" marR="9525" marT="9525" marB="0" anchor="ctr">
                    <a:solidFill>
                      <a:schemeClr val="bg1"/>
                    </a:solidFill>
                  </a:tcPr>
                </a:tc>
                <a:tc rowSpan="2" hMerge="1">
                  <a:txBody>
                    <a:bodyPr/>
                    <a:lstStyle/>
                    <a:p>
                      <a:endParaRPr lang="de-DE"/>
                    </a:p>
                  </a:txBody>
                  <a:tcPr/>
                </a:tc>
                <a:tc rowSpan="2" hMerge="1">
                  <a:txBody>
                    <a:bodyPr/>
                    <a:lstStyle/>
                    <a:p>
                      <a:endParaRPr lang="de-DE"/>
                    </a:p>
                  </a:txBody>
                  <a:tcPr/>
                </a:tc>
                <a:extLst>
                  <a:ext uri="{0D108BD9-81ED-4DB2-BD59-A6C34878D82A}">
                    <a16:rowId xmlns:a16="http://schemas.microsoft.com/office/drawing/2014/main" val="2519806682"/>
                  </a:ext>
                </a:extLst>
              </a:tr>
              <a:tr h="190500">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dirty="0">
                          <a:effectLst/>
                        </a:rPr>
                        <a:t>0</a:t>
                      </a:r>
                      <a:endParaRPr lang="de-DE"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de-DE" sz="1100" u="none" strike="noStrike">
                          <a:effectLst/>
                        </a:rPr>
                        <a:t>0</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lnR w="76200" cap="flat" cmpd="sng" algn="ctr">
                      <a:solidFill>
                        <a:srgbClr val="FF0000"/>
                      </a:solidFill>
                      <a:prstDash val="solid"/>
                      <a:round/>
                      <a:headEnd type="none" w="med" len="med"/>
                      <a:tailEnd type="none" w="med" len="med"/>
                    </a:lnR>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lnL w="76200" cap="flat" cmpd="sng" algn="ctr">
                      <a:solidFill>
                        <a:srgbClr val="FF0000"/>
                      </a:solidFill>
                      <a:prstDash val="solid"/>
                      <a:round/>
                      <a:headEnd type="none" w="med" len="med"/>
                      <a:tailEnd type="none" w="med" len="med"/>
                    </a:lnL>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a:effectLst/>
                        </a:rPr>
                        <a:t>1</a:t>
                      </a:r>
                      <a:endParaRPr lang="de-DE"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de-DE" sz="1100" u="none" strike="noStrike" dirty="0">
                          <a:effectLst/>
                        </a:rPr>
                        <a:t>1</a:t>
                      </a:r>
                      <a:endParaRPr lang="de-DE"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gridSpan="3" vMerge="1">
                  <a:txBody>
                    <a:bodyPr/>
                    <a:lstStyle/>
                    <a:p>
                      <a:endParaRPr lang="de-DE"/>
                    </a:p>
                  </a:txBody>
                  <a:tcPr/>
                </a:tc>
                <a:tc hMerge="1" vMerge="1">
                  <a:txBody>
                    <a:bodyPr/>
                    <a:lstStyle/>
                    <a:p>
                      <a:endParaRPr lang="de-DE"/>
                    </a:p>
                  </a:txBody>
                  <a:tcPr/>
                </a:tc>
                <a:tc hMerge="1" vMerge="1">
                  <a:txBody>
                    <a:bodyPr/>
                    <a:lstStyle/>
                    <a:p>
                      <a:endParaRPr lang="de-DE"/>
                    </a:p>
                  </a:txBody>
                  <a:tcPr/>
                </a:tc>
                <a:extLst>
                  <a:ext uri="{0D108BD9-81ED-4DB2-BD59-A6C34878D82A}">
                    <a16:rowId xmlns:a16="http://schemas.microsoft.com/office/drawing/2014/main" val="4274984331"/>
                  </a:ext>
                </a:extLst>
              </a:tr>
            </a:tbl>
          </a:graphicData>
        </a:graphic>
      </p:graphicFrame>
    </p:spTree>
    <p:extLst>
      <p:ext uri="{BB962C8B-B14F-4D97-AF65-F5344CB8AC3E}">
        <p14:creationId xmlns:p14="http://schemas.microsoft.com/office/powerpoint/2010/main" val="73237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Manuelle Konfiguration der IP-Adresse</a:t>
            </a:r>
          </a:p>
        </p:txBody>
      </p:sp>
      <p:pic>
        <p:nvPicPr>
          <p:cNvPr id="5" name="Inhaltsplatzhalter 4"/>
          <p:cNvPicPr>
            <a:picLocks noGrp="1" noChangeAspect="1"/>
          </p:cNvPicPr>
          <p:nvPr>
            <p:ph idx="1"/>
          </p:nvPr>
        </p:nvPicPr>
        <p:blipFill rotWithShape="1">
          <a:blip r:embed="rId3"/>
          <a:srcRect l="933" r="933" b="461"/>
          <a:stretch/>
        </p:blipFill>
        <p:spPr>
          <a:xfrm>
            <a:off x="4151784" y="1497014"/>
            <a:ext cx="3888432" cy="4380259"/>
          </a:xfrm>
          <a:prstGeom prst="rect">
            <a:avLst/>
          </a:prstGeom>
        </p:spPr>
      </p:pic>
      <p:sp>
        <p:nvSpPr>
          <p:cNvPr id="4" name="Foliennummernplatzhalter 3"/>
          <p:cNvSpPr>
            <a:spLocks noGrp="1"/>
          </p:cNvSpPr>
          <p:nvPr>
            <p:ph type="sldNum" sz="quarter" idx="12"/>
          </p:nvPr>
        </p:nvSpPr>
        <p:spPr/>
        <p:txBody>
          <a:bodyPr/>
          <a:lstStyle/>
          <a:p>
            <a:fld id="{D0B68A9A-8F5D-4114-819E-CD9E627B0FFB}" type="slidenum">
              <a:rPr lang="de-DE" smtClean="0"/>
              <a:t>23</a:t>
            </a:fld>
            <a:endParaRPr lang="de-DE"/>
          </a:p>
        </p:txBody>
      </p:sp>
    </p:spTree>
    <p:extLst>
      <p:ext uri="{BB962C8B-B14F-4D97-AF65-F5344CB8AC3E}">
        <p14:creationId xmlns:p14="http://schemas.microsoft.com/office/powerpoint/2010/main" val="223744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Automatische Konfiguration von IPv4</a:t>
            </a:r>
          </a:p>
        </p:txBody>
      </p:sp>
      <p:sp>
        <p:nvSpPr>
          <p:cNvPr id="4" name="Foliennummernplatzhalter 3"/>
          <p:cNvSpPr>
            <a:spLocks noGrp="1"/>
          </p:cNvSpPr>
          <p:nvPr>
            <p:ph type="sldNum" sz="quarter" idx="12"/>
          </p:nvPr>
        </p:nvSpPr>
        <p:spPr/>
        <p:txBody>
          <a:bodyPr/>
          <a:lstStyle/>
          <a:p>
            <a:fld id="{D0B68A9A-8F5D-4114-819E-CD9E627B0FFB}" type="slidenum">
              <a:rPr lang="de-DE" smtClean="0"/>
              <a:t>24</a:t>
            </a:fld>
            <a:endParaRPr lang="de-DE"/>
          </a:p>
        </p:txBody>
      </p:sp>
      <p:sp>
        <p:nvSpPr>
          <p:cNvPr id="7" name="Inhaltsplatzhalter 6"/>
          <p:cNvSpPr>
            <a:spLocks noGrp="1"/>
          </p:cNvSpPr>
          <p:nvPr>
            <p:ph idx="1"/>
          </p:nvPr>
        </p:nvSpPr>
        <p:spPr/>
        <p:txBody>
          <a:bodyPr/>
          <a:lstStyle/>
          <a:p>
            <a:r>
              <a:rPr lang="de-DE" dirty="0"/>
              <a:t>Eine APIPA (</a:t>
            </a:r>
            <a:r>
              <a:rPr lang="de-DE" dirty="0" err="1"/>
              <a:t>Automatic</a:t>
            </a:r>
            <a:r>
              <a:rPr lang="de-DE" dirty="0"/>
              <a:t>-Private-IP-</a:t>
            </a:r>
            <a:r>
              <a:rPr lang="de-DE" dirty="0" err="1"/>
              <a:t>Adressing</a:t>
            </a:r>
            <a:r>
              <a:rPr lang="de-DE" dirty="0"/>
              <a:t>) wird dann zugewiesen wenn der Client keinen DHCP Server kontaktieren kann.</a:t>
            </a:r>
          </a:p>
          <a:p>
            <a:r>
              <a:rPr lang="de-DE" dirty="0"/>
              <a:t>169.254.0.0 / 16</a:t>
            </a:r>
          </a:p>
          <a:p>
            <a:endParaRPr lang="de-DE" dirty="0"/>
          </a:p>
        </p:txBody>
      </p:sp>
    </p:spTree>
    <p:extLst>
      <p:ext uri="{BB962C8B-B14F-4D97-AF65-F5344CB8AC3E}">
        <p14:creationId xmlns:p14="http://schemas.microsoft.com/office/powerpoint/2010/main" val="2263921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IPv6</a:t>
            </a:r>
          </a:p>
        </p:txBody>
      </p:sp>
      <p:sp>
        <p:nvSpPr>
          <p:cNvPr id="3" name="Inhaltsplatzhalter 2"/>
          <p:cNvSpPr>
            <a:spLocks noGrp="1"/>
          </p:cNvSpPr>
          <p:nvPr>
            <p:ph idx="1"/>
          </p:nvPr>
        </p:nvSpPr>
        <p:spPr/>
        <p:txBody>
          <a:bodyPr>
            <a:normAutofit fontScale="77500" lnSpcReduction="20000"/>
          </a:bodyPr>
          <a:lstStyle/>
          <a:p>
            <a:r>
              <a:rPr lang="de-DE" dirty="0"/>
              <a:t>IPv4: 32 Bit – 4.3 </a:t>
            </a:r>
            <a:r>
              <a:rPr lang="de-DE" dirty="0" err="1"/>
              <a:t>Mrd</a:t>
            </a:r>
            <a:r>
              <a:rPr lang="de-DE" dirty="0"/>
              <a:t> Adressen</a:t>
            </a:r>
          </a:p>
          <a:p>
            <a:pPr lvl="1"/>
            <a:r>
              <a:rPr lang="de-DE"/>
              <a:t>4.294.967.296</a:t>
            </a:r>
          </a:p>
          <a:p>
            <a:pPr lvl="1"/>
            <a:endParaRPr lang="de-DE" dirty="0"/>
          </a:p>
          <a:p>
            <a:r>
              <a:rPr lang="de-DE" dirty="0"/>
              <a:t>IPv6: 128Bit – ca. 3.4 x 10 ^38 Adressen</a:t>
            </a:r>
          </a:p>
          <a:p>
            <a:pPr lvl="1"/>
            <a:r>
              <a:rPr lang="de-DE" dirty="0"/>
              <a:t>340.282.366.920.938.463.463.374.607.431.768.211.456</a:t>
            </a:r>
          </a:p>
          <a:p>
            <a:pPr lvl="1"/>
            <a:r>
              <a:rPr lang="de-DE" dirty="0" err="1"/>
              <a:t>Dreihundertvierzieg</a:t>
            </a:r>
            <a:r>
              <a:rPr lang="de-DE" dirty="0"/>
              <a:t> </a:t>
            </a:r>
            <a:r>
              <a:rPr lang="de-DE" dirty="0" err="1"/>
              <a:t>sextillionen</a:t>
            </a:r>
            <a:r>
              <a:rPr lang="de-DE" dirty="0"/>
              <a:t> zweihundertzweiundachtzig </a:t>
            </a:r>
            <a:r>
              <a:rPr lang="de-DE" dirty="0" err="1"/>
              <a:t>Quintilliarden</a:t>
            </a:r>
            <a:r>
              <a:rPr lang="de-DE" dirty="0"/>
              <a:t> dreihundertsechsundsechzig Quintillionen neunhundertzwanzig </a:t>
            </a:r>
            <a:r>
              <a:rPr lang="de-DE" dirty="0" err="1"/>
              <a:t>Quadrilliarden</a:t>
            </a:r>
            <a:r>
              <a:rPr lang="de-DE" dirty="0"/>
              <a:t> neunhundertachtunddreißig Quadrillionen vierhundertdreiundsechzig Trilliarden vierhundertdreiundsechzig Trillionen dreihundertvierundsiebzig Billiarden sechshundertsieben Billionen vierhunderteinunddreißig Milliarden siebenhundertachtundsechzig Millionen zweihundertelftausendvierhundertsechsundfünfzig</a:t>
            </a:r>
          </a:p>
          <a:p>
            <a:pPr lvl="1"/>
            <a:r>
              <a:rPr lang="de-DE" dirty="0"/>
              <a:t>2,2x10^24 Adressen für jeden m</a:t>
            </a:r>
            <a:r>
              <a:rPr lang="de-DE" baseline="30000" dirty="0"/>
              <a:t>2</a:t>
            </a:r>
            <a:r>
              <a:rPr lang="de-DE" dirty="0"/>
              <a:t> Landfläche</a:t>
            </a:r>
          </a:p>
          <a:p>
            <a:pPr lvl="1"/>
            <a:endParaRPr lang="de-DE" dirty="0"/>
          </a:p>
          <a:p>
            <a:r>
              <a:rPr lang="de-DE" dirty="0"/>
              <a:t>8 Gruppen zu je 16 Bit</a:t>
            </a:r>
          </a:p>
          <a:p>
            <a:pPr lvl="1"/>
            <a:r>
              <a:rPr lang="de-DE" dirty="0"/>
              <a:t>Bsp.: fe80:12bc:af43:bb15:df23:9836:123f:02a1</a:t>
            </a:r>
          </a:p>
          <a:p>
            <a:r>
              <a:rPr lang="de-DE" dirty="0"/>
              <a:t>Letzte 64 Bit: Interface Identifier</a:t>
            </a:r>
          </a:p>
          <a:p>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25</a:t>
            </a:fld>
            <a:endParaRPr lang="de-DE"/>
          </a:p>
        </p:txBody>
      </p:sp>
    </p:spTree>
    <p:extLst>
      <p:ext uri="{BB962C8B-B14F-4D97-AF65-F5344CB8AC3E}">
        <p14:creationId xmlns:p14="http://schemas.microsoft.com/office/powerpoint/2010/main" val="18490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IPv6</a:t>
            </a:r>
          </a:p>
        </p:txBody>
      </p:sp>
      <p:sp>
        <p:nvSpPr>
          <p:cNvPr id="3" name="Inhaltsplatzhalter 2"/>
          <p:cNvSpPr>
            <a:spLocks noGrp="1"/>
          </p:cNvSpPr>
          <p:nvPr>
            <p:ph idx="1"/>
          </p:nvPr>
        </p:nvSpPr>
        <p:spPr/>
        <p:txBody>
          <a:bodyPr>
            <a:normAutofit lnSpcReduction="10000"/>
          </a:bodyPr>
          <a:lstStyle/>
          <a:p>
            <a:r>
              <a:rPr lang="de-DE" dirty="0"/>
              <a:t>128 Bit Adresse in 16 Blöcken</a:t>
            </a:r>
          </a:p>
          <a:p>
            <a:pPr marL="342900" lvl="1" indent="0">
              <a:buNone/>
            </a:pPr>
            <a:r>
              <a:rPr lang="de-DE" dirty="0">
                <a:solidFill>
                  <a:srgbClr val="FF0000"/>
                </a:solidFill>
              </a:rPr>
              <a:t>0010000000000001</a:t>
            </a:r>
            <a:r>
              <a:rPr lang="de-DE" dirty="0"/>
              <a:t> </a:t>
            </a:r>
            <a:r>
              <a:rPr lang="de-DE" dirty="0">
                <a:solidFill>
                  <a:srgbClr val="00B050"/>
                </a:solidFill>
              </a:rPr>
              <a:t>0000110110111000</a:t>
            </a:r>
            <a:r>
              <a:rPr lang="de-DE" dirty="0"/>
              <a:t> </a:t>
            </a:r>
            <a:r>
              <a:rPr lang="de-DE" dirty="0">
                <a:solidFill>
                  <a:srgbClr val="FFFF00"/>
                </a:solidFill>
              </a:rPr>
              <a:t>0000000000000000</a:t>
            </a:r>
          </a:p>
          <a:p>
            <a:pPr marL="342900" lvl="1" indent="0">
              <a:buNone/>
            </a:pPr>
            <a:r>
              <a:rPr lang="de-DE" dirty="0">
                <a:solidFill>
                  <a:srgbClr val="7030A0"/>
                </a:solidFill>
              </a:rPr>
              <a:t>1001011110011101</a:t>
            </a:r>
            <a:r>
              <a:rPr lang="de-DE" dirty="0"/>
              <a:t> 0000001010101010 0000000011111111</a:t>
            </a:r>
          </a:p>
          <a:p>
            <a:pPr marL="342900" lvl="1" indent="0">
              <a:buNone/>
            </a:pPr>
            <a:r>
              <a:rPr lang="de-DE" dirty="0"/>
              <a:t>1111111000101000 1001110001011010</a:t>
            </a:r>
          </a:p>
          <a:p>
            <a:pPr marL="342900" lvl="1" indent="0">
              <a:buNone/>
            </a:pPr>
            <a:endParaRPr lang="de-DE" dirty="0"/>
          </a:p>
          <a:p>
            <a:pPr marL="385762" indent="-342900"/>
            <a:r>
              <a:rPr lang="de-DE" dirty="0"/>
              <a:t>In Hexadezimal dargestellt</a:t>
            </a:r>
          </a:p>
          <a:p>
            <a:pPr marL="42862" indent="0">
              <a:buNone/>
            </a:pPr>
            <a:r>
              <a:rPr lang="de-DE" dirty="0"/>
              <a:t>      </a:t>
            </a:r>
            <a:r>
              <a:rPr lang="de-DE" dirty="0">
                <a:solidFill>
                  <a:srgbClr val="FF0000"/>
                </a:solidFill>
              </a:rPr>
              <a:t>2001</a:t>
            </a:r>
            <a:r>
              <a:rPr lang="de-DE" dirty="0"/>
              <a:t>:</a:t>
            </a:r>
            <a:r>
              <a:rPr lang="de-DE" dirty="0">
                <a:solidFill>
                  <a:srgbClr val="00B050"/>
                </a:solidFill>
              </a:rPr>
              <a:t>0DB8</a:t>
            </a:r>
            <a:r>
              <a:rPr lang="de-DE" dirty="0"/>
              <a:t>:</a:t>
            </a:r>
            <a:r>
              <a:rPr lang="de-DE" dirty="0">
                <a:solidFill>
                  <a:srgbClr val="FFFF00"/>
                </a:solidFill>
              </a:rPr>
              <a:t>0000</a:t>
            </a:r>
            <a:r>
              <a:rPr lang="de-DE" dirty="0"/>
              <a:t>:</a:t>
            </a:r>
            <a:r>
              <a:rPr lang="de-DE" dirty="0">
                <a:solidFill>
                  <a:srgbClr val="7030A0"/>
                </a:solidFill>
              </a:rPr>
              <a:t>2F3B</a:t>
            </a:r>
            <a:r>
              <a:rPr lang="de-DE" dirty="0"/>
              <a:t>:02AA:00FF:FE28:9C5A</a:t>
            </a:r>
          </a:p>
          <a:p>
            <a:pPr marL="42862" indent="0">
              <a:buNone/>
            </a:pPr>
            <a:endParaRPr lang="de-DE" dirty="0"/>
          </a:p>
          <a:p>
            <a:pPr marL="385762" indent="-342900"/>
            <a:r>
              <a:rPr lang="de-DE" dirty="0"/>
              <a:t>Vereinfacht dargestellt</a:t>
            </a:r>
          </a:p>
          <a:p>
            <a:pPr marL="342900" lvl="1" indent="0">
              <a:buNone/>
            </a:pPr>
            <a:r>
              <a:rPr lang="de-DE" dirty="0"/>
              <a:t> 2001:DB8:0:2F3B:2AA:FF:FE28:9C5A</a:t>
            </a:r>
          </a:p>
        </p:txBody>
      </p:sp>
      <p:sp>
        <p:nvSpPr>
          <p:cNvPr id="4" name="Foliennummernplatzhalter 3"/>
          <p:cNvSpPr>
            <a:spLocks noGrp="1"/>
          </p:cNvSpPr>
          <p:nvPr>
            <p:ph type="sldNum" sz="quarter" idx="12"/>
          </p:nvPr>
        </p:nvSpPr>
        <p:spPr/>
        <p:txBody>
          <a:bodyPr/>
          <a:lstStyle/>
          <a:p>
            <a:fld id="{D0B68A9A-8F5D-4114-819E-CD9E627B0FFB}" type="slidenum">
              <a:rPr lang="de-DE" smtClean="0"/>
              <a:t>26</a:t>
            </a:fld>
            <a:endParaRPr lang="de-DE"/>
          </a:p>
        </p:txBody>
      </p:sp>
    </p:spTree>
    <p:extLst>
      <p:ext uri="{BB962C8B-B14F-4D97-AF65-F5344CB8AC3E}">
        <p14:creationId xmlns:p14="http://schemas.microsoft.com/office/powerpoint/2010/main" val="386654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IPv6</a:t>
            </a:r>
          </a:p>
        </p:txBody>
      </p:sp>
      <p:sp>
        <p:nvSpPr>
          <p:cNvPr id="3" name="Inhaltsplatzhalter 2"/>
          <p:cNvSpPr>
            <a:spLocks noGrp="1"/>
          </p:cNvSpPr>
          <p:nvPr>
            <p:ph idx="1"/>
          </p:nvPr>
        </p:nvSpPr>
        <p:spPr/>
        <p:txBody>
          <a:bodyPr>
            <a:normAutofit fontScale="85000" lnSpcReduction="20000"/>
          </a:bodyPr>
          <a:lstStyle/>
          <a:p>
            <a:r>
              <a:rPr lang="de-DE" dirty="0"/>
              <a:t>führende 0 dürfen weggelassen werden</a:t>
            </a:r>
          </a:p>
          <a:p>
            <a:r>
              <a:rPr lang="de-DE" dirty="0"/>
              <a:t>komplette  </a:t>
            </a:r>
            <a:r>
              <a:rPr lang="de-DE" dirty="0" err="1"/>
              <a:t>nuller</a:t>
            </a:r>
            <a:r>
              <a:rPr lang="de-DE"/>
              <a:t> Blöcke dürfen einmalig mit : abgekürzt werden</a:t>
            </a:r>
            <a:endParaRPr lang="de-DE" dirty="0"/>
          </a:p>
          <a:p>
            <a:r>
              <a:rPr lang="de-DE" dirty="0"/>
              <a:t>::1/128 </a:t>
            </a:r>
            <a:r>
              <a:rPr lang="de-DE" dirty="0" err="1"/>
              <a:t>loopback</a:t>
            </a:r>
            <a:r>
              <a:rPr lang="de-DE" dirty="0"/>
              <a:t>, </a:t>
            </a:r>
            <a:r>
              <a:rPr lang="de-DE" dirty="0" err="1"/>
              <a:t>localhost</a:t>
            </a:r>
            <a:endParaRPr lang="de-DE" dirty="0"/>
          </a:p>
          <a:p>
            <a:pPr lvl="1"/>
            <a:r>
              <a:rPr lang="de-DE" dirty="0"/>
              <a:t>0000:0000:0000:0000:0000:0000:0000:0001</a:t>
            </a:r>
          </a:p>
          <a:p>
            <a:pPr lvl="1"/>
            <a:endParaRPr lang="de-DE" dirty="0"/>
          </a:p>
          <a:p>
            <a:r>
              <a:rPr lang="de-DE" dirty="0"/>
              <a:t>::/128 nicht spezifizierte Adresse</a:t>
            </a:r>
          </a:p>
          <a:p>
            <a:r>
              <a:rPr lang="de-DE" dirty="0"/>
              <a:t>Adressbereiche:</a:t>
            </a:r>
          </a:p>
          <a:p>
            <a:pPr lvl="1"/>
            <a:r>
              <a:rPr lang="de-DE" dirty="0"/>
              <a:t>Link </a:t>
            </a:r>
            <a:r>
              <a:rPr lang="de-DE" dirty="0" err="1"/>
              <a:t>Local</a:t>
            </a:r>
            <a:r>
              <a:rPr lang="de-DE" dirty="0"/>
              <a:t> </a:t>
            </a:r>
            <a:r>
              <a:rPr lang="de-DE" dirty="0" err="1"/>
              <a:t>Adress</a:t>
            </a:r>
            <a:r>
              <a:rPr lang="de-DE" dirty="0"/>
              <a:t> (fe80)</a:t>
            </a:r>
          </a:p>
          <a:p>
            <a:pPr lvl="2"/>
            <a:r>
              <a:rPr lang="de-DE" dirty="0"/>
              <a:t>nicht </a:t>
            </a:r>
            <a:r>
              <a:rPr lang="de-DE" dirty="0" err="1"/>
              <a:t>routbar</a:t>
            </a:r>
            <a:endParaRPr lang="de-DE" dirty="0"/>
          </a:p>
          <a:p>
            <a:pPr lvl="1"/>
            <a:r>
              <a:rPr lang="de-DE" dirty="0"/>
              <a:t>Unique </a:t>
            </a:r>
            <a:r>
              <a:rPr lang="de-DE" dirty="0" err="1"/>
              <a:t>Local</a:t>
            </a:r>
            <a:r>
              <a:rPr lang="de-DE" dirty="0"/>
              <a:t> </a:t>
            </a:r>
            <a:r>
              <a:rPr lang="de-DE" dirty="0" err="1"/>
              <a:t>Unicast</a:t>
            </a:r>
            <a:r>
              <a:rPr lang="de-DE" dirty="0"/>
              <a:t> </a:t>
            </a:r>
          </a:p>
          <a:p>
            <a:pPr lvl="2"/>
            <a:r>
              <a:rPr lang="de-DE" dirty="0"/>
              <a:t>Unique </a:t>
            </a:r>
            <a:r>
              <a:rPr lang="de-DE" dirty="0" err="1"/>
              <a:t>local</a:t>
            </a:r>
            <a:r>
              <a:rPr lang="de-DE" dirty="0"/>
              <a:t> (zentral vom Provider verwaltet) fc00 . . </a:t>
            </a:r>
          </a:p>
          <a:p>
            <a:pPr lvl="2"/>
            <a:r>
              <a:rPr lang="de-DE" dirty="0"/>
              <a:t>Unique </a:t>
            </a:r>
            <a:r>
              <a:rPr lang="de-DE" dirty="0" err="1"/>
              <a:t>local</a:t>
            </a:r>
            <a:r>
              <a:rPr lang="de-DE" dirty="0"/>
              <a:t> (lokal verwaltet) fd80</a:t>
            </a:r>
          </a:p>
          <a:p>
            <a:pPr lvl="1"/>
            <a:r>
              <a:rPr lang="de-DE" dirty="0"/>
              <a:t>Multicast (ff00….)</a:t>
            </a:r>
          </a:p>
          <a:p>
            <a:pPr lvl="1"/>
            <a:r>
              <a:rPr lang="de-DE" dirty="0"/>
              <a:t>Global </a:t>
            </a:r>
            <a:r>
              <a:rPr lang="de-DE" dirty="0" err="1"/>
              <a:t>Unicast</a:t>
            </a:r>
            <a:r>
              <a:rPr lang="de-DE" dirty="0"/>
              <a:t> (alle anderen Bereiche)</a:t>
            </a:r>
          </a:p>
          <a:p>
            <a:pPr lvl="1"/>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27</a:t>
            </a:fld>
            <a:endParaRPr lang="de-DE"/>
          </a:p>
        </p:txBody>
      </p:sp>
    </p:spTree>
    <p:extLst>
      <p:ext uri="{BB962C8B-B14F-4D97-AF65-F5344CB8AC3E}">
        <p14:creationId xmlns:p14="http://schemas.microsoft.com/office/powerpoint/2010/main" val="136452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Foliennummernplatzhalter 3"/>
          <p:cNvSpPr>
            <a:spLocks noGrp="1"/>
          </p:cNvSpPr>
          <p:nvPr>
            <p:ph type="sldNum" sz="quarter" idx="12"/>
          </p:nvPr>
        </p:nvSpPr>
        <p:spPr/>
        <p:txBody>
          <a:bodyPr/>
          <a:lstStyle/>
          <a:p>
            <a:fld id="{D0B68A9A-8F5D-4114-819E-CD9E627B0FFB}" type="slidenum">
              <a:rPr lang="de-DE" smtClean="0"/>
              <a:t>28</a:t>
            </a:fld>
            <a:endParaRPr lang="de-DE"/>
          </a:p>
        </p:txBody>
      </p:sp>
      <p:sp>
        <p:nvSpPr>
          <p:cNvPr id="5" name="Titel 1"/>
          <p:cNvSpPr txBox="1">
            <a:spLocks/>
          </p:cNvSpPr>
          <p:nvPr/>
        </p:nvSpPr>
        <p:spPr>
          <a:xfrm>
            <a:off x="1919536" y="2013653"/>
            <a:ext cx="7772400" cy="3746845"/>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2100" kern="1200">
                <a:solidFill>
                  <a:schemeClr val="tx1"/>
                </a:solidFill>
                <a:latin typeface="+mj-lt"/>
                <a:ea typeface="+mj-ea"/>
                <a:cs typeface="+mj-cs"/>
              </a:defRPr>
            </a:lvl1pPr>
          </a:lstStyle>
          <a:p>
            <a:pPr algn="ctr"/>
            <a:r>
              <a:rPr lang="de-DE" sz="9600" dirty="0">
                <a:latin typeface="Courier New" panose="02070309020205020404" pitchFamily="49" charset="0"/>
                <a:cs typeface="Courier New" panose="02070309020205020404" pitchFamily="49" charset="0"/>
              </a:rPr>
              <a:t>DNS</a:t>
            </a:r>
            <a:br>
              <a:rPr lang="de-DE" dirty="0">
                <a:latin typeface="Andalus" panose="02020603050405020304" pitchFamily="18" charset="-78"/>
                <a:cs typeface="Andalus" panose="02020603050405020304" pitchFamily="18" charset="-78"/>
              </a:rPr>
            </a:br>
            <a:r>
              <a:rPr lang="de-DE" sz="2000" dirty="0"/>
              <a:t>Domain Name System</a:t>
            </a:r>
            <a:endParaRPr lang="de-DE" dirty="0"/>
          </a:p>
        </p:txBody>
      </p:sp>
    </p:spTree>
    <p:extLst>
      <p:ext uri="{BB962C8B-B14F-4D97-AF65-F5344CB8AC3E}">
        <p14:creationId xmlns:p14="http://schemas.microsoft.com/office/powerpoint/2010/main" val="2993398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400" dirty="0"/>
              <a:t>DNS</a:t>
            </a:r>
            <a:br>
              <a:rPr lang="de-DE" sz="4400" dirty="0"/>
            </a:br>
            <a:r>
              <a:rPr lang="de-DE" sz="2800" dirty="0"/>
              <a:t>Gliederung</a:t>
            </a:r>
            <a:endParaRPr lang="de-DE" sz="4400" dirty="0"/>
          </a:p>
        </p:txBody>
      </p:sp>
      <p:sp>
        <p:nvSpPr>
          <p:cNvPr id="3" name="Inhaltsplatzhalter 2"/>
          <p:cNvSpPr>
            <a:spLocks noGrp="1"/>
          </p:cNvSpPr>
          <p:nvPr>
            <p:ph idx="1"/>
          </p:nvPr>
        </p:nvSpPr>
        <p:spPr/>
        <p:txBody>
          <a:bodyPr>
            <a:normAutofit/>
          </a:bodyPr>
          <a:lstStyle/>
          <a:p>
            <a:r>
              <a:rPr lang="de-DE" sz="2800" dirty="0"/>
              <a:t>Funktion</a:t>
            </a:r>
          </a:p>
          <a:p>
            <a:r>
              <a:rPr lang="de-DE" sz="2800" dirty="0"/>
              <a:t>Aufbau der FQDN</a:t>
            </a:r>
          </a:p>
          <a:p>
            <a:r>
              <a:rPr lang="de-DE" sz="2800" dirty="0"/>
              <a:t>Lookup Arten</a:t>
            </a:r>
          </a:p>
          <a:p>
            <a:r>
              <a:rPr lang="de-DE" sz="2800" dirty="0"/>
              <a:t>Abfrage Reihenfolge</a:t>
            </a:r>
          </a:p>
          <a:p>
            <a:r>
              <a:rPr lang="de-DE" sz="2800" dirty="0"/>
              <a:t>Weiterleitungen</a:t>
            </a:r>
          </a:p>
        </p:txBody>
      </p:sp>
      <p:sp>
        <p:nvSpPr>
          <p:cNvPr id="4" name="Foliennummernplatzhalter 3"/>
          <p:cNvSpPr>
            <a:spLocks noGrp="1"/>
          </p:cNvSpPr>
          <p:nvPr>
            <p:ph type="sldNum" sz="quarter" idx="12"/>
          </p:nvPr>
        </p:nvSpPr>
        <p:spPr/>
        <p:txBody>
          <a:bodyPr/>
          <a:lstStyle/>
          <a:p>
            <a:fld id="{D0B68A9A-8F5D-4114-819E-CD9E627B0FFB}" type="slidenum">
              <a:rPr lang="de-DE" smtClean="0"/>
              <a:t>29</a:t>
            </a:fld>
            <a:endParaRPr lang="de-DE"/>
          </a:p>
        </p:txBody>
      </p:sp>
    </p:spTree>
    <p:extLst>
      <p:ext uri="{BB962C8B-B14F-4D97-AF65-F5344CB8AC3E}">
        <p14:creationId xmlns:p14="http://schemas.microsoft.com/office/powerpoint/2010/main" val="221961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numCol="2">
            <a:normAutofit/>
          </a:bodyPr>
          <a:lstStyle/>
          <a:p>
            <a:r>
              <a:rPr lang="de-DE" dirty="0"/>
              <a:t>Grundlagen</a:t>
            </a:r>
          </a:p>
          <a:p>
            <a:r>
              <a:rPr lang="de-DE" dirty="0"/>
              <a:t>Lizenzierung</a:t>
            </a:r>
          </a:p>
          <a:p>
            <a:r>
              <a:rPr lang="de-DE" dirty="0"/>
              <a:t>Netzwerk TCP / IP</a:t>
            </a:r>
          </a:p>
          <a:p>
            <a:r>
              <a:rPr lang="de-DE" dirty="0"/>
              <a:t>Hyper-V Grundlagen</a:t>
            </a:r>
          </a:p>
          <a:p>
            <a:r>
              <a:rPr lang="de-DE" dirty="0"/>
              <a:t>Installation</a:t>
            </a:r>
          </a:p>
          <a:p>
            <a:r>
              <a:rPr lang="de-DE" dirty="0"/>
              <a:t>DNS</a:t>
            </a:r>
          </a:p>
          <a:p>
            <a:r>
              <a:rPr lang="de-DE" dirty="0"/>
              <a:t>DHCP</a:t>
            </a:r>
          </a:p>
          <a:p>
            <a:r>
              <a:rPr lang="de-DE" dirty="0" err="1"/>
              <a:t>FileServer</a:t>
            </a:r>
            <a:endParaRPr lang="de-DE" dirty="0"/>
          </a:p>
          <a:p>
            <a:r>
              <a:rPr lang="de-DE" dirty="0"/>
              <a:t>DFS</a:t>
            </a:r>
          </a:p>
          <a:p>
            <a:r>
              <a:rPr lang="de-DE" dirty="0"/>
              <a:t>Storage Spaces </a:t>
            </a:r>
            <a:r>
              <a:rPr lang="de-DE" dirty="0" err="1"/>
              <a:t>Direct</a:t>
            </a:r>
            <a:endParaRPr lang="de-DE" dirty="0"/>
          </a:p>
          <a:p>
            <a:r>
              <a:rPr lang="de-DE" dirty="0"/>
              <a:t>Storage </a:t>
            </a:r>
            <a:r>
              <a:rPr lang="de-DE" dirty="0" err="1"/>
              <a:t>Replica</a:t>
            </a:r>
            <a:endParaRPr lang="de-DE" dirty="0"/>
          </a:p>
          <a:p>
            <a:r>
              <a:rPr lang="de-DE" dirty="0"/>
              <a:t>(WSUS)</a:t>
            </a:r>
          </a:p>
          <a:p>
            <a:r>
              <a:rPr lang="de-DE" dirty="0"/>
              <a:t>(Nano)</a:t>
            </a:r>
          </a:p>
          <a:p>
            <a:r>
              <a:rPr lang="de-DE"/>
              <a:t>(Windows Server Container)</a:t>
            </a:r>
            <a:endParaRPr lang="de-DE" dirty="0"/>
          </a:p>
          <a:p>
            <a:r>
              <a:rPr lang="de-DE" dirty="0"/>
              <a:t>WDS</a:t>
            </a:r>
          </a:p>
          <a:p>
            <a:r>
              <a:rPr lang="de-DE" dirty="0"/>
              <a:t>Remote Desktop / Multipoint</a:t>
            </a:r>
          </a:p>
        </p:txBody>
      </p:sp>
    </p:spTree>
    <p:extLst>
      <p:ext uri="{BB962C8B-B14F-4D97-AF65-F5344CB8AC3E}">
        <p14:creationId xmlns:p14="http://schemas.microsoft.com/office/powerpoint/2010/main" val="2526814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5400" dirty="0"/>
              <a:t>DNS</a:t>
            </a:r>
            <a:br>
              <a:rPr lang="de-DE" sz="5400" dirty="0"/>
            </a:br>
            <a:r>
              <a:rPr lang="de-DE" sz="3600" dirty="0"/>
              <a:t>Zonenaufbau</a:t>
            </a:r>
            <a:endParaRPr lang="de-DE" dirty="0"/>
          </a:p>
        </p:txBody>
      </p:sp>
      <p:sp>
        <p:nvSpPr>
          <p:cNvPr id="3" name="Inhaltsplatzhalter 2"/>
          <p:cNvSpPr>
            <a:spLocks noGrp="1"/>
          </p:cNvSpPr>
          <p:nvPr>
            <p:ph idx="1"/>
          </p:nvPr>
        </p:nvSpPr>
        <p:spPr>
          <a:xfrm>
            <a:off x="821496" y="1831261"/>
            <a:ext cx="8229600" cy="4857403"/>
          </a:xfrm>
        </p:spPr>
        <p:txBody>
          <a:bodyPr>
            <a:normAutofit/>
          </a:bodyPr>
          <a:lstStyle/>
          <a:p>
            <a:r>
              <a:rPr lang="de-DE" sz="2600" dirty="0"/>
              <a:t>Funktion</a:t>
            </a:r>
          </a:p>
          <a:p>
            <a:pPr lvl="1"/>
            <a:r>
              <a:rPr lang="de-DE" sz="2600" dirty="0"/>
              <a:t>Auflösen der Domänen Namen in IP Adressen </a:t>
            </a:r>
          </a:p>
          <a:p>
            <a:r>
              <a:rPr lang="de-DE" sz="2600" dirty="0"/>
              <a:t>FQDN </a:t>
            </a:r>
          </a:p>
        </p:txBody>
      </p:sp>
      <p:sp>
        <p:nvSpPr>
          <p:cNvPr id="4" name="Foliennummernplatzhalter 3"/>
          <p:cNvSpPr>
            <a:spLocks noGrp="1"/>
          </p:cNvSpPr>
          <p:nvPr>
            <p:ph type="sldNum" sz="quarter" idx="12"/>
          </p:nvPr>
        </p:nvSpPr>
        <p:spPr/>
        <p:txBody>
          <a:bodyPr/>
          <a:lstStyle/>
          <a:p>
            <a:fld id="{D0B68A9A-8F5D-4114-819E-CD9E627B0FFB}" type="slidenum">
              <a:rPr lang="de-DE" smtClean="0"/>
              <a:t>30</a:t>
            </a:fld>
            <a:endParaRPr lang="de-DE"/>
          </a:p>
        </p:txBody>
      </p:sp>
      <p:cxnSp>
        <p:nvCxnSpPr>
          <p:cNvPr id="38" name="Gerader Verbinder 37"/>
          <p:cNvCxnSpPr>
            <a:stCxn id="6" idx="2"/>
          </p:cNvCxnSpPr>
          <p:nvPr/>
        </p:nvCxnSpPr>
        <p:spPr>
          <a:xfrm>
            <a:off x="7176119" y="3538318"/>
            <a:ext cx="0" cy="1440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uppieren 11"/>
          <p:cNvGrpSpPr/>
          <p:nvPr/>
        </p:nvGrpSpPr>
        <p:grpSpPr>
          <a:xfrm>
            <a:off x="5087888" y="1882134"/>
            <a:ext cx="6786747" cy="4392488"/>
            <a:chOff x="2195736" y="2060848"/>
            <a:chExt cx="6786747" cy="4392488"/>
          </a:xfrm>
        </p:grpSpPr>
        <p:sp>
          <p:nvSpPr>
            <p:cNvPr id="5" name="Abgerundetes Rechteck 4"/>
            <p:cNvSpPr/>
            <p:nvPr/>
          </p:nvSpPr>
          <p:spPr>
            <a:xfrm>
              <a:off x="4788024" y="2060848"/>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sz="2400" dirty="0"/>
                <a:t>.</a:t>
              </a:r>
            </a:p>
          </p:txBody>
        </p:sp>
        <p:sp>
          <p:nvSpPr>
            <p:cNvPr id="6" name="Abgerundetes Rechteck 5"/>
            <p:cNvSpPr/>
            <p:nvPr/>
          </p:nvSpPr>
          <p:spPr>
            <a:xfrm>
              <a:off x="3707904" y="3068960"/>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.de</a:t>
              </a:r>
            </a:p>
          </p:txBody>
        </p:sp>
        <p:sp>
          <p:nvSpPr>
            <p:cNvPr id="7" name="Abgerundetes Rechteck 6"/>
            <p:cNvSpPr/>
            <p:nvPr/>
          </p:nvSpPr>
          <p:spPr>
            <a:xfrm>
              <a:off x="5977136" y="3068960"/>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a:t>
              </a:r>
              <a:r>
                <a:rPr lang="de-DE" dirty="0" err="1"/>
                <a:t>com</a:t>
              </a:r>
              <a:endParaRPr lang="de-DE" dirty="0"/>
            </a:p>
          </p:txBody>
        </p:sp>
        <p:sp>
          <p:nvSpPr>
            <p:cNvPr id="8" name="Abgerundetes Rechteck 7"/>
            <p:cNvSpPr/>
            <p:nvPr/>
          </p:nvSpPr>
          <p:spPr>
            <a:xfrm>
              <a:off x="2987824" y="4005064"/>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ppedv</a:t>
              </a:r>
            </a:p>
          </p:txBody>
        </p:sp>
        <p:sp>
          <p:nvSpPr>
            <p:cNvPr id="9" name="Abgerundetes Rechteck 8"/>
            <p:cNvSpPr/>
            <p:nvPr/>
          </p:nvSpPr>
          <p:spPr>
            <a:xfrm>
              <a:off x="4355976" y="4005064"/>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a:t>microsoft</a:t>
              </a:r>
              <a:endParaRPr lang="de-DE" dirty="0"/>
            </a:p>
          </p:txBody>
        </p:sp>
        <p:sp>
          <p:nvSpPr>
            <p:cNvPr id="10" name="Abgerundetes Rechteck 9"/>
            <p:cNvSpPr/>
            <p:nvPr/>
          </p:nvSpPr>
          <p:spPr>
            <a:xfrm>
              <a:off x="2986119" y="4941168"/>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a:t>schulung</a:t>
              </a:r>
              <a:endParaRPr lang="de-DE" dirty="0"/>
            </a:p>
          </p:txBody>
        </p:sp>
        <p:sp>
          <p:nvSpPr>
            <p:cNvPr id="11" name="Abgerundetes Rechteck 10"/>
            <p:cNvSpPr/>
            <p:nvPr/>
          </p:nvSpPr>
          <p:spPr>
            <a:xfrm>
              <a:off x="2195736" y="5805264"/>
              <a:ext cx="2742653" cy="648072"/>
            </a:xfrm>
            <a:prstGeom prst="roundRect">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Schulung.ppedv.de.</a:t>
              </a:r>
            </a:p>
          </p:txBody>
        </p:sp>
        <p:cxnSp>
          <p:nvCxnSpPr>
            <p:cNvPr id="13" name="Gewinkelte Verbindung 12"/>
            <p:cNvCxnSpPr>
              <a:stCxn id="6" idx="0"/>
              <a:endCxn id="7" idx="0"/>
            </p:cNvCxnSpPr>
            <p:nvPr/>
          </p:nvCxnSpPr>
          <p:spPr>
            <a:xfrm rot="5400000" flipH="1" flipV="1">
              <a:off x="5418584" y="1934344"/>
              <a:ext cx="12700" cy="2269232"/>
            </a:xfrm>
            <a:prstGeom prst="bentConnector3">
              <a:avLst>
                <a:gd name="adj1" fmla="val 1901409"/>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5" idx="2"/>
            </p:cNvCxnSpPr>
            <p:nvPr/>
          </p:nvCxnSpPr>
          <p:spPr>
            <a:xfrm>
              <a:off x="5364088" y="2708920"/>
              <a:ext cx="0" cy="129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winkelte Verbindung 30"/>
            <p:cNvCxnSpPr>
              <a:stCxn id="9" idx="0"/>
              <a:endCxn id="8" idx="0"/>
            </p:cNvCxnSpPr>
            <p:nvPr/>
          </p:nvCxnSpPr>
          <p:spPr>
            <a:xfrm rot="16200000" flipV="1">
              <a:off x="4247964" y="3320988"/>
              <a:ext cx="12700" cy="1368152"/>
            </a:xfrm>
            <a:prstGeom prst="bentConnector3">
              <a:avLst>
                <a:gd name="adj1" fmla="val 1200000"/>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p:cNvCxnSpPr>
              <a:stCxn id="8" idx="2"/>
              <a:endCxn id="10" idx="0"/>
            </p:cNvCxnSpPr>
            <p:nvPr/>
          </p:nvCxnSpPr>
          <p:spPr>
            <a:xfrm flipH="1">
              <a:off x="3562183" y="4653136"/>
              <a:ext cx="1705"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p:cNvCxnSpPr>
              <a:endCxn id="11" idx="0"/>
            </p:cNvCxnSpPr>
            <p:nvPr/>
          </p:nvCxnSpPr>
          <p:spPr>
            <a:xfrm>
              <a:off x="3562183" y="5589240"/>
              <a:ext cx="488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Geschweifte Klammer rechts 50"/>
            <p:cNvSpPr/>
            <p:nvPr/>
          </p:nvSpPr>
          <p:spPr>
            <a:xfrm>
              <a:off x="7294984" y="2060848"/>
              <a:ext cx="325016"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3" name="Geschweifte Klammer rechts 52"/>
            <p:cNvSpPr/>
            <p:nvPr/>
          </p:nvSpPr>
          <p:spPr>
            <a:xfrm>
              <a:off x="7294984" y="3062610"/>
              <a:ext cx="325016"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4" name="Geschweifte Klammer rechts 53"/>
            <p:cNvSpPr/>
            <p:nvPr/>
          </p:nvSpPr>
          <p:spPr>
            <a:xfrm>
              <a:off x="7282254" y="4016530"/>
              <a:ext cx="325016"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6" name="Textfeld 55"/>
            <p:cNvSpPr txBox="1"/>
            <p:nvPr/>
          </p:nvSpPr>
          <p:spPr>
            <a:xfrm>
              <a:off x="7552220" y="2185637"/>
              <a:ext cx="1430263" cy="369332"/>
            </a:xfrm>
            <a:prstGeom prst="rect">
              <a:avLst/>
            </a:prstGeom>
            <a:noFill/>
          </p:spPr>
          <p:txBody>
            <a:bodyPr wrap="none" rtlCol="0">
              <a:spAutoFit/>
            </a:bodyPr>
            <a:lstStyle/>
            <a:p>
              <a:r>
                <a:rPr lang="de-DE" dirty="0"/>
                <a:t>Root-Domain</a:t>
              </a:r>
            </a:p>
          </p:txBody>
        </p:sp>
        <p:sp>
          <p:nvSpPr>
            <p:cNvPr id="57" name="Textfeld 56"/>
            <p:cNvSpPr txBox="1"/>
            <p:nvPr/>
          </p:nvSpPr>
          <p:spPr>
            <a:xfrm>
              <a:off x="7552220" y="3075310"/>
              <a:ext cx="1142108" cy="646331"/>
            </a:xfrm>
            <a:prstGeom prst="rect">
              <a:avLst/>
            </a:prstGeom>
            <a:noFill/>
          </p:spPr>
          <p:txBody>
            <a:bodyPr wrap="none" rtlCol="0">
              <a:spAutoFit/>
            </a:bodyPr>
            <a:lstStyle/>
            <a:p>
              <a:r>
                <a:rPr lang="de-DE" dirty="0"/>
                <a:t>1st- Level-</a:t>
              </a:r>
            </a:p>
            <a:p>
              <a:r>
                <a:rPr lang="de-DE" dirty="0"/>
                <a:t>Domain</a:t>
              </a:r>
            </a:p>
          </p:txBody>
        </p:sp>
        <p:sp>
          <p:nvSpPr>
            <p:cNvPr id="58" name="Textfeld 57"/>
            <p:cNvSpPr txBox="1"/>
            <p:nvPr/>
          </p:nvSpPr>
          <p:spPr>
            <a:xfrm>
              <a:off x="7552220" y="4027489"/>
              <a:ext cx="1098186" cy="646331"/>
            </a:xfrm>
            <a:prstGeom prst="rect">
              <a:avLst/>
            </a:prstGeom>
            <a:noFill/>
          </p:spPr>
          <p:txBody>
            <a:bodyPr wrap="none" rtlCol="0">
              <a:spAutoFit/>
            </a:bodyPr>
            <a:lstStyle/>
            <a:p>
              <a:r>
                <a:rPr lang="de-DE" dirty="0"/>
                <a:t>2nd-Level</a:t>
              </a:r>
            </a:p>
            <a:p>
              <a:r>
                <a:rPr lang="de-DE" dirty="0"/>
                <a:t>Domain</a:t>
              </a:r>
            </a:p>
          </p:txBody>
        </p:sp>
        <p:sp>
          <p:nvSpPr>
            <p:cNvPr id="61" name="Abgerundetes Rechteck 60"/>
            <p:cNvSpPr/>
            <p:nvPr/>
          </p:nvSpPr>
          <p:spPr>
            <a:xfrm>
              <a:off x="5978789" y="4002966"/>
              <a:ext cx="115212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a:t>microsoft</a:t>
              </a:r>
              <a:endParaRPr lang="de-DE" dirty="0"/>
            </a:p>
          </p:txBody>
        </p:sp>
        <p:cxnSp>
          <p:nvCxnSpPr>
            <p:cNvPr id="63" name="Gerader Verbinder 62"/>
            <p:cNvCxnSpPr>
              <a:stCxn id="7" idx="2"/>
              <a:endCxn id="61" idx="0"/>
            </p:cNvCxnSpPr>
            <p:nvPr/>
          </p:nvCxnSpPr>
          <p:spPr>
            <a:xfrm>
              <a:off x="6553200" y="3717032"/>
              <a:ext cx="1653" cy="28593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49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sz="2800" dirty="0"/>
              <a:t>Lookup Typen</a:t>
            </a:r>
          </a:p>
          <a:p>
            <a:pPr lvl="1"/>
            <a:r>
              <a:rPr lang="de-DE" sz="2400" dirty="0"/>
              <a:t>Forward-Lookup: Name -&gt; IP</a:t>
            </a:r>
          </a:p>
          <a:p>
            <a:pPr lvl="1"/>
            <a:r>
              <a:rPr lang="de-DE" sz="2400" dirty="0"/>
              <a:t>Reverse-Lookup: IP -&gt; Name</a:t>
            </a:r>
          </a:p>
          <a:p>
            <a:r>
              <a:rPr lang="de-DE" sz="2800" dirty="0"/>
              <a:t>Abfrage Reihenfolge</a:t>
            </a:r>
          </a:p>
          <a:p>
            <a:pPr lvl="1"/>
            <a:r>
              <a:rPr lang="de-DE" sz="2400" dirty="0"/>
              <a:t>Eigener Hostname</a:t>
            </a:r>
          </a:p>
          <a:p>
            <a:pPr lvl="1"/>
            <a:r>
              <a:rPr lang="de-DE" sz="2400" dirty="0"/>
              <a:t>Host-Datei</a:t>
            </a:r>
          </a:p>
          <a:p>
            <a:pPr lvl="1"/>
            <a:r>
              <a:rPr lang="de-DE" sz="2400" dirty="0"/>
              <a:t>Lokaler Cache</a:t>
            </a:r>
          </a:p>
          <a:p>
            <a:pPr lvl="1"/>
            <a:r>
              <a:rPr lang="de-DE" sz="2400" dirty="0"/>
              <a:t>DNS-Server</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31</a:t>
            </a:fld>
            <a:endParaRPr lang="de-DE"/>
          </a:p>
        </p:txBody>
      </p:sp>
      <p:sp>
        <p:nvSpPr>
          <p:cNvPr id="5" name="Titel 1"/>
          <p:cNvSpPr txBox="1">
            <a:spLocks/>
          </p:cNvSpPr>
          <p:nvPr/>
        </p:nvSpPr>
        <p:spPr>
          <a:xfrm>
            <a:off x="990600" y="609600"/>
            <a:ext cx="10515600" cy="1233488"/>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sz="5400" dirty="0"/>
              <a:t>DNS</a:t>
            </a:r>
            <a:br>
              <a:rPr lang="de-DE" sz="5400" dirty="0"/>
            </a:br>
            <a:r>
              <a:rPr lang="de-DE" sz="2900" dirty="0"/>
              <a:t>Lookup / Abfrage</a:t>
            </a:r>
            <a:endParaRPr lang="de-DE" dirty="0"/>
          </a:p>
        </p:txBody>
      </p:sp>
    </p:spTree>
    <p:extLst>
      <p:ext uri="{BB962C8B-B14F-4D97-AF65-F5344CB8AC3E}">
        <p14:creationId xmlns:p14="http://schemas.microsoft.com/office/powerpoint/2010/main" val="45790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400" dirty="0"/>
              <a:t>DNS</a:t>
            </a:r>
            <a:r>
              <a:rPr lang="de-DE" dirty="0"/>
              <a:t> </a:t>
            </a:r>
            <a:br>
              <a:rPr lang="de-DE" dirty="0"/>
            </a:br>
            <a:r>
              <a:rPr lang="de-DE" sz="2800" dirty="0"/>
              <a:t>Weiterleitungen / Stammhinweise</a:t>
            </a:r>
          </a:p>
        </p:txBody>
      </p:sp>
      <p:sp>
        <p:nvSpPr>
          <p:cNvPr id="6" name="Inhaltsplatzhalter 5"/>
          <p:cNvSpPr>
            <a:spLocks noGrp="1"/>
          </p:cNvSpPr>
          <p:nvPr>
            <p:ph idx="1"/>
          </p:nvPr>
        </p:nvSpPr>
        <p:spPr>
          <a:xfrm>
            <a:off x="2207568" y="1844824"/>
            <a:ext cx="7886700" cy="4351338"/>
          </a:xfrm>
        </p:spPr>
        <p:txBody>
          <a:bodyPr/>
          <a:lstStyle/>
          <a:p>
            <a:pPr marL="0" indent="0">
              <a:buNone/>
            </a:pPr>
            <a:r>
              <a:rPr lang="de-DE" dirty="0"/>
              <a:t>.</a:t>
            </a:r>
          </a:p>
        </p:txBody>
      </p:sp>
      <p:sp>
        <p:nvSpPr>
          <p:cNvPr id="4" name="Foliennummernplatzhalter 3"/>
          <p:cNvSpPr>
            <a:spLocks noGrp="1"/>
          </p:cNvSpPr>
          <p:nvPr>
            <p:ph type="sldNum" sz="quarter" idx="12"/>
          </p:nvPr>
        </p:nvSpPr>
        <p:spPr/>
        <p:txBody>
          <a:bodyPr/>
          <a:lstStyle/>
          <a:p>
            <a:fld id="{D0B68A9A-8F5D-4114-819E-CD9E627B0FFB}" type="slidenum">
              <a:rPr lang="de-DE" smtClean="0"/>
              <a:t>32</a:t>
            </a:fld>
            <a:endParaRPr lang="de-DE"/>
          </a:p>
        </p:txBody>
      </p:sp>
      <p:pic>
        <p:nvPicPr>
          <p:cNvPr id="8" name="Grafik 7"/>
          <p:cNvPicPr>
            <a:picLocks noChangeAspect="1"/>
          </p:cNvPicPr>
          <p:nvPr/>
        </p:nvPicPr>
        <p:blipFill>
          <a:blip r:embed="rId2"/>
          <a:stretch>
            <a:fillRect/>
          </a:stretch>
        </p:blipFill>
        <p:spPr>
          <a:xfrm>
            <a:off x="3287689" y="3696643"/>
            <a:ext cx="809625" cy="647700"/>
          </a:xfrm>
          <a:prstGeom prst="rect">
            <a:avLst/>
          </a:prstGeom>
        </p:spPr>
      </p:pic>
      <p:pic>
        <p:nvPicPr>
          <p:cNvPr id="10" name="Grafik 9"/>
          <p:cNvPicPr>
            <a:picLocks noChangeAspect="1"/>
          </p:cNvPicPr>
          <p:nvPr/>
        </p:nvPicPr>
        <p:blipFill>
          <a:blip r:embed="rId2"/>
          <a:stretch>
            <a:fillRect/>
          </a:stretch>
        </p:blipFill>
        <p:spPr>
          <a:xfrm>
            <a:off x="6744073" y="1829284"/>
            <a:ext cx="809625" cy="647700"/>
          </a:xfrm>
          <a:prstGeom prst="rect">
            <a:avLst/>
          </a:prstGeom>
        </p:spPr>
      </p:pic>
      <p:pic>
        <p:nvPicPr>
          <p:cNvPr id="11" name="Grafik 10"/>
          <p:cNvPicPr>
            <a:picLocks noChangeAspect="1"/>
          </p:cNvPicPr>
          <p:nvPr/>
        </p:nvPicPr>
        <p:blipFill>
          <a:blip r:embed="rId2"/>
          <a:stretch>
            <a:fillRect/>
          </a:stretch>
        </p:blipFill>
        <p:spPr>
          <a:xfrm>
            <a:off x="6744073" y="2818585"/>
            <a:ext cx="809625" cy="647700"/>
          </a:xfrm>
          <a:prstGeom prst="rect">
            <a:avLst/>
          </a:prstGeom>
        </p:spPr>
      </p:pic>
      <p:pic>
        <p:nvPicPr>
          <p:cNvPr id="12" name="Grafik 11"/>
          <p:cNvPicPr>
            <a:picLocks noChangeAspect="1"/>
          </p:cNvPicPr>
          <p:nvPr/>
        </p:nvPicPr>
        <p:blipFill>
          <a:blip r:embed="rId2"/>
          <a:stretch>
            <a:fillRect/>
          </a:stretch>
        </p:blipFill>
        <p:spPr>
          <a:xfrm>
            <a:off x="6744073" y="3807886"/>
            <a:ext cx="809625" cy="647700"/>
          </a:xfrm>
          <a:prstGeom prst="rect">
            <a:avLst/>
          </a:prstGeom>
        </p:spPr>
      </p:pic>
      <p:pic>
        <p:nvPicPr>
          <p:cNvPr id="13" name="Grafik 12"/>
          <p:cNvPicPr>
            <a:picLocks noChangeAspect="1"/>
          </p:cNvPicPr>
          <p:nvPr/>
        </p:nvPicPr>
        <p:blipFill>
          <a:blip r:embed="rId3"/>
          <a:stretch>
            <a:fillRect/>
          </a:stretch>
        </p:blipFill>
        <p:spPr>
          <a:xfrm>
            <a:off x="3101774" y="5229200"/>
            <a:ext cx="1171575" cy="800100"/>
          </a:xfrm>
          <a:prstGeom prst="rect">
            <a:avLst/>
          </a:prstGeom>
        </p:spPr>
      </p:pic>
      <p:sp>
        <p:nvSpPr>
          <p:cNvPr id="14" name="Textfeld 13"/>
          <p:cNvSpPr txBox="1"/>
          <p:nvPr/>
        </p:nvSpPr>
        <p:spPr>
          <a:xfrm>
            <a:off x="5045403" y="5444584"/>
            <a:ext cx="2134559" cy="369332"/>
          </a:xfrm>
          <a:prstGeom prst="rect">
            <a:avLst/>
          </a:prstGeom>
          <a:noFill/>
        </p:spPr>
        <p:txBody>
          <a:bodyPr wrap="none" rtlCol="0">
            <a:spAutoFit/>
          </a:bodyPr>
          <a:lstStyle/>
          <a:p>
            <a:r>
              <a:rPr lang="de-DE" dirty="0"/>
              <a:t>www.microsoft.com.</a:t>
            </a:r>
          </a:p>
        </p:txBody>
      </p:sp>
      <p:sp>
        <p:nvSpPr>
          <p:cNvPr id="15" name="Textfeld 14"/>
          <p:cNvSpPr txBox="1"/>
          <p:nvPr/>
        </p:nvSpPr>
        <p:spPr>
          <a:xfrm>
            <a:off x="7392144" y="1817013"/>
            <a:ext cx="1076000" cy="646331"/>
          </a:xfrm>
          <a:prstGeom prst="rect">
            <a:avLst/>
          </a:prstGeom>
          <a:noFill/>
        </p:spPr>
        <p:txBody>
          <a:bodyPr wrap="none" rtlCol="0">
            <a:spAutoFit/>
          </a:bodyPr>
          <a:lstStyle/>
          <a:p>
            <a:pPr algn="ctr"/>
            <a:r>
              <a:rPr lang="de-DE" dirty="0"/>
              <a:t>.</a:t>
            </a:r>
          </a:p>
          <a:p>
            <a:pPr algn="ctr"/>
            <a:r>
              <a:rPr lang="de-DE" dirty="0"/>
              <a:t>Root DNS</a:t>
            </a:r>
          </a:p>
        </p:txBody>
      </p:sp>
      <p:sp>
        <p:nvSpPr>
          <p:cNvPr id="16" name="Textfeld 15"/>
          <p:cNvSpPr txBox="1"/>
          <p:nvPr/>
        </p:nvSpPr>
        <p:spPr>
          <a:xfrm>
            <a:off x="7553698" y="2972666"/>
            <a:ext cx="644407" cy="369332"/>
          </a:xfrm>
          <a:prstGeom prst="rect">
            <a:avLst/>
          </a:prstGeom>
          <a:noFill/>
        </p:spPr>
        <p:txBody>
          <a:bodyPr wrap="none" rtlCol="0">
            <a:spAutoFit/>
          </a:bodyPr>
          <a:lstStyle/>
          <a:p>
            <a:r>
              <a:rPr lang="de-DE" dirty="0"/>
              <a:t>.</a:t>
            </a:r>
            <a:r>
              <a:rPr lang="de-DE" dirty="0" err="1"/>
              <a:t>com</a:t>
            </a:r>
            <a:endParaRPr lang="de-DE" dirty="0"/>
          </a:p>
        </p:txBody>
      </p:sp>
      <p:sp>
        <p:nvSpPr>
          <p:cNvPr id="17" name="Textfeld 16"/>
          <p:cNvSpPr txBox="1"/>
          <p:nvPr/>
        </p:nvSpPr>
        <p:spPr>
          <a:xfrm>
            <a:off x="7553698" y="3948215"/>
            <a:ext cx="1549591" cy="369332"/>
          </a:xfrm>
          <a:prstGeom prst="rect">
            <a:avLst/>
          </a:prstGeom>
          <a:noFill/>
        </p:spPr>
        <p:txBody>
          <a:bodyPr wrap="none" rtlCol="0">
            <a:spAutoFit/>
          </a:bodyPr>
          <a:lstStyle/>
          <a:p>
            <a:r>
              <a:rPr lang="de-DE" dirty="0"/>
              <a:t>Microsoft.com</a:t>
            </a:r>
          </a:p>
        </p:txBody>
      </p:sp>
      <p:sp>
        <p:nvSpPr>
          <p:cNvPr id="18" name="Pfeil nach unten 17"/>
          <p:cNvSpPr/>
          <p:nvPr/>
        </p:nvSpPr>
        <p:spPr>
          <a:xfrm>
            <a:off x="3687560" y="4462735"/>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unten 18"/>
          <p:cNvSpPr/>
          <p:nvPr/>
        </p:nvSpPr>
        <p:spPr>
          <a:xfrm rot="10800000">
            <a:off x="3399528" y="4462735"/>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869823" y="3671217"/>
            <a:ext cx="1407984" cy="646331"/>
          </a:xfrm>
          <a:prstGeom prst="rect">
            <a:avLst/>
          </a:prstGeom>
          <a:noFill/>
        </p:spPr>
        <p:txBody>
          <a:bodyPr wrap="square" rtlCol="0">
            <a:spAutoFit/>
          </a:bodyPr>
          <a:lstStyle/>
          <a:p>
            <a:pPr algn="ctr"/>
            <a:r>
              <a:rPr lang="de-DE" dirty="0"/>
              <a:t>Lokaler DNS </a:t>
            </a:r>
          </a:p>
          <a:p>
            <a:pPr algn="ctr"/>
            <a:endParaRPr lang="de-DE" dirty="0"/>
          </a:p>
        </p:txBody>
      </p:sp>
      <p:sp>
        <p:nvSpPr>
          <p:cNvPr id="24" name="Textfeld 23"/>
          <p:cNvSpPr txBox="1"/>
          <p:nvPr/>
        </p:nvSpPr>
        <p:spPr>
          <a:xfrm>
            <a:off x="1879704" y="5444584"/>
            <a:ext cx="1407984" cy="369332"/>
          </a:xfrm>
          <a:prstGeom prst="rect">
            <a:avLst/>
          </a:prstGeom>
          <a:noFill/>
        </p:spPr>
        <p:txBody>
          <a:bodyPr wrap="square" rtlCol="0">
            <a:spAutoFit/>
          </a:bodyPr>
          <a:lstStyle/>
          <a:p>
            <a:pPr algn="ctr"/>
            <a:r>
              <a:rPr lang="de-DE" dirty="0"/>
              <a:t>Client</a:t>
            </a:r>
          </a:p>
        </p:txBody>
      </p:sp>
      <p:sp>
        <p:nvSpPr>
          <p:cNvPr id="25" name="Textfeld 24"/>
          <p:cNvSpPr txBox="1"/>
          <p:nvPr/>
        </p:nvSpPr>
        <p:spPr>
          <a:xfrm>
            <a:off x="1933031" y="4461491"/>
            <a:ext cx="1407984" cy="646331"/>
          </a:xfrm>
          <a:prstGeom prst="rect">
            <a:avLst/>
          </a:prstGeom>
          <a:noFill/>
        </p:spPr>
        <p:txBody>
          <a:bodyPr wrap="square" rtlCol="0">
            <a:spAutoFit/>
          </a:bodyPr>
          <a:lstStyle/>
          <a:p>
            <a:pPr algn="ctr"/>
            <a:r>
              <a:rPr lang="de-DE" dirty="0">
                <a:solidFill>
                  <a:srgbClr val="5B9BD5"/>
                </a:solidFill>
              </a:rPr>
              <a:t>Rekursive Abfrage</a:t>
            </a:r>
          </a:p>
        </p:txBody>
      </p:sp>
      <p:grpSp>
        <p:nvGrpSpPr>
          <p:cNvPr id="31" name="Gruppieren 30"/>
          <p:cNvGrpSpPr/>
          <p:nvPr/>
        </p:nvGrpSpPr>
        <p:grpSpPr>
          <a:xfrm>
            <a:off x="1879704" y="2341863"/>
            <a:ext cx="2212668" cy="1357029"/>
            <a:chOff x="355704" y="2341862"/>
            <a:chExt cx="2212668" cy="1357029"/>
          </a:xfrm>
        </p:grpSpPr>
        <p:pic>
          <p:nvPicPr>
            <p:cNvPr id="9" name="Grafik 8"/>
            <p:cNvPicPr>
              <a:picLocks noChangeAspect="1"/>
            </p:cNvPicPr>
            <p:nvPr/>
          </p:nvPicPr>
          <p:blipFill>
            <a:blip r:embed="rId2"/>
            <a:stretch>
              <a:fillRect/>
            </a:stretch>
          </p:blipFill>
          <p:spPr>
            <a:xfrm>
              <a:off x="1758747" y="2341862"/>
              <a:ext cx="809625" cy="647700"/>
            </a:xfrm>
            <a:prstGeom prst="rect">
              <a:avLst/>
            </a:prstGeom>
          </p:spPr>
        </p:pic>
        <p:sp>
          <p:nvSpPr>
            <p:cNvPr id="20" name="Pfeil nach unten 19"/>
            <p:cNvSpPr/>
            <p:nvPr/>
          </p:nvSpPr>
          <p:spPr>
            <a:xfrm>
              <a:off x="2163560" y="3048199"/>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unten 20"/>
            <p:cNvSpPr/>
            <p:nvPr/>
          </p:nvSpPr>
          <p:spPr>
            <a:xfrm rot="10800000">
              <a:off x="1875528" y="3048199"/>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411640" y="2341862"/>
              <a:ext cx="1407984" cy="646331"/>
            </a:xfrm>
            <a:prstGeom prst="rect">
              <a:avLst/>
            </a:prstGeom>
            <a:noFill/>
          </p:spPr>
          <p:txBody>
            <a:bodyPr wrap="square" rtlCol="0">
              <a:spAutoFit/>
            </a:bodyPr>
            <a:lstStyle/>
            <a:p>
              <a:pPr algn="ctr"/>
              <a:r>
                <a:rPr lang="de-DE" dirty="0"/>
                <a:t>Öffentlicher </a:t>
              </a:r>
            </a:p>
            <a:p>
              <a:pPr algn="ctr"/>
              <a:r>
                <a:rPr lang="de-DE" dirty="0"/>
                <a:t>DNS</a:t>
              </a:r>
            </a:p>
          </p:txBody>
        </p:sp>
        <p:sp>
          <p:nvSpPr>
            <p:cNvPr id="26" name="Textfeld 25"/>
            <p:cNvSpPr txBox="1"/>
            <p:nvPr/>
          </p:nvSpPr>
          <p:spPr>
            <a:xfrm>
              <a:off x="355704" y="3052560"/>
              <a:ext cx="1407984" cy="646331"/>
            </a:xfrm>
            <a:prstGeom prst="rect">
              <a:avLst/>
            </a:prstGeom>
            <a:noFill/>
          </p:spPr>
          <p:txBody>
            <a:bodyPr wrap="square" rtlCol="0">
              <a:spAutoFit/>
            </a:bodyPr>
            <a:lstStyle/>
            <a:p>
              <a:pPr algn="ctr"/>
              <a:r>
                <a:rPr lang="de-DE" dirty="0">
                  <a:solidFill>
                    <a:srgbClr val="5B9BD5"/>
                  </a:solidFill>
                </a:rPr>
                <a:t>Rekursive Abfrage</a:t>
              </a:r>
            </a:p>
          </p:txBody>
        </p:sp>
      </p:grpSp>
      <p:sp>
        <p:nvSpPr>
          <p:cNvPr id="27" name="Pfeil nach links und rechts 26"/>
          <p:cNvSpPr/>
          <p:nvPr/>
        </p:nvSpPr>
        <p:spPr>
          <a:xfrm rot="19852636">
            <a:off x="3883772" y="2903035"/>
            <a:ext cx="3073843"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8" name="Pfeil nach links und rechts 27"/>
          <p:cNvSpPr/>
          <p:nvPr/>
        </p:nvSpPr>
        <p:spPr>
          <a:xfrm rot="20713674">
            <a:off x="4102916" y="3490832"/>
            <a:ext cx="2717685"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9" name="Pfeil nach links und rechts 28"/>
          <p:cNvSpPr/>
          <p:nvPr/>
        </p:nvSpPr>
        <p:spPr>
          <a:xfrm>
            <a:off x="4178395" y="4056659"/>
            <a:ext cx="2539813"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p:cNvSpPr txBox="1"/>
          <p:nvPr/>
        </p:nvSpPr>
        <p:spPr>
          <a:xfrm>
            <a:off x="4526448" y="1891729"/>
            <a:ext cx="1870618" cy="369332"/>
          </a:xfrm>
          <a:prstGeom prst="rect">
            <a:avLst/>
          </a:prstGeom>
          <a:noFill/>
        </p:spPr>
        <p:txBody>
          <a:bodyPr wrap="square" rtlCol="0">
            <a:spAutoFit/>
          </a:bodyPr>
          <a:lstStyle/>
          <a:p>
            <a:pPr algn="ctr"/>
            <a:r>
              <a:rPr lang="de-DE" dirty="0">
                <a:solidFill>
                  <a:srgbClr val="70AD47"/>
                </a:solidFill>
              </a:rPr>
              <a:t>Iterative Abfragen</a:t>
            </a:r>
          </a:p>
        </p:txBody>
      </p:sp>
      <p:sp>
        <p:nvSpPr>
          <p:cNvPr id="32" name="Pfeil nach links und rechts 31"/>
          <p:cNvSpPr/>
          <p:nvPr/>
        </p:nvSpPr>
        <p:spPr>
          <a:xfrm rot="21227859">
            <a:off x="4218321" y="2259797"/>
            <a:ext cx="2535808"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3" name="Pfeil nach links und rechts 32"/>
          <p:cNvSpPr/>
          <p:nvPr/>
        </p:nvSpPr>
        <p:spPr>
          <a:xfrm rot="394324">
            <a:off x="4215371" y="2784550"/>
            <a:ext cx="2435654"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4" name="Pfeil nach links und rechts 33"/>
          <p:cNvSpPr/>
          <p:nvPr/>
        </p:nvSpPr>
        <p:spPr>
          <a:xfrm rot="1481459">
            <a:off x="4050425" y="3422825"/>
            <a:ext cx="2742476" cy="22304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565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400" dirty="0"/>
              <a:t>DNS </a:t>
            </a:r>
            <a:br>
              <a:rPr lang="de-DE" dirty="0"/>
            </a:br>
            <a:r>
              <a:rPr lang="de-DE" sz="2800" dirty="0"/>
              <a:t>Weiterleitungen</a:t>
            </a:r>
          </a:p>
        </p:txBody>
      </p:sp>
      <p:sp>
        <p:nvSpPr>
          <p:cNvPr id="4" name="Foliennummernplatzhalter 3"/>
          <p:cNvSpPr>
            <a:spLocks noGrp="1"/>
          </p:cNvSpPr>
          <p:nvPr>
            <p:ph type="sldNum" sz="quarter" idx="12"/>
          </p:nvPr>
        </p:nvSpPr>
        <p:spPr/>
        <p:txBody>
          <a:bodyPr/>
          <a:lstStyle/>
          <a:p>
            <a:fld id="{D0B68A9A-8F5D-4114-819E-CD9E627B0FFB}" type="slidenum">
              <a:rPr lang="de-DE" smtClean="0"/>
              <a:t>33</a:t>
            </a:fld>
            <a:endParaRPr lang="de-DE"/>
          </a:p>
        </p:txBody>
      </p:sp>
      <p:sp>
        <p:nvSpPr>
          <p:cNvPr id="6" name="AutoShape 4" descr="mhtml:file://C:\Users\so1.DOM-PPA01\AppData\Local\Temp\Temp1_dns.zip\Recording_20150205_1447.mht!file:///C:\Users\so1.DOM-PPA01\AppData\Local\Temp\Temp1_dns.zip\screenshot0021.JPEG"/>
          <p:cNvSpPr>
            <a:spLocks noChangeAspect="1" noChangeArrowheads="1"/>
          </p:cNvSpPr>
          <p:nvPr/>
        </p:nvSpPr>
        <p:spPr bwMode="auto">
          <a:xfrm>
            <a:off x="2999656" y="2204864"/>
            <a:ext cx="3672408" cy="36724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9" name="Grafik 8"/>
          <p:cNvPicPr>
            <a:picLocks noChangeAspect="1"/>
          </p:cNvPicPr>
          <p:nvPr/>
        </p:nvPicPr>
        <p:blipFill rotWithShape="1">
          <a:blip r:embed="rId2"/>
          <a:srcRect b="930"/>
          <a:stretch/>
        </p:blipFill>
        <p:spPr>
          <a:xfrm>
            <a:off x="5159896" y="1518941"/>
            <a:ext cx="4467998" cy="5009158"/>
          </a:xfrm>
          <a:prstGeom prst="rect">
            <a:avLst/>
          </a:prstGeom>
        </p:spPr>
      </p:pic>
    </p:spTree>
    <p:extLst>
      <p:ext uri="{BB962C8B-B14F-4D97-AF65-F5344CB8AC3E}">
        <p14:creationId xmlns:p14="http://schemas.microsoft.com/office/powerpoint/2010/main" val="26282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400" dirty="0"/>
              <a:t>DNS</a:t>
            </a:r>
            <a:r>
              <a:rPr lang="de-DE" dirty="0"/>
              <a:t>  </a:t>
            </a:r>
            <a:br>
              <a:rPr lang="de-DE" dirty="0"/>
            </a:br>
            <a:r>
              <a:rPr lang="de-DE" sz="2800" dirty="0"/>
              <a:t>Stammhinweise</a:t>
            </a:r>
          </a:p>
        </p:txBody>
      </p:sp>
      <p:sp>
        <p:nvSpPr>
          <p:cNvPr id="3" name="Inhaltsplatzhalter 2"/>
          <p:cNvSpPr>
            <a:spLocks noGrp="1"/>
          </p:cNvSpPr>
          <p:nvPr>
            <p:ph idx="1"/>
          </p:nvPr>
        </p:nvSpPr>
        <p:spPr/>
        <p:txBody>
          <a:bodyPr/>
          <a:lstStyle/>
          <a:p>
            <a:r>
              <a:rPr lang="de-DE" dirty="0"/>
              <a:t>Stammhinweise = Root DNS Server</a:t>
            </a:r>
          </a:p>
          <a:p>
            <a:r>
              <a:rPr lang="de-DE" dirty="0"/>
              <a:t>insgesamt 13 Stück weltweit verteilt</a:t>
            </a:r>
          </a:p>
          <a:p>
            <a:pPr lvl="1"/>
            <a:r>
              <a:rPr lang="de-DE" dirty="0"/>
              <a:t>größtenteils an geheimen Standorten verteilt</a:t>
            </a:r>
          </a:p>
          <a:p>
            <a:r>
              <a:rPr lang="de-DE" dirty="0"/>
              <a:t>Standardmäßig eingetragen</a:t>
            </a:r>
          </a:p>
        </p:txBody>
      </p:sp>
      <p:sp>
        <p:nvSpPr>
          <p:cNvPr id="4" name="Foliennummernplatzhalter 3"/>
          <p:cNvSpPr>
            <a:spLocks noGrp="1"/>
          </p:cNvSpPr>
          <p:nvPr>
            <p:ph type="sldNum" sz="quarter" idx="12"/>
          </p:nvPr>
        </p:nvSpPr>
        <p:spPr/>
        <p:txBody>
          <a:bodyPr/>
          <a:lstStyle/>
          <a:p>
            <a:fld id="{D0B68A9A-8F5D-4114-819E-CD9E627B0FFB}" type="slidenum">
              <a:rPr lang="de-DE" smtClean="0"/>
              <a:t>34</a:t>
            </a:fld>
            <a:endParaRPr lang="de-DE"/>
          </a:p>
        </p:txBody>
      </p:sp>
    </p:spTree>
    <p:extLst>
      <p:ext uri="{BB962C8B-B14F-4D97-AF65-F5344CB8AC3E}">
        <p14:creationId xmlns:p14="http://schemas.microsoft.com/office/powerpoint/2010/main" val="205699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400" dirty="0"/>
              <a:t>DNS</a:t>
            </a:r>
            <a:br>
              <a:rPr lang="de-DE" sz="4400" dirty="0"/>
            </a:br>
            <a:r>
              <a:rPr lang="de-DE" sz="2800" dirty="0"/>
              <a:t>Eintragstypen</a:t>
            </a:r>
          </a:p>
        </p:txBody>
      </p:sp>
      <p:graphicFrame>
        <p:nvGraphicFramePr>
          <p:cNvPr id="6" name="Inhaltsplatzhalter 5"/>
          <p:cNvGraphicFramePr>
            <a:graphicFrameLocks noGrp="1"/>
          </p:cNvGraphicFramePr>
          <p:nvPr>
            <p:ph idx="1"/>
          </p:nvPr>
        </p:nvGraphicFramePr>
        <p:xfrm>
          <a:off x="838200" y="2420888"/>
          <a:ext cx="10515600" cy="2621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84001478"/>
                    </a:ext>
                  </a:extLst>
                </a:gridCol>
                <a:gridCol w="5257800">
                  <a:extLst>
                    <a:ext uri="{9D8B030D-6E8A-4147-A177-3AD203B41FA5}">
                      <a16:colId xmlns:a16="http://schemas.microsoft.com/office/drawing/2014/main" val="2979779080"/>
                    </a:ext>
                  </a:extLst>
                </a:gridCol>
              </a:tblGrid>
              <a:tr h="370840">
                <a:tc>
                  <a:txBody>
                    <a:bodyPr/>
                    <a:lstStyle/>
                    <a:p>
                      <a:r>
                        <a:rPr lang="de-DE" dirty="0"/>
                        <a:t>Bezeichner</a:t>
                      </a:r>
                    </a:p>
                  </a:txBody>
                  <a:tcPr/>
                </a:tc>
                <a:tc>
                  <a:txBody>
                    <a:bodyPr/>
                    <a:lstStyle/>
                    <a:p>
                      <a:r>
                        <a:rPr lang="de-DE" dirty="0"/>
                        <a:t>Zweck</a:t>
                      </a:r>
                    </a:p>
                  </a:txBody>
                  <a:tcPr/>
                </a:tc>
                <a:extLst>
                  <a:ext uri="{0D108BD9-81ED-4DB2-BD59-A6C34878D82A}">
                    <a16:rowId xmlns:a16="http://schemas.microsoft.com/office/drawing/2014/main" val="3487956921"/>
                  </a:ext>
                </a:extLst>
              </a:tr>
              <a:tr h="370840">
                <a:tc>
                  <a:txBody>
                    <a:bodyPr/>
                    <a:lstStyle/>
                    <a:p>
                      <a:r>
                        <a:rPr lang="de-DE" dirty="0"/>
                        <a:t>A – </a:t>
                      </a:r>
                      <a:r>
                        <a:rPr lang="de-DE" dirty="0" err="1"/>
                        <a:t>Adress</a:t>
                      </a:r>
                      <a:r>
                        <a:rPr lang="de-DE" dirty="0"/>
                        <a:t> </a:t>
                      </a:r>
                      <a:r>
                        <a:rPr lang="de-DE" dirty="0" err="1"/>
                        <a:t>Record</a:t>
                      </a:r>
                      <a:endParaRPr lang="de-DE" dirty="0"/>
                    </a:p>
                  </a:txBody>
                  <a:tcPr anchor="ctr"/>
                </a:tc>
                <a:tc>
                  <a:txBody>
                    <a:bodyPr/>
                    <a:lstStyle/>
                    <a:p>
                      <a:r>
                        <a:rPr lang="de-DE" dirty="0"/>
                        <a:t>Antwort</a:t>
                      </a:r>
                      <a:r>
                        <a:rPr lang="de-DE" baseline="0" dirty="0"/>
                        <a:t> mit einer IPv4 Adresse wenn Domäne angefragt wurde</a:t>
                      </a:r>
                      <a:endParaRPr lang="de-DE" dirty="0"/>
                    </a:p>
                  </a:txBody>
                  <a:tcPr/>
                </a:tc>
                <a:extLst>
                  <a:ext uri="{0D108BD9-81ED-4DB2-BD59-A6C34878D82A}">
                    <a16:rowId xmlns:a16="http://schemas.microsoft.com/office/drawing/2014/main" val="3450000144"/>
                  </a:ext>
                </a:extLst>
              </a:tr>
              <a:tr h="370840">
                <a:tc>
                  <a:txBody>
                    <a:bodyPr/>
                    <a:lstStyle/>
                    <a:p>
                      <a:r>
                        <a:rPr lang="de-DE" dirty="0"/>
                        <a:t>AAAA - Eintrag</a:t>
                      </a:r>
                    </a:p>
                  </a:txBody>
                  <a:tcPr anchor="ctr"/>
                </a:tc>
                <a:tc>
                  <a:txBody>
                    <a:bodyPr/>
                    <a:lstStyle/>
                    <a:p>
                      <a:r>
                        <a:rPr lang="de-DE" dirty="0"/>
                        <a:t>Antwort mit einer IPv6</a:t>
                      </a:r>
                      <a:r>
                        <a:rPr lang="de-DE" baseline="0" dirty="0"/>
                        <a:t> Adresse wenn Domäne abgefragt wurde</a:t>
                      </a:r>
                      <a:endParaRPr lang="de-DE" dirty="0"/>
                    </a:p>
                  </a:txBody>
                  <a:tcPr/>
                </a:tc>
                <a:extLst>
                  <a:ext uri="{0D108BD9-81ED-4DB2-BD59-A6C34878D82A}">
                    <a16:rowId xmlns:a16="http://schemas.microsoft.com/office/drawing/2014/main" val="1088480905"/>
                  </a:ext>
                </a:extLst>
              </a:tr>
              <a:tr h="370840">
                <a:tc>
                  <a:txBody>
                    <a:bodyPr/>
                    <a:lstStyle/>
                    <a:p>
                      <a:r>
                        <a:rPr lang="de-DE" dirty="0"/>
                        <a:t>CNAME – </a:t>
                      </a:r>
                      <a:r>
                        <a:rPr lang="de-DE" dirty="0" err="1"/>
                        <a:t>Cannonical</a:t>
                      </a:r>
                      <a:r>
                        <a:rPr lang="de-DE" dirty="0"/>
                        <a:t> Name </a:t>
                      </a:r>
                      <a:r>
                        <a:rPr lang="de-DE" dirty="0" err="1"/>
                        <a:t>Record</a:t>
                      </a:r>
                      <a:endParaRPr lang="de-DE" dirty="0"/>
                    </a:p>
                  </a:txBody>
                  <a:tcPr anchor="ctr"/>
                </a:tc>
                <a:tc>
                  <a:txBody>
                    <a:bodyPr/>
                    <a:lstStyle/>
                    <a:p>
                      <a:r>
                        <a:rPr lang="de-DE" dirty="0"/>
                        <a:t>Alias</a:t>
                      </a:r>
                      <a:r>
                        <a:rPr lang="de-DE" baseline="0" dirty="0"/>
                        <a:t> für einen bestehenden A oder AAAA Eintrag wenn einem Host mehrere FQDNS zugewiesen werden sollen.</a:t>
                      </a:r>
                      <a:endParaRPr lang="de-DE" dirty="0"/>
                    </a:p>
                  </a:txBody>
                  <a:tcPr/>
                </a:tc>
                <a:extLst>
                  <a:ext uri="{0D108BD9-81ED-4DB2-BD59-A6C34878D82A}">
                    <a16:rowId xmlns:a16="http://schemas.microsoft.com/office/drawing/2014/main" val="2501550964"/>
                  </a:ext>
                </a:extLst>
              </a:tr>
              <a:tr h="370840">
                <a:tc>
                  <a:txBody>
                    <a:bodyPr/>
                    <a:lstStyle/>
                    <a:p>
                      <a:r>
                        <a:rPr lang="de-DE" dirty="0"/>
                        <a:t>NSR – Name Server Records</a:t>
                      </a:r>
                    </a:p>
                  </a:txBody>
                  <a:tcPr anchor="ctr"/>
                </a:tc>
                <a:tc>
                  <a:txBody>
                    <a:bodyPr/>
                    <a:lstStyle/>
                    <a:p>
                      <a:r>
                        <a:rPr lang="de-DE" dirty="0"/>
                        <a:t>Wird zb. verwendet um eine komplette Kind-Domäne an einen alternativen DNS zu delegieren</a:t>
                      </a:r>
                    </a:p>
                  </a:txBody>
                  <a:tcPr/>
                </a:tc>
                <a:extLst>
                  <a:ext uri="{0D108BD9-81ED-4DB2-BD59-A6C34878D82A}">
                    <a16:rowId xmlns:a16="http://schemas.microsoft.com/office/drawing/2014/main" val="3240498018"/>
                  </a:ext>
                </a:extLst>
              </a:tr>
              <a:tr h="370840">
                <a:tc>
                  <a:txBody>
                    <a:bodyPr/>
                    <a:lstStyle/>
                    <a:p>
                      <a:r>
                        <a:rPr lang="de-DE" dirty="0"/>
                        <a:t>MX – Mail </a:t>
                      </a:r>
                      <a:r>
                        <a:rPr lang="de-DE" dirty="0" err="1"/>
                        <a:t>Exchanger</a:t>
                      </a:r>
                      <a:r>
                        <a:rPr lang="de-DE" dirty="0"/>
                        <a:t> </a:t>
                      </a:r>
                      <a:r>
                        <a:rPr lang="de-DE" dirty="0" err="1"/>
                        <a:t>Record</a:t>
                      </a:r>
                      <a:endParaRPr lang="de-DE" dirty="0"/>
                    </a:p>
                  </a:txBody>
                  <a:tcPr anchor="ctr"/>
                </a:tc>
                <a:tc>
                  <a:txBody>
                    <a:bodyPr/>
                    <a:lstStyle/>
                    <a:p>
                      <a:r>
                        <a:rPr lang="de-DE" dirty="0"/>
                        <a:t>Eintrag welches Ziel für die E-Mail Verarbeitung</a:t>
                      </a:r>
                      <a:r>
                        <a:rPr lang="de-DE" baseline="0" dirty="0"/>
                        <a:t> innerhalb der Domäne zuständig ist</a:t>
                      </a:r>
                      <a:endParaRPr lang="de-DE" dirty="0"/>
                    </a:p>
                  </a:txBody>
                  <a:tcPr/>
                </a:tc>
                <a:extLst>
                  <a:ext uri="{0D108BD9-81ED-4DB2-BD59-A6C34878D82A}">
                    <a16:rowId xmlns:a16="http://schemas.microsoft.com/office/drawing/2014/main" val="4139118739"/>
                  </a:ext>
                </a:extLst>
              </a:tr>
            </a:tbl>
          </a:graphicData>
        </a:graphic>
      </p:graphicFrame>
      <p:sp>
        <p:nvSpPr>
          <p:cNvPr id="4" name="Fußzeilenplatzhalter 3"/>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Foliennummernplatzhalter 4"/>
          <p:cNvSpPr>
            <a:spLocks noGrp="1"/>
          </p:cNvSpPr>
          <p:nvPr>
            <p:ph type="sldNum" sz="quarter" idx="12"/>
          </p:nvPr>
        </p:nvSpPr>
        <p:spPr/>
        <p:txBody>
          <a:bodyPr/>
          <a:lstStyle/>
          <a:p>
            <a:fld id="{D0B68A9A-8F5D-4114-819E-CD9E627B0FFB}" type="slidenum">
              <a:rPr lang="de-DE" smtClean="0"/>
              <a:t>35</a:t>
            </a:fld>
            <a:endParaRPr lang="de-DE"/>
          </a:p>
        </p:txBody>
      </p:sp>
    </p:spTree>
    <p:extLst>
      <p:ext uri="{BB962C8B-B14F-4D97-AF65-F5344CB8AC3E}">
        <p14:creationId xmlns:p14="http://schemas.microsoft.com/office/powerpoint/2010/main" val="1208009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C020D-8792-4FA0-AD31-647786CDF3A0}"/>
              </a:ext>
            </a:extLst>
          </p:cNvPr>
          <p:cNvSpPr>
            <a:spLocks noGrp="1"/>
          </p:cNvSpPr>
          <p:nvPr>
            <p:ph type="title"/>
          </p:nvPr>
        </p:nvSpPr>
        <p:spPr/>
        <p:txBody>
          <a:bodyPr>
            <a:normAutofit/>
          </a:bodyPr>
          <a:lstStyle/>
          <a:p>
            <a:r>
              <a:rPr lang="de-DE" sz="4400" dirty="0"/>
              <a:t>DNS</a:t>
            </a:r>
            <a:br>
              <a:rPr lang="de-DE" dirty="0"/>
            </a:br>
            <a:r>
              <a:rPr lang="de-DE" sz="2800" dirty="0"/>
              <a:t>Befehle für Troubleshooting</a:t>
            </a:r>
            <a:endParaRPr lang="de-DE" dirty="0"/>
          </a:p>
        </p:txBody>
      </p:sp>
      <p:pic>
        <p:nvPicPr>
          <p:cNvPr id="6" name="Inhaltsplatzhalter 5">
            <a:extLst>
              <a:ext uri="{FF2B5EF4-FFF2-40B4-BE49-F238E27FC236}">
                <a16:creationId xmlns:a16="http://schemas.microsoft.com/office/drawing/2014/main" id="{DCF6B911-B005-4AE3-B4D7-E4E964251EA7}"/>
              </a:ext>
            </a:extLst>
          </p:cNvPr>
          <p:cNvPicPr>
            <a:picLocks noGrp="1" noChangeAspect="1"/>
          </p:cNvPicPr>
          <p:nvPr>
            <p:ph idx="1"/>
          </p:nvPr>
        </p:nvPicPr>
        <p:blipFill>
          <a:blip r:embed="rId3"/>
          <a:stretch>
            <a:fillRect/>
          </a:stretch>
        </p:blipFill>
        <p:spPr>
          <a:xfrm>
            <a:off x="838200" y="1706177"/>
            <a:ext cx="4597762" cy="4351338"/>
          </a:xfrm>
          <a:prstGeom prst="rect">
            <a:avLst/>
          </a:prstGeom>
        </p:spPr>
      </p:pic>
      <p:sp>
        <p:nvSpPr>
          <p:cNvPr id="4" name="Fußzeilenplatzhalter 3">
            <a:extLst>
              <a:ext uri="{FF2B5EF4-FFF2-40B4-BE49-F238E27FC236}">
                <a16:creationId xmlns:a16="http://schemas.microsoft.com/office/drawing/2014/main" id="{014E8B11-B242-4F30-BDC1-869BFEB40943}"/>
              </a:ext>
            </a:extLst>
          </p:cNvPr>
          <p:cNvSpPr>
            <a:spLocks noGrp="1"/>
          </p:cNvSpPr>
          <p:nvPr>
            <p:ph type="ftr" sz="quarter" idx="11"/>
          </p:nvPr>
        </p:nvSpPr>
        <p:spPr/>
        <p:txBody>
          <a:bodyPr/>
          <a:lstStyle/>
          <a:p>
            <a:pPr algn="r"/>
            <a:r>
              <a:rPr lang="de-DE"/>
              <a:t>© ppedv AG</a:t>
            </a:r>
            <a:endParaRPr lang="de-DE" dirty="0"/>
          </a:p>
        </p:txBody>
      </p:sp>
      <p:sp>
        <p:nvSpPr>
          <p:cNvPr id="5" name="Foliennummernplatzhalter 4">
            <a:extLst>
              <a:ext uri="{FF2B5EF4-FFF2-40B4-BE49-F238E27FC236}">
                <a16:creationId xmlns:a16="http://schemas.microsoft.com/office/drawing/2014/main" id="{B2801D43-810C-4700-B7B8-9E13372E1BE1}"/>
              </a:ext>
            </a:extLst>
          </p:cNvPr>
          <p:cNvSpPr>
            <a:spLocks noGrp="1"/>
          </p:cNvSpPr>
          <p:nvPr>
            <p:ph type="sldNum" sz="quarter" idx="12"/>
          </p:nvPr>
        </p:nvSpPr>
        <p:spPr/>
        <p:txBody>
          <a:bodyPr/>
          <a:lstStyle/>
          <a:p>
            <a:fld id="{D0B68A9A-8F5D-4114-819E-CD9E627B0FFB}" type="slidenum">
              <a:rPr lang="de-DE" smtClean="0"/>
              <a:t>36</a:t>
            </a:fld>
            <a:endParaRPr lang="de-DE"/>
          </a:p>
        </p:txBody>
      </p:sp>
      <p:pic>
        <p:nvPicPr>
          <p:cNvPr id="7" name="Grafik 6">
            <a:extLst>
              <a:ext uri="{FF2B5EF4-FFF2-40B4-BE49-F238E27FC236}">
                <a16:creationId xmlns:a16="http://schemas.microsoft.com/office/drawing/2014/main" id="{8BAACFD1-07A3-434D-916B-3860CA09435B}"/>
              </a:ext>
            </a:extLst>
          </p:cNvPr>
          <p:cNvPicPr>
            <a:picLocks noChangeAspect="1"/>
          </p:cNvPicPr>
          <p:nvPr/>
        </p:nvPicPr>
        <p:blipFill>
          <a:blip r:embed="rId4"/>
          <a:stretch>
            <a:fillRect/>
          </a:stretch>
        </p:blipFill>
        <p:spPr>
          <a:xfrm>
            <a:off x="5735960" y="1538696"/>
            <a:ext cx="5086350" cy="4686300"/>
          </a:xfrm>
          <a:prstGeom prst="rect">
            <a:avLst/>
          </a:prstGeom>
        </p:spPr>
      </p:pic>
    </p:spTree>
    <p:extLst>
      <p:ext uri="{BB962C8B-B14F-4D97-AF65-F5344CB8AC3E}">
        <p14:creationId xmlns:p14="http://schemas.microsoft.com/office/powerpoint/2010/main" val="1568841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4" name="Foliennummernplatzhalter 3"/>
          <p:cNvSpPr>
            <a:spLocks noGrp="1"/>
          </p:cNvSpPr>
          <p:nvPr>
            <p:ph type="sldNum" sz="quarter" idx="12"/>
          </p:nvPr>
        </p:nvSpPr>
        <p:spPr/>
        <p:txBody>
          <a:bodyPr/>
          <a:lstStyle/>
          <a:p>
            <a:fld id="{D0B68A9A-8F5D-4114-819E-CD9E627B0FFB}" type="slidenum">
              <a:rPr lang="de-DE" smtClean="0"/>
              <a:t>37</a:t>
            </a:fld>
            <a:endParaRPr lang="de-DE"/>
          </a:p>
        </p:txBody>
      </p:sp>
      <p:sp>
        <p:nvSpPr>
          <p:cNvPr id="5" name="Titel 1"/>
          <p:cNvSpPr txBox="1">
            <a:spLocks/>
          </p:cNvSpPr>
          <p:nvPr/>
        </p:nvSpPr>
        <p:spPr>
          <a:xfrm>
            <a:off x="2209800" y="2130428"/>
            <a:ext cx="7772400" cy="3746845"/>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2100" kern="1200">
                <a:solidFill>
                  <a:schemeClr val="tx1"/>
                </a:solidFill>
                <a:latin typeface="+mj-lt"/>
                <a:ea typeface="+mj-ea"/>
                <a:cs typeface="+mj-cs"/>
              </a:defRPr>
            </a:lvl1pPr>
          </a:lstStyle>
          <a:p>
            <a:pPr algn="ctr"/>
            <a:r>
              <a:rPr lang="de-DE" sz="9600" dirty="0">
                <a:latin typeface="Courier New" panose="02070309020205020404" pitchFamily="49" charset="0"/>
                <a:cs typeface="Courier New" panose="02070309020205020404" pitchFamily="49" charset="0"/>
              </a:rPr>
              <a:t>DHCP</a:t>
            </a:r>
            <a:br>
              <a:rPr lang="de-DE" dirty="0">
                <a:latin typeface="Andalus" panose="02020603050405020304" pitchFamily="18" charset="-78"/>
                <a:cs typeface="Andalus" panose="02020603050405020304" pitchFamily="18" charset="-78"/>
              </a:rPr>
            </a:br>
            <a:r>
              <a:rPr lang="de-DE" sz="2000" dirty="0"/>
              <a:t>Dynamic Host </a:t>
            </a:r>
            <a:r>
              <a:rPr lang="de-DE" sz="2000" dirty="0" err="1"/>
              <a:t>Configuration</a:t>
            </a:r>
            <a:r>
              <a:rPr lang="de-DE" sz="2000" dirty="0"/>
              <a:t> Protocol</a:t>
            </a:r>
            <a:endParaRPr lang="de-DE" dirty="0"/>
          </a:p>
        </p:txBody>
      </p:sp>
      <p:sp>
        <p:nvSpPr>
          <p:cNvPr id="6" name="Fußzeilenplatzhalter 3"/>
          <p:cNvSpPr>
            <a:spLocks noGrp="1"/>
          </p:cNvSpPr>
          <p:nvPr>
            <p:ph type="ftr" sz="quarter" idx="11"/>
          </p:nvPr>
        </p:nvSpPr>
        <p:spPr>
          <a:xfrm>
            <a:off x="838200" y="6356350"/>
            <a:ext cx="7772400" cy="365125"/>
          </a:xfrm>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1139401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DHCP</a:t>
            </a:r>
          </a:p>
        </p:txBody>
      </p:sp>
      <p:sp>
        <p:nvSpPr>
          <p:cNvPr id="3" name="Inhaltsplatzhalter 2"/>
          <p:cNvSpPr>
            <a:spLocks noGrp="1"/>
          </p:cNvSpPr>
          <p:nvPr>
            <p:ph idx="1"/>
          </p:nvPr>
        </p:nvSpPr>
        <p:spPr/>
        <p:txBody>
          <a:bodyPr>
            <a:normAutofit lnSpcReduction="10000"/>
          </a:bodyPr>
          <a:lstStyle/>
          <a:p>
            <a:r>
              <a:rPr lang="de-DE" dirty="0"/>
              <a:t>DHCP = Dynamic Host </a:t>
            </a:r>
            <a:r>
              <a:rPr lang="de-DE" dirty="0" err="1"/>
              <a:t>Configuration</a:t>
            </a:r>
            <a:r>
              <a:rPr lang="de-DE" dirty="0"/>
              <a:t> Protocol</a:t>
            </a:r>
          </a:p>
          <a:p>
            <a:r>
              <a:rPr lang="de-DE" dirty="0"/>
              <a:t>Verteilung von IP Adressen </a:t>
            </a:r>
          </a:p>
          <a:p>
            <a:pPr lvl="1"/>
            <a:r>
              <a:rPr lang="de-DE" dirty="0"/>
              <a:t>Automatische Zuordnung</a:t>
            </a:r>
          </a:p>
          <a:p>
            <a:pPr lvl="2"/>
            <a:r>
              <a:rPr lang="de-DE" sz="2000" dirty="0"/>
              <a:t>einmalige Zuordnung</a:t>
            </a:r>
          </a:p>
          <a:p>
            <a:pPr lvl="1"/>
            <a:r>
              <a:rPr lang="de-DE" dirty="0"/>
              <a:t>Dynamische Zuordnung</a:t>
            </a:r>
          </a:p>
          <a:p>
            <a:pPr lvl="2"/>
            <a:r>
              <a:rPr lang="de-DE" sz="2000" dirty="0"/>
              <a:t>Zuordnung mit Gültigkeit (Lease)</a:t>
            </a:r>
          </a:p>
          <a:p>
            <a:pPr lvl="1"/>
            <a:r>
              <a:rPr lang="de-DE" dirty="0"/>
              <a:t>Manuelle Zuordnung</a:t>
            </a:r>
          </a:p>
          <a:p>
            <a:pPr lvl="2"/>
            <a:r>
              <a:rPr lang="de-DE" sz="2000" dirty="0"/>
              <a:t>Bindung einer IP Adresse an die MAC Adresse</a:t>
            </a:r>
          </a:p>
          <a:p>
            <a:r>
              <a:rPr lang="de-DE"/>
              <a:t>Port 67 </a:t>
            </a:r>
            <a:r>
              <a:rPr lang="de-DE" dirty="0"/>
              <a:t>(Server) / Port 68 (Clients)</a:t>
            </a:r>
          </a:p>
          <a:p>
            <a:r>
              <a:rPr lang="de-DE" dirty="0"/>
              <a:t>dient der Sicherheit</a:t>
            </a:r>
          </a:p>
          <a:p>
            <a:r>
              <a:rPr lang="de-DE" dirty="0"/>
              <a:t>Definierung über Scopes / Bereiche</a:t>
            </a:r>
          </a:p>
        </p:txBody>
      </p:sp>
      <p:sp>
        <p:nvSpPr>
          <p:cNvPr id="4" name="Foliennummernplatzhalter 3"/>
          <p:cNvSpPr>
            <a:spLocks noGrp="1"/>
          </p:cNvSpPr>
          <p:nvPr>
            <p:ph type="sldNum" sz="quarter" idx="12"/>
          </p:nvPr>
        </p:nvSpPr>
        <p:spPr/>
        <p:txBody>
          <a:bodyPr/>
          <a:lstStyle/>
          <a:p>
            <a:fld id="{D0B68A9A-8F5D-4114-819E-CD9E627B0FFB}" type="slidenum">
              <a:rPr lang="de-DE" smtClean="0"/>
              <a:t>38</a:t>
            </a:fld>
            <a:endParaRPr lang="de-DE"/>
          </a:p>
        </p:txBody>
      </p:sp>
      <p:sp>
        <p:nvSpPr>
          <p:cNvPr id="5" name="Fußzeilenplatzhalter 3"/>
          <p:cNvSpPr>
            <a:spLocks noGrp="1"/>
          </p:cNvSpPr>
          <p:nvPr>
            <p:ph type="ftr" sz="quarter" idx="11"/>
          </p:nvPr>
        </p:nvSpPr>
        <p:spPr>
          <a:xfrm>
            <a:off x="838200" y="6356350"/>
            <a:ext cx="7772400" cy="365125"/>
          </a:xfrm>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1037254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DHCP</a:t>
            </a:r>
          </a:p>
        </p:txBody>
      </p:sp>
      <p:sp>
        <p:nvSpPr>
          <p:cNvPr id="3" name="Inhaltsplatzhalter 2"/>
          <p:cNvSpPr>
            <a:spLocks noGrp="1"/>
          </p:cNvSpPr>
          <p:nvPr>
            <p:ph idx="1"/>
          </p:nvPr>
        </p:nvSpPr>
        <p:spPr>
          <a:xfrm>
            <a:off x="1981200" y="1124744"/>
            <a:ext cx="8229600" cy="5328592"/>
          </a:xfrm>
        </p:spPr>
        <p:txBody>
          <a:bodyPr>
            <a:normAutofit fontScale="85000" lnSpcReduction="20000"/>
          </a:bodyPr>
          <a:lstStyle/>
          <a:p>
            <a:r>
              <a:rPr lang="de-DE" dirty="0"/>
              <a:t>DHCP</a:t>
            </a:r>
            <a:r>
              <a:rPr lang="de-DE" b="1" dirty="0">
                <a:solidFill>
                  <a:srgbClr val="00B0F0"/>
                </a:solidFill>
              </a:rPr>
              <a:t>DISCOVER</a:t>
            </a:r>
          </a:p>
          <a:p>
            <a:pPr lvl="1"/>
            <a:r>
              <a:rPr lang="de-DE" dirty="0"/>
              <a:t>Broadcast des Clients um DHCP Server im Netz zu finden</a:t>
            </a:r>
          </a:p>
          <a:p>
            <a:r>
              <a:rPr lang="de-DE" dirty="0"/>
              <a:t>DHCP</a:t>
            </a:r>
            <a:r>
              <a:rPr lang="de-DE" b="1" dirty="0">
                <a:solidFill>
                  <a:srgbClr val="00B0F0"/>
                </a:solidFill>
              </a:rPr>
              <a:t>OFFER</a:t>
            </a:r>
          </a:p>
          <a:p>
            <a:pPr lvl="1"/>
            <a:r>
              <a:rPr lang="de-DE" dirty="0"/>
              <a:t>Nachricht des Servers mit „Kontaktdaten“ und Adressvorschlägen</a:t>
            </a:r>
          </a:p>
          <a:p>
            <a:r>
              <a:rPr lang="de-DE" dirty="0"/>
              <a:t>DHCP</a:t>
            </a:r>
            <a:r>
              <a:rPr lang="de-DE" b="1" dirty="0">
                <a:solidFill>
                  <a:srgbClr val="00B0F0"/>
                </a:solidFill>
              </a:rPr>
              <a:t>REQUEST</a:t>
            </a:r>
          </a:p>
          <a:p>
            <a:pPr lvl="1"/>
            <a:r>
              <a:rPr lang="de-DE" dirty="0"/>
              <a:t>Client fordert eine Adresse aus den Vorschlägen an</a:t>
            </a:r>
          </a:p>
          <a:p>
            <a:r>
              <a:rPr lang="de-DE" dirty="0"/>
              <a:t>DHCP</a:t>
            </a:r>
            <a:r>
              <a:rPr lang="de-DE" b="1" dirty="0">
                <a:solidFill>
                  <a:srgbClr val="00B0F0"/>
                </a:solidFill>
              </a:rPr>
              <a:t>ACK</a:t>
            </a:r>
          </a:p>
          <a:p>
            <a:pPr lvl="1"/>
            <a:r>
              <a:rPr lang="de-DE"/>
              <a:t>Server bestätigt </a:t>
            </a:r>
            <a:r>
              <a:rPr lang="de-DE" dirty="0"/>
              <a:t>die IP und liefert die zusätzlichen Daten (DNS, Time, …)</a:t>
            </a:r>
          </a:p>
          <a:p>
            <a:r>
              <a:rPr lang="de-DE" dirty="0"/>
              <a:t>DHCP</a:t>
            </a:r>
            <a:r>
              <a:rPr lang="de-DE" b="1" dirty="0">
                <a:solidFill>
                  <a:srgbClr val="00B0F0"/>
                </a:solidFill>
              </a:rPr>
              <a:t>NAK</a:t>
            </a:r>
          </a:p>
          <a:p>
            <a:pPr lvl="1"/>
            <a:r>
              <a:rPr lang="de-DE" dirty="0"/>
              <a:t>Server lehnt DHCPREQUEST ab</a:t>
            </a:r>
          </a:p>
          <a:p>
            <a:r>
              <a:rPr lang="de-DE" dirty="0"/>
              <a:t>DHCP</a:t>
            </a:r>
            <a:r>
              <a:rPr lang="de-DE" b="1" dirty="0">
                <a:solidFill>
                  <a:srgbClr val="00B0F0"/>
                </a:solidFill>
              </a:rPr>
              <a:t>DECLINE</a:t>
            </a:r>
          </a:p>
          <a:p>
            <a:pPr lvl="1"/>
            <a:r>
              <a:rPr lang="de-DE" dirty="0"/>
              <a:t>Client lehnt Adresse ab</a:t>
            </a:r>
          </a:p>
          <a:p>
            <a:r>
              <a:rPr lang="de-DE" dirty="0"/>
              <a:t>DHCP</a:t>
            </a:r>
            <a:r>
              <a:rPr lang="de-DE" b="1" dirty="0">
                <a:solidFill>
                  <a:srgbClr val="00B0F0"/>
                </a:solidFill>
              </a:rPr>
              <a:t>RELEASE</a:t>
            </a:r>
          </a:p>
          <a:p>
            <a:pPr lvl="1"/>
            <a:r>
              <a:rPr lang="de-DE" dirty="0"/>
              <a:t>Client gibt Adresse frei</a:t>
            </a:r>
          </a:p>
          <a:p>
            <a:r>
              <a:rPr lang="de-DE" dirty="0"/>
              <a:t>DHCP</a:t>
            </a:r>
            <a:r>
              <a:rPr lang="de-DE" b="1" dirty="0">
                <a:solidFill>
                  <a:srgbClr val="00B0F0"/>
                </a:solidFill>
              </a:rPr>
              <a:t>INFORM</a:t>
            </a:r>
          </a:p>
          <a:p>
            <a:pPr lvl="1"/>
            <a:r>
              <a:rPr lang="de-DE" dirty="0"/>
              <a:t>Client frägt nur die zusätzlichen Daten an</a:t>
            </a:r>
          </a:p>
          <a:p>
            <a:pPr marL="342900" lvl="1" indent="0">
              <a:buNone/>
            </a:pP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39</a:t>
            </a:fld>
            <a:endParaRPr lang="de-DE"/>
          </a:p>
        </p:txBody>
      </p:sp>
      <p:sp>
        <p:nvSpPr>
          <p:cNvPr id="5" name="Fußzeilenplatzhalter 3"/>
          <p:cNvSpPr>
            <a:spLocks noGrp="1"/>
          </p:cNvSpPr>
          <p:nvPr>
            <p:ph type="ftr" sz="quarter" idx="11"/>
          </p:nvPr>
        </p:nvSpPr>
        <p:spPr>
          <a:xfrm>
            <a:off x="838200" y="6356350"/>
            <a:ext cx="7772400" cy="365125"/>
          </a:xfrm>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218936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Versionsgeschichte</a:t>
            </a:r>
          </a:p>
        </p:txBody>
      </p:sp>
      <p:sp>
        <p:nvSpPr>
          <p:cNvPr id="4" name="Foliennummernplatzhalter 3"/>
          <p:cNvSpPr>
            <a:spLocks noGrp="1"/>
          </p:cNvSpPr>
          <p:nvPr>
            <p:ph type="sldNum" sz="quarter" idx="12"/>
          </p:nvPr>
        </p:nvSpPr>
        <p:spPr/>
        <p:txBody>
          <a:bodyPr/>
          <a:lstStyle/>
          <a:p>
            <a:fld id="{D0B68A9A-8F5D-4114-819E-CD9E627B0FFB}" type="slidenum">
              <a:rPr lang="de-DE" smtClean="0"/>
              <a:t>4</a:t>
            </a:fld>
            <a:endParaRPr lang="de-DE"/>
          </a:p>
        </p:txBody>
      </p:sp>
      <p:sp>
        <p:nvSpPr>
          <p:cNvPr id="6" name="Pfeil nach rechts 5"/>
          <p:cNvSpPr/>
          <p:nvPr/>
        </p:nvSpPr>
        <p:spPr>
          <a:xfrm>
            <a:off x="1881169" y="3530673"/>
            <a:ext cx="9472631" cy="2448272"/>
          </a:xfrm>
          <a:prstGeom prst="rightArrow">
            <a:avLst/>
          </a:prstGeom>
          <a:scene3d>
            <a:camera prst="obliqueTopRight">
              <a:rot lat="18299991"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bgerundetes Rechteck 14"/>
          <p:cNvSpPr/>
          <p:nvPr/>
        </p:nvSpPr>
        <p:spPr>
          <a:xfrm>
            <a:off x="8265526"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2012 R2</a:t>
            </a:r>
          </a:p>
          <a:p>
            <a:pPr algn="ctr"/>
            <a:endParaRPr lang="de-DE" sz="1200" dirty="0"/>
          </a:p>
          <a:p>
            <a:pPr algn="ctr"/>
            <a:endParaRPr lang="de-DE" sz="1200" dirty="0"/>
          </a:p>
          <a:p>
            <a:pPr algn="ctr"/>
            <a:r>
              <a:rPr lang="de-DE" sz="1200" dirty="0"/>
              <a:t>2012</a:t>
            </a:r>
          </a:p>
        </p:txBody>
      </p:sp>
      <p:sp>
        <p:nvSpPr>
          <p:cNvPr id="16" name="Abgerundetes Rechteck 15"/>
          <p:cNvSpPr/>
          <p:nvPr/>
        </p:nvSpPr>
        <p:spPr>
          <a:xfrm>
            <a:off x="488142"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NT</a:t>
            </a:r>
          </a:p>
          <a:p>
            <a:pPr algn="ctr"/>
            <a:r>
              <a:rPr lang="de-DE" sz="1200" dirty="0"/>
              <a:t>Server </a:t>
            </a:r>
          </a:p>
          <a:p>
            <a:pPr algn="ctr"/>
            <a:r>
              <a:rPr lang="de-DE" sz="1200" dirty="0"/>
              <a:t>3.5</a:t>
            </a:r>
          </a:p>
          <a:p>
            <a:pPr algn="ctr"/>
            <a:endParaRPr lang="de-DE" sz="1200" dirty="0"/>
          </a:p>
          <a:p>
            <a:pPr algn="ctr"/>
            <a:r>
              <a:rPr lang="de-DE" sz="1200" dirty="0"/>
              <a:t>1994</a:t>
            </a:r>
          </a:p>
        </p:txBody>
      </p:sp>
      <p:sp>
        <p:nvSpPr>
          <p:cNvPr id="17" name="Abgerundetes Rechteck 16"/>
          <p:cNvSpPr/>
          <p:nvPr/>
        </p:nvSpPr>
        <p:spPr>
          <a:xfrm>
            <a:off x="1449121"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NT</a:t>
            </a:r>
          </a:p>
          <a:p>
            <a:pPr algn="ctr"/>
            <a:r>
              <a:rPr lang="de-DE" sz="1200" dirty="0"/>
              <a:t>Server </a:t>
            </a:r>
          </a:p>
          <a:p>
            <a:pPr algn="ctr"/>
            <a:r>
              <a:rPr lang="de-DE" sz="1200" dirty="0"/>
              <a:t>4.0</a:t>
            </a:r>
          </a:p>
          <a:p>
            <a:pPr algn="ctr"/>
            <a:endParaRPr lang="de-DE" sz="1200" dirty="0"/>
          </a:p>
          <a:p>
            <a:pPr algn="ctr"/>
            <a:r>
              <a:rPr lang="de-DE" sz="1200" dirty="0"/>
              <a:t>1996</a:t>
            </a:r>
          </a:p>
        </p:txBody>
      </p:sp>
      <p:sp>
        <p:nvSpPr>
          <p:cNvPr id="18" name="Abgerundetes Rechteck 17"/>
          <p:cNvSpPr/>
          <p:nvPr/>
        </p:nvSpPr>
        <p:spPr>
          <a:xfrm>
            <a:off x="2410100" y="2584449"/>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2000 </a:t>
            </a:r>
          </a:p>
          <a:p>
            <a:pPr algn="ctr"/>
            <a:endParaRPr lang="de-DE" sz="1200" dirty="0"/>
          </a:p>
          <a:p>
            <a:pPr algn="ctr"/>
            <a:endParaRPr lang="de-DE" sz="1200" dirty="0"/>
          </a:p>
          <a:p>
            <a:pPr algn="ctr"/>
            <a:r>
              <a:rPr lang="de-DE" sz="1200" dirty="0"/>
              <a:t>2000</a:t>
            </a:r>
          </a:p>
        </p:txBody>
      </p:sp>
      <p:sp>
        <p:nvSpPr>
          <p:cNvPr id="19" name="Abgerundetes Rechteck 18"/>
          <p:cNvSpPr/>
          <p:nvPr/>
        </p:nvSpPr>
        <p:spPr>
          <a:xfrm>
            <a:off x="3378946"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2003</a:t>
            </a:r>
          </a:p>
          <a:p>
            <a:pPr algn="ctr"/>
            <a:endParaRPr lang="de-DE" sz="1200" dirty="0"/>
          </a:p>
          <a:p>
            <a:pPr algn="ctr"/>
            <a:endParaRPr lang="de-DE" sz="1200" dirty="0"/>
          </a:p>
          <a:p>
            <a:pPr algn="ctr"/>
            <a:r>
              <a:rPr lang="de-DE" sz="1200" dirty="0"/>
              <a:t>2003</a:t>
            </a:r>
          </a:p>
        </p:txBody>
      </p:sp>
      <p:sp>
        <p:nvSpPr>
          <p:cNvPr id="20" name="Abgerundetes Rechteck 19"/>
          <p:cNvSpPr/>
          <p:nvPr/>
        </p:nvSpPr>
        <p:spPr>
          <a:xfrm>
            <a:off x="4365865"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2003 R2</a:t>
            </a:r>
          </a:p>
          <a:p>
            <a:pPr algn="ctr"/>
            <a:endParaRPr lang="de-DE" sz="1200" dirty="0"/>
          </a:p>
          <a:p>
            <a:pPr algn="ctr"/>
            <a:endParaRPr lang="de-DE" sz="1200" dirty="0"/>
          </a:p>
          <a:p>
            <a:pPr algn="ctr"/>
            <a:r>
              <a:rPr lang="de-DE" sz="1200" dirty="0"/>
              <a:t>2006</a:t>
            </a:r>
          </a:p>
        </p:txBody>
      </p:sp>
      <p:sp>
        <p:nvSpPr>
          <p:cNvPr id="21" name="Abgerundetes Rechteck 20"/>
          <p:cNvSpPr/>
          <p:nvPr/>
        </p:nvSpPr>
        <p:spPr>
          <a:xfrm>
            <a:off x="5341993"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2008</a:t>
            </a:r>
          </a:p>
          <a:p>
            <a:pPr algn="ctr"/>
            <a:endParaRPr lang="de-DE" sz="1200" dirty="0"/>
          </a:p>
          <a:p>
            <a:pPr algn="ctr"/>
            <a:endParaRPr lang="de-DE" sz="1200" dirty="0"/>
          </a:p>
          <a:p>
            <a:pPr algn="ctr"/>
            <a:r>
              <a:rPr lang="de-DE" sz="1200" dirty="0"/>
              <a:t>2008</a:t>
            </a:r>
          </a:p>
        </p:txBody>
      </p:sp>
      <p:sp>
        <p:nvSpPr>
          <p:cNvPr id="22" name="Abgerundetes Rechteck 21"/>
          <p:cNvSpPr/>
          <p:nvPr/>
        </p:nvSpPr>
        <p:spPr>
          <a:xfrm>
            <a:off x="6327287" y="2616954"/>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2008 R2</a:t>
            </a:r>
          </a:p>
          <a:p>
            <a:pPr algn="ctr"/>
            <a:endParaRPr lang="de-DE" sz="1200" dirty="0"/>
          </a:p>
          <a:p>
            <a:pPr algn="ctr"/>
            <a:endParaRPr lang="de-DE" sz="1200" dirty="0"/>
          </a:p>
          <a:p>
            <a:pPr algn="ctr"/>
            <a:r>
              <a:rPr lang="de-DE" sz="1200" dirty="0"/>
              <a:t>2009</a:t>
            </a:r>
          </a:p>
        </p:txBody>
      </p:sp>
      <p:sp>
        <p:nvSpPr>
          <p:cNvPr id="23" name="Abgerundetes Rechteck 22"/>
          <p:cNvSpPr/>
          <p:nvPr/>
        </p:nvSpPr>
        <p:spPr>
          <a:xfrm>
            <a:off x="7309367"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2012</a:t>
            </a:r>
          </a:p>
          <a:p>
            <a:pPr algn="ctr"/>
            <a:endParaRPr lang="de-DE" sz="1200" dirty="0"/>
          </a:p>
          <a:p>
            <a:pPr algn="ctr"/>
            <a:endParaRPr lang="de-DE" sz="1200" dirty="0"/>
          </a:p>
          <a:p>
            <a:pPr algn="ctr"/>
            <a:r>
              <a:rPr lang="de-DE" sz="1200" dirty="0"/>
              <a:t>2012</a:t>
            </a:r>
          </a:p>
        </p:txBody>
      </p:sp>
      <p:sp>
        <p:nvSpPr>
          <p:cNvPr id="14" name="Abgerundetes Rechteck 13"/>
          <p:cNvSpPr/>
          <p:nvPr/>
        </p:nvSpPr>
        <p:spPr>
          <a:xfrm>
            <a:off x="9221685" y="2603336"/>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2016</a:t>
            </a:r>
          </a:p>
          <a:p>
            <a:pPr algn="ctr"/>
            <a:endParaRPr lang="de-DE" sz="1200" dirty="0"/>
          </a:p>
          <a:p>
            <a:pPr algn="ctr"/>
            <a:endParaRPr lang="de-DE" sz="1200" dirty="0"/>
          </a:p>
          <a:p>
            <a:pPr algn="ctr"/>
            <a:r>
              <a:rPr lang="de-DE" sz="1200" dirty="0"/>
              <a:t>2016</a:t>
            </a:r>
          </a:p>
        </p:txBody>
      </p:sp>
      <p:sp>
        <p:nvSpPr>
          <p:cNvPr id="24" name="Abgerundetes Rechteck 13">
            <a:extLst>
              <a:ext uri="{FF2B5EF4-FFF2-40B4-BE49-F238E27FC236}">
                <a16:creationId xmlns:a16="http://schemas.microsoft.com/office/drawing/2014/main" id="{1B3168C7-DFB8-4AAB-A9D0-F85224CFD5C5}"/>
              </a:ext>
            </a:extLst>
          </p:cNvPr>
          <p:cNvSpPr/>
          <p:nvPr/>
        </p:nvSpPr>
        <p:spPr>
          <a:xfrm>
            <a:off x="10177844" y="2584449"/>
            <a:ext cx="86409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2019</a:t>
            </a:r>
          </a:p>
          <a:p>
            <a:pPr algn="ctr"/>
            <a:endParaRPr lang="de-DE" sz="1200" dirty="0"/>
          </a:p>
          <a:p>
            <a:pPr algn="ctr"/>
            <a:endParaRPr lang="de-DE" sz="1200" dirty="0"/>
          </a:p>
          <a:p>
            <a:pPr algn="ctr"/>
            <a:r>
              <a:rPr lang="de-DE" sz="1200" dirty="0"/>
              <a:t>2018</a:t>
            </a:r>
          </a:p>
        </p:txBody>
      </p:sp>
      <p:sp>
        <p:nvSpPr>
          <p:cNvPr id="3" name="Abgerundetes Rechteck 13">
            <a:extLst>
              <a:ext uri="{FF2B5EF4-FFF2-40B4-BE49-F238E27FC236}">
                <a16:creationId xmlns:a16="http://schemas.microsoft.com/office/drawing/2014/main" id="{C42C49AC-BFF8-D56A-CED1-6F7764E414C9}"/>
              </a:ext>
            </a:extLst>
          </p:cNvPr>
          <p:cNvSpPr/>
          <p:nvPr/>
        </p:nvSpPr>
        <p:spPr>
          <a:xfrm>
            <a:off x="11146690" y="2584449"/>
            <a:ext cx="864096" cy="1772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Windows</a:t>
            </a:r>
          </a:p>
          <a:p>
            <a:pPr algn="ctr"/>
            <a:r>
              <a:rPr lang="de-DE" sz="1200" dirty="0"/>
              <a:t>Server</a:t>
            </a:r>
          </a:p>
          <a:p>
            <a:pPr algn="ctr"/>
            <a:r>
              <a:rPr lang="de-DE" sz="1200" dirty="0"/>
              <a:t>2022</a:t>
            </a:r>
          </a:p>
          <a:p>
            <a:pPr algn="ctr"/>
            <a:endParaRPr lang="de-DE" sz="1200" dirty="0"/>
          </a:p>
          <a:p>
            <a:pPr algn="ctr"/>
            <a:endParaRPr lang="de-DE" sz="1200" dirty="0"/>
          </a:p>
          <a:p>
            <a:pPr algn="ctr"/>
            <a:r>
              <a:rPr lang="de-DE" sz="1200" dirty="0"/>
              <a:t>2021</a:t>
            </a:r>
          </a:p>
        </p:txBody>
      </p:sp>
    </p:spTree>
    <p:extLst>
      <p:ext uri="{BB962C8B-B14F-4D97-AF65-F5344CB8AC3E}">
        <p14:creationId xmlns:p14="http://schemas.microsoft.com/office/powerpoint/2010/main" val="1834073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DHCP – Optimaler Ablauf</a:t>
            </a:r>
          </a:p>
        </p:txBody>
      </p:sp>
      <p:sp>
        <p:nvSpPr>
          <p:cNvPr id="4" name="Foliennummernplatzhalter 3"/>
          <p:cNvSpPr>
            <a:spLocks noGrp="1"/>
          </p:cNvSpPr>
          <p:nvPr>
            <p:ph type="sldNum" sz="quarter" idx="12"/>
          </p:nvPr>
        </p:nvSpPr>
        <p:spPr/>
        <p:txBody>
          <a:bodyPr/>
          <a:lstStyle/>
          <a:p>
            <a:fld id="{D0B68A9A-8F5D-4114-819E-CD9E627B0FFB}" type="slidenum">
              <a:rPr lang="de-DE" smtClean="0"/>
              <a:t>40</a:t>
            </a:fld>
            <a:endParaRPr lang="de-DE"/>
          </a:p>
        </p:txBody>
      </p:sp>
      <p:sp>
        <p:nvSpPr>
          <p:cNvPr id="5" name="Rechteck 4"/>
          <p:cNvSpPr/>
          <p:nvPr/>
        </p:nvSpPr>
        <p:spPr>
          <a:xfrm>
            <a:off x="2567608" y="2045193"/>
            <a:ext cx="1368152" cy="28083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a:t>DHCP</a:t>
            </a:r>
          </a:p>
          <a:p>
            <a:pPr algn="ctr"/>
            <a:r>
              <a:rPr lang="de-DE" dirty="0"/>
              <a:t>Client</a:t>
            </a:r>
          </a:p>
        </p:txBody>
      </p:sp>
      <p:sp>
        <p:nvSpPr>
          <p:cNvPr id="7" name="Rechteck 6"/>
          <p:cNvSpPr/>
          <p:nvPr/>
        </p:nvSpPr>
        <p:spPr>
          <a:xfrm>
            <a:off x="7536160" y="2028790"/>
            <a:ext cx="1368152" cy="28083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a:t>DHCP</a:t>
            </a:r>
          </a:p>
          <a:p>
            <a:pPr algn="ctr"/>
            <a:r>
              <a:rPr lang="de-DE" dirty="0"/>
              <a:t>Server</a:t>
            </a:r>
          </a:p>
        </p:txBody>
      </p:sp>
      <p:cxnSp>
        <p:nvCxnSpPr>
          <p:cNvPr id="9" name="Gerade Verbindung mit Pfeil 8"/>
          <p:cNvCxnSpPr/>
          <p:nvPr/>
        </p:nvCxnSpPr>
        <p:spPr>
          <a:xfrm>
            <a:off x="3935760" y="2492896"/>
            <a:ext cx="3600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Gerade Verbindung mit Pfeil 10"/>
          <p:cNvCxnSpPr/>
          <p:nvPr/>
        </p:nvCxnSpPr>
        <p:spPr>
          <a:xfrm flipH="1">
            <a:off x="3935760" y="3068960"/>
            <a:ext cx="3600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Gerade Verbindung mit Pfeil 12"/>
          <p:cNvCxnSpPr/>
          <p:nvPr/>
        </p:nvCxnSpPr>
        <p:spPr>
          <a:xfrm>
            <a:off x="3935760" y="3717032"/>
            <a:ext cx="3600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p:cNvCxnSpPr/>
          <p:nvPr/>
        </p:nvCxnSpPr>
        <p:spPr>
          <a:xfrm flipH="1">
            <a:off x="3935760" y="4365104"/>
            <a:ext cx="3600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feld 15"/>
          <p:cNvSpPr txBox="1"/>
          <p:nvPr/>
        </p:nvSpPr>
        <p:spPr>
          <a:xfrm>
            <a:off x="4943872" y="2091582"/>
            <a:ext cx="1811330" cy="369332"/>
          </a:xfrm>
          <a:prstGeom prst="rect">
            <a:avLst/>
          </a:prstGeom>
          <a:noFill/>
        </p:spPr>
        <p:txBody>
          <a:bodyPr wrap="none" rtlCol="0">
            <a:spAutoFit/>
          </a:bodyPr>
          <a:lstStyle/>
          <a:p>
            <a:r>
              <a:rPr lang="de-DE" dirty="0"/>
              <a:t>1. DHCP-</a:t>
            </a:r>
            <a:r>
              <a:rPr lang="de-DE" dirty="0" err="1"/>
              <a:t>Discover</a:t>
            </a:r>
            <a:endParaRPr lang="de-DE" dirty="0"/>
          </a:p>
        </p:txBody>
      </p:sp>
      <p:sp>
        <p:nvSpPr>
          <p:cNvPr id="17" name="Textfeld 16"/>
          <p:cNvSpPr txBox="1"/>
          <p:nvPr/>
        </p:nvSpPr>
        <p:spPr>
          <a:xfrm>
            <a:off x="5103179" y="2740354"/>
            <a:ext cx="1492716" cy="369332"/>
          </a:xfrm>
          <a:prstGeom prst="rect">
            <a:avLst/>
          </a:prstGeom>
          <a:noFill/>
        </p:spPr>
        <p:txBody>
          <a:bodyPr wrap="none" rtlCol="0">
            <a:spAutoFit/>
          </a:bodyPr>
          <a:lstStyle/>
          <a:p>
            <a:r>
              <a:rPr lang="de-DE" dirty="0"/>
              <a:t>2. DHCP-</a:t>
            </a:r>
            <a:r>
              <a:rPr lang="de-DE" dirty="0" err="1"/>
              <a:t>Offer</a:t>
            </a:r>
            <a:endParaRPr lang="de-DE" dirty="0"/>
          </a:p>
        </p:txBody>
      </p:sp>
      <p:sp>
        <p:nvSpPr>
          <p:cNvPr id="18" name="Textfeld 17"/>
          <p:cNvSpPr txBox="1"/>
          <p:nvPr/>
        </p:nvSpPr>
        <p:spPr>
          <a:xfrm>
            <a:off x="4963814" y="3397567"/>
            <a:ext cx="1771447" cy="369332"/>
          </a:xfrm>
          <a:prstGeom prst="rect">
            <a:avLst/>
          </a:prstGeom>
          <a:noFill/>
        </p:spPr>
        <p:txBody>
          <a:bodyPr wrap="none" rtlCol="0">
            <a:spAutoFit/>
          </a:bodyPr>
          <a:lstStyle/>
          <a:p>
            <a:r>
              <a:rPr lang="de-DE" dirty="0"/>
              <a:t>3. DHCP-Request</a:t>
            </a:r>
          </a:p>
        </p:txBody>
      </p:sp>
      <p:sp>
        <p:nvSpPr>
          <p:cNvPr id="19" name="Textfeld 18"/>
          <p:cNvSpPr txBox="1"/>
          <p:nvPr/>
        </p:nvSpPr>
        <p:spPr>
          <a:xfrm>
            <a:off x="5176114" y="4054780"/>
            <a:ext cx="1346844" cy="369332"/>
          </a:xfrm>
          <a:prstGeom prst="rect">
            <a:avLst/>
          </a:prstGeom>
          <a:noFill/>
        </p:spPr>
        <p:txBody>
          <a:bodyPr wrap="none" rtlCol="0">
            <a:spAutoFit/>
          </a:bodyPr>
          <a:lstStyle/>
          <a:p>
            <a:r>
              <a:rPr lang="de-DE" dirty="0"/>
              <a:t>4. DHCP-</a:t>
            </a:r>
            <a:r>
              <a:rPr lang="de-DE" dirty="0" err="1"/>
              <a:t>Ack</a:t>
            </a:r>
            <a:endParaRPr lang="de-DE" dirty="0"/>
          </a:p>
        </p:txBody>
      </p:sp>
      <p:sp>
        <p:nvSpPr>
          <p:cNvPr id="14" name="Fußzeilenplatzhalter 3"/>
          <p:cNvSpPr>
            <a:spLocks noGrp="1"/>
          </p:cNvSpPr>
          <p:nvPr>
            <p:ph type="ftr" sz="quarter" idx="11"/>
          </p:nvPr>
        </p:nvSpPr>
        <p:spPr>
          <a:xfrm>
            <a:off x="838200" y="6356350"/>
            <a:ext cx="7772400" cy="365125"/>
          </a:xfrm>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2266578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DHCP – Lease Gültigkeit</a:t>
            </a:r>
          </a:p>
        </p:txBody>
      </p:sp>
      <p:sp>
        <p:nvSpPr>
          <p:cNvPr id="3" name="Inhaltsplatzhalter 2"/>
          <p:cNvSpPr>
            <a:spLocks noGrp="1"/>
          </p:cNvSpPr>
          <p:nvPr>
            <p:ph idx="1"/>
          </p:nvPr>
        </p:nvSpPr>
        <p:spPr/>
        <p:txBody>
          <a:bodyPr/>
          <a:lstStyle/>
          <a:p>
            <a:pPr marL="0" indent="0">
              <a:buNone/>
            </a:pPr>
            <a:r>
              <a:rPr lang="de-DE" dirty="0"/>
              <a:t>Szenario: Client bekommt vom DHCP eine Adresse mit einer Lease von 8 Tagen zugewiesen, wann meldet sich der Client wieder beim DHCP?</a:t>
            </a:r>
          </a:p>
          <a:p>
            <a:endParaRPr lang="de-DE" dirty="0"/>
          </a:p>
          <a:p>
            <a:r>
              <a:rPr lang="de-DE" dirty="0"/>
              <a:t>bei jedem Neustart</a:t>
            </a:r>
          </a:p>
          <a:p>
            <a:r>
              <a:rPr lang="de-DE" dirty="0"/>
              <a:t>wenn die Hälfte der </a:t>
            </a:r>
            <a:r>
              <a:rPr lang="de-DE" dirty="0" err="1"/>
              <a:t>Leasezeit</a:t>
            </a:r>
            <a:r>
              <a:rPr lang="de-DE" dirty="0"/>
              <a:t> abgelaufen ist</a:t>
            </a:r>
          </a:p>
        </p:txBody>
      </p:sp>
      <p:sp>
        <p:nvSpPr>
          <p:cNvPr id="4" name="Fußzeilenplatzhalter 3"/>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Foliennummernplatzhalter 4"/>
          <p:cNvSpPr>
            <a:spLocks noGrp="1"/>
          </p:cNvSpPr>
          <p:nvPr>
            <p:ph type="sldNum" sz="quarter" idx="12"/>
          </p:nvPr>
        </p:nvSpPr>
        <p:spPr/>
        <p:txBody>
          <a:bodyPr/>
          <a:lstStyle/>
          <a:p>
            <a:fld id="{D0B68A9A-8F5D-4114-819E-CD9E627B0FFB}" type="slidenum">
              <a:rPr lang="de-DE" smtClean="0"/>
              <a:t>41</a:t>
            </a:fld>
            <a:endParaRPr lang="de-DE" dirty="0"/>
          </a:p>
        </p:txBody>
      </p:sp>
      <p:grpSp>
        <p:nvGrpSpPr>
          <p:cNvPr id="17" name="Gruppieren 16"/>
          <p:cNvGrpSpPr/>
          <p:nvPr/>
        </p:nvGrpSpPr>
        <p:grpSpPr>
          <a:xfrm>
            <a:off x="1055440" y="4723705"/>
            <a:ext cx="10372160" cy="1419114"/>
            <a:chOff x="1055440" y="4723705"/>
            <a:chExt cx="10372160" cy="1419114"/>
          </a:xfrm>
        </p:grpSpPr>
        <p:sp>
          <p:nvSpPr>
            <p:cNvPr id="11" name="Textfeld 10"/>
            <p:cNvSpPr txBox="1"/>
            <p:nvPr/>
          </p:nvSpPr>
          <p:spPr>
            <a:xfrm>
              <a:off x="5696948" y="5769811"/>
              <a:ext cx="726096" cy="369332"/>
            </a:xfrm>
            <a:prstGeom prst="rect">
              <a:avLst/>
            </a:prstGeom>
            <a:noFill/>
          </p:spPr>
          <p:txBody>
            <a:bodyPr wrap="none" rtlCol="0">
              <a:spAutoFit/>
            </a:bodyPr>
            <a:lstStyle/>
            <a:p>
              <a:r>
                <a:rPr lang="de-DE" dirty="0"/>
                <a:t>4. Tag</a:t>
              </a:r>
            </a:p>
          </p:txBody>
        </p:sp>
        <p:grpSp>
          <p:nvGrpSpPr>
            <p:cNvPr id="16" name="Gruppieren 15"/>
            <p:cNvGrpSpPr/>
            <p:nvPr/>
          </p:nvGrpSpPr>
          <p:grpSpPr>
            <a:xfrm>
              <a:off x="1055440" y="4723705"/>
              <a:ext cx="10372160" cy="1419114"/>
              <a:chOff x="1055440" y="4723705"/>
              <a:chExt cx="10372160" cy="1419114"/>
            </a:xfrm>
          </p:grpSpPr>
          <p:cxnSp>
            <p:nvCxnSpPr>
              <p:cNvPr id="7" name="Gerade Verbindung mit Pfeil 6"/>
              <p:cNvCxnSpPr/>
              <p:nvPr/>
            </p:nvCxnSpPr>
            <p:spPr>
              <a:xfrm>
                <a:off x="1055440" y="5373216"/>
                <a:ext cx="10009112" cy="0"/>
              </a:xfrm>
              <a:prstGeom prst="straightConnector1">
                <a:avLst/>
              </a:prstGeom>
              <a:ln w="76200" cap="sq">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701504" y="5552604"/>
                <a:ext cx="726096" cy="369332"/>
              </a:xfrm>
              <a:prstGeom prst="rect">
                <a:avLst/>
              </a:prstGeom>
              <a:noFill/>
            </p:spPr>
            <p:txBody>
              <a:bodyPr wrap="none" rtlCol="0">
                <a:spAutoFit/>
              </a:bodyPr>
              <a:lstStyle/>
              <a:p>
                <a:r>
                  <a:rPr lang="de-DE" dirty="0"/>
                  <a:t>8. Tag</a:t>
                </a:r>
              </a:p>
            </p:txBody>
          </p:sp>
          <p:cxnSp>
            <p:nvCxnSpPr>
              <p:cNvPr id="10" name="Gerade Verbindung mit Pfeil 9"/>
              <p:cNvCxnSpPr/>
              <p:nvPr/>
            </p:nvCxnSpPr>
            <p:spPr>
              <a:xfrm>
                <a:off x="6059996" y="4725144"/>
                <a:ext cx="0" cy="101212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10128448" y="4756246"/>
                <a:ext cx="0" cy="101212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9765400" y="5773487"/>
                <a:ext cx="726096" cy="369332"/>
              </a:xfrm>
              <a:prstGeom prst="rect">
                <a:avLst/>
              </a:prstGeom>
              <a:noFill/>
            </p:spPr>
            <p:txBody>
              <a:bodyPr wrap="none" rtlCol="0">
                <a:spAutoFit/>
              </a:bodyPr>
              <a:lstStyle/>
              <a:p>
                <a:r>
                  <a:rPr lang="de-DE" dirty="0"/>
                  <a:t>7. Tag</a:t>
                </a:r>
              </a:p>
            </p:txBody>
          </p:sp>
          <p:cxnSp>
            <p:nvCxnSpPr>
              <p:cNvPr id="14" name="Gerade Verbindung mit Pfeil 13"/>
              <p:cNvCxnSpPr/>
              <p:nvPr/>
            </p:nvCxnSpPr>
            <p:spPr>
              <a:xfrm>
                <a:off x="8688288" y="4723705"/>
                <a:ext cx="0" cy="101212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8325240" y="5768372"/>
                <a:ext cx="726096" cy="369332"/>
              </a:xfrm>
              <a:prstGeom prst="rect">
                <a:avLst/>
              </a:prstGeom>
              <a:noFill/>
            </p:spPr>
            <p:txBody>
              <a:bodyPr wrap="none" rtlCol="0">
                <a:spAutoFit/>
              </a:bodyPr>
              <a:lstStyle/>
              <a:p>
                <a:r>
                  <a:rPr lang="de-DE" dirty="0"/>
                  <a:t>6. Tag</a:t>
                </a:r>
              </a:p>
            </p:txBody>
          </p:sp>
        </p:grpSp>
      </p:grpSp>
    </p:spTree>
    <p:extLst>
      <p:ext uri="{BB962C8B-B14F-4D97-AF65-F5344CB8AC3E}">
        <p14:creationId xmlns:p14="http://schemas.microsoft.com/office/powerpoint/2010/main" val="310385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 calcmode="lin" valueType="num">
                                      <p:cBhvr additive="base">
                                        <p:cTn id="1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DHCP</a:t>
            </a:r>
            <a:br>
              <a:rPr lang="de-DE" dirty="0"/>
            </a:br>
            <a:r>
              <a:rPr lang="de-DE" sz="2800" dirty="0"/>
              <a:t>Failover</a:t>
            </a:r>
            <a:endParaRPr lang="de-DE" sz="3100" dirty="0"/>
          </a:p>
        </p:txBody>
      </p:sp>
      <p:sp>
        <p:nvSpPr>
          <p:cNvPr id="3" name="Inhaltsplatzhalter 2"/>
          <p:cNvSpPr>
            <a:spLocks noGrp="1"/>
          </p:cNvSpPr>
          <p:nvPr>
            <p:ph idx="1"/>
          </p:nvPr>
        </p:nvSpPr>
        <p:spPr/>
        <p:txBody>
          <a:bodyPr/>
          <a:lstStyle/>
          <a:p>
            <a:r>
              <a:rPr lang="de-DE" dirty="0"/>
              <a:t>wurde mit Windows Server 2012 R2 eingeführt</a:t>
            </a:r>
          </a:p>
          <a:p>
            <a:r>
              <a:rPr lang="de-DE" dirty="0"/>
              <a:t>Hochverfügbarer DHCP Server</a:t>
            </a:r>
          </a:p>
          <a:p>
            <a:r>
              <a:rPr lang="de-DE" dirty="0"/>
              <a:t>es werden alle Einstellungen, </a:t>
            </a:r>
            <a:r>
              <a:rPr lang="de-DE" dirty="0" err="1"/>
              <a:t>Leases</a:t>
            </a:r>
            <a:r>
              <a:rPr lang="de-DE" dirty="0"/>
              <a:t> </a:t>
            </a:r>
            <a:r>
              <a:rPr lang="de-DE" dirty="0" err="1"/>
              <a:t>usw</a:t>
            </a:r>
            <a:r>
              <a:rPr lang="de-DE" dirty="0"/>
              <a:t> repliziert</a:t>
            </a:r>
          </a:p>
          <a:p>
            <a:r>
              <a:rPr lang="de-DE" dirty="0"/>
              <a:t>zwei Modi für den Partner Server</a:t>
            </a:r>
          </a:p>
          <a:p>
            <a:pPr lvl="1"/>
            <a:r>
              <a:rPr lang="de-DE" dirty="0"/>
              <a:t>Lastenausgleich</a:t>
            </a:r>
          </a:p>
          <a:p>
            <a:pPr lvl="2"/>
            <a:r>
              <a:rPr lang="de-DE" dirty="0"/>
              <a:t>Bereich wird 50 / 50 aufgeteilt</a:t>
            </a:r>
          </a:p>
          <a:p>
            <a:pPr lvl="1"/>
            <a:r>
              <a:rPr lang="de-DE" dirty="0"/>
              <a:t>Hot Standby</a:t>
            </a:r>
          </a:p>
          <a:p>
            <a:pPr lvl="2"/>
            <a:r>
              <a:rPr lang="de-DE" dirty="0" err="1"/>
              <a:t>StandbyServer</a:t>
            </a:r>
            <a:r>
              <a:rPr lang="de-DE" dirty="0"/>
              <a:t> bekommt </a:t>
            </a:r>
            <a:r>
              <a:rPr lang="de-DE" dirty="0" err="1"/>
              <a:t>default</a:t>
            </a:r>
            <a:r>
              <a:rPr lang="de-DE" dirty="0"/>
              <a:t> 5 % des Bereichs</a:t>
            </a:r>
          </a:p>
          <a:p>
            <a:pPr lvl="1"/>
            <a:endParaRPr lang="de-DE" dirty="0"/>
          </a:p>
        </p:txBody>
      </p:sp>
      <p:sp>
        <p:nvSpPr>
          <p:cNvPr id="4" name="Fußzeilenplatzhalter 3"/>
          <p:cNvSpPr>
            <a:spLocks noGrp="1"/>
          </p:cNvSpPr>
          <p:nvPr>
            <p:ph type="ftr" sz="quarter" idx="11"/>
          </p:nvPr>
        </p:nvSpPr>
        <p:spPr/>
        <p:txBody>
          <a:bodyPr/>
          <a:lstStyle/>
          <a:p>
            <a:pPr algn="r"/>
            <a:r>
              <a:rPr lang="de-DE"/>
              <a:t>© ppedv AG</a:t>
            </a:r>
            <a:endParaRPr lang="de-DE" dirty="0"/>
          </a:p>
        </p:txBody>
      </p:sp>
      <p:sp>
        <p:nvSpPr>
          <p:cNvPr id="5" name="Foliennummernplatzhalter 4"/>
          <p:cNvSpPr>
            <a:spLocks noGrp="1"/>
          </p:cNvSpPr>
          <p:nvPr>
            <p:ph type="sldNum" sz="quarter" idx="12"/>
          </p:nvPr>
        </p:nvSpPr>
        <p:spPr/>
        <p:txBody>
          <a:bodyPr/>
          <a:lstStyle/>
          <a:p>
            <a:fld id="{D0B68A9A-8F5D-4114-819E-CD9E627B0FFB}" type="slidenum">
              <a:rPr lang="de-DE" smtClean="0"/>
              <a:t>42</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694" y="1356518"/>
            <a:ext cx="4522306" cy="5182394"/>
          </a:xfrm>
          <a:prstGeom prst="rect">
            <a:avLst/>
          </a:prstGeom>
        </p:spPr>
      </p:pic>
    </p:spTree>
    <p:extLst>
      <p:ext uri="{BB962C8B-B14F-4D97-AF65-F5344CB8AC3E}">
        <p14:creationId xmlns:p14="http://schemas.microsoft.com/office/powerpoint/2010/main" val="1108151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DHCP</a:t>
            </a:r>
            <a:br>
              <a:rPr lang="de-DE" dirty="0"/>
            </a:br>
            <a:r>
              <a:rPr lang="de-DE" sz="2800" dirty="0"/>
              <a:t>Failover</a:t>
            </a:r>
            <a:endParaRPr lang="de-DE"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00" y="1635082"/>
            <a:ext cx="3910226" cy="4245607"/>
          </a:xfrm>
        </p:spPr>
      </p:pic>
      <p:sp>
        <p:nvSpPr>
          <p:cNvPr id="4" name="Fußzeilenplatzhalter 3"/>
          <p:cNvSpPr>
            <a:spLocks noGrp="1"/>
          </p:cNvSpPr>
          <p:nvPr>
            <p:ph type="ftr" sz="quarter" idx="11"/>
          </p:nvPr>
        </p:nvSpPr>
        <p:spPr/>
        <p:txBody>
          <a:bodyPr/>
          <a:lstStyle/>
          <a:p>
            <a:pPr algn="r"/>
            <a:r>
              <a:rPr lang="de-DE"/>
              <a:t>© ppedv AG</a:t>
            </a:r>
            <a:endParaRPr lang="de-DE" dirty="0"/>
          </a:p>
        </p:txBody>
      </p:sp>
      <p:sp>
        <p:nvSpPr>
          <p:cNvPr id="5" name="Foliennummernplatzhalter 4"/>
          <p:cNvSpPr>
            <a:spLocks noGrp="1"/>
          </p:cNvSpPr>
          <p:nvPr>
            <p:ph type="sldNum" sz="quarter" idx="12"/>
          </p:nvPr>
        </p:nvSpPr>
        <p:spPr/>
        <p:txBody>
          <a:bodyPr/>
          <a:lstStyle/>
          <a:p>
            <a:fld id="{D0B68A9A-8F5D-4114-819E-CD9E627B0FFB}" type="slidenum">
              <a:rPr lang="de-DE" smtClean="0"/>
              <a:t>43</a:t>
            </a:fld>
            <a:endParaRPr lang="de-DE"/>
          </a:p>
        </p:txBody>
      </p:sp>
      <p:sp>
        <p:nvSpPr>
          <p:cNvPr id="8" name="Textfeld 7"/>
          <p:cNvSpPr txBox="1"/>
          <p:nvPr/>
        </p:nvSpPr>
        <p:spPr>
          <a:xfrm>
            <a:off x="4605626" y="1602712"/>
            <a:ext cx="7171009" cy="4524315"/>
          </a:xfrm>
          <a:prstGeom prst="rect">
            <a:avLst/>
          </a:prstGeom>
          <a:noFill/>
        </p:spPr>
        <p:txBody>
          <a:bodyPr wrap="square" rtlCol="0">
            <a:spAutoFit/>
          </a:bodyPr>
          <a:lstStyle/>
          <a:p>
            <a:pPr marL="285750" indent="-285750">
              <a:buFont typeface="Arial" panose="020B0604020202020204" pitchFamily="34" charset="0"/>
              <a:buChar char="•"/>
            </a:pPr>
            <a:r>
              <a:rPr lang="de-DE" dirty="0"/>
              <a:t>Maximale Clientvorlaufzeit</a:t>
            </a:r>
          </a:p>
          <a:p>
            <a:pPr marL="742950" lvl="1" indent="-285750">
              <a:buFont typeface="Arial" panose="020B0604020202020204" pitchFamily="34" charset="0"/>
              <a:buChar char="•"/>
            </a:pPr>
            <a:r>
              <a:rPr lang="de-DE" dirty="0"/>
              <a:t>Lease Dauer im </a:t>
            </a:r>
            <a:r>
              <a:rPr lang="de-DE" dirty="0" err="1"/>
              <a:t>FailoverFall</a:t>
            </a:r>
            <a:r>
              <a:rPr lang="de-DE" dirty="0"/>
              <a:t> (Status: „Partner down“)</a:t>
            </a:r>
          </a:p>
          <a:p>
            <a:pPr marL="285750" indent="-285750">
              <a:buFont typeface="Arial" panose="020B0604020202020204" pitchFamily="34" charset="0"/>
              <a:buChar char="•"/>
            </a:pPr>
            <a:r>
              <a:rPr lang="de-DE"/>
              <a:t>Modus</a:t>
            </a:r>
            <a:endParaRPr lang="de-DE" dirty="0"/>
          </a:p>
          <a:p>
            <a:pPr marL="742950" lvl="1" indent="-285750">
              <a:buFont typeface="Arial" panose="020B0604020202020204" pitchFamily="34" charset="0"/>
              <a:buChar char="•"/>
            </a:pPr>
            <a:r>
              <a:rPr lang="de-DE" dirty="0"/>
              <a:t>Lastenausgleich</a:t>
            </a:r>
          </a:p>
          <a:p>
            <a:pPr marL="1200150" lvl="2" indent="-285750">
              <a:buFont typeface="Arial" panose="020B0604020202020204" pitchFamily="34" charset="0"/>
              <a:buChar char="•"/>
            </a:pPr>
            <a:r>
              <a:rPr lang="de-DE" dirty="0"/>
              <a:t>Bereich wird 50 / 50 aufgeteilt</a:t>
            </a:r>
          </a:p>
          <a:p>
            <a:pPr marL="742950" lvl="1" indent="-285750">
              <a:buFont typeface="Arial" panose="020B0604020202020204" pitchFamily="34" charset="0"/>
              <a:buChar char="•"/>
            </a:pPr>
            <a:r>
              <a:rPr lang="de-DE" dirty="0"/>
              <a:t>Hot Standby</a:t>
            </a:r>
          </a:p>
          <a:p>
            <a:pPr marL="1200150" lvl="2" indent="-285750">
              <a:buFont typeface="Arial" panose="020B0604020202020204" pitchFamily="34" charset="0"/>
              <a:buChar char="•"/>
            </a:pPr>
            <a:r>
              <a:rPr lang="de-DE" dirty="0" err="1"/>
              <a:t>StandbyServer</a:t>
            </a:r>
            <a:r>
              <a:rPr lang="de-DE" dirty="0"/>
              <a:t> bekommt </a:t>
            </a:r>
            <a:r>
              <a:rPr lang="de-DE" dirty="0" err="1"/>
              <a:t>default</a:t>
            </a:r>
            <a:r>
              <a:rPr lang="de-DE" dirty="0"/>
              <a:t> 5 % des Bereichs</a:t>
            </a:r>
          </a:p>
          <a:p>
            <a:pPr marL="285750" indent="-285750">
              <a:buFont typeface="Arial" panose="020B0604020202020204" pitchFamily="34" charset="0"/>
              <a:buChar char="•"/>
            </a:pPr>
            <a:r>
              <a:rPr lang="de-DE" dirty="0"/>
              <a:t>Intervall für den Zustands-</a:t>
            </a:r>
            <a:r>
              <a:rPr lang="de-DE" dirty="0" err="1"/>
              <a:t>Switchover</a:t>
            </a:r>
            <a:endParaRPr lang="de-DE" dirty="0"/>
          </a:p>
          <a:p>
            <a:pPr marL="742950" lvl="1" indent="-285750">
              <a:buFont typeface="Arial" panose="020B0604020202020204" pitchFamily="34" charset="0"/>
              <a:buChar char="•"/>
            </a:pPr>
            <a:r>
              <a:rPr lang="de-DE" dirty="0"/>
              <a:t>beschreibt Zeit wann vom Status „Communication </a:t>
            </a:r>
            <a:r>
              <a:rPr lang="de-DE" dirty="0" err="1"/>
              <a:t>interrupted</a:t>
            </a:r>
            <a:r>
              <a:rPr lang="de-DE" dirty="0"/>
              <a:t>“ automatisch zu Status „Partner down“ gewechselt wird</a:t>
            </a:r>
          </a:p>
          <a:p>
            <a:pPr marL="285750" indent="-285750">
              <a:buFont typeface="Arial" panose="020B0604020202020204" pitchFamily="34" charset="0"/>
              <a:buChar char="•"/>
            </a:pPr>
            <a:r>
              <a:rPr lang="de-DE" dirty="0"/>
              <a:t>Nachrichtenauthentifizierung  aktivieren</a:t>
            </a:r>
          </a:p>
          <a:p>
            <a:pPr marL="742950" lvl="1" indent="-285750">
              <a:buFont typeface="Arial" panose="020B0604020202020204" pitchFamily="34" charset="0"/>
              <a:buChar char="•"/>
            </a:pPr>
            <a:r>
              <a:rPr lang="de-DE" dirty="0"/>
              <a:t>wenn aktiviert, wird die Kommunikation zwischen den Partner SHA-256 verschlüsselt (Authentifizierung mit SHA-2</a:t>
            </a:r>
          </a:p>
          <a:p>
            <a:pPr marL="742950" lvl="1" indent="-285750">
              <a:buFont typeface="Arial" panose="020B0604020202020204" pitchFamily="34" charset="0"/>
              <a:buChar char="•"/>
            </a:pPr>
            <a:r>
              <a:rPr lang="de-DE" dirty="0"/>
              <a:t>einmalige Eingabe des geheimen Schlüssels, wird danach nicht mehr benötigt da vom Assistenten an beide Seiten gesendet wird</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60156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Active Directory</a:t>
            </a:r>
          </a:p>
        </p:txBody>
      </p:sp>
      <p:sp>
        <p:nvSpPr>
          <p:cNvPr id="3" name="Inhaltsplatzhalter 2"/>
          <p:cNvSpPr>
            <a:spLocks noGrp="1"/>
          </p:cNvSpPr>
          <p:nvPr>
            <p:ph idx="1"/>
          </p:nvPr>
        </p:nvSpPr>
        <p:spPr/>
        <p:txBody>
          <a:bodyPr/>
          <a:lstStyle/>
          <a:p>
            <a:r>
              <a:rPr lang="de-DE" dirty="0"/>
              <a:t>Domäne für viele Rollen nötig</a:t>
            </a:r>
          </a:p>
          <a:p>
            <a:endParaRPr lang="de-DE" dirty="0"/>
          </a:p>
          <a:p>
            <a:r>
              <a:rPr lang="de-DE" dirty="0"/>
              <a:t>Hier nur „schnelle“ Kurzinfos</a:t>
            </a:r>
          </a:p>
          <a:p>
            <a:pPr lvl="1"/>
            <a:r>
              <a:rPr lang="de-DE" dirty="0"/>
              <a:t>da eigenständiger zwei tägiger Kurs</a:t>
            </a:r>
          </a:p>
        </p:txBody>
      </p:sp>
      <p:sp>
        <p:nvSpPr>
          <p:cNvPr id="4" name="Foliennummernplatzhalter 3"/>
          <p:cNvSpPr>
            <a:spLocks noGrp="1"/>
          </p:cNvSpPr>
          <p:nvPr>
            <p:ph type="sldNum" sz="quarter" idx="12"/>
          </p:nvPr>
        </p:nvSpPr>
        <p:spPr/>
        <p:txBody>
          <a:bodyPr/>
          <a:lstStyle/>
          <a:p>
            <a:fld id="{D0B68A9A-8F5D-4114-819E-CD9E627B0FFB}" type="slidenum">
              <a:rPr lang="de-DE" smtClean="0"/>
              <a:t>44</a:t>
            </a:fld>
            <a:endParaRPr lang="de-DE"/>
          </a:p>
        </p:txBody>
      </p:sp>
    </p:spTree>
    <p:extLst>
      <p:ext uri="{BB962C8B-B14F-4D97-AF65-F5344CB8AC3E}">
        <p14:creationId xmlns:p14="http://schemas.microsoft.com/office/powerpoint/2010/main" val="2677054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Einführung AD / Struktur</a:t>
            </a:r>
          </a:p>
        </p:txBody>
      </p:sp>
      <p:sp>
        <p:nvSpPr>
          <p:cNvPr id="4" name="Foliennummernplatzhalter 3"/>
          <p:cNvSpPr>
            <a:spLocks noGrp="1"/>
          </p:cNvSpPr>
          <p:nvPr>
            <p:ph type="sldNum" sz="quarter" idx="12"/>
          </p:nvPr>
        </p:nvSpPr>
        <p:spPr/>
        <p:txBody>
          <a:bodyPr/>
          <a:lstStyle/>
          <a:p>
            <a:fld id="{D0B68A9A-8F5D-4114-819E-CD9E627B0FFB}" type="slidenum">
              <a:rPr lang="de-DE" smtClean="0"/>
              <a:t>45</a:t>
            </a:fld>
            <a:endParaRPr lang="de-DE"/>
          </a:p>
        </p:txBody>
      </p:sp>
      <p:grpSp>
        <p:nvGrpSpPr>
          <p:cNvPr id="5" name="Gruppieren 4"/>
          <p:cNvGrpSpPr/>
          <p:nvPr/>
        </p:nvGrpSpPr>
        <p:grpSpPr>
          <a:xfrm>
            <a:off x="2855640" y="1492101"/>
            <a:ext cx="6109114" cy="5186742"/>
            <a:chOff x="3096969" y="1412776"/>
            <a:chExt cx="5533050" cy="4649966"/>
          </a:xfrm>
        </p:grpSpPr>
        <p:sp>
          <p:nvSpPr>
            <p:cNvPr id="6" name="Gleichschenkliges Dreieck 5"/>
            <p:cNvSpPr/>
            <p:nvPr/>
          </p:nvSpPr>
          <p:spPr>
            <a:xfrm>
              <a:off x="5882803" y="1412776"/>
              <a:ext cx="1008112"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Gleichschenkliges Dreieck 6"/>
            <p:cNvSpPr/>
            <p:nvPr/>
          </p:nvSpPr>
          <p:spPr>
            <a:xfrm>
              <a:off x="5028594" y="2742947"/>
              <a:ext cx="1008112"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leichschenkliges Dreieck 7"/>
            <p:cNvSpPr/>
            <p:nvPr/>
          </p:nvSpPr>
          <p:spPr>
            <a:xfrm>
              <a:off x="6876256" y="2742947"/>
              <a:ext cx="1008112" cy="864096"/>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Gleichschenkliges Dreieck 8"/>
            <p:cNvSpPr/>
            <p:nvPr/>
          </p:nvSpPr>
          <p:spPr>
            <a:xfrm>
              <a:off x="4504614" y="4223543"/>
              <a:ext cx="1008112"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a:endCxn id="7" idx="0"/>
            </p:cNvCxnSpPr>
            <p:nvPr/>
          </p:nvCxnSpPr>
          <p:spPr>
            <a:xfrm flipH="1">
              <a:off x="5532650" y="2276872"/>
              <a:ext cx="854209" cy="4660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7" idx="3"/>
              <a:endCxn id="9" idx="0"/>
            </p:cNvCxnSpPr>
            <p:nvPr/>
          </p:nvCxnSpPr>
          <p:spPr>
            <a:xfrm flipH="1">
              <a:off x="5008670" y="3607043"/>
              <a:ext cx="523980" cy="616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Gerader Verbinder 11"/>
            <p:cNvCxnSpPr>
              <a:stCxn id="6" idx="3"/>
              <a:endCxn id="8" idx="0"/>
            </p:cNvCxnSpPr>
            <p:nvPr/>
          </p:nvCxnSpPr>
          <p:spPr>
            <a:xfrm>
              <a:off x="6386859" y="2276872"/>
              <a:ext cx="993453" cy="4660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Geschweifte Klammer rechts 12"/>
            <p:cNvSpPr/>
            <p:nvPr/>
          </p:nvSpPr>
          <p:spPr>
            <a:xfrm>
              <a:off x="5738787" y="4223543"/>
              <a:ext cx="504056"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de-DE" dirty="0"/>
                <a:t>         </a:t>
              </a:r>
            </a:p>
          </p:txBody>
        </p:sp>
        <p:sp>
          <p:nvSpPr>
            <p:cNvPr id="14" name="Geschweifte Klammer links 13"/>
            <p:cNvSpPr/>
            <p:nvPr/>
          </p:nvSpPr>
          <p:spPr>
            <a:xfrm>
              <a:off x="4226619" y="1412776"/>
              <a:ext cx="576064" cy="2194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5" name="Textfeld 14"/>
            <p:cNvSpPr txBox="1"/>
            <p:nvPr/>
          </p:nvSpPr>
          <p:spPr>
            <a:xfrm>
              <a:off x="6220039" y="4470925"/>
              <a:ext cx="1421880" cy="331110"/>
            </a:xfrm>
            <a:prstGeom prst="rect">
              <a:avLst/>
            </a:prstGeom>
            <a:noFill/>
          </p:spPr>
          <p:txBody>
            <a:bodyPr wrap="none" rtlCol="0">
              <a:spAutoFit/>
            </a:bodyPr>
            <a:lstStyle/>
            <a:p>
              <a:r>
                <a:rPr lang="de-DE" dirty="0"/>
                <a:t>Domäne / </a:t>
              </a:r>
              <a:r>
                <a:rPr lang="de-DE" dirty="0" err="1"/>
                <a:t>Leaf</a:t>
              </a:r>
              <a:endParaRPr lang="de-DE" dirty="0"/>
            </a:p>
          </p:txBody>
        </p:sp>
        <p:sp>
          <p:nvSpPr>
            <p:cNvPr id="16" name="Textfeld 15"/>
            <p:cNvSpPr txBox="1"/>
            <p:nvPr/>
          </p:nvSpPr>
          <p:spPr>
            <a:xfrm>
              <a:off x="3096969" y="2186743"/>
              <a:ext cx="1038768" cy="579442"/>
            </a:xfrm>
            <a:prstGeom prst="rect">
              <a:avLst/>
            </a:prstGeom>
            <a:noFill/>
          </p:spPr>
          <p:txBody>
            <a:bodyPr wrap="none" rtlCol="0">
              <a:spAutoFit/>
            </a:bodyPr>
            <a:lstStyle/>
            <a:p>
              <a:r>
                <a:rPr lang="de-DE" dirty="0"/>
                <a:t>Struktur / </a:t>
              </a:r>
            </a:p>
            <a:p>
              <a:r>
                <a:rPr lang="de-DE" dirty="0" err="1"/>
                <a:t>Tree</a:t>
              </a:r>
              <a:endParaRPr lang="de-DE" dirty="0"/>
            </a:p>
          </p:txBody>
        </p:sp>
        <p:sp>
          <p:nvSpPr>
            <p:cNvPr id="17" name="Geschweifte Klammer links 16"/>
            <p:cNvSpPr/>
            <p:nvPr/>
          </p:nvSpPr>
          <p:spPr>
            <a:xfrm rot="16200000">
              <a:off x="6238867" y="3311155"/>
              <a:ext cx="517929" cy="4264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p:cNvSpPr txBox="1"/>
            <p:nvPr/>
          </p:nvSpPr>
          <p:spPr>
            <a:xfrm>
              <a:off x="5346871" y="5731632"/>
              <a:ext cx="2593201" cy="331110"/>
            </a:xfrm>
            <a:prstGeom prst="rect">
              <a:avLst/>
            </a:prstGeom>
            <a:noFill/>
          </p:spPr>
          <p:txBody>
            <a:bodyPr wrap="square" rtlCol="0">
              <a:spAutoFit/>
            </a:bodyPr>
            <a:lstStyle/>
            <a:p>
              <a:r>
                <a:rPr lang="de-DE" dirty="0"/>
                <a:t>Gesamtstruktur / </a:t>
              </a:r>
              <a:r>
                <a:rPr lang="de-DE" dirty="0" err="1"/>
                <a:t>Forest</a:t>
              </a:r>
              <a:endParaRPr lang="de-DE" dirty="0"/>
            </a:p>
          </p:txBody>
        </p:sp>
      </p:grpSp>
    </p:spTree>
    <p:extLst>
      <p:ext uri="{BB962C8B-B14F-4D97-AF65-F5344CB8AC3E}">
        <p14:creationId xmlns:p14="http://schemas.microsoft.com/office/powerpoint/2010/main" val="2346136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Begriffe und Funktionen	</a:t>
            </a:r>
          </a:p>
        </p:txBody>
      </p:sp>
      <p:sp>
        <p:nvSpPr>
          <p:cNvPr id="3" name="Inhaltsplatzhalter 2"/>
          <p:cNvSpPr>
            <a:spLocks noGrp="1"/>
          </p:cNvSpPr>
          <p:nvPr>
            <p:ph idx="1"/>
          </p:nvPr>
        </p:nvSpPr>
        <p:spPr/>
        <p:txBody>
          <a:bodyPr/>
          <a:lstStyle/>
          <a:p>
            <a:r>
              <a:rPr lang="de-DE" dirty="0"/>
              <a:t>Funktionsebenen</a:t>
            </a:r>
          </a:p>
          <a:p>
            <a:pPr lvl="1"/>
            <a:r>
              <a:rPr lang="de-DE" dirty="0"/>
              <a:t>Domänenfunktionsebene</a:t>
            </a:r>
          </a:p>
          <a:p>
            <a:pPr lvl="1"/>
            <a:r>
              <a:rPr lang="de-DE" dirty="0"/>
              <a:t>Gesamtstrukturfunktionsebene</a:t>
            </a:r>
          </a:p>
        </p:txBody>
      </p:sp>
      <p:sp>
        <p:nvSpPr>
          <p:cNvPr id="4" name="Foliennummernplatzhalter 3"/>
          <p:cNvSpPr>
            <a:spLocks noGrp="1"/>
          </p:cNvSpPr>
          <p:nvPr>
            <p:ph type="sldNum" sz="quarter" idx="12"/>
          </p:nvPr>
        </p:nvSpPr>
        <p:spPr/>
        <p:txBody>
          <a:bodyPr/>
          <a:lstStyle/>
          <a:p>
            <a:fld id="{D0B68A9A-8F5D-4114-819E-CD9E627B0FFB}" type="slidenum">
              <a:rPr lang="de-DE" smtClean="0"/>
              <a:t>46</a:t>
            </a:fld>
            <a:endParaRPr lang="de-DE"/>
          </a:p>
        </p:txBody>
      </p:sp>
    </p:spTree>
    <p:extLst>
      <p:ext uri="{BB962C8B-B14F-4D97-AF65-F5344CB8AC3E}">
        <p14:creationId xmlns:p14="http://schemas.microsoft.com/office/powerpoint/2010/main" val="965719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Freigabe- </a:t>
            </a:r>
            <a:r>
              <a:rPr lang="de-DE" dirty="0" err="1"/>
              <a:t>vs</a:t>
            </a:r>
            <a:r>
              <a:rPr lang="de-DE" dirty="0"/>
              <a:t> Dateiberechtigungen</a:t>
            </a:r>
          </a:p>
        </p:txBody>
      </p:sp>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7500" y="1891618"/>
            <a:ext cx="3486150" cy="3590925"/>
          </a:xfrm>
        </p:spPr>
      </p:pic>
      <p:sp>
        <p:nvSpPr>
          <p:cNvPr id="4" name="Foliennummernplatzhalter 3"/>
          <p:cNvSpPr>
            <a:spLocks noGrp="1"/>
          </p:cNvSpPr>
          <p:nvPr>
            <p:ph type="sldNum" sz="quarter" idx="12"/>
          </p:nvPr>
        </p:nvSpPr>
        <p:spPr/>
        <p:txBody>
          <a:bodyPr/>
          <a:lstStyle/>
          <a:p>
            <a:fld id="{D0B68A9A-8F5D-4114-819E-CD9E627B0FFB}" type="slidenum">
              <a:rPr lang="de-DE" smtClean="0"/>
              <a:t>47</a:t>
            </a:fld>
            <a:endParaRPr lang="de-DE"/>
          </a:p>
        </p:txBody>
      </p:sp>
      <p:sp>
        <p:nvSpPr>
          <p:cNvPr id="6" name="Textfeld 5"/>
          <p:cNvSpPr txBox="1"/>
          <p:nvPr/>
        </p:nvSpPr>
        <p:spPr>
          <a:xfrm>
            <a:off x="7144440" y="2035633"/>
            <a:ext cx="1966820" cy="369332"/>
          </a:xfrm>
          <a:prstGeom prst="rect">
            <a:avLst/>
          </a:prstGeom>
          <a:noFill/>
        </p:spPr>
        <p:txBody>
          <a:bodyPr wrap="none" rtlCol="0">
            <a:spAutoFit/>
          </a:bodyPr>
          <a:lstStyle/>
          <a:p>
            <a:r>
              <a:rPr lang="de-DE" dirty="0"/>
              <a:t>NTFS-Berechtigung</a:t>
            </a:r>
          </a:p>
        </p:txBody>
      </p:sp>
      <p:sp>
        <p:nvSpPr>
          <p:cNvPr id="7" name="Textfeld 6"/>
          <p:cNvSpPr txBox="1"/>
          <p:nvPr/>
        </p:nvSpPr>
        <p:spPr>
          <a:xfrm>
            <a:off x="7014212" y="3907841"/>
            <a:ext cx="2227276" cy="369332"/>
          </a:xfrm>
          <a:prstGeom prst="rect">
            <a:avLst/>
          </a:prstGeom>
          <a:noFill/>
        </p:spPr>
        <p:txBody>
          <a:bodyPr wrap="none" rtlCol="0">
            <a:spAutoFit/>
          </a:bodyPr>
          <a:lstStyle/>
          <a:p>
            <a:r>
              <a:rPr lang="de-DE" dirty="0"/>
              <a:t>Freigabeberechtigung</a:t>
            </a:r>
          </a:p>
        </p:txBody>
      </p:sp>
      <p:sp>
        <p:nvSpPr>
          <p:cNvPr id="9" name="Inhaltsplatzhalter 2"/>
          <p:cNvSpPr txBox="1">
            <a:spLocks/>
          </p:cNvSpPr>
          <p:nvPr/>
        </p:nvSpPr>
        <p:spPr>
          <a:xfrm>
            <a:off x="1981200" y="1268761"/>
            <a:ext cx="8229600" cy="4857403"/>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de-DE" dirty="0"/>
          </a:p>
          <a:p>
            <a:pPr lvl="1"/>
            <a:endParaRPr lang="de-DE" dirty="0"/>
          </a:p>
          <a:p>
            <a:endParaRPr lang="de-DE" dirty="0"/>
          </a:p>
        </p:txBody>
      </p:sp>
      <p:sp>
        <p:nvSpPr>
          <p:cNvPr id="11" name="Inhaltsplatzhalter 2"/>
          <p:cNvSpPr txBox="1">
            <a:spLocks/>
          </p:cNvSpPr>
          <p:nvPr/>
        </p:nvSpPr>
        <p:spPr>
          <a:xfrm>
            <a:off x="1026125" y="1591485"/>
            <a:ext cx="8229600" cy="4857403"/>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DE" dirty="0"/>
              <a:t>NTFS</a:t>
            </a:r>
          </a:p>
          <a:p>
            <a:pPr lvl="1"/>
            <a:r>
              <a:rPr lang="de-DE" dirty="0"/>
              <a:t>Rechte bei direkten Zugang</a:t>
            </a:r>
          </a:p>
          <a:p>
            <a:pPr lvl="1"/>
            <a:r>
              <a:rPr lang="de-DE" dirty="0"/>
              <a:t>Rechte nicht höher wie bei Freigabe </a:t>
            </a:r>
          </a:p>
          <a:p>
            <a:r>
              <a:rPr lang="de-DE" dirty="0"/>
              <a:t>Freigabe</a:t>
            </a:r>
          </a:p>
          <a:p>
            <a:pPr lvl="1"/>
            <a:r>
              <a:rPr lang="de-DE" dirty="0"/>
              <a:t>Rechte bei Zugang übers Netzwerk</a:t>
            </a:r>
          </a:p>
          <a:p>
            <a:pPr lvl="1"/>
            <a:r>
              <a:rPr lang="de-DE" sz="2000" dirty="0"/>
              <a:t>beschränkt Zugriffsrechte</a:t>
            </a:r>
          </a:p>
          <a:p>
            <a:pPr lvl="1"/>
            <a:r>
              <a:rPr lang="de-DE" sz="2000" dirty="0"/>
              <a:t>ermöglicht Zugang zu NTFS Ebene</a:t>
            </a:r>
          </a:p>
          <a:p>
            <a:pPr lvl="1"/>
            <a:endParaRPr lang="de-DE" sz="2000" dirty="0"/>
          </a:p>
          <a:p>
            <a:pPr lvl="1"/>
            <a:endParaRPr lang="de-DE" sz="2000" dirty="0"/>
          </a:p>
          <a:p>
            <a:pPr marL="342900" lvl="1" indent="0">
              <a:buNone/>
            </a:pPr>
            <a:endParaRPr lang="de-DE" sz="2000" dirty="0"/>
          </a:p>
          <a:p>
            <a:pPr lvl="1"/>
            <a:endParaRPr lang="de-DE" sz="2000" dirty="0"/>
          </a:p>
        </p:txBody>
      </p:sp>
      <p:sp>
        <p:nvSpPr>
          <p:cNvPr id="12" name="Rechteck 11"/>
          <p:cNvSpPr/>
          <p:nvPr/>
        </p:nvSpPr>
        <p:spPr>
          <a:xfrm>
            <a:off x="7700575" y="2142334"/>
            <a:ext cx="146276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p:cNvSpPr/>
          <p:nvPr/>
        </p:nvSpPr>
        <p:spPr>
          <a:xfrm>
            <a:off x="7913924" y="3966081"/>
            <a:ext cx="1462764" cy="311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94947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Berechtigungen</a:t>
            </a:r>
          </a:p>
        </p:txBody>
      </p:sp>
      <p:sp>
        <p:nvSpPr>
          <p:cNvPr id="3" name="Inhaltsplatzhalter 2"/>
          <p:cNvSpPr>
            <a:spLocks noGrp="1"/>
          </p:cNvSpPr>
          <p:nvPr>
            <p:ph idx="1"/>
          </p:nvPr>
        </p:nvSpPr>
        <p:spPr/>
        <p:txBody>
          <a:bodyPr/>
          <a:lstStyle/>
          <a:p>
            <a:r>
              <a:rPr lang="de-DE" dirty="0"/>
              <a:t>Freigabe Berechtigung</a:t>
            </a:r>
          </a:p>
          <a:p>
            <a:pPr lvl="1"/>
            <a:r>
              <a:rPr lang="de-DE" dirty="0"/>
              <a:t>Vollzugriff</a:t>
            </a:r>
          </a:p>
          <a:p>
            <a:pPr lvl="1"/>
            <a:r>
              <a:rPr lang="de-DE" dirty="0"/>
              <a:t>Ändern</a:t>
            </a:r>
          </a:p>
          <a:p>
            <a:pPr lvl="1"/>
            <a:r>
              <a:rPr lang="de-DE" dirty="0"/>
              <a:t>Lesen</a:t>
            </a:r>
          </a:p>
          <a:p>
            <a:r>
              <a:rPr lang="de-DE" dirty="0"/>
              <a:t>NTFS Berechtigungen</a:t>
            </a:r>
          </a:p>
          <a:p>
            <a:endParaRPr lang="de-DE" dirty="0"/>
          </a:p>
          <a:p>
            <a:pPr marL="342900" lvl="1" indent="0">
              <a:buNone/>
            </a:pP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48</a:t>
            </a:fld>
            <a:endParaRPr lang="de-DE"/>
          </a:p>
        </p:txBody>
      </p:sp>
      <p:pic>
        <p:nvPicPr>
          <p:cNvPr id="5" name="Grafik 4"/>
          <p:cNvPicPr>
            <a:picLocks noChangeAspect="1"/>
          </p:cNvPicPr>
          <p:nvPr/>
        </p:nvPicPr>
        <p:blipFill>
          <a:blip r:embed="rId2"/>
          <a:stretch>
            <a:fillRect/>
          </a:stretch>
        </p:blipFill>
        <p:spPr>
          <a:xfrm>
            <a:off x="1140905" y="3986213"/>
            <a:ext cx="7953375" cy="2190750"/>
          </a:xfrm>
          <a:prstGeom prst="rect">
            <a:avLst/>
          </a:prstGeom>
        </p:spPr>
      </p:pic>
    </p:spTree>
    <p:extLst>
      <p:ext uri="{BB962C8B-B14F-4D97-AF65-F5344CB8AC3E}">
        <p14:creationId xmlns:p14="http://schemas.microsoft.com/office/powerpoint/2010/main" val="3396347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Fileserver</a:t>
            </a:r>
          </a:p>
        </p:txBody>
      </p:sp>
      <p:sp>
        <p:nvSpPr>
          <p:cNvPr id="3" name="Inhaltsplatzhalter 2"/>
          <p:cNvSpPr>
            <a:spLocks noGrp="1"/>
          </p:cNvSpPr>
          <p:nvPr>
            <p:ph idx="1"/>
          </p:nvPr>
        </p:nvSpPr>
        <p:spPr/>
        <p:txBody>
          <a:bodyPr>
            <a:normAutofit lnSpcReduction="10000"/>
          </a:bodyPr>
          <a:lstStyle/>
          <a:p>
            <a:r>
              <a:rPr lang="de-DE" dirty="0"/>
              <a:t>Einfache Ordner-Freigaben</a:t>
            </a:r>
          </a:p>
          <a:p>
            <a:r>
              <a:rPr lang="de-DE" dirty="0"/>
              <a:t>Offlineeinstellungen</a:t>
            </a:r>
          </a:p>
          <a:p>
            <a:r>
              <a:rPr lang="de-DE" dirty="0"/>
              <a:t>Dateidienste-Rolle</a:t>
            </a:r>
          </a:p>
          <a:p>
            <a:r>
              <a:rPr lang="de-DE" dirty="0"/>
              <a:t>Verwaltung</a:t>
            </a:r>
          </a:p>
          <a:p>
            <a:r>
              <a:rPr lang="de-DE" dirty="0"/>
              <a:t>Ressourcen Manager</a:t>
            </a:r>
          </a:p>
          <a:p>
            <a:pPr lvl="1"/>
            <a:r>
              <a:rPr lang="de-DE" dirty="0"/>
              <a:t>Server Rolle zur Kontingentverwaltung</a:t>
            </a:r>
          </a:p>
          <a:p>
            <a:pPr lvl="1"/>
            <a:r>
              <a:rPr lang="de-DE" dirty="0"/>
              <a:t>Dateiprüfungsverwaltung</a:t>
            </a:r>
          </a:p>
          <a:p>
            <a:pPr lvl="1"/>
            <a:r>
              <a:rPr lang="de-DE"/>
              <a:t>Klassifizierungsverwaltung</a:t>
            </a:r>
            <a:endParaRPr lang="de-DE" dirty="0"/>
          </a:p>
          <a:p>
            <a:r>
              <a:rPr lang="de-DE" dirty="0"/>
              <a:t>Zugriffbasierte Aufzählung</a:t>
            </a:r>
          </a:p>
          <a:p>
            <a:pPr lvl="1"/>
            <a:r>
              <a:rPr lang="de-DE" dirty="0"/>
              <a:t>User können nur Dateien / Ordner sehen auf die sie auch zugriffe haben.</a:t>
            </a:r>
          </a:p>
        </p:txBody>
      </p:sp>
      <p:sp>
        <p:nvSpPr>
          <p:cNvPr id="4" name="Foliennummernplatzhalter 3"/>
          <p:cNvSpPr>
            <a:spLocks noGrp="1"/>
          </p:cNvSpPr>
          <p:nvPr>
            <p:ph type="sldNum" sz="quarter" idx="12"/>
          </p:nvPr>
        </p:nvSpPr>
        <p:spPr/>
        <p:txBody>
          <a:bodyPr/>
          <a:lstStyle/>
          <a:p>
            <a:fld id="{D0B68A9A-8F5D-4114-819E-CD9E627B0FFB}" type="slidenum">
              <a:rPr lang="de-DE" smtClean="0"/>
              <a:t>49</a:t>
            </a:fld>
            <a:endParaRPr lang="de-DE"/>
          </a:p>
        </p:txBody>
      </p:sp>
    </p:spTree>
    <p:extLst>
      <p:ext uri="{BB962C8B-B14F-4D97-AF65-F5344CB8AC3E}">
        <p14:creationId xmlns:p14="http://schemas.microsoft.com/office/powerpoint/2010/main" val="91737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Editionen</a:t>
            </a:r>
          </a:p>
        </p:txBody>
      </p:sp>
      <p:graphicFrame>
        <p:nvGraphicFramePr>
          <p:cNvPr id="6" name="Inhaltsplatzhalter 5">
            <a:extLst>
              <a:ext uri="{FF2B5EF4-FFF2-40B4-BE49-F238E27FC236}">
                <a16:creationId xmlns:a16="http://schemas.microsoft.com/office/drawing/2014/main" id="{BCC636F2-F1D0-40E2-AEFC-E217646A66F7}"/>
              </a:ext>
            </a:extLst>
          </p:cNvPr>
          <p:cNvGraphicFramePr>
            <a:graphicFrameLocks noGrp="1"/>
          </p:cNvGraphicFramePr>
          <p:nvPr>
            <p:ph idx="1"/>
            <p:extLst>
              <p:ext uri="{D42A27DB-BD31-4B8C-83A1-F6EECF244321}">
                <p14:modId xmlns:p14="http://schemas.microsoft.com/office/powerpoint/2010/main" val="3726565350"/>
              </p:ext>
            </p:extLst>
          </p:nvPr>
        </p:nvGraphicFramePr>
        <p:xfrm>
          <a:off x="838200" y="1825625"/>
          <a:ext cx="10515600" cy="3383280"/>
        </p:xfrm>
        <a:graphic>
          <a:graphicData uri="http://schemas.openxmlformats.org/drawingml/2006/table">
            <a:tbl>
              <a:tblPr firstRow="1" bandRow="1">
                <a:tableStyleId>{0505E3EF-67EA-436B-97B2-0124C06EBD24}</a:tableStyleId>
              </a:tblPr>
              <a:tblGrid>
                <a:gridCol w="3505200">
                  <a:extLst>
                    <a:ext uri="{9D8B030D-6E8A-4147-A177-3AD203B41FA5}">
                      <a16:colId xmlns:a16="http://schemas.microsoft.com/office/drawing/2014/main" val="1566480100"/>
                    </a:ext>
                  </a:extLst>
                </a:gridCol>
                <a:gridCol w="3505200">
                  <a:extLst>
                    <a:ext uri="{9D8B030D-6E8A-4147-A177-3AD203B41FA5}">
                      <a16:colId xmlns:a16="http://schemas.microsoft.com/office/drawing/2014/main" val="2674535726"/>
                    </a:ext>
                  </a:extLst>
                </a:gridCol>
                <a:gridCol w="3505200">
                  <a:extLst>
                    <a:ext uri="{9D8B030D-6E8A-4147-A177-3AD203B41FA5}">
                      <a16:colId xmlns:a16="http://schemas.microsoft.com/office/drawing/2014/main" val="1756102585"/>
                    </a:ext>
                  </a:extLst>
                </a:gridCol>
              </a:tblGrid>
              <a:tr h="370840">
                <a:tc>
                  <a:txBody>
                    <a:bodyPr/>
                    <a:lstStyle/>
                    <a:p>
                      <a:pPr algn="ctr"/>
                      <a:r>
                        <a:rPr lang="de-DE" sz="2400" b="0" dirty="0"/>
                        <a:t>Edition</a:t>
                      </a:r>
                    </a:p>
                  </a:txBody>
                  <a:tcPr/>
                </a:tc>
                <a:tc>
                  <a:txBody>
                    <a:bodyPr/>
                    <a:lstStyle/>
                    <a:p>
                      <a:pPr algn="ctr"/>
                      <a:r>
                        <a:rPr lang="de-DE" sz="2400" b="0" dirty="0"/>
                        <a:t>Lizenzierung</a:t>
                      </a:r>
                    </a:p>
                  </a:txBody>
                  <a:tcPr/>
                </a:tc>
                <a:tc>
                  <a:txBody>
                    <a:bodyPr/>
                    <a:lstStyle/>
                    <a:p>
                      <a:pPr algn="ctr"/>
                      <a:r>
                        <a:rPr lang="de-DE" sz="2400" b="0" dirty="0"/>
                        <a:t>Zugriffslizenzierung</a:t>
                      </a:r>
                    </a:p>
                  </a:txBody>
                  <a:tcPr/>
                </a:tc>
                <a:extLst>
                  <a:ext uri="{0D108BD9-81ED-4DB2-BD59-A6C34878D82A}">
                    <a16:rowId xmlns:a16="http://schemas.microsoft.com/office/drawing/2014/main" val="2194802594"/>
                  </a:ext>
                </a:extLst>
              </a:tr>
              <a:tr h="370840">
                <a:tc>
                  <a:txBody>
                    <a:bodyPr/>
                    <a:lstStyle/>
                    <a:p>
                      <a:pPr algn="ctr"/>
                      <a:r>
                        <a:rPr lang="de-DE" sz="2400" b="0" dirty="0"/>
                        <a:t>Windows Server 2022 Datacenter</a:t>
                      </a:r>
                    </a:p>
                  </a:txBody>
                  <a:tcPr/>
                </a:tc>
                <a:tc>
                  <a:txBody>
                    <a:bodyPr/>
                    <a:lstStyle/>
                    <a:p>
                      <a:pPr algn="ctr"/>
                      <a:r>
                        <a:rPr lang="de-DE" sz="2400" b="0" dirty="0"/>
                        <a:t>Core-basiert</a:t>
                      </a:r>
                    </a:p>
                  </a:txBody>
                  <a:tcPr/>
                </a:tc>
                <a:tc>
                  <a:txBody>
                    <a:bodyPr/>
                    <a:lstStyle/>
                    <a:p>
                      <a:pPr algn="ctr"/>
                      <a:r>
                        <a:rPr lang="de-DE" sz="2400" b="0" dirty="0"/>
                        <a:t>Windows Server CAL</a:t>
                      </a:r>
                    </a:p>
                  </a:txBody>
                  <a:tcPr/>
                </a:tc>
                <a:extLst>
                  <a:ext uri="{0D108BD9-81ED-4DB2-BD59-A6C34878D82A}">
                    <a16:rowId xmlns:a16="http://schemas.microsoft.com/office/drawing/2014/main" val="2777887923"/>
                  </a:ext>
                </a:extLst>
              </a:tr>
              <a:tr h="370840">
                <a:tc>
                  <a:txBody>
                    <a:bodyPr/>
                    <a:lstStyle/>
                    <a:p>
                      <a:pPr algn="ctr"/>
                      <a:r>
                        <a:rPr lang="de-DE" sz="2400" b="0" dirty="0"/>
                        <a:t>Windows Server 2022 Standard</a:t>
                      </a:r>
                    </a:p>
                  </a:txBody>
                  <a:tcPr/>
                </a:tc>
                <a:tc>
                  <a:txBody>
                    <a:bodyPr/>
                    <a:lstStyle/>
                    <a:p>
                      <a:pPr algn="ctr"/>
                      <a:r>
                        <a:rPr lang="de-DE" sz="2400" b="0" dirty="0"/>
                        <a:t>Core-basiert</a:t>
                      </a:r>
                    </a:p>
                  </a:txBody>
                  <a:tcPr/>
                </a:tc>
                <a:tc>
                  <a:txBody>
                    <a:bodyPr/>
                    <a:lstStyle/>
                    <a:p>
                      <a:pPr algn="ctr"/>
                      <a:r>
                        <a:rPr lang="de-DE" sz="2400" b="0" dirty="0"/>
                        <a:t>Windows Server CAL</a:t>
                      </a:r>
                    </a:p>
                  </a:txBody>
                  <a:tcPr/>
                </a:tc>
                <a:extLst>
                  <a:ext uri="{0D108BD9-81ED-4DB2-BD59-A6C34878D82A}">
                    <a16:rowId xmlns:a16="http://schemas.microsoft.com/office/drawing/2014/main" val="3326095498"/>
                  </a:ext>
                </a:extLst>
              </a:tr>
              <a:tr h="370840">
                <a:tc>
                  <a:txBody>
                    <a:bodyPr/>
                    <a:lstStyle/>
                    <a:p>
                      <a:pPr algn="ctr"/>
                      <a:r>
                        <a:rPr lang="de-DE" sz="2400" b="0" dirty="0"/>
                        <a:t>Windows Server 2022 Essentials!</a:t>
                      </a:r>
                    </a:p>
                  </a:txBody>
                  <a:tcPr/>
                </a:tc>
                <a:tc>
                  <a:txBody>
                    <a:bodyPr/>
                    <a:lstStyle/>
                    <a:p>
                      <a:pPr algn="ctr"/>
                      <a:r>
                        <a:rPr lang="de-DE" sz="2400" b="0" dirty="0"/>
                        <a:t>Prozessor-basiert</a:t>
                      </a:r>
                    </a:p>
                  </a:txBody>
                  <a:tcPr/>
                </a:tc>
                <a:tc>
                  <a:txBody>
                    <a:bodyPr/>
                    <a:lstStyle/>
                    <a:p>
                      <a:pPr algn="ctr"/>
                      <a:r>
                        <a:rPr lang="de-DE" sz="2400" b="0" dirty="0"/>
                        <a:t>Keine CAL erforderlich</a:t>
                      </a:r>
                    </a:p>
                  </a:txBody>
                  <a:tcPr/>
                </a:tc>
                <a:extLst>
                  <a:ext uri="{0D108BD9-81ED-4DB2-BD59-A6C34878D82A}">
                    <a16:rowId xmlns:a16="http://schemas.microsoft.com/office/drawing/2014/main" val="837792001"/>
                  </a:ext>
                </a:extLst>
              </a:tr>
              <a:tr h="370840">
                <a:tc>
                  <a:txBody>
                    <a:bodyPr/>
                    <a:lstStyle/>
                    <a:p>
                      <a:pPr algn="ctr"/>
                      <a:r>
                        <a:rPr lang="de-DE" sz="2400" b="0" dirty="0" err="1"/>
                        <a:t>Azure</a:t>
                      </a:r>
                      <a:r>
                        <a:rPr lang="de-DE" sz="2400" b="0" baseline="0" dirty="0"/>
                        <a:t> Stack HCI</a:t>
                      </a:r>
                      <a:endParaRPr lang="de-DE" sz="2400" b="0" dirty="0"/>
                    </a:p>
                  </a:txBody>
                  <a:tcPr/>
                </a:tc>
                <a:tc>
                  <a:txBody>
                    <a:bodyPr/>
                    <a:lstStyle/>
                    <a:p>
                      <a:pPr algn="ctr"/>
                      <a:r>
                        <a:rPr lang="de-DE" sz="2400" b="0" dirty="0"/>
                        <a:t>Abo</a:t>
                      </a:r>
                    </a:p>
                  </a:txBody>
                  <a:tcPr/>
                </a:tc>
                <a:tc>
                  <a:txBody>
                    <a:bodyPr/>
                    <a:lstStyle/>
                    <a:p>
                      <a:pPr algn="ctr"/>
                      <a:r>
                        <a:rPr lang="de-DE" sz="2400" b="0" dirty="0"/>
                        <a:t>~10USD\Core</a:t>
                      </a:r>
                    </a:p>
                  </a:txBody>
                  <a:tcPr/>
                </a:tc>
                <a:extLst>
                  <a:ext uri="{0D108BD9-81ED-4DB2-BD59-A6C34878D82A}">
                    <a16:rowId xmlns:a16="http://schemas.microsoft.com/office/drawing/2014/main" val="1510326129"/>
                  </a:ext>
                </a:extLst>
              </a:tr>
            </a:tbl>
          </a:graphicData>
        </a:graphic>
      </p:graphicFrame>
    </p:spTree>
    <p:extLst>
      <p:ext uri="{BB962C8B-B14F-4D97-AF65-F5344CB8AC3E}">
        <p14:creationId xmlns:p14="http://schemas.microsoft.com/office/powerpoint/2010/main" val="1950173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DFS / Das Verteilte Dateisystem (DFS)</a:t>
            </a:r>
          </a:p>
        </p:txBody>
      </p:sp>
      <p:sp>
        <p:nvSpPr>
          <p:cNvPr id="3" name="Inhaltsplatzhalter 2"/>
          <p:cNvSpPr>
            <a:spLocks noGrp="1"/>
          </p:cNvSpPr>
          <p:nvPr>
            <p:ph idx="1"/>
          </p:nvPr>
        </p:nvSpPr>
        <p:spPr/>
        <p:txBody>
          <a:bodyPr/>
          <a:lstStyle/>
          <a:p>
            <a:r>
              <a:rPr lang="de-DE" dirty="0"/>
              <a:t>DFS-</a:t>
            </a:r>
            <a:r>
              <a:rPr lang="de-DE" dirty="0" err="1"/>
              <a:t>Namespaces</a:t>
            </a:r>
            <a:r>
              <a:rPr lang="de-DE" dirty="0"/>
              <a:t> – stellen eine virtuelle Ansicht freigegebener Ordner auf unterschiedlichen Servern bereit</a:t>
            </a:r>
          </a:p>
          <a:p>
            <a:r>
              <a:rPr lang="de-DE" dirty="0"/>
              <a:t>DFS-Replikation – stellt hohe Verfügbarkeit und Fehlertoleranz für Dateien und Ordner bereit</a:t>
            </a:r>
          </a:p>
          <a:p>
            <a:r>
              <a:rPr lang="de-DE" dirty="0"/>
              <a:t>RDC (Remote Differential </a:t>
            </a:r>
            <a:r>
              <a:rPr lang="de-DE" dirty="0" err="1"/>
              <a:t>Compression</a:t>
            </a:r>
            <a:r>
              <a:rPr lang="de-DE" dirty="0"/>
              <a:t>) – stellt eine Komprimierungstechnologie bereit, die für Datenübertragungen in Netzwerken mit begrenzter Bandbreite optimiert ist</a:t>
            </a:r>
          </a:p>
          <a:p>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50</a:t>
            </a:fld>
            <a:endParaRPr lang="de-DE"/>
          </a:p>
        </p:txBody>
      </p:sp>
    </p:spTree>
    <p:extLst>
      <p:ext uri="{BB962C8B-B14F-4D97-AF65-F5344CB8AC3E}">
        <p14:creationId xmlns:p14="http://schemas.microsoft.com/office/powerpoint/2010/main" val="2087137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Ordner und Ordnerziele</a:t>
            </a:r>
          </a:p>
        </p:txBody>
      </p:sp>
      <p:pic>
        <p:nvPicPr>
          <p:cNvPr id="5" name="Inhaltsplatzhalter 4"/>
          <p:cNvPicPr>
            <a:picLocks noGrp="1" noChangeAspect="1"/>
          </p:cNvPicPr>
          <p:nvPr>
            <p:ph idx="1"/>
          </p:nvPr>
        </p:nvPicPr>
        <p:blipFill>
          <a:blip r:embed="rId2"/>
          <a:stretch>
            <a:fillRect/>
          </a:stretch>
        </p:blipFill>
        <p:spPr>
          <a:xfrm>
            <a:off x="1524000" y="1372114"/>
            <a:ext cx="8534400" cy="5479423"/>
          </a:xfrm>
          <a:prstGeom prst="rect">
            <a:avLst/>
          </a:prstGeom>
        </p:spPr>
      </p:pic>
      <p:sp>
        <p:nvSpPr>
          <p:cNvPr id="4" name="Foliennummernplatzhalter 3"/>
          <p:cNvSpPr>
            <a:spLocks noGrp="1"/>
          </p:cNvSpPr>
          <p:nvPr>
            <p:ph type="sldNum" sz="quarter" idx="12"/>
          </p:nvPr>
        </p:nvSpPr>
        <p:spPr/>
        <p:txBody>
          <a:bodyPr/>
          <a:lstStyle/>
          <a:p>
            <a:fld id="{D0B68A9A-8F5D-4114-819E-CD9E627B0FFB}" type="slidenum">
              <a:rPr lang="de-DE" smtClean="0"/>
              <a:t>51</a:t>
            </a:fld>
            <a:endParaRPr lang="de-DE"/>
          </a:p>
        </p:txBody>
      </p:sp>
      <p:sp>
        <p:nvSpPr>
          <p:cNvPr id="6" name="Rechteck 5"/>
          <p:cNvSpPr/>
          <p:nvPr/>
        </p:nvSpPr>
        <p:spPr>
          <a:xfrm>
            <a:off x="9912424" y="6356352"/>
            <a:ext cx="298376" cy="24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033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DFS – Namespace / Replikation</a:t>
            </a:r>
          </a:p>
        </p:txBody>
      </p:sp>
      <p:sp>
        <p:nvSpPr>
          <p:cNvPr id="4" name="Foliennummernplatzhalter 3"/>
          <p:cNvSpPr>
            <a:spLocks noGrp="1"/>
          </p:cNvSpPr>
          <p:nvPr>
            <p:ph type="sldNum" sz="quarter" idx="12"/>
          </p:nvPr>
        </p:nvSpPr>
        <p:spPr/>
        <p:txBody>
          <a:bodyPr/>
          <a:lstStyle/>
          <a:p>
            <a:fld id="{D0B68A9A-8F5D-4114-819E-CD9E627B0FFB}" type="slidenum">
              <a:rPr lang="de-DE" smtClean="0"/>
              <a:t>52</a:t>
            </a:fld>
            <a:endParaRPr lang="de-DE"/>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944" y="1377741"/>
            <a:ext cx="8241792" cy="5291557"/>
          </a:xfrm>
        </p:spPr>
      </p:pic>
    </p:spTree>
    <p:extLst>
      <p:ext uri="{BB962C8B-B14F-4D97-AF65-F5344CB8AC3E}">
        <p14:creationId xmlns:p14="http://schemas.microsoft.com/office/powerpoint/2010/main" val="2559506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Datendeduplizierung</a:t>
            </a:r>
            <a:endParaRPr lang="de-DE" dirty="0"/>
          </a:p>
        </p:txBody>
      </p:sp>
      <p:sp>
        <p:nvSpPr>
          <p:cNvPr id="3" name="Inhaltsplatzhalter 2"/>
          <p:cNvSpPr>
            <a:spLocks noGrp="1"/>
          </p:cNvSpPr>
          <p:nvPr>
            <p:ph idx="1"/>
          </p:nvPr>
        </p:nvSpPr>
        <p:spPr/>
        <p:txBody>
          <a:bodyPr/>
          <a:lstStyle/>
          <a:p>
            <a:r>
              <a:rPr lang="de-DE" dirty="0"/>
              <a:t>Daten werden in „</a:t>
            </a:r>
            <a:r>
              <a:rPr lang="de-DE" dirty="0" err="1"/>
              <a:t>Chunks</a:t>
            </a:r>
            <a:r>
              <a:rPr lang="de-DE"/>
              <a:t>“ aufgeteilt </a:t>
            </a:r>
            <a:r>
              <a:rPr lang="de-DE" dirty="0"/>
              <a:t>(32-128 </a:t>
            </a:r>
            <a:r>
              <a:rPr lang="de-DE" dirty="0" err="1"/>
              <a:t>kb</a:t>
            </a:r>
            <a:r>
              <a:rPr lang="de-DE" dirty="0"/>
              <a:t>)</a:t>
            </a:r>
          </a:p>
          <a:p>
            <a:r>
              <a:rPr lang="de-DE" dirty="0"/>
              <a:t>Doppelte </a:t>
            </a:r>
            <a:r>
              <a:rPr lang="de-DE" dirty="0" err="1"/>
              <a:t>Chunks</a:t>
            </a:r>
            <a:r>
              <a:rPr lang="de-DE" dirty="0"/>
              <a:t> werden nur einmal gespeichert</a:t>
            </a:r>
          </a:p>
          <a:p>
            <a:r>
              <a:rPr lang="de-DE" dirty="0"/>
              <a:t>Jede weitere Verwendung des selben </a:t>
            </a:r>
            <a:r>
              <a:rPr lang="de-DE" dirty="0" err="1"/>
              <a:t>Chunks</a:t>
            </a:r>
            <a:r>
              <a:rPr lang="de-DE" dirty="0"/>
              <a:t> ist nur ein Verweis</a:t>
            </a:r>
          </a:p>
          <a:p>
            <a:r>
              <a:rPr lang="de-DE" dirty="0"/>
              <a:t>Im </a:t>
            </a:r>
            <a:r>
              <a:rPr lang="de-DE" dirty="0" err="1"/>
              <a:t>Bestenfall</a:t>
            </a:r>
            <a:r>
              <a:rPr lang="de-DE" dirty="0"/>
              <a:t>: 2 identische Dateien, zweite belegt </a:t>
            </a:r>
            <a:r>
              <a:rPr lang="de-DE" dirty="0" err="1"/>
              <a:t>zb</a:t>
            </a:r>
            <a:r>
              <a:rPr lang="de-DE" dirty="0"/>
              <a:t>. nur 4 </a:t>
            </a:r>
            <a:r>
              <a:rPr lang="de-DE" dirty="0" err="1"/>
              <a:t>kb</a:t>
            </a:r>
            <a:endParaRPr lang="de-DE" dirty="0"/>
          </a:p>
          <a:p>
            <a:r>
              <a:rPr lang="de-DE" dirty="0" err="1"/>
              <a:t>Deduplikation</a:t>
            </a:r>
            <a:r>
              <a:rPr lang="de-DE" dirty="0"/>
              <a:t> erfolgt nach Zeitplan</a:t>
            </a:r>
          </a:p>
        </p:txBody>
      </p:sp>
      <p:sp>
        <p:nvSpPr>
          <p:cNvPr id="4" name="Foliennummernplatzhalter 3"/>
          <p:cNvSpPr>
            <a:spLocks noGrp="1"/>
          </p:cNvSpPr>
          <p:nvPr>
            <p:ph type="sldNum" sz="quarter" idx="12"/>
          </p:nvPr>
        </p:nvSpPr>
        <p:spPr/>
        <p:txBody>
          <a:bodyPr/>
          <a:lstStyle/>
          <a:p>
            <a:fld id="{D0B68A9A-8F5D-4114-819E-CD9E627B0FFB}" type="slidenum">
              <a:rPr lang="de-DE" smtClean="0"/>
              <a:t>53</a:t>
            </a:fld>
            <a:endParaRPr lang="de-DE"/>
          </a:p>
        </p:txBody>
      </p:sp>
    </p:spTree>
    <p:extLst>
      <p:ext uri="{BB962C8B-B14F-4D97-AF65-F5344CB8AC3E}">
        <p14:creationId xmlns:p14="http://schemas.microsoft.com/office/powerpoint/2010/main" val="1029935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Datendeduplizierung</a:t>
            </a:r>
            <a:endParaRPr lang="de-DE" dirty="0"/>
          </a:p>
        </p:txBody>
      </p:sp>
      <p:sp>
        <p:nvSpPr>
          <p:cNvPr id="3" name="Inhaltsplatzhalter 2"/>
          <p:cNvSpPr>
            <a:spLocks noGrp="1"/>
          </p:cNvSpPr>
          <p:nvPr>
            <p:ph idx="1"/>
          </p:nvPr>
        </p:nvSpPr>
        <p:spPr/>
        <p:txBody>
          <a:bodyPr/>
          <a:lstStyle/>
          <a:p>
            <a:r>
              <a:rPr lang="de-DE" dirty="0"/>
              <a:t>Verbesserte Durchsatzoptimierung für große </a:t>
            </a:r>
            <a:r>
              <a:rPr lang="de-DE" dirty="0" err="1"/>
              <a:t>Volumes</a:t>
            </a:r>
            <a:endParaRPr lang="de-DE" dirty="0"/>
          </a:p>
          <a:p>
            <a:pPr lvl="1"/>
            <a:r>
              <a:rPr lang="de-DE" dirty="0"/>
              <a:t>Durch eine </a:t>
            </a:r>
            <a:r>
              <a:rPr lang="de-DE" dirty="0" err="1"/>
              <a:t>Algorythmusoptimierung</a:t>
            </a:r>
            <a:r>
              <a:rPr lang="de-DE" dirty="0"/>
              <a:t>, kann die </a:t>
            </a:r>
            <a:r>
              <a:rPr lang="de-DE" dirty="0" err="1"/>
              <a:t>Deduplizierung</a:t>
            </a:r>
            <a:r>
              <a:rPr lang="de-DE" dirty="0"/>
              <a:t> nun mehrere Prozessoren nutzen</a:t>
            </a:r>
          </a:p>
          <a:p>
            <a:pPr lvl="1"/>
            <a:r>
              <a:rPr lang="de-DE" dirty="0"/>
              <a:t>Durch diese Durchsatzratenoptimierung können mehrere kleine </a:t>
            </a:r>
            <a:r>
              <a:rPr lang="de-DE" dirty="0" err="1"/>
              <a:t>Deduplizierungen</a:t>
            </a:r>
            <a:r>
              <a:rPr lang="de-DE" dirty="0"/>
              <a:t> in eine Große gesetzt werden</a:t>
            </a:r>
          </a:p>
          <a:p>
            <a:pPr lvl="1"/>
            <a:r>
              <a:rPr lang="de-DE" dirty="0"/>
              <a:t>Unterstützung bis 64TB </a:t>
            </a:r>
            <a:r>
              <a:rPr lang="de-DE" dirty="0" err="1"/>
              <a:t>Volumes</a:t>
            </a:r>
            <a:endParaRPr lang="de-DE" dirty="0"/>
          </a:p>
        </p:txBody>
      </p:sp>
    </p:spTree>
    <p:extLst>
      <p:ext uri="{BB962C8B-B14F-4D97-AF65-F5344CB8AC3E}">
        <p14:creationId xmlns:p14="http://schemas.microsoft.com/office/powerpoint/2010/main" val="1898344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a:t>Datendeduplizierung</a:t>
            </a:r>
            <a:endParaRPr lang="de-DE" dirty="0"/>
          </a:p>
        </p:txBody>
      </p:sp>
      <p:sp>
        <p:nvSpPr>
          <p:cNvPr id="3" name="Inhaltsplatzhalter 2"/>
          <p:cNvSpPr>
            <a:spLocks noGrp="1"/>
          </p:cNvSpPr>
          <p:nvPr>
            <p:ph idx="1"/>
          </p:nvPr>
        </p:nvSpPr>
        <p:spPr/>
        <p:txBody>
          <a:bodyPr/>
          <a:lstStyle/>
          <a:p>
            <a:r>
              <a:rPr lang="de-DE" dirty="0"/>
              <a:t>Verbesserte Leistung für große Dateien</a:t>
            </a:r>
          </a:p>
          <a:p>
            <a:pPr lvl="1"/>
            <a:r>
              <a:rPr lang="de-DE" dirty="0"/>
              <a:t>Die vorherig genannte Optimierung sorgt ebenfalls für Leistungsverbesserung in der </a:t>
            </a:r>
            <a:r>
              <a:rPr lang="de-DE" dirty="0" err="1"/>
              <a:t>Deduplizierung</a:t>
            </a:r>
            <a:r>
              <a:rPr lang="de-DE" dirty="0"/>
              <a:t> bei großen Dateien</a:t>
            </a:r>
          </a:p>
          <a:p>
            <a:pPr lvl="1"/>
            <a:r>
              <a:rPr lang="de-DE" dirty="0"/>
              <a:t>Dateien </a:t>
            </a:r>
            <a:r>
              <a:rPr lang="de-DE"/>
              <a:t>in </a:t>
            </a:r>
            <a:r>
              <a:rPr lang="de-DE" dirty="0"/>
              <a:t>G</a:t>
            </a:r>
            <a:r>
              <a:rPr lang="de-DE"/>
              <a:t>rößen </a:t>
            </a:r>
            <a:r>
              <a:rPr lang="de-DE" dirty="0"/>
              <a:t>von 100GB bis 1TB </a:t>
            </a:r>
            <a:r>
              <a:rPr lang="de-DE"/>
              <a:t>bekommen einen </a:t>
            </a:r>
            <a:r>
              <a:rPr lang="de-DE" dirty="0"/>
              <a:t>höheren Durchsatz</a:t>
            </a:r>
          </a:p>
        </p:txBody>
      </p:sp>
      <p:pic>
        <p:nvPicPr>
          <p:cNvPr id="5" name="Grafik 4">
            <a:extLst>
              <a:ext uri="{FF2B5EF4-FFF2-40B4-BE49-F238E27FC236}">
                <a16:creationId xmlns:a16="http://schemas.microsoft.com/office/drawing/2014/main" id="{0BA34520-DEBD-4966-A629-3320D725A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15" y="3428907"/>
            <a:ext cx="5892769" cy="3311862"/>
          </a:xfrm>
          <a:prstGeom prst="rect">
            <a:avLst/>
          </a:prstGeom>
        </p:spPr>
      </p:pic>
    </p:spTree>
    <p:extLst>
      <p:ext uri="{BB962C8B-B14F-4D97-AF65-F5344CB8AC3E}">
        <p14:creationId xmlns:p14="http://schemas.microsoft.com/office/powerpoint/2010/main" val="2752517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83596" y="398834"/>
            <a:ext cx="10515600" cy="1233488"/>
          </a:xfrm>
        </p:spPr>
        <p:txBody>
          <a:bodyPr>
            <a:normAutofit/>
          </a:bodyPr>
          <a:lstStyle/>
          <a:p>
            <a:r>
              <a:rPr lang="de-DE" dirty="0" err="1"/>
              <a:t>Datendeduplizierung</a:t>
            </a:r>
            <a:br>
              <a:rPr lang="de-DE" dirty="0"/>
            </a:br>
            <a:r>
              <a:rPr lang="de-DE" sz="3100" dirty="0"/>
              <a:t>Modi</a:t>
            </a:r>
          </a:p>
        </p:txBody>
      </p:sp>
      <p:sp>
        <p:nvSpPr>
          <p:cNvPr id="5" name="AutoShape 4" descr="Illustration of file servers"/>
          <p:cNvSpPr>
            <a:spLocks noGrp="1" noChangeAspect="1" noChangeArrowheads="1"/>
          </p:cNvSpPr>
          <p:nvPr>
            <p:ph idx="1"/>
          </p:nvPr>
        </p:nvSpPr>
        <p:spPr bwMode="auto">
          <a:xfrm>
            <a:off x="2371724" y="1690688"/>
            <a:ext cx="8982075" cy="43513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de-DE" dirty="0"/>
              <a:t>Allgemeiner Dateiserver</a:t>
            </a:r>
          </a:p>
          <a:p>
            <a:r>
              <a:rPr lang="de-DE" dirty="0"/>
              <a:t>Besonders geeignet für</a:t>
            </a:r>
          </a:p>
          <a:p>
            <a:pPr lvl="1"/>
            <a:r>
              <a:rPr lang="de-DE" dirty="0"/>
              <a:t>Teamfreigaben</a:t>
            </a:r>
          </a:p>
          <a:p>
            <a:pPr lvl="1"/>
            <a:r>
              <a:rPr lang="de-DE" dirty="0"/>
              <a:t>Basisordner von Benutzern</a:t>
            </a:r>
          </a:p>
          <a:p>
            <a:pPr lvl="1"/>
            <a:r>
              <a:rPr lang="de-DE" dirty="0"/>
              <a:t>Arbeitsordner</a:t>
            </a:r>
          </a:p>
          <a:p>
            <a:pPr lvl="1"/>
            <a:r>
              <a:rPr lang="de-DE" dirty="0"/>
              <a:t>Freigaben für die Softwareentwicklung</a:t>
            </a:r>
          </a:p>
        </p:txBody>
      </p:sp>
      <p:sp>
        <p:nvSpPr>
          <p:cNvPr id="6" name="AutoShape 6" descr="Illustration of file servers"/>
          <p:cNvSpPr>
            <a:spLocks noChangeAspect="1" noChangeArrowheads="1"/>
          </p:cNvSpPr>
          <p:nvPr/>
        </p:nvSpPr>
        <p:spPr bwMode="auto">
          <a:xfrm>
            <a:off x="5988996" y="32182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21" y="2675425"/>
            <a:ext cx="1941973" cy="2412389"/>
          </a:xfrm>
          <a:prstGeom prst="rect">
            <a:avLst/>
          </a:prstGeom>
        </p:spPr>
      </p:pic>
    </p:spTree>
    <p:extLst>
      <p:ext uri="{BB962C8B-B14F-4D97-AF65-F5344CB8AC3E}">
        <p14:creationId xmlns:p14="http://schemas.microsoft.com/office/powerpoint/2010/main" val="3427743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450123" y="1825625"/>
            <a:ext cx="8903677" cy="4351338"/>
          </a:xfrm>
        </p:spPr>
        <p:txBody>
          <a:bodyPr/>
          <a:lstStyle/>
          <a:p>
            <a:r>
              <a:rPr lang="de-DE" dirty="0"/>
              <a:t>VDI-Bereitstellungen (virtueller Desktopinfrastruktur)</a:t>
            </a:r>
          </a:p>
          <a:p>
            <a:r>
              <a:rPr lang="de-DE" dirty="0"/>
              <a:t>Geeignet für</a:t>
            </a:r>
          </a:p>
          <a:p>
            <a:pPr lvl="1"/>
            <a:r>
              <a:rPr lang="de-DE" dirty="0"/>
              <a:t>VDI benutzt virtuelle Festplatten welche fast identisch untereinander sind</a:t>
            </a:r>
          </a:p>
          <a:p>
            <a:pPr lvl="1"/>
            <a:r>
              <a:rPr lang="de-DE" dirty="0"/>
              <a:t>Wirkt der VDI-Startverzögerung entgegen</a:t>
            </a:r>
          </a:p>
          <a:p>
            <a:endParaRPr lang="de-DE" dirty="0"/>
          </a:p>
        </p:txBody>
      </p:sp>
      <p:sp>
        <p:nvSpPr>
          <p:cNvPr id="6" name="Titel 1"/>
          <p:cNvSpPr>
            <a:spLocks noGrp="1"/>
          </p:cNvSpPr>
          <p:nvPr>
            <p:ph type="title"/>
          </p:nvPr>
        </p:nvSpPr>
        <p:spPr/>
        <p:txBody>
          <a:bodyPr>
            <a:normAutofit/>
          </a:bodyPr>
          <a:lstStyle/>
          <a:p>
            <a:r>
              <a:rPr lang="de-DE" dirty="0" err="1"/>
              <a:t>Datendeduplizierung</a:t>
            </a:r>
            <a:br>
              <a:rPr lang="de-DE" dirty="0"/>
            </a:br>
            <a:r>
              <a:rPr lang="de-DE" sz="3100" dirty="0"/>
              <a:t>Modi</a:t>
            </a: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56" y="2751748"/>
            <a:ext cx="2352675" cy="1905000"/>
          </a:xfrm>
          <a:prstGeom prst="rect">
            <a:avLst/>
          </a:prstGeom>
        </p:spPr>
      </p:pic>
    </p:spTree>
    <p:extLst>
      <p:ext uri="{BB962C8B-B14F-4D97-AF65-F5344CB8AC3E}">
        <p14:creationId xmlns:p14="http://schemas.microsoft.com/office/powerpoint/2010/main" val="1579779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699846" y="1825625"/>
            <a:ext cx="9653954" cy="4351338"/>
          </a:xfrm>
        </p:spPr>
        <p:txBody>
          <a:bodyPr/>
          <a:lstStyle/>
          <a:p>
            <a:r>
              <a:rPr lang="de-DE" dirty="0"/>
              <a:t>Virtualisierter Sicherungsserver</a:t>
            </a:r>
          </a:p>
          <a:p>
            <a:r>
              <a:rPr lang="de-DE" dirty="0"/>
              <a:t>Geeignet für:</a:t>
            </a:r>
          </a:p>
          <a:p>
            <a:pPr lvl="1"/>
            <a:r>
              <a:rPr lang="de-DE" dirty="0"/>
              <a:t>Server die als Sicherungsziel dienen für </a:t>
            </a:r>
            <a:r>
              <a:rPr lang="de-DE" dirty="0" err="1"/>
              <a:t>BackupProgramme</a:t>
            </a:r>
            <a:r>
              <a:rPr lang="de-DE" dirty="0"/>
              <a:t> wie</a:t>
            </a:r>
          </a:p>
          <a:p>
            <a:pPr lvl="2"/>
            <a:r>
              <a:rPr lang="de-DE" dirty="0"/>
              <a:t>Windows Server Sicherung</a:t>
            </a:r>
          </a:p>
          <a:p>
            <a:pPr lvl="2"/>
            <a:r>
              <a:rPr lang="de-DE" dirty="0"/>
              <a:t>Microsoft Data </a:t>
            </a:r>
            <a:r>
              <a:rPr lang="de-DE" dirty="0" err="1"/>
              <a:t>Protection</a:t>
            </a:r>
            <a:r>
              <a:rPr lang="de-DE" dirty="0"/>
              <a:t> Manager</a:t>
            </a:r>
          </a:p>
          <a:p>
            <a:pPr lvl="2"/>
            <a:r>
              <a:rPr lang="de-DE" dirty="0"/>
              <a:t>anderer filebasierter Backup Software</a:t>
            </a:r>
          </a:p>
          <a:p>
            <a:pPr lvl="1"/>
            <a:r>
              <a:rPr lang="de-DE" dirty="0"/>
              <a:t>Da aufgrund von Sicherungsmomentaufnahmen sehr viele Daten doppelt vorkommen</a:t>
            </a:r>
          </a:p>
        </p:txBody>
      </p:sp>
      <p:sp>
        <p:nvSpPr>
          <p:cNvPr id="4" name="Titel 1"/>
          <p:cNvSpPr>
            <a:spLocks noGrp="1"/>
          </p:cNvSpPr>
          <p:nvPr>
            <p:ph type="title"/>
          </p:nvPr>
        </p:nvSpPr>
        <p:spPr/>
        <p:txBody>
          <a:bodyPr>
            <a:normAutofit/>
          </a:bodyPr>
          <a:lstStyle/>
          <a:p>
            <a:r>
              <a:rPr lang="de-DE" dirty="0" err="1"/>
              <a:t>Datendeduplizierung</a:t>
            </a:r>
            <a:br>
              <a:rPr lang="de-DE" dirty="0"/>
            </a:br>
            <a:r>
              <a:rPr lang="de-DE" sz="3100" dirty="0"/>
              <a:t>Modi</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39" y="3048794"/>
            <a:ext cx="1743075" cy="1905000"/>
          </a:xfrm>
          <a:prstGeom prst="rect">
            <a:avLst/>
          </a:prstGeom>
        </p:spPr>
      </p:pic>
    </p:spTree>
    <p:extLst>
      <p:ext uri="{BB962C8B-B14F-4D97-AF65-F5344CB8AC3E}">
        <p14:creationId xmlns:p14="http://schemas.microsoft.com/office/powerpoint/2010/main" val="708208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Nach Installation der Rolle kann folgendes Tool verwendet werden zur Evaluierung ob sich eine Aktivierung „lohnt“</a:t>
            </a:r>
          </a:p>
          <a:p>
            <a:r>
              <a:rPr lang="de-DE" altLang="de-DE" dirty="0"/>
              <a:t>C:\Windows\System32\DDPEval.exe &lt;Pfad&gt;</a:t>
            </a:r>
          </a:p>
          <a:p>
            <a:endParaRPr lang="de-DE" dirty="0"/>
          </a:p>
        </p:txBody>
      </p:sp>
      <p:sp>
        <p:nvSpPr>
          <p:cNvPr id="5" name="Titel 1"/>
          <p:cNvSpPr>
            <a:spLocks noGrp="1"/>
          </p:cNvSpPr>
          <p:nvPr>
            <p:ph type="title"/>
          </p:nvPr>
        </p:nvSpPr>
        <p:spPr/>
        <p:txBody>
          <a:bodyPr>
            <a:normAutofit/>
          </a:bodyPr>
          <a:lstStyle/>
          <a:p>
            <a:r>
              <a:rPr lang="de-DE"/>
              <a:t>Datendeduplizierung</a:t>
            </a:r>
            <a:br>
              <a:rPr lang="de-DE" dirty="0"/>
            </a:br>
            <a:r>
              <a:rPr lang="de-DE" sz="2800" dirty="0"/>
              <a:t>Tools zur Evaluierung</a:t>
            </a:r>
          </a:p>
        </p:txBody>
      </p:sp>
      <p:pic>
        <p:nvPicPr>
          <p:cNvPr id="11" name="Grafik 10"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625" y="3266574"/>
            <a:ext cx="5306165" cy="3591426"/>
          </a:xfrm>
          <a:prstGeom prst="rect">
            <a:avLst/>
          </a:prstGeom>
        </p:spPr>
      </p:pic>
    </p:spTree>
    <p:extLst>
      <p:ext uri="{BB962C8B-B14F-4D97-AF65-F5344CB8AC3E}">
        <p14:creationId xmlns:p14="http://schemas.microsoft.com/office/powerpoint/2010/main" val="198662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Mindestanforderungen</a:t>
            </a:r>
          </a:p>
        </p:txBody>
      </p:sp>
      <p:sp>
        <p:nvSpPr>
          <p:cNvPr id="3" name="Inhaltsplatzhalter 2"/>
          <p:cNvSpPr>
            <a:spLocks noGrp="1"/>
          </p:cNvSpPr>
          <p:nvPr>
            <p:ph idx="1"/>
          </p:nvPr>
        </p:nvSpPr>
        <p:spPr/>
        <p:txBody>
          <a:bodyPr>
            <a:normAutofit fontScale="92500" lnSpcReduction="20000"/>
          </a:bodyPr>
          <a:lstStyle/>
          <a:p>
            <a:r>
              <a:rPr lang="de-DE" dirty="0"/>
              <a:t>CPU</a:t>
            </a:r>
          </a:p>
          <a:p>
            <a:pPr lvl="1"/>
            <a:r>
              <a:rPr lang="de-DE" dirty="0"/>
              <a:t>min. 1,4 GHz-Prozessor mit 64 Bit </a:t>
            </a:r>
          </a:p>
          <a:p>
            <a:r>
              <a:rPr lang="de-DE" dirty="0"/>
              <a:t>RAM (ECC)</a:t>
            </a:r>
          </a:p>
          <a:p>
            <a:pPr lvl="1"/>
            <a:r>
              <a:rPr lang="de-DE" dirty="0"/>
              <a:t>Core min. 512 MB	</a:t>
            </a:r>
          </a:p>
          <a:p>
            <a:pPr lvl="1"/>
            <a:r>
              <a:rPr lang="de-DE" dirty="0"/>
              <a:t>GUI min. 2 GB</a:t>
            </a:r>
          </a:p>
          <a:p>
            <a:r>
              <a:rPr lang="de-DE" dirty="0"/>
              <a:t>Speicherplatz</a:t>
            </a:r>
          </a:p>
          <a:p>
            <a:pPr lvl="1"/>
            <a:r>
              <a:rPr lang="de-DE" dirty="0"/>
              <a:t>mindestens 32 GB</a:t>
            </a:r>
          </a:p>
          <a:p>
            <a:pPr lvl="1"/>
            <a:r>
              <a:rPr lang="de-DE" dirty="0"/>
              <a:t>wenn mehr als 16 GB Ram verwendet werden wird mehr benötigt</a:t>
            </a:r>
          </a:p>
          <a:p>
            <a:r>
              <a:rPr lang="de-DE" dirty="0"/>
              <a:t>Sonstiges</a:t>
            </a:r>
          </a:p>
          <a:p>
            <a:pPr lvl="1"/>
            <a:r>
              <a:rPr lang="de-DE" dirty="0"/>
              <a:t>Laufwerk / PXE</a:t>
            </a:r>
          </a:p>
          <a:p>
            <a:pPr lvl="1"/>
            <a:r>
              <a:rPr lang="de-DE" dirty="0"/>
              <a:t>VGA Monitor mit min. 800x600</a:t>
            </a:r>
          </a:p>
          <a:p>
            <a:pPr lvl="1"/>
            <a:r>
              <a:rPr lang="de-DE" dirty="0"/>
              <a:t>Tastatur und Maus</a:t>
            </a:r>
          </a:p>
          <a:p>
            <a:pPr lvl="1"/>
            <a:r>
              <a:rPr lang="de-DE" dirty="0"/>
              <a:t>(Internetzugang)</a:t>
            </a:r>
          </a:p>
        </p:txBody>
      </p:sp>
      <p:sp>
        <p:nvSpPr>
          <p:cNvPr id="4" name="Foliennummernplatzhalter 3"/>
          <p:cNvSpPr>
            <a:spLocks noGrp="1"/>
          </p:cNvSpPr>
          <p:nvPr>
            <p:ph type="sldNum" sz="quarter" idx="12"/>
          </p:nvPr>
        </p:nvSpPr>
        <p:spPr/>
        <p:txBody>
          <a:bodyPr/>
          <a:lstStyle/>
          <a:p>
            <a:fld id="{D0B68A9A-8F5D-4114-819E-CD9E627B0FFB}" type="slidenum">
              <a:rPr lang="de-DE" smtClean="0"/>
              <a:t>6</a:t>
            </a:fld>
            <a:endParaRPr lang="de-DE"/>
          </a:p>
        </p:txBody>
      </p:sp>
      <p:pic>
        <p:nvPicPr>
          <p:cNvPr id="5" name="Grafik 4"/>
          <p:cNvPicPr>
            <a:picLocks noChangeAspect="1"/>
          </p:cNvPicPr>
          <p:nvPr/>
        </p:nvPicPr>
        <p:blipFill>
          <a:blip r:embed="rId2"/>
          <a:stretch>
            <a:fillRect/>
          </a:stretch>
        </p:blipFill>
        <p:spPr>
          <a:xfrm>
            <a:off x="6237733" y="1309816"/>
            <a:ext cx="4953627" cy="2304921"/>
          </a:xfrm>
          <a:prstGeom prst="rect">
            <a:avLst/>
          </a:prstGeom>
        </p:spPr>
      </p:pic>
    </p:spTree>
    <p:extLst>
      <p:ext uri="{BB962C8B-B14F-4D97-AF65-F5344CB8AC3E}">
        <p14:creationId xmlns:p14="http://schemas.microsoft.com/office/powerpoint/2010/main" val="3951885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ormAutofit/>
          </a:bodyPr>
          <a:lstStyle/>
          <a:p>
            <a:pPr marL="0" indent="0" algn="ctr">
              <a:buNone/>
            </a:pPr>
            <a:endParaRPr lang="de-DE" dirty="0"/>
          </a:p>
          <a:p>
            <a:pPr marL="0" indent="0" algn="ctr">
              <a:buNone/>
            </a:pPr>
            <a:endParaRPr lang="de-DE" dirty="0"/>
          </a:p>
          <a:p>
            <a:pPr marL="0" indent="0" algn="ctr">
              <a:buNone/>
            </a:pPr>
            <a:r>
              <a:rPr lang="de-DE" sz="8800" dirty="0"/>
              <a:t>Storage Replica</a:t>
            </a:r>
          </a:p>
          <a:p>
            <a:pPr marL="0" indent="0" algn="ctr">
              <a:buNone/>
            </a:pPr>
            <a:endParaRPr lang="de-DE" sz="4000" dirty="0">
              <a:solidFill>
                <a:schemeClr val="bg1">
                  <a:lumMod val="65000"/>
                </a:schemeClr>
              </a:solidFill>
            </a:endParaRPr>
          </a:p>
        </p:txBody>
      </p:sp>
    </p:spTree>
    <p:extLst>
      <p:ext uri="{BB962C8B-B14F-4D97-AF65-F5344CB8AC3E}">
        <p14:creationId xmlns:p14="http://schemas.microsoft.com/office/powerpoint/2010/main" val="2956021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900" dirty="0"/>
              <a:t>Storage</a:t>
            </a:r>
            <a:br>
              <a:rPr lang="de-DE" dirty="0"/>
            </a:br>
            <a:r>
              <a:rPr lang="de-DE" sz="2800" dirty="0"/>
              <a:t>Neuerungen</a:t>
            </a:r>
            <a:endParaRPr lang="de-DE" dirty="0"/>
          </a:p>
        </p:txBody>
      </p:sp>
      <p:sp>
        <p:nvSpPr>
          <p:cNvPr id="3" name="Inhaltsplatzhalter 2"/>
          <p:cNvSpPr>
            <a:spLocks noGrp="1"/>
          </p:cNvSpPr>
          <p:nvPr>
            <p:ph idx="1"/>
          </p:nvPr>
        </p:nvSpPr>
        <p:spPr>
          <a:xfrm>
            <a:off x="656492" y="1825625"/>
            <a:ext cx="11078308" cy="4715852"/>
          </a:xfrm>
        </p:spPr>
        <p:txBody>
          <a:bodyPr>
            <a:normAutofit/>
          </a:bodyPr>
          <a:lstStyle/>
          <a:p>
            <a:r>
              <a:rPr lang="de-DE" dirty="0"/>
              <a:t>Test des Failover</a:t>
            </a:r>
          </a:p>
          <a:p>
            <a:r>
              <a:rPr lang="de-DE" dirty="0"/>
              <a:t>Unterstützung für das Windows </a:t>
            </a:r>
            <a:r>
              <a:rPr lang="de-DE"/>
              <a:t>Admin Center</a:t>
            </a:r>
          </a:p>
          <a:p>
            <a:endParaRPr lang="de-DE" dirty="0"/>
          </a:p>
        </p:txBody>
      </p:sp>
      <p:sp>
        <p:nvSpPr>
          <p:cNvPr id="4" name="Titel 1"/>
          <p:cNvSpPr txBox="1">
            <a:spLocks/>
          </p:cNvSpPr>
          <p:nvPr/>
        </p:nvSpPr>
        <p:spPr>
          <a:xfrm>
            <a:off x="1025770" y="2473569"/>
            <a:ext cx="10515600" cy="1233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100" dirty="0"/>
          </a:p>
        </p:txBody>
      </p:sp>
    </p:spTree>
    <p:extLst>
      <p:ext uri="{BB962C8B-B14F-4D97-AF65-F5344CB8AC3E}">
        <p14:creationId xmlns:p14="http://schemas.microsoft.com/office/powerpoint/2010/main" val="1544010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900" dirty="0"/>
              <a:t>Storage</a:t>
            </a:r>
            <a:br>
              <a:rPr lang="de-DE" dirty="0"/>
            </a:br>
            <a:r>
              <a:rPr lang="de-DE" sz="2800" dirty="0" err="1"/>
              <a:t>Storage</a:t>
            </a:r>
            <a:r>
              <a:rPr lang="de-DE" sz="2800" dirty="0"/>
              <a:t> </a:t>
            </a:r>
            <a:r>
              <a:rPr lang="de-DE" sz="2800" dirty="0" err="1"/>
              <a:t>Replica</a:t>
            </a:r>
            <a:endParaRPr lang="de-DE" dirty="0"/>
          </a:p>
        </p:txBody>
      </p:sp>
      <p:sp>
        <p:nvSpPr>
          <p:cNvPr id="3" name="Inhaltsplatzhalter 2"/>
          <p:cNvSpPr>
            <a:spLocks noGrp="1"/>
          </p:cNvSpPr>
          <p:nvPr>
            <p:ph idx="1"/>
          </p:nvPr>
        </p:nvSpPr>
        <p:spPr>
          <a:xfrm>
            <a:off x="656492" y="1825625"/>
            <a:ext cx="11078308" cy="4715852"/>
          </a:xfrm>
        </p:spPr>
        <p:txBody>
          <a:bodyPr>
            <a:normAutofit fontScale="92500"/>
          </a:bodyPr>
          <a:lstStyle/>
          <a:p>
            <a:r>
              <a:rPr lang="de-DE" dirty="0"/>
              <a:t>Replikation von </a:t>
            </a:r>
            <a:r>
              <a:rPr lang="de-DE" dirty="0" err="1"/>
              <a:t>Volumes</a:t>
            </a:r>
            <a:r>
              <a:rPr lang="de-DE" dirty="0"/>
              <a:t> zwischen Servern oder Clustern</a:t>
            </a:r>
          </a:p>
          <a:p>
            <a:r>
              <a:rPr lang="de-DE" dirty="0"/>
              <a:t>Für Desaster </a:t>
            </a:r>
            <a:r>
              <a:rPr lang="de-DE" dirty="0" err="1"/>
              <a:t>Recovery</a:t>
            </a:r>
            <a:endParaRPr lang="de-DE" dirty="0"/>
          </a:p>
          <a:p>
            <a:r>
              <a:rPr lang="de-DE" dirty="0"/>
              <a:t>Unterstützung für </a:t>
            </a:r>
            <a:r>
              <a:rPr lang="de-DE" dirty="0" err="1"/>
              <a:t>Stretched</a:t>
            </a:r>
            <a:r>
              <a:rPr lang="de-DE" dirty="0"/>
              <a:t> </a:t>
            </a:r>
            <a:r>
              <a:rPr lang="de-DE" dirty="0" err="1"/>
              <a:t>Failovercluster</a:t>
            </a:r>
            <a:endParaRPr lang="de-DE" dirty="0"/>
          </a:p>
          <a:p>
            <a:r>
              <a:rPr lang="de-DE" dirty="0"/>
              <a:t>Synchrone Replikation</a:t>
            </a:r>
          </a:p>
          <a:p>
            <a:pPr lvl="1"/>
            <a:r>
              <a:rPr lang="de-DE" dirty="0"/>
              <a:t>spiegelt Daten an physischen Standorten</a:t>
            </a:r>
          </a:p>
          <a:p>
            <a:pPr lvl="1"/>
            <a:r>
              <a:rPr lang="de-DE" dirty="0"/>
              <a:t>ausfallsichere </a:t>
            </a:r>
            <a:r>
              <a:rPr lang="de-DE" dirty="0" err="1"/>
              <a:t>Volumes</a:t>
            </a:r>
            <a:endParaRPr lang="de-DE" dirty="0"/>
          </a:p>
          <a:p>
            <a:pPr lvl="1"/>
            <a:r>
              <a:rPr lang="de-DE" dirty="0"/>
              <a:t>kein Datenverlust auf </a:t>
            </a:r>
            <a:r>
              <a:rPr lang="de-DE" dirty="0" err="1"/>
              <a:t>Dateisystemsebene</a:t>
            </a:r>
            <a:endParaRPr lang="de-DE" dirty="0"/>
          </a:p>
          <a:p>
            <a:r>
              <a:rPr lang="de-DE" dirty="0"/>
              <a:t>asynchrone Replikation</a:t>
            </a:r>
          </a:p>
          <a:p>
            <a:pPr lvl="1"/>
            <a:r>
              <a:rPr lang="de-DE" dirty="0"/>
              <a:t>spiegelt Daten zwischen Standorten über regionale Bereiche </a:t>
            </a:r>
          </a:p>
          <a:p>
            <a:pPr lvl="1"/>
            <a:r>
              <a:rPr lang="de-DE" dirty="0"/>
              <a:t>gedacht für höhere </a:t>
            </a:r>
            <a:r>
              <a:rPr lang="de-DE" dirty="0" err="1"/>
              <a:t>Latenzen</a:t>
            </a:r>
            <a:endParaRPr lang="de-DE" dirty="0"/>
          </a:p>
          <a:p>
            <a:pPr lvl="1"/>
            <a:r>
              <a:rPr lang="de-DE" dirty="0"/>
              <a:t>jedoch ohne die Garantie das beide Standort identische Daten zum Fehlerzeitpunk haben</a:t>
            </a:r>
          </a:p>
        </p:txBody>
      </p:sp>
      <p:sp>
        <p:nvSpPr>
          <p:cNvPr id="4" name="Titel 1"/>
          <p:cNvSpPr txBox="1">
            <a:spLocks/>
          </p:cNvSpPr>
          <p:nvPr/>
        </p:nvSpPr>
        <p:spPr>
          <a:xfrm>
            <a:off x="1025770" y="2473569"/>
            <a:ext cx="10515600" cy="1233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100" dirty="0"/>
          </a:p>
        </p:txBody>
      </p:sp>
    </p:spTree>
    <p:extLst>
      <p:ext uri="{BB962C8B-B14F-4D97-AF65-F5344CB8AC3E}">
        <p14:creationId xmlns:p14="http://schemas.microsoft.com/office/powerpoint/2010/main" val="3215371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p:txBody>
          <a:bodyPr>
            <a:normAutofit lnSpcReduction="10000"/>
          </a:bodyPr>
          <a:lstStyle/>
          <a:p>
            <a:r>
              <a:rPr lang="en-US" dirty="0"/>
              <a:t>Neue </a:t>
            </a:r>
            <a:r>
              <a:rPr lang="en-US" dirty="0" err="1"/>
              <a:t>Funktion</a:t>
            </a:r>
            <a:r>
              <a:rPr lang="en-US" dirty="0"/>
              <a:t> </a:t>
            </a:r>
            <a:r>
              <a:rPr lang="en-US" dirty="0" err="1"/>
              <a:t>für</a:t>
            </a:r>
            <a:r>
              <a:rPr lang="en-US" dirty="0"/>
              <a:t> </a:t>
            </a:r>
            <a:r>
              <a:rPr lang="en-US" dirty="0" err="1"/>
              <a:t>Notfallwiederherstellung</a:t>
            </a:r>
            <a:r>
              <a:rPr lang="en-US" dirty="0"/>
              <a:t> und </a:t>
            </a:r>
            <a:r>
              <a:rPr lang="en-US" dirty="0" err="1"/>
              <a:t>Bereitschaft</a:t>
            </a:r>
            <a:endParaRPr lang="en-US" dirty="0"/>
          </a:p>
          <a:p>
            <a:r>
              <a:rPr lang="en-US" dirty="0" err="1"/>
              <a:t>Daten</a:t>
            </a:r>
            <a:r>
              <a:rPr lang="en-US" dirty="0"/>
              <a:t> </a:t>
            </a:r>
            <a:r>
              <a:rPr lang="en-US" dirty="0" err="1"/>
              <a:t>synchron</a:t>
            </a:r>
            <a:r>
              <a:rPr lang="en-US" dirty="0"/>
              <a:t> in Racks, </a:t>
            </a:r>
            <a:r>
              <a:rPr lang="en-US" dirty="0" err="1"/>
              <a:t>Etagen</a:t>
            </a:r>
            <a:r>
              <a:rPr lang="en-US" dirty="0"/>
              <a:t>, </a:t>
            </a:r>
            <a:r>
              <a:rPr lang="en-US" dirty="0" err="1"/>
              <a:t>Gebäuden</a:t>
            </a:r>
            <a:r>
              <a:rPr lang="en-US" dirty="0"/>
              <a:t>, </a:t>
            </a:r>
            <a:r>
              <a:rPr lang="en-US" dirty="0" err="1"/>
              <a:t>Bezirken</a:t>
            </a:r>
            <a:r>
              <a:rPr lang="en-US" dirty="0"/>
              <a:t> und </a:t>
            </a:r>
            <a:r>
              <a:rPr lang="en-US" dirty="0" err="1"/>
              <a:t>Städten</a:t>
            </a:r>
            <a:endParaRPr lang="en-US" dirty="0"/>
          </a:p>
          <a:p>
            <a:r>
              <a:rPr lang="en-US" dirty="0"/>
              <a:t>Schutz </a:t>
            </a:r>
            <a:r>
              <a:rPr lang="en-US" dirty="0" err="1"/>
              <a:t>vor</a:t>
            </a:r>
            <a:r>
              <a:rPr lang="en-US" dirty="0"/>
              <a:t> </a:t>
            </a:r>
            <a:r>
              <a:rPr lang="en-US" dirty="0" err="1"/>
              <a:t>Datenverlust</a:t>
            </a:r>
            <a:r>
              <a:rPr lang="en-US" dirty="0"/>
              <a:t> </a:t>
            </a:r>
          </a:p>
          <a:p>
            <a:pPr lvl="1"/>
            <a:r>
              <a:rPr lang="en-US" dirty="0" err="1"/>
              <a:t>bei</a:t>
            </a:r>
            <a:r>
              <a:rPr lang="en-US" dirty="0"/>
              <a:t> </a:t>
            </a:r>
            <a:r>
              <a:rPr lang="en-US" dirty="0" err="1"/>
              <a:t>geplanten</a:t>
            </a:r>
            <a:r>
              <a:rPr lang="en-US" dirty="0"/>
              <a:t> </a:t>
            </a:r>
            <a:r>
              <a:rPr lang="en-US" dirty="0" err="1"/>
              <a:t>Ereignissen</a:t>
            </a:r>
            <a:r>
              <a:rPr lang="en-US" dirty="0"/>
              <a:t> </a:t>
            </a:r>
            <a:r>
              <a:rPr lang="en-US" dirty="0" err="1"/>
              <a:t>oder</a:t>
            </a:r>
            <a:r>
              <a:rPr lang="en-US" dirty="0"/>
              <a:t> </a:t>
            </a:r>
            <a:r>
              <a:rPr lang="en-US" dirty="0" err="1"/>
              <a:t>Katastrophensituationen</a:t>
            </a:r>
            <a:endParaRPr lang="en-US" dirty="0"/>
          </a:p>
          <a:p>
            <a:r>
              <a:rPr lang="en-US" dirty="0" err="1"/>
              <a:t>effizientere</a:t>
            </a:r>
            <a:r>
              <a:rPr lang="en-US" dirty="0"/>
              <a:t> </a:t>
            </a:r>
            <a:r>
              <a:rPr lang="en-US" dirty="0" err="1"/>
              <a:t>Verwendung</a:t>
            </a:r>
            <a:r>
              <a:rPr lang="en-US" dirty="0"/>
              <a:t> von </a:t>
            </a:r>
            <a:r>
              <a:rPr lang="en-US" dirty="0" err="1"/>
              <a:t>mehreren</a:t>
            </a:r>
            <a:r>
              <a:rPr lang="en-US" dirty="0"/>
              <a:t> </a:t>
            </a:r>
            <a:r>
              <a:rPr lang="en-US" dirty="0" err="1"/>
              <a:t>Rechenzentren</a:t>
            </a:r>
            <a:endParaRPr lang="en-US" dirty="0"/>
          </a:p>
          <a:p>
            <a:r>
              <a:rPr lang="en-US" dirty="0" err="1"/>
              <a:t>für</a:t>
            </a:r>
            <a:r>
              <a:rPr lang="en-US" dirty="0"/>
              <a:t> MAN </a:t>
            </a:r>
            <a:r>
              <a:rPr lang="en-US" dirty="0" err="1"/>
              <a:t>asynchrone</a:t>
            </a:r>
            <a:r>
              <a:rPr lang="en-US" dirty="0"/>
              <a:t> </a:t>
            </a:r>
            <a:r>
              <a:rPr lang="en-US" dirty="0" err="1"/>
              <a:t>Replikation</a:t>
            </a:r>
            <a:endParaRPr lang="en-US" dirty="0"/>
          </a:p>
          <a:p>
            <a:r>
              <a:rPr lang="en-US" dirty="0" err="1"/>
              <a:t>ersetzt</a:t>
            </a:r>
            <a:r>
              <a:rPr lang="en-US" dirty="0"/>
              <a:t> Low-End-</a:t>
            </a:r>
            <a:r>
              <a:rPr lang="en-US" dirty="0" err="1"/>
              <a:t>Lösungen</a:t>
            </a:r>
            <a:r>
              <a:rPr lang="en-US" dirty="0"/>
              <a:t> </a:t>
            </a:r>
            <a:r>
              <a:rPr lang="en-US" dirty="0" err="1"/>
              <a:t>wie</a:t>
            </a:r>
            <a:r>
              <a:rPr lang="en-US" dirty="0"/>
              <a:t> DFS-R</a:t>
            </a:r>
          </a:p>
          <a:p>
            <a:r>
              <a:rPr lang="en-US" dirty="0" err="1"/>
              <a:t>Replikation</a:t>
            </a:r>
            <a:r>
              <a:rPr lang="en-US" dirty="0"/>
              <a:t> </a:t>
            </a:r>
            <a:r>
              <a:rPr lang="en-US" dirty="0" err="1"/>
              <a:t>wird</a:t>
            </a:r>
            <a:r>
              <a:rPr lang="en-US" dirty="0"/>
              <a:t> auf </a:t>
            </a:r>
            <a:r>
              <a:rPr lang="en-US" dirty="0" err="1"/>
              <a:t>Partitionsebene</a:t>
            </a:r>
            <a:r>
              <a:rPr lang="en-US" dirty="0"/>
              <a:t> </a:t>
            </a:r>
            <a:r>
              <a:rPr lang="en-US" dirty="0" err="1"/>
              <a:t>ausgeführt</a:t>
            </a:r>
            <a:endParaRPr lang="en-US" dirty="0"/>
          </a:p>
          <a:p>
            <a:pPr lvl="1"/>
            <a:r>
              <a:rPr lang="en-US" dirty="0" err="1"/>
              <a:t>dadurch</a:t>
            </a:r>
            <a:r>
              <a:rPr lang="en-US" dirty="0"/>
              <a:t> </a:t>
            </a:r>
            <a:r>
              <a:rPr lang="en-US" dirty="0" err="1"/>
              <a:t>Replikation</a:t>
            </a:r>
            <a:r>
              <a:rPr lang="en-US" dirty="0"/>
              <a:t> von </a:t>
            </a:r>
            <a:r>
              <a:rPr lang="en-US" dirty="0" err="1"/>
              <a:t>geöffneten</a:t>
            </a:r>
            <a:r>
              <a:rPr lang="en-US" dirty="0"/>
              <a:t> </a:t>
            </a:r>
            <a:r>
              <a:rPr lang="en-US" dirty="0" err="1"/>
              <a:t>Dateien</a:t>
            </a:r>
            <a:endParaRPr lang="en-US" dirty="0"/>
          </a:p>
          <a:p>
            <a:pPr lvl="1"/>
            <a:r>
              <a:rPr lang="en-US" dirty="0"/>
              <a:t>von VSS - </a:t>
            </a:r>
            <a:r>
              <a:rPr lang="en-US" dirty="0" err="1"/>
              <a:t>Dateien</a:t>
            </a:r>
            <a:endParaRPr lang="en-US" dirty="0"/>
          </a:p>
          <a:p>
            <a:endParaRPr lang="en-US" dirty="0"/>
          </a:p>
        </p:txBody>
      </p:sp>
    </p:spTree>
    <p:extLst>
      <p:ext uri="{BB962C8B-B14F-4D97-AF65-F5344CB8AC3E}">
        <p14:creationId xmlns:p14="http://schemas.microsoft.com/office/powerpoint/2010/main" val="1879140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a:xfrm>
            <a:off x="838201" y="2076599"/>
            <a:ext cx="10515600" cy="3816201"/>
          </a:xfrm>
        </p:spPr>
        <p:txBody>
          <a:bodyPr/>
          <a:lstStyle/>
          <a:p>
            <a:r>
              <a:rPr lang="de-DE" dirty="0"/>
              <a:t>Konfiguration </a:t>
            </a:r>
            <a:r>
              <a:rPr lang="de-DE" b="1" dirty="0" err="1"/>
              <a:t>Stretched</a:t>
            </a:r>
            <a:r>
              <a:rPr lang="de-DE" b="1" dirty="0"/>
              <a:t> Cluster</a:t>
            </a:r>
          </a:p>
          <a:p>
            <a:r>
              <a:rPr lang="de-DE" dirty="0"/>
              <a:t>ein Cluster über zwei verschiedene Standorte</a:t>
            </a:r>
          </a:p>
          <a:p>
            <a:r>
              <a:rPr lang="de-DE" dirty="0"/>
              <a:t>Knoten können asymmetrischen Speicher haben</a:t>
            </a:r>
          </a:p>
          <a:p>
            <a:r>
              <a:rPr lang="de-DE" dirty="0"/>
              <a:t>Replikation synchron oder asynchron möglich</a:t>
            </a:r>
          </a:p>
          <a:p>
            <a:r>
              <a:rPr lang="de-DE" dirty="0"/>
              <a:t>Verwaltung erfolgt über </a:t>
            </a:r>
            <a:r>
              <a:rPr lang="de-DE" dirty="0" err="1"/>
              <a:t>PowerShell</a:t>
            </a:r>
            <a:r>
              <a:rPr lang="de-DE" dirty="0"/>
              <a:t> oder </a:t>
            </a:r>
            <a:r>
              <a:rPr lang="de-DE" dirty="0" err="1"/>
              <a:t>Failovercluster</a:t>
            </a:r>
            <a:r>
              <a:rPr lang="de-DE" dirty="0"/>
              <a:t>-Manager</a:t>
            </a:r>
          </a:p>
          <a:p>
            <a:r>
              <a:rPr lang="de-DE" dirty="0"/>
              <a:t>automatisiertes </a:t>
            </a:r>
            <a:r>
              <a:rPr lang="de-DE" dirty="0" err="1"/>
              <a:t>Workloadfailover</a:t>
            </a:r>
            <a:r>
              <a:rPr lang="de-DE" dirty="0"/>
              <a:t> möglich</a:t>
            </a:r>
          </a:p>
          <a:p>
            <a:r>
              <a:rPr lang="de-DE" dirty="0"/>
              <a:t>Als Speicher kann SAS, SAN oder </a:t>
            </a:r>
            <a:r>
              <a:rPr lang="de-DE" dirty="0" err="1"/>
              <a:t>iSCI</a:t>
            </a:r>
            <a:r>
              <a:rPr lang="de-DE" dirty="0"/>
              <a:t>-LUN verwendet werden</a:t>
            </a:r>
          </a:p>
          <a:p>
            <a:endParaRPr lang="de-DE" b="1" dirty="0"/>
          </a:p>
        </p:txBody>
      </p:sp>
      <p:sp>
        <p:nvSpPr>
          <p:cNvPr id="6" name="AutoShape 2" descr="Diagramm, das zwei Clusterknoten in New York zeigt, die das Speicherreplikat verwenden, um den Speicher von New York mit zwei Knoten in New Jersey zu replizieren"/>
          <p:cNvSpPr>
            <a:spLocks noChangeAspect="1" noChangeArrowheads="1"/>
          </p:cNvSpPr>
          <p:nvPr/>
        </p:nvSpPr>
        <p:spPr bwMode="auto">
          <a:xfrm>
            <a:off x="63582062" y="15875000"/>
            <a:ext cx="2508738" cy="2508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415" y="2318122"/>
            <a:ext cx="3220686" cy="1666577"/>
          </a:xfrm>
          <a:prstGeom prst="rect">
            <a:avLst/>
          </a:prstGeom>
        </p:spPr>
      </p:pic>
    </p:spTree>
    <p:extLst>
      <p:ext uri="{BB962C8B-B14F-4D97-AF65-F5344CB8AC3E}">
        <p14:creationId xmlns:p14="http://schemas.microsoft.com/office/powerpoint/2010/main" val="1448958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a:xfrm>
            <a:off x="838201" y="2076599"/>
            <a:ext cx="10515600" cy="3816201"/>
          </a:xfrm>
        </p:spPr>
        <p:txBody>
          <a:bodyPr/>
          <a:lstStyle/>
          <a:p>
            <a:r>
              <a:rPr lang="de-DE" dirty="0"/>
              <a:t>Konfiguration </a:t>
            </a:r>
            <a:r>
              <a:rPr lang="de-DE" b="1" dirty="0"/>
              <a:t>Cluster-zu-Cluster</a:t>
            </a:r>
          </a:p>
          <a:p>
            <a:r>
              <a:rPr lang="de-DE" dirty="0"/>
              <a:t>Replikation zwischen zwei separaten Clustern</a:t>
            </a:r>
          </a:p>
          <a:p>
            <a:r>
              <a:rPr lang="de-DE" dirty="0"/>
              <a:t>Ein Cluster repliziert synchron oder asynchron in das andere</a:t>
            </a:r>
          </a:p>
          <a:p>
            <a:r>
              <a:rPr lang="de-DE" dirty="0"/>
              <a:t>Verwaltung über </a:t>
            </a:r>
            <a:r>
              <a:rPr lang="de-DE" dirty="0" err="1"/>
              <a:t>PowerShell</a:t>
            </a:r>
            <a:r>
              <a:rPr lang="de-DE" dirty="0"/>
              <a:t> oder Server-Manager</a:t>
            </a:r>
          </a:p>
          <a:p>
            <a:r>
              <a:rPr lang="de-DE" dirty="0"/>
              <a:t>für Failover manueller Eingriff erforderlich</a:t>
            </a:r>
          </a:p>
          <a:p>
            <a:r>
              <a:rPr lang="de-DE" dirty="0"/>
              <a:t>Als Speicher kann SAS, SAN, </a:t>
            </a:r>
            <a:r>
              <a:rPr lang="de-DE" dirty="0" err="1"/>
              <a:t>iSCSI</a:t>
            </a:r>
            <a:r>
              <a:rPr lang="de-DE" dirty="0"/>
              <a:t>-LUN verwendet werden</a:t>
            </a:r>
          </a:p>
          <a:p>
            <a:endParaRPr lang="de-DE" dirty="0"/>
          </a:p>
          <a:p>
            <a:endParaRPr lang="de-DE" b="1" dirty="0"/>
          </a:p>
        </p:txBody>
      </p:sp>
      <p:sp>
        <p:nvSpPr>
          <p:cNvPr id="6" name="AutoShape 2" descr="Diagramm, das zwei Clusterknoten in New York zeigt, die das Speicherreplikat verwenden, um den Speicher von New York mit zwei Knoten in New Jersey zu replizieren"/>
          <p:cNvSpPr>
            <a:spLocks noChangeAspect="1" noChangeArrowheads="1"/>
          </p:cNvSpPr>
          <p:nvPr/>
        </p:nvSpPr>
        <p:spPr bwMode="auto">
          <a:xfrm>
            <a:off x="63582062" y="15875000"/>
            <a:ext cx="2508738" cy="2508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425" y="1543199"/>
            <a:ext cx="3000375" cy="1552575"/>
          </a:xfrm>
          <a:prstGeom prst="rect">
            <a:avLst/>
          </a:prstGeom>
        </p:spPr>
      </p:pic>
    </p:spTree>
    <p:extLst>
      <p:ext uri="{BB962C8B-B14F-4D97-AF65-F5344CB8AC3E}">
        <p14:creationId xmlns:p14="http://schemas.microsoft.com/office/powerpoint/2010/main" val="92645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a:xfrm>
            <a:off x="838201" y="2076599"/>
            <a:ext cx="10515600" cy="3816201"/>
          </a:xfrm>
        </p:spPr>
        <p:txBody>
          <a:bodyPr/>
          <a:lstStyle/>
          <a:p>
            <a:r>
              <a:rPr lang="de-DE" dirty="0"/>
              <a:t>Konfiguration </a:t>
            </a:r>
            <a:r>
              <a:rPr lang="de-DE" b="1" dirty="0"/>
              <a:t>Server-zu-Server</a:t>
            </a:r>
          </a:p>
          <a:p>
            <a:r>
              <a:rPr lang="de-DE" dirty="0"/>
              <a:t>Replikation zwischen zwei eigenständigen Servern</a:t>
            </a:r>
          </a:p>
          <a:p>
            <a:r>
              <a:rPr lang="de-DE" dirty="0"/>
              <a:t>Server repliziert auf anderen Server</a:t>
            </a:r>
          </a:p>
          <a:p>
            <a:r>
              <a:rPr lang="de-DE" dirty="0"/>
              <a:t>synchrone und asynchrone Replikation möglich </a:t>
            </a:r>
          </a:p>
          <a:p>
            <a:r>
              <a:rPr lang="de-DE" dirty="0"/>
              <a:t>für Failover manueller Eingriff nötig</a:t>
            </a:r>
          </a:p>
          <a:p>
            <a:r>
              <a:rPr lang="de-DE" dirty="0"/>
              <a:t>auch Server-</a:t>
            </a:r>
            <a:r>
              <a:rPr lang="de-DE" dirty="0" err="1"/>
              <a:t>to</a:t>
            </a:r>
            <a:r>
              <a:rPr lang="de-DE" dirty="0"/>
              <a:t>-</a:t>
            </a:r>
            <a:r>
              <a:rPr lang="de-DE" dirty="0" err="1"/>
              <a:t>Self</a:t>
            </a:r>
            <a:r>
              <a:rPr lang="de-DE" dirty="0"/>
              <a:t> Replikation möglich (mindestens 4 Festplatten)</a:t>
            </a:r>
          </a:p>
          <a:p>
            <a:r>
              <a:rPr lang="de-DE" dirty="0"/>
              <a:t>Verwaltung über Server Manager und </a:t>
            </a:r>
            <a:r>
              <a:rPr lang="de-DE" dirty="0" err="1"/>
              <a:t>PowerShell</a:t>
            </a:r>
            <a:endParaRPr lang="de-DE" dirty="0"/>
          </a:p>
          <a:p>
            <a:endParaRPr lang="de-DE" b="1" dirty="0"/>
          </a:p>
          <a:p>
            <a:endParaRPr lang="de-DE" dirty="0"/>
          </a:p>
          <a:p>
            <a:endParaRPr lang="de-DE" b="1" dirty="0"/>
          </a:p>
        </p:txBody>
      </p:sp>
      <p:sp>
        <p:nvSpPr>
          <p:cNvPr id="6" name="AutoShape 2" descr="Diagramm, das zwei Clusterknoten in New York zeigt, die das Speicherreplikat verwenden, um den Speicher von New York mit zwei Knoten in New Jersey zu replizieren"/>
          <p:cNvSpPr>
            <a:spLocks noChangeAspect="1" noChangeArrowheads="1"/>
          </p:cNvSpPr>
          <p:nvPr/>
        </p:nvSpPr>
        <p:spPr bwMode="auto">
          <a:xfrm>
            <a:off x="63582062" y="15875000"/>
            <a:ext cx="2508738" cy="2508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0" y="1690687"/>
            <a:ext cx="2400300" cy="1552575"/>
          </a:xfrm>
          <a:prstGeom prst="rect">
            <a:avLst/>
          </a:prstGeom>
        </p:spPr>
      </p:pic>
    </p:spTree>
    <p:extLst>
      <p:ext uri="{BB962C8B-B14F-4D97-AF65-F5344CB8AC3E}">
        <p14:creationId xmlns:p14="http://schemas.microsoft.com/office/powerpoint/2010/main" val="1042091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900" dirty="0"/>
              <a:t>Storage</a:t>
            </a:r>
            <a:br>
              <a:rPr lang="de-DE" dirty="0"/>
            </a:br>
            <a:r>
              <a:rPr lang="de-DE" sz="2800" dirty="0" err="1"/>
              <a:t>Storage</a:t>
            </a:r>
            <a:r>
              <a:rPr lang="de-DE" sz="2800" dirty="0"/>
              <a:t> </a:t>
            </a:r>
            <a:r>
              <a:rPr lang="de-DE" sz="2800" dirty="0" err="1"/>
              <a:t>Replica</a:t>
            </a:r>
            <a:endParaRPr lang="de-DE" dirty="0"/>
          </a:p>
        </p:txBody>
      </p:sp>
      <p:sp>
        <p:nvSpPr>
          <p:cNvPr id="3" name="Inhaltsplatzhalter 2"/>
          <p:cNvSpPr>
            <a:spLocks noGrp="1"/>
          </p:cNvSpPr>
          <p:nvPr>
            <p:ph idx="1"/>
          </p:nvPr>
        </p:nvSpPr>
        <p:spPr>
          <a:xfrm>
            <a:off x="656492" y="1825625"/>
            <a:ext cx="11078308" cy="4715852"/>
          </a:xfrm>
        </p:spPr>
        <p:txBody>
          <a:bodyPr>
            <a:normAutofit/>
          </a:bodyPr>
          <a:lstStyle/>
          <a:p>
            <a:r>
              <a:rPr lang="de-DE" dirty="0"/>
              <a:t>Szenario:</a:t>
            </a:r>
          </a:p>
          <a:p>
            <a:pPr marL="0" indent="0">
              <a:buNone/>
            </a:pPr>
            <a:r>
              <a:rPr lang="de-DE" dirty="0"/>
              <a:t>Sie sind Administrator des Netzwerks der Domäne </a:t>
            </a:r>
            <a:r>
              <a:rPr lang="de-DE" dirty="0" err="1"/>
              <a:t>ppedv.test</a:t>
            </a:r>
            <a:r>
              <a:rPr lang="de-DE" dirty="0"/>
              <a:t> und sollen mit Storage </a:t>
            </a:r>
            <a:r>
              <a:rPr lang="de-DE" dirty="0" err="1"/>
              <a:t>Replica</a:t>
            </a:r>
            <a:r>
              <a:rPr lang="de-DE" dirty="0"/>
              <a:t> sicherstellen das alle Daten des zukünftigen </a:t>
            </a:r>
            <a:r>
              <a:rPr lang="de-DE" dirty="0" err="1"/>
              <a:t>FileServers</a:t>
            </a:r>
            <a:r>
              <a:rPr lang="de-DE" dirty="0"/>
              <a:t> in das Nachbargebäude gespiegelt. Dazu müssen Sie zwei Server vorbereiten (Server3, Server4)und diese jeweils mit einer statischen Adresse versehen (192.168.10.3, 192.168.10.4). Für das Speicherreplikat werden pro Server zwei zusätzliche Festplatten benötigt. Ein Volume „Daten“ </a:t>
            </a:r>
            <a:r>
              <a:rPr lang="de-DE"/>
              <a:t>mit 50 </a:t>
            </a:r>
            <a:r>
              <a:rPr lang="de-DE" dirty="0"/>
              <a:t>GB und dem Laufwerksbuchstaben F:, und ein Volume „Log“ (9GB) mit dem Laufwerksbuchstaben G: . </a:t>
            </a:r>
          </a:p>
        </p:txBody>
      </p:sp>
      <p:sp>
        <p:nvSpPr>
          <p:cNvPr id="4" name="Titel 1"/>
          <p:cNvSpPr txBox="1">
            <a:spLocks/>
          </p:cNvSpPr>
          <p:nvPr/>
        </p:nvSpPr>
        <p:spPr>
          <a:xfrm>
            <a:off x="1025770" y="2473569"/>
            <a:ext cx="10515600" cy="1233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sz="3100" dirty="0"/>
          </a:p>
        </p:txBody>
      </p:sp>
      <p:pic>
        <p:nvPicPr>
          <p:cNvPr id="7" name="Grafik 6" descr="Log in | Sign Up Upload Clipa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7207" y="500917"/>
            <a:ext cx="1819033" cy="1819033"/>
          </a:xfrm>
          <a:prstGeom prst="rect">
            <a:avLst/>
          </a:prstGeom>
        </p:spPr>
      </p:pic>
    </p:spTree>
    <p:extLst>
      <p:ext uri="{BB962C8B-B14F-4D97-AF65-F5344CB8AC3E}">
        <p14:creationId xmlns:p14="http://schemas.microsoft.com/office/powerpoint/2010/main" val="1654708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p:txBody>
          <a:bodyPr>
            <a:noAutofit/>
          </a:bodyPr>
          <a:lstStyle/>
          <a:p>
            <a:pPr marL="514350" indent="-514350">
              <a:buFont typeface="+mj-lt"/>
              <a:buAutoNum type="arabicPeriod"/>
            </a:pPr>
            <a:r>
              <a:rPr lang="de-DE" sz="2200" dirty="0"/>
              <a:t>Rolle Dateiserver und Feature Speicherreplikat installieren</a:t>
            </a:r>
          </a:p>
          <a:p>
            <a:pPr marL="514350" indent="-514350">
              <a:buFont typeface="+mj-lt"/>
              <a:buAutoNum type="arabicPeriod"/>
            </a:pPr>
            <a:r>
              <a:rPr lang="de-DE" sz="2200" dirty="0" err="1"/>
              <a:t>Temp</a:t>
            </a:r>
            <a:r>
              <a:rPr lang="de-DE" sz="2200" dirty="0"/>
              <a:t> </a:t>
            </a:r>
            <a:r>
              <a:rPr lang="de-DE" sz="2200" dirty="0" err="1"/>
              <a:t>verzeichnis</a:t>
            </a:r>
            <a:r>
              <a:rPr lang="de-DE" sz="2200" dirty="0"/>
              <a:t> anlegen zb C:\temp</a:t>
            </a:r>
          </a:p>
          <a:p>
            <a:pPr marL="514350" indent="-514350">
              <a:buFont typeface="+mj-lt"/>
              <a:buAutoNum type="arabicPeriod"/>
            </a:pPr>
            <a:r>
              <a:rPr lang="de-DE" sz="2200" dirty="0"/>
              <a:t>Test-</a:t>
            </a:r>
            <a:r>
              <a:rPr lang="de-DE" sz="2200" dirty="0" err="1"/>
              <a:t>SRTopology</a:t>
            </a:r>
            <a:r>
              <a:rPr lang="de-DE" sz="2200" dirty="0"/>
              <a:t> –</a:t>
            </a:r>
            <a:r>
              <a:rPr lang="de-DE" sz="2200" dirty="0" err="1"/>
              <a:t>SourceComputerName</a:t>
            </a:r>
            <a:endParaRPr lang="de-DE" sz="2200" dirty="0"/>
          </a:p>
          <a:p>
            <a:pPr marL="2743200" lvl="6" indent="0">
              <a:buNone/>
            </a:pPr>
            <a:r>
              <a:rPr lang="de-DE" sz="2200" dirty="0"/>
              <a:t>   -</a:t>
            </a:r>
            <a:r>
              <a:rPr lang="de-DE" sz="2200" dirty="0" err="1"/>
              <a:t>SourceVolumeName</a:t>
            </a:r>
            <a:endParaRPr lang="de-DE" sz="2200" dirty="0"/>
          </a:p>
          <a:p>
            <a:pPr marL="2743200" lvl="6" indent="0">
              <a:buNone/>
            </a:pPr>
            <a:r>
              <a:rPr lang="de-DE" sz="2200" dirty="0"/>
              <a:t>   -</a:t>
            </a:r>
            <a:r>
              <a:rPr lang="de-DE" sz="2200" dirty="0" err="1"/>
              <a:t>SourceLogVolumeName</a:t>
            </a:r>
            <a:endParaRPr lang="de-DE" sz="2200" dirty="0"/>
          </a:p>
          <a:p>
            <a:pPr marL="2743200" lvl="6" indent="0">
              <a:buNone/>
            </a:pPr>
            <a:r>
              <a:rPr lang="de-DE" sz="2200" dirty="0"/>
              <a:t>   -</a:t>
            </a:r>
            <a:r>
              <a:rPr lang="de-DE" sz="2200" dirty="0" err="1"/>
              <a:t>DestinationComputerName</a:t>
            </a:r>
            <a:endParaRPr lang="de-DE" sz="2200" dirty="0"/>
          </a:p>
          <a:p>
            <a:pPr marL="2743200" lvl="6" indent="0">
              <a:buNone/>
            </a:pPr>
            <a:r>
              <a:rPr lang="de-DE" sz="2200" dirty="0"/>
              <a:t>   -</a:t>
            </a:r>
            <a:r>
              <a:rPr lang="de-DE" sz="2200" dirty="0" err="1"/>
              <a:t>DestinationVolumeName</a:t>
            </a:r>
            <a:endParaRPr lang="de-DE" sz="2200" dirty="0"/>
          </a:p>
          <a:p>
            <a:pPr marL="2743200" lvl="6" indent="0">
              <a:buNone/>
            </a:pPr>
            <a:r>
              <a:rPr lang="de-DE" sz="2200" dirty="0"/>
              <a:t>   -</a:t>
            </a:r>
            <a:r>
              <a:rPr lang="de-DE" sz="2200" dirty="0" err="1"/>
              <a:t>DestinationLogVolumeName</a:t>
            </a:r>
            <a:endParaRPr lang="de-DE" sz="2200" dirty="0"/>
          </a:p>
          <a:p>
            <a:pPr marL="2743200" lvl="6" indent="0">
              <a:buNone/>
            </a:pPr>
            <a:r>
              <a:rPr lang="de-DE" sz="2200" dirty="0"/>
              <a:t>   -</a:t>
            </a:r>
            <a:r>
              <a:rPr lang="de-DE" sz="2200" dirty="0" err="1"/>
              <a:t>DurationInMinutes</a:t>
            </a:r>
            <a:endParaRPr lang="de-DE" sz="2200" dirty="0"/>
          </a:p>
          <a:p>
            <a:pPr marL="2743200" lvl="6" indent="0">
              <a:buNone/>
            </a:pPr>
            <a:r>
              <a:rPr lang="de-DE" sz="2200" dirty="0">
                <a:solidFill>
                  <a:srgbClr val="92D050"/>
                </a:solidFill>
              </a:rPr>
              <a:t>   </a:t>
            </a:r>
            <a:r>
              <a:rPr lang="de-DE" sz="2200" dirty="0"/>
              <a:t>-</a:t>
            </a:r>
            <a:r>
              <a:rPr lang="de-DE" sz="2200" dirty="0" err="1"/>
              <a:t>ResultPath</a:t>
            </a:r>
            <a:r>
              <a:rPr lang="de-DE" sz="2200" dirty="0"/>
              <a:t> C:\temp</a:t>
            </a:r>
            <a:r>
              <a:rPr lang="de-DE" sz="2200" dirty="0">
                <a:solidFill>
                  <a:srgbClr val="92D050"/>
                </a:solidFill>
              </a:rPr>
              <a:t> </a:t>
            </a:r>
          </a:p>
          <a:p>
            <a:pPr marL="0" indent="0">
              <a:buNone/>
            </a:pPr>
            <a:r>
              <a:rPr lang="de-DE" sz="2200" dirty="0">
                <a:solidFill>
                  <a:srgbClr val="92D050"/>
                </a:solidFill>
              </a:rPr>
              <a:t>Es werden min. 30 Minuten Test Empfohlen unter Last. Falls kein Produktivsystem zur Verfügung steht lässt sich die Last mit „</a:t>
            </a:r>
            <a:r>
              <a:rPr lang="de-DE" sz="2200" dirty="0" err="1">
                <a:solidFill>
                  <a:srgbClr val="92D050"/>
                </a:solidFill>
              </a:rPr>
              <a:t>diskpd</a:t>
            </a:r>
            <a:r>
              <a:rPr lang="de-DE" sz="2200" dirty="0">
                <a:solidFill>
                  <a:srgbClr val="92D050"/>
                </a:solidFill>
              </a:rPr>
              <a:t>“ erzeugen welches über die </a:t>
            </a:r>
            <a:r>
              <a:rPr lang="de-DE" sz="2200" dirty="0" err="1">
                <a:solidFill>
                  <a:srgbClr val="92D050"/>
                </a:solidFill>
              </a:rPr>
              <a:t>Technet</a:t>
            </a:r>
            <a:r>
              <a:rPr lang="de-DE" sz="2200" dirty="0">
                <a:solidFill>
                  <a:srgbClr val="92D050"/>
                </a:solidFill>
              </a:rPr>
              <a:t> Gallery zum Download steht.</a:t>
            </a:r>
          </a:p>
        </p:txBody>
      </p:sp>
    </p:spTree>
    <p:extLst>
      <p:ext uri="{BB962C8B-B14F-4D97-AF65-F5344CB8AC3E}">
        <p14:creationId xmlns:p14="http://schemas.microsoft.com/office/powerpoint/2010/main" val="10322088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p:txBody>
          <a:bodyPr>
            <a:normAutofit/>
          </a:bodyPr>
          <a:lstStyle/>
          <a:p>
            <a:pPr marL="457200" indent="-457200">
              <a:buFont typeface="+mj-lt"/>
              <a:buAutoNum type="arabicPeriod" startAt="4"/>
            </a:pPr>
            <a:r>
              <a:rPr lang="de-DE" sz="2200" dirty="0"/>
              <a:t>New-</a:t>
            </a:r>
            <a:r>
              <a:rPr lang="de-DE" sz="2200" dirty="0" err="1"/>
              <a:t>SRPartnership</a:t>
            </a:r>
            <a:r>
              <a:rPr lang="de-DE" sz="2200" dirty="0"/>
              <a:t> –</a:t>
            </a:r>
            <a:r>
              <a:rPr lang="de-DE" sz="2200" dirty="0" err="1"/>
              <a:t>SourceComputerName</a:t>
            </a:r>
            <a:endParaRPr lang="de-DE" sz="2200" dirty="0"/>
          </a:p>
          <a:p>
            <a:pPr marL="2286000" lvl="5" indent="0">
              <a:buNone/>
            </a:pPr>
            <a:r>
              <a:rPr lang="de-DE" sz="1200" dirty="0"/>
              <a:t>	</a:t>
            </a:r>
            <a:r>
              <a:rPr lang="de-DE" sz="2200" dirty="0"/>
              <a:t>-</a:t>
            </a:r>
            <a:r>
              <a:rPr lang="de-DE" sz="2200" dirty="0" err="1"/>
              <a:t>SourceRGName</a:t>
            </a:r>
            <a:endParaRPr lang="de-DE" sz="2200" dirty="0"/>
          </a:p>
          <a:p>
            <a:pPr marL="2286000" lvl="5" indent="0">
              <a:buNone/>
            </a:pPr>
            <a:r>
              <a:rPr lang="de-DE" sz="2200" dirty="0"/>
              <a:t>	-</a:t>
            </a:r>
            <a:r>
              <a:rPr lang="de-DE" sz="2200" dirty="0" err="1"/>
              <a:t>SourceVolumeName</a:t>
            </a:r>
            <a:endParaRPr lang="de-DE" sz="2200" dirty="0"/>
          </a:p>
          <a:p>
            <a:pPr marL="2286000" lvl="5" indent="0">
              <a:buNone/>
            </a:pPr>
            <a:r>
              <a:rPr lang="de-DE" sz="2200" dirty="0"/>
              <a:t>	-</a:t>
            </a:r>
            <a:r>
              <a:rPr lang="de-DE" sz="2200" dirty="0" err="1"/>
              <a:t>SourceLogVolumeName</a:t>
            </a:r>
            <a:endParaRPr lang="de-DE" sz="2200" dirty="0"/>
          </a:p>
          <a:p>
            <a:pPr marL="2286000" lvl="5" indent="0">
              <a:buNone/>
            </a:pPr>
            <a:r>
              <a:rPr lang="de-DE" sz="2200" dirty="0"/>
              <a:t>	-</a:t>
            </a:r>
            <a:r>
              <a:rPr lang="de-DE" sz="2200" dirty="0" err="1"/>
              <a:t>DestinationComputerName</a:t>
            </a:r>
            <a:r>
              <a:rPr lang="de-DE" sz="2200" dirty="0"/>
              <a:t> </a:t>
            </a:r>
          </a:p>
          <a:p>
            <a:pPr marL="2286000" lvl="5" indent="0">
              <a:buNone/>
            </a:pPr>
            <a:r>
              <a:rPr lang="de-DE" sz="2200" dirty="0"/>
              <a:t>	-</a:t>
            </a:r>
            <a:r>
              <a:rPr lang="de-DE" sz="2200" dirty="0" err="1"/>
              <a:t>DestinationRGName</a:t>
            </a:r>
            <a:endParaRPr lang="de-DE" sz="2200" dirty="0"/>
          </a:p>
          <a:p>
            <a:pPr marL="2286000" lvl="5" indent="0">
              <a:buNone/>
            </a:pPr>
            <a:r>
              <a:rPr lang="de-DE" sz="2200" dirty="0"/>
              <a:t>	-</a:t>
            </a:r>
            <a:r>
              <a:rPr lang="de-DE" sz="2200" dirty="0" err="1"/>
              <a:t>DestinationVolumeName</a:t>
            </a:r>
            <a:endParaRPr lang="de-DE" sz="2200" dirty="0"/>
          </a:p>
          <a:p>
            <a:pPr marL="2286000" lvl="5" indent="0">
              <a:buNone/>
            </a:pPr>
            <a:r>
              <a:rPr lang="de-DE" sz="2200" dirty="0"/>
              <a:t>	-</a:t>
            </a:r>
            <a:r>
              <a:rPr lang="de-DE" sz="2200" dirty="0" err="1"/>
              <a:t>DestinationLogVolumeJName</a:t>
            </a:r>
            <a:endParaRPr lang="de-DE" sz="2200" dirty="0"/>
          </a:p>
          <a:p>
            <a:pPr marL="2286000" lvl="5" indent="0">
              <a:buNone/>
            </a:pPr>
            <a:r>
              <a:rPr lang="de-DE" sz="2200" dirty="0"/>
              <a:t>	</a:t>
            </a:r>
          </a:p>
        </p:txBody>
      </p:sp>
    </p:spTree>
    <p:extLst>
      <p:ext uri="{BB962C8B-B14F-4D97-AF65-F5344CB8AC3E}">
        <p14:creationId xmlns:p14="http://schemas.microsoft.com/office/powerpoint/2010/main" val="183947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Upgradepfade</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7</a:t>
            </a:fld>
            <a:endParaRPr lang="de-DE"/>
          </a:p>
        </p:txBody>
      </p:sp>
      <p:pic>
        <p:nvPicPr>
          <p:cNvPr id="8" name="Inhaltsplatzhalter 7">
            <a:extLst>
              <a:ext uri="{FF2B5EF4-FFF2-40B4-BE49-F238E27FC236}">
                <a16:creationId xmlns:a16="http://schemas.microsoft.com/office/drawing/2014/main" id="{BAB38E9B-8D07-F0A3-2733-6FEF5E131794}"/>
              </a:ext>
            </a:extLst>
          </p:cNvPr>
          <p:cNvPicPr>
            <a:picLocks noGrp="1" noChangeAspect="1"/>
          </p:cNvPicPr>
          <p:nvPr>
            <p:ph idx="1"/>
          </p:nvPr>
        </p:nvPicPr>
        <p:blipFill>
          <a:blip r:embed="rId2"/>
          <a:stretch>
            <a:fillRect/>
          </a:stretch>
        </p:blipFill>
        <p:spPr>
          <a:xfrm>
            <a:off x="1040732" y="1531457"/>
            <a:ext cx="9353229" cy="4869343"/>
          </a:xfrm>
        </p:spPr>
      </p:pic>
    </p:spTree>
    <p:extLst>
      <p:ext uri="{BB962C8B-B14F-4D97-AF65-F5344CB8AC3E}">
        <p14:creationId xmlns:p14="http://schemas.microsoft.com/office/powerpoint/2010/main" val="3008418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900" dirty="0">
                <a:solidFill>
                  <a:prstClr val="black"/>
                </a:solidFill>
              </a:rPr>
              <a:t>Storage</a:t>
            </a:r>
            <a:br>
              <a:rPr lang="de-DE" dirty="0">
                <a:solidFill>
                  <a:prstClr val="black"/>
                </a:solidFill>
              </a:rPr>
            </a:br>
            <a:r>
              <a:rPr lang="de-DE" sz="2800" dirty="0" err="1">
                <a:solidFill>
                  <a:prstClr val="black"/>
                </a:solidFill>
              </a:rPr>
              <a:t>Storage</a:t>
            </a:r>
            <a:r>
              <a:rPr lang="de-DE" sz="2800" dirty="0">
                <a:solidFill>
                  <a:prstClr val="black"/>
                </a:solidFill>
              </a:rPr>
              <a:t> </a:t>
            </a:r>
            <a:r>
              <a:rPr lang="de-DE" sz="2800" dirty="0" err="1">
                <a:solidFill>
                  <a:prstClr val="black"/>
                </a:solidFill>
              </a:rPr>
              <a:t>Replica</a:t>
            </a:r>
            <a:endParaRPr lang="de-DE" dirty="0"/>
          </a:p>
        </p:txBody>
      </p:sp>
      <p:sp>
        <p:nvSpPr>
          <p:cNvPr id="3" name="Inhaltsplatzhalter 2"/>
          <p:cNvSpPr>
            <a:spLocks noGrp="1"/>
          </p:cNvSpPr>
          <p:nvPr>
            <p:ph idx="1"/>
          </p:nvPr>
        </p:nvSpPr>
        <p:spPr/>
        <p:txBody>
          <a:bodyPr>
            <a:normAutofit/>
          </a:bodyPr>
          <a:lstStyle/>
          <a:p>
            <a:pPr marL="457200" indent="-457200">
              <a:buFont typeface="+mj-lt"/>
              <a:buAutoNum type="arabicPeriod" startAt="5"/>
            </a:pPr>
            <a:r>
              <a:rPr lang="de-DE" sz="2200" dirty="0" err="1"/>
              <a:t>Get-SrGroup</a:t>
            </a:r>
            <a:r>
              <a:rPr lang="de-DE" sz="2200" dirty="0"/>
              <a:t>                      </a:t>
            </a:r>
            <a:r>
              <a:rPr lang="de-DE" sz="2200" dirty="0">
                <a:solidFill>
                  <a:srgbClr val="92D050"/>
                </a:solidFill>
              </a:rPr>
              <a:t>#Um den Status der Replikation anzeigen zu lassen</a:t>
            </a:r>
          </a:p>
          <a:p>
            <a:pPr marL="457200" indent="-457200">
              <a:buFont typeface="+mj-lt"/>
              <a:buAutoNum type="arabicPeriod" startAt="5"/>
            </a:pPr>
            <a:r>
              <a:rPr lang="de-DE" sz="2200" dirty="0"/>
              <a:t>Set-</a:t>
            </a:r>
            <a:r>
              <a:rPr lang="de-DE" sz="2200" dirty="0" err="1"/>
              <a:t>SRPartnership</a:t>
            </a:r>
            <a:r>
              <a:rPr lang="de-DE" sz="2200" dirty="0"/>
              <a:t>	-</a:t>
            </a:r>
            <a:r>
              <a:rPr lang="de-DE" sz="2200" dirty="0" err="1"/>
              <a:t>NewSourceComputerName</a:t>
            </a:r>
            <a:endParaRPr lang="de-DE" sz="2200" dirty="0"/>
          </a:p>
          <a:p>
            <a:pPr marL="0" indent="0">
              <a:buNone/>
            </a:pPr>
            <a:r>
              <a:rPr lang="de-DE" sz="2200" dirty="0"/>
              <a:t>			-</a:t>
            </a:r>
            <a:r>
              <a:rPr lang="de-DE" sz="2200" dirty="0" err="1"/>
              <a:t>SourceRGName</a:t>
            </a:r>
            <a:endParaRPr lang="de-DE" sz="2200" dirty="0"/>
          </a:p>
          <a:p>
            <a:pPr marL="0" indent="0">
              <a:buNone/>
            </a:pPr>
            <a:r>
              <a:rPr lang="de-DE" sz="2200" dirty="0"/>
              <a:t>			-</a:t>
            </a:r>
            <a:r>
              <a:rPr lang="de-DE" sz="2200" dirty="0" err="1"/>
              <a:t>DestinationComputerName</a:t>
            </a:r>
            <a:endParaRPr lang="de-DE" sz="2200" dirty="0"/>
          </a:p>
          <a:p>
            <a:pPr marL="0" indent="0">
              <a:buNone/>
            </a:pPr>
            <a:r>
              <a:rPr lang="de-DE" sz="2200" dirty="0"/>
              <a:t>			-</a:t>
            </a:r>
            <a:r>
              <a:rPr lang="de-DE" sz="2200" dirty="0" err="1"/>
              <a:t>DestinationRGName</a:t>
            </a:r>
            <a:r>
              <a:rPr lang="de-DE" sz="2200" dirty="0"/>
              <a:t> </a:t>
            </a:r>
          </a:p>
          <a:p>
            <a:pPr marL="0" indent="0">
              <a:buNone/>
            </a:pPr>
            <a:r>
              <a:rPr lang="de-DE" sz="2200" dirty="0">
                <a:solidFill>
                  <a:srgbClr val="92D050"/>
                </a:solidFill>
              </a:rPr>
              <a:t>Zum drehen der Replikationsrichtung</a:t>
            </a:r>
          </a:p>
        </p:txBody>
      </p:sp>
    </p:spTree>
    <p:extLst>
      <p:ext uri="{BB962C8B-B14F-4D97-AF65-F5344CB8AC3E}">
        <p14:creationId xmlns:p14="http://schemas.microsoft.com/office/powerpoint/2010/main" val="2840843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ormAutofit/>
          </a:bodyPr>
          <a:lstStyle/>
          <a:p>
            <a:pPr marL="0" indent="0" algn="ctr">
              <a:buNone/>
            </a:pPr>
            <a:endParaRPr lang="de-DE" dirty="0"/>
          </a:p>
          <a:p>
            <a:pPr marL="0" indent="0" algn="ctr">
              <a:buNone/>
            </a:pPr>
            <a:endParaRPr lang="de-DE" dirty="0"/>
          </a:p>
          <a:p>
            <a:pPr marL="0" indent="0" algn="ctr">
              <a:buNone/>
            </a:pPr>
            <a:r>
              <a:rPr lang="de-DE" sz="8800" dirty="0"/>
              <a:t>S2D</a:t>
            </a:r>
          </a:p>
          <a:p>
            <a:pPr marL="0" indent="0" algn="ctr">
              <a:buNone/>
            </a:pPr>
            <a:r>
              <a:rPr lang="de-DE" sz="4000" dirty="0">
                <a:solidFill>
                  <a:schemeClr val="bg1">
                    <a:lumMod val="65000"/>
                  </a:schemeClr>
                </a:solidFill>
              </a:rPr>
              <a:t>Storage Spaces </a:t>
            </a:r>
            <a:r>
              <a:rPr lang="de-DE" sz="4000" dirty="0" err="1">
                <a:solidFill>
                  <a:schemeClr val="bg1">
                    <a:lumMod val="65000"/>
                  </a:schemeClr>
                </a:solidFill>
              </a:rPr>
              <a:t>Direct</a:t>
            </a:r>
            <a:endParaRPr lang="de-DE" sz="4000" dirty="0">
              <a:solidFill>
                <a:schemeClr val="bg1">
                  <a:lumMod val="65000"/>
                </a:schemeClr>
              </a:solidFill>
            </a:endParaRPr>
          </a:p>
          <a:p>
            <a:pPr marL="0" indent="0" algn="ctr">
              <a:buNone/>
            </a:pPr>
            <a:r>
              <a:rPr lang="de-DE" sz="4000" dirty="0">
                <a:solidFill>
                  <a:schemeClr val="bg1">
                    <a:lumMod val="65000"/>
                  </a:schemeClr>
                </a:solidFill>
              </a:rPr>
              <a:t>Direkte Speicherplätze</a:t>
            </a:r>
          </a:p>
          <a:p>
            <a:pPr marL="0" indent="0" algn="ctr">
              <a:buNone/>
            </a:pPr>
            <a:endParaRPr lang="de-DE" sz="4000" dirty="0">
              <a:solidFill>
                <a:schemeClr val="bg1">
                  <a:lumMod val="65000"/>
                </a:schemeClr>
              </a:solidFill>
            </a:endParaRPr>
          </a:p>
        </p:txBody>
      </p:sp>
    </p:spTree>
    <p:extLst>
      <p:ext uri="{BB962C8B-B14F-4D97-AF65-F5344CB8AC3E}">
        <p14:creationId xmlns:p14="http://schemas.microsoft.com/office/powerpoint/2010/main" val="3458068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Neuerungen Srv19</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lstStyle/>
          <a:p>
            <a:r>
              <a:rPr lang="de-DE" dirty="0" err="1"/>
              <a:t>Deduplizierung</a:t>
            </a:r>
            <a:r>
              <a:rPr lang="de-DE" dirty="0"/>
              <a:t> und Komprimierung für </a:t>
            </a:r>
            <a:r>
              <a:rPr lang="de-DE" dirty="0" err="1"/>
              <a:t>ReFS</a:t>
            </a:r>
            <a:r>
              <a:rPr lang="de-DE" dirty="0"/>
              <a:t> </a:t>
            </a:r>
            <a:r>
              <a:rPr lang="de-DE" dirty="0" err="1"/>
              <a:t>Volumes</a:t>
            </a:r>
            <a:endParaRPr lang="de-DE" dirty="0"/>
          </a:p>
          <a:p>
            <a:r>
              <a:rPr lang="de-DE" dirty="0"/>
              <a:t>Unterstützung für persistenten Speicher</a:t>
            </a:r>
          </a:p>
          <a:p>
            <a:r>
              <a:rPr lang="de-DE" dirty="0"/>
              <a:t>Zwei </a:t>
            </a:r>
            <a:r>
              <a:rPr lang="de-DE" dirty="0" err="1"/>
              <a:t>Node</a:t>
            </a:r>
            <a:r>
              <a:rPr lang="de-DE" dirty="0"/>
              <a:t> Cluster mit USB-Stick als Zeuge</a:t>
            </a:r>
          </a:p>
          <a:p>
            <a:r>
              <a:rPr lang="de-DE" dirty="0"/>
              <a:t>Unterstützung für das Windows Admin Center</a:t>
            </a:r>
          </a:p>
          <a:p>
            <a:r>
              <a:rPr lang="de-DE"/>
              <a:t>Skalierbarkeit bis zu 4 PB</a:t>
            </a:r>
          </a:p>
          <a:p>
            <a:endParaRPr lang="de-DE" dirty="0"/>
          </a:p>
        </p:txBody>
      </p:sp>
      <p:sp>
        <p:nvSpPr>
          <p:cNvPr id="6" name="Textfeld 5">
            <a:extLst>
              <a:ext uri="{FF2B5EF4-FFF2-40B4-BE49-F238E27FC236}">
                <a16:creationId xmlns:a16="http://schemas.microsoft.com/office/drawing/2014/main" id="{8C0D58F5-50C4-4AE1-8984-EAD0272822FB}"/>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1900996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Überblick</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lstStyle/>
          <a:p>
            <a:r>
              <a:rPr lang="de-DE" dirty="0"/>
              <a:t>Integrierte Softwarelösung für hoch skalierbare Speicherlösungen</a:t>
            </a:r>
          </a:p>
          <a:p>
            <a:r>
              <a:rPr lang="de-DE" dirty="0"/>
              <a:t>Bruchteil der Kosten von herkömmlichen SAN / NAS Arrays</a:t>
            </a:r>
          </a:p>
          <a:p>
            <a:r>
              <a:rPr lang="de-DE" dirty="0"/>
              <a:t>Verwendet branchenübliche Server mit lokalen Laufwerken</a:t>
            </a:r>
          </a:p>
          <a:p>
            <a:r>
              <a:rPr lang="de-DE" dirty="0"/>
              <a:t>Konvergente oder Hyperkonvergente Architektur</a:t>
            </a:r>
          </a:p>
          <a:p>
            <a:r>
              <a:rPr lang="de-DE" dirty="0"/>
              <a:t>Weiterentwicklung der Storage Spaces / Speicherplätze</a:t>
            </a:r>
          </a:p>
          <a:p>
            <a:r>
              <a:rPr lang="de-DE" dirty="0"/>
              <a:t>Kann Speicherebenen nutzen</a:t>
            </a:r>
          </a:p>
        </p:txBody>
      </p:sp>
      <p:sp>
        <p:nvSpPr>
          <p:cNvPr id="6" name="Textfeld 5">
            <a:extLst>
              <a:ext uri="{FF2B5EF4-FFF2-40B4-BE49-F238E27FC236}">
                <a16:creationId xmlns:a16="http://schemas.microsoft.com/office/drawing/2014/main" id="{8C0D58F5-50C4-4AE1-8984-EAD0272822FB}"/>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29542324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Überblick</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fontScale="92500" lnSpcReduction="10000"/>
          </a:bodyPr>
          <a:lstStyle/>
          <a:p>
            <a:r>
              <a:rPr lang="de-DE" dirty="0"/>
              <a:t>Wichtige Vorteile:</a:t>
            </a:r>
          </a:p>
          <a:p>
            <a:r>
              <a:rPr lang="de-DE" dirty="0"/>
              <a:t>Einfachheit</a:t>
            </a:r>
          </a:p>
          <a:p>
            <a:pPr lvl="1"/>
            <a:r>
              <a:rPr lang="de-DE" dirty="0"/>
              <a:t>Bereitstellung innerhalb von 15 Minuten erledigt</a:t>
            </a:r>
          </a:p>
          <a:p>
            <a:pPr lvl="1"/>
            <a:r>
              <a:rPr lang="de-DE" dirty="0"/>
              <a:t>Bei System Center Bereitstellung über ein Kontrollkästchen</a:t>
            </a:r>
          </a:p>
          <a:p>
            <a:pPr lvl="1"/>
            <a:r>
              <a:rPr lang="de-DE" dirty="0"/>
              <a:t>Homogene Systeme für Speicherbereitstellung, Virtualisierung, Fileserver, …</a:t>
            </a:r>
          </a:p>
          <a:p>
            <a:r>
              <a:rPr lang="de-DE" dirty="0"/>
              <a:t>Leistung</a:t>
            </a:r>
          </a:p>
          <a:p>
            <a:pPr lvl="1"/>
            <a:r>
              <a:rPr lang="de-DE" dirty="0"/>
              <a:t>All-Flash oder Hybridspeicher effizient verwendbar</a:t>
            </a:r>
          </a:p>
          <a:p>
            <a:pPr lvl="1"/>
            <a:r>
              <a:rPr lang="de-DE" dirty="0"/>
              <a:t>Mühelos 4.9 M – Random IOPS </a:t>
            </a:r>
            <a:r>
              <a:rPr lang="de-DE" baseline="30000" dirty="0"/>
              <a:t>*1</a:t>
            </a:r>
          </a:p>
          <a:p>
            <a:r>
              <a:rPr lang="de-DE" dirty="0"/>
              <a:t>Fehlertoleranz </a:t>
            </a:r>
          </a:p>
          <a:p>
            <a:pPr lvl="1"/>
            <a:r>
              <a:rPr lang="de-DE" dirty="0"/>
              <a:t>Integrierte </a:t>
            </a:r>
            <a:r>
              <a:rPr lang="de-DE" dirty="0" err="1"/>
              <a:t>Resilenz</a:t>
            </a:r>
            <a:r>
              <a:rPr lang="de-DE" dirty="0"/>
              <a:t> kompensiert Laufwerk-, Serverausfälle</a:t>
            </a:r>
          </a:p>
          <a:p>
            <a:pPr lvl="1"/>
            <a:r>
              <a:rPr lang="de-DE" dirty="0"/>
              <a:t>Software setzt sich selbst wieder in Stand nach Hardwaretausch</a:t>
            </a:r>
          </a:p>
          <a:p>
            <a:endParaRPr lang="de-DE" dirty="0"/>
          </a:p>
        </p:txBody>
      </p:sp>
      <p:sp>
        <p:nvSpPr>
          <p:cNvPr id="4" name="Textfeld 3">
            <a:extLst>
              <a:ext uri="{FF2B5EF4-FFF2-40B4-BE49-F238E27FC236}">
                <a16:creationId xmlns:a16="http://schemas.microsoft.com/office/drawing/2014/main" id="{E03D1202-7F67-42CA-970D-3E3004174027}"/>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4004759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Überblick</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lnSpcReduction="10000"/>
          </a:bodyPr>
          <a:lstStyle/>
          <a:p>
            <a:r>
              <a:rPr lang="de-DE" dirty="0" err="1"/>
              <a:t>Ressourceneffizenz</a:t>
            </a:r>
            <a:endParaRPr lang="de-DE" dirty="0"/>
          </a:p>
          <a:p>
            <a:pPr lvl="1"/>
            <a:r>
              <a:rPr lang="de-DE" dirty="0"/>
              <a:t>Mit </a:t>
            </a:r>
            <a:r>
              <a:rPr lang="de-DE" dirty="0" err="1"/>
              <a:t>Erasure</a:t>
            </a:r>
            <a:r>
              <a:rPr lang="de-DE" dirty="0"/>
              <a:t> Coding bis zu 2,4 x höhere </a:t>
            </a:r>
            <a:r>
              <a:rPr lang="de-DE" dirty="0" err="1"/>
              <a:t>Speichereffizenz</a:t>
            </a:r>
            <a:endParaRPr lang="de-DE" dirty="0"/>
          </a:p>
          <a:p>
            <a:pPr lvl="1"/>
            <a:r>
              <a:rPr lang="de-DE" dirty="0"/>
              <a:t>Lokale Wiederherstellung und </a:t>
            </a:r>
            <a:r>
              <a:rPr lang="de-DE" dirty="0" err="1"/>
              <a:t>ReFS</a:t>
            </a:r>
            <a:r>
              <a:rPr lang="de-DE" dirty="0"/>
              <a:t> Ebenen in Echtzeit</a:t>
            </a:r>
          </a:p>
          <a:p>
            <a:pPr lvl="1"/>
            <a:r>
              <a:rPr lang="de-DE" dirty="0"/>
              <a:t>Minimierung der CPU um mehr Leistung für VM übrig zu haben</a:t>
            </a:r>
          </a:p>
          <a:p>
            <a:r>
              <a:rPr lang="de-DE" dirty="0"/>
              <a:t>Verwaltbarkeit</a:t>
            </a:r>
          </a:p>
          <a:p>
            <a:pPr lvl="1"/>
            <a:r>
              <a:rPr lang="de-DE" dirty="0"/>
              <a:t>Storage Quality </a:t>
            </a:r>
            <a:r>
              <a:rPr lang="de-DE" dirty="0" err="1"/>
              <a:t>of</a:t>
            </a:r>
            <a:r>
              <a:rPr lang="de-DE" dirty="0"/>
              <a:t> Service das </a:t>
            </a:r>
            <a:r>
              <a:rPr lang="de-DE" dirty="0" err="1"/>
              <a:t>Workloads</a:t>
            </a:r>
            <a:r>
              <a:rPr lang="de-DE" dirty="0"/>
              <a:t> IOPS Grenzen nicht überschreiten</a:t>
            </a:r>
          </a:p>
          <a:p>
            <a:pPr lvl="1"/>
            <a:r>
              <a:rPr lang="de-DE" dirty="0"/>
              <a:t>Integritätsdienst bietet fortlaufende Überwachung und Warnfunktion</a:t>
            </a:r>
          </a:p>
          <a:p>
            <a:r>
              <a:rPr lang="de-DE" dirty="0"/>
              <a:t>Skalierbarkeit</a:t>
            </a:r>
          </a:p>
          <a:p>
            <a:pPr lvl="1"/>
            <a:r>
              <a:rPr lang="de-DE" dirty="0"/>
              <a:t>bis 16 Server und über 400 Laufwerke</a:t>
            </a:r>
          </a:p>
          <a:p>
            <a:pPr lvl="1"/>
            <a:r>
              <a:rPr lang="de-DE" dirty="0"/>
              <a:t>bis zu 1 Petabyte pro Cluster möglich (ab </a:t>
            </a:r>
            <a:r>
              <a:rPr lang="de-DE" dirty="0" err="1"/>
              <a:t>Srv</a:t>
            </a:r>
            <a:r>
              <a:rPr lang="de-DE" dirty="0"/>
              <a:t> 2019 4PB)</a:t>
            </a:r>
          </a:p>
          <a:p>
            <a:pPr lvl="1"/>
            <a:r>
              <a:rPr lang="de-DE" dirty="0"/>
              <a:t>bei Skalierung einfach neue Laufwerke hinzufügen</a:t>
            </a:r>
          </a:p>
          <a:p>
            <a:endParaRPr lang="de-DE" dirty="0"/>
          </a:p>
        </p:txBody>
      </p:sp>
      <p:sp>
        <p:nvSpPr>
          <p:cNvPr id="4" name="Textfeld 3">
            <a:extLst>
              <a:ext uri="{FF2B5EF4-FFF2-40B4-BE49-F238E27FC236}">
                <a16:creationId xmlns:a16="http://schemas.microsoft.com/office/drawing/2014/main" id="{E2742B18-9D47-4331-B717-89D513D3514E}"/>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2807918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Konvergente Bereitstellung</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a:bodyPr>
          <a:lstStyle/>
          <a:p>
            <a:r>
              <a:rPr lang="de-DE" dirty="0"/>
              <a:t>Speicher und </a:t>
            </a:r>
            <a:r>
              <a:rPr lang="de-DE" dirty="0" err="1"/>
              <a:t>Workload</a:t>
            </a:r>
            <a:r>
              <a:rPr lang="de-DE" dirty="0"/>
              <a:t> in separaten Clustern</a:t>
            </a:r>
          </a:p>
          <a:p>
            <a:r>
              <a:rPr lang="de-DE" dirty="0"/>
              <a:t>ermöglich die Skalierung unabhängig voneinander</a:t>
            </a:r>
          </a:p>
          <a:p>
            <a:r>
              <a:rPr lang="de-DE" dirty="0"/>
              <a:t>Ideal für Infrastruktur als Dienst</a:t>
            </a:r>
          </a:p>
          <a:p>
            <a:endParaRPr lang="de-DE" dirty="0"/>
          </a:p>
          <a:p>
            <a:endParaRPr lang="de-DE" dirty="0"/>
          </a:p>
        </p:txBody>
      </p:sp>
      <p:pic>
        <p:nvPicPr>
          <p:cNvPr id="5" name="Grafik 4">
            <a:extLst>
              <a:ext uri="{FF2B5EF4-FFF2-40B4-BE49-F238E27FC236}">
                <a16:creationId xmlns:a16="http://schemas.microsoft.com/office/drawing/2014/main" id="{EFF72D72-F7A3-459B-9068-A259657A3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186" y="2552797"/>
            <a:ext cx="5118410" cy="4023858"/>
          </a:xfrm>
          <a:prstGeom prst="rect">
            <a:avLst/>
          </a:prstGeom>
        </p:spPr>
      </p:pic>
      <p:sp>
        <p:nvSpPr>
          <p:cNvPr id="6" name="Textfeld 5">
            <a:extLst>
              <a:ext uri="{FF2B5EF4-FFF2-40B4-BE49-F238E27FC236}">
                <a16:creationId xmlns:a16="http://schemas.microsoft.com/office/drawing/2014/main" id="{4BCD6338-B559-4E2A-B599-CC6A90EFA31A}"/>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2282825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Hyperkonvergente Bereitstellung</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a:bodyPr>
          <a:lstStyle/>
          <a:p>
            <a:r>
              <a:rPr lang="de-DE" dirty="0"/>
              <a:t>Ein einzelner Cluster für </a:t>
            </a:r>
            <a:r>
              <a:rPr lang="de-DE" dirty="0" err="1"/>
              <a:t>Workload</a:t>
            </a:r>
            <a:r>
              <a:rPr lang="de-DE" dirty="0"/>
              <a:t> und Speicher</a:t>
            </a:r>
          </a:p>
          <a:p>
            <a:r>
              <a:rPr lang="de-DE" dirty="0"/>
              <a:t>Ideal für Hyper-V-Computer oder SQL Server Datenbanken</a:t>
            </a:r>
          </a:p>
          <a:p>
            <a:endParaRPr lang="de-DE" dirty="0"/>
          </a:p>
          <a:p>
            <a:endParaRPr lang="de-DE" dirty="0"/>
          </a:p>
          <a:p>
            <a:endParaRPr lang="de-DE" dirty="0"/>
          </a:p>
        </p:txBody>
      </p:sp>
      <p:pic>
        <p:nvPicPr>
          <p:cNvPr id="6" name="Grafik 5">
            <a:extLst>
              <a:ext uri="{FF2B5EF4-FFF2-40B4-BE49-F238E27FC236}">
                <a16:creationId xmlns:a16="http://schemas.microsoft.com/office/drawing/2014/main" id="{A39861CE-CC87-4EDC-8310-827759074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943" y="3289673"/>
            <a:ext cx="6192114" cy="2419688"/>
          </a:xfrm>
          <a:prstGeom prst="rect">
            <a:avLst/>
          </a:prstGeom>
        </p:spPr>
      </p:pic>
      <p:sp>
        <p:nvSpPr>
          <p:cNvPr id="7" name="Textfeld 6">
            <a:extLst>
              <a:ext uri="{FF2B5EF4-FFF2-40B4-BE49-F238E27FC236}">
                <a16:creationId xmlns:a16="http://schemas.microsoft.com/office/drawing/2014/main" id="{97A8B508-237C-474E-9533-9939DA1E2407}"/>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14838351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Funktionsweise</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a:bodyPr>
          <a:lstStyle/>
          <a:p>
            <a:r>
              <a:rPr lang="de-DE" dirty="0"/>
              <a:t>Viele bekannte Features</a:t>
            </a:r>
          </a:p>
          <a:p>
            <a:pPr lvl="1"/>
            <a:r>
              <a:rPr lang="de-DE" dirty="0" err="1"/>
              <a:t>Failoverclustering</a:t>
            </a:r>
            <a:endParaRPr lang="de-DE" dirty="0"/>
          </a:p>
          <a:p>
            <a:pPr lvl="1"/>
            <a:r>
              <a:rPr lang="de-DE" dirty="0"/>
              <a:t>CSV-Dateisystem (Cluster </a:t>
            </a:r>
            <a:r>
              <a:rPr lang="de-DE" dirty="0" err="1"/>
              <a:t>Shared</a:t>
            </a:r>
            <a:r>
              <a:rPr lang="de-DE" dirty="0"/>
              <a:t> Volume)</a:t>
            </a:r>
          </a:p>
          <a:p>
            <a:pPr lvl="1"/>
            <a:r>
              <a:rPr lang="de-DE" dirty="0"/>
              <a:t>SMB3 </a:t>
            </a:r>
          </a:p>
          <a:p>
            <a:pPr lvl="1"/>
            <a:r>
              <a:rPr lang="de-DE" dirty="0"/>
              <a:t>Speicherplätze</a:t>
            </a:r>
          </a:p>
          <a:p>
            <a:r>
              <a:rPr lang="de-DE" dirty="0"/>
              <a:t>Neue Features</a:t>
            </a:r>
          </a:p>
          <a:p>
            <a:pPr lvl="1"/>
            <a:r>
              <a:rPr lang="de-DE" dirty="0"/>
              <a:t>Softwarespeicherbus (Ersatz für </a:t>
            </a:r>
            <a:r>
              <a:rPr lang="de-DE" dirty="0" err="1"/>
              <a:t>FibreChannel</a:t>
            </a:r>
            <a:r>
              <a:rPr lang="de-DE" dirty="0"/>
              <a:t> )</a:t>
            </a:r>
          </a:p>
          <a:p>
            <a:pPr lvl="1"/>
            <a:r>
              <a:rPr lang="de-DE" dirty="0"/>
              <a:t>RDMA /  </a:t>
            </a:r>
            <a:r>
              <a:rPr lang="de-DE" dirty="0" err="1"/>
              <a:t>SMBdirect</a:t>
            </a:r>
            <a:endParaRPr lang="de-DE" dirty="0"/>
          </a:p>
          <a:p>
            <a:endParaRPr lang="de-DE" dirty="0"/>
          </a:p>
          <a:p>
            <a:endParaRPr lang="de-DE" dirty="0"/>
          </a:p>
        </p:txBody>
      </p:sp>
      <p:sp>
        <p:nvSpPr>
          <p:cNvPr id="5" name="Textfeld 4">
            <a:extLst>
              <a:ext uri="{FF2B5EF4-FFF2-40B4-BE49-F238E27FC236}">
                <a16:creationId xmlns:a16="http://schemas.microsoft.com/office/drawing/2014/main" id="{132F9B3F-903C-42C0-A76E-B07A4EF16505}"/>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3386023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Funktionsweise</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a:bodyPr>
          <a:lstStyle/>
          <a:p>
            <a:endParaRPr lang="de-DE" dirty="0"/>
          </a:p>
          <a:p>
            <a:endParaRPr lang="de-DE" dirty="0"/>
          </a:p>
        </p:txBody>
      </p:sp>
      <p:sp>
        <p:nvSpPr>
          <p:cNvPr id="5" name="Textfeld 4">
            <a:extLst>
              <a:ext uri="{FF2B5EF4-FFF2-40B4-BE49-F238E27FC236}">
                <a16:creationId xmlns:a16="http://schemas.microsoft.com/office/drawing/2014/main" id="{132F9B3F-903C-42C0-A76E-B07A4EF16505}"/>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pic>
        <p:nvPicPr>
          <p:cNvPr id="6" name="Grafik 5">
            <a:extLst>
              <a:ext uri="{FF2B5EF4-FFF2-40B4-BE49-F238E27FC236}">
                <a16:creationId xmlns:a16="http://schemas.microsoft.com/office/drawing/2014/main" id="{0DB040F1-A87F-4D4C-90C4-633B1E5E9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694" y="661495"/>
            <a:ext cx="5335131" cy="6073841"/>
          </a:xfrm>
          <a:prstGeom prst="rect">
            <a:avLst/>
          </a:prstGeom>
        </p:spPr>
      </p:pic>
    </p:spTree>
    <p:extLst>
      <p:ext uri="{BB962C8B-B14F-4D97-AF65-F5344CB8AC3E}">
        <p14:creationId xmlns:p14="http://schemas.microsoft.com/office/powerpoint/2010/main" val="226990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Datenträger</a:t>
            </a:r>
          </a:p>
        </p:txBody>
      </p:sp>
      <p:sp>
        <p:nvSpPr>
          <p:cNvPr id="3" name="Inhaltsplatzhalter 2"/>
          <p:cNvSpPr>
            <a:spLocks noGrp="1"/>
          </p:cNvSpPr>
          <p:nvPr>
            <p:ph idx="1"/>
          </p:nvPr>
        </p:nvSpPr>
        <p:spPr/>
        <p:txBody>
          <a:bodyPr>
            <a:normAutofit fontScale="92500" lnSpcReduction="10000"/>
          </a:bodyPr>
          <a:lstStyle/>
          <a:p>
            <a:r>
              <a:rPr lang="de-DE" dirty="0"/>
              <a:t>Verwaltung durch Datenträgerverwaltung</a:t>
            </a:r>
          </a:p>
          <a:p>
            <a:r>
              <a:rPr lang="de-DE" dirty="0"/>
              <a:t>Datei und Speicherdienste</a:t>
            </a:r>
          </a:p>
          <a:p>
            <a:r>
              <a:rPr lang="de-DE" dirty="0"/>
              <a:t>Partitionstabelle.</a:t>
            </a:r>
          </a:p>
          <a:p>
            <a:pPr lvl="1"/>
            <a:r>
              <a:rPr lang="de-DE" dirty="0"/>
              <a:t>MBR: </a:t>
            </a:r>
            <a:r>
              <a:rPr lang="de-DE" dirty="0" err="1"/>
              <a:t>max</a:t>
            </a:r>
            <a:r>
              <a:rPr lang="de-DE" dirty="0"/>
              <a:t> 2 TB pro Disk</a:t>
            </a:r>
          </a:p>
          <a:p>
            <a:pPr lvl="1"/>
            <a:r>
              <a:rPr lang="de-DE" dirty="0"/>
              <a:t>GPT:   theoretisch 8.589 </a:t>
            </a:r>
            <a:r>
              <a:rPr lang="de-DE" dirty="0" err="1"/>
              <a:t>Mio</a:t>
            </a:r>
            <a:r>
              <a:rPr lang="de-DE" dirty="0"/>
              <a:t> TB pro Disk,</a:t>
            </a:r>
          </a:p>
          <a:p>
            <a:pPr marL="985837" lvl="3" indent="0">
              <a:buNone/>
            </a:pPr>
            <a:r>
              <a:rPr lang="de-DE" dirty="0"/>
              <a:t>      </a:t>
            </a:r>
            <a:r>
              <a:rPr lang="de-DE" sz="2100" dirty="0"/>
              <a:t>praktisch: 256 TB</a:t>
            </a:r>
          </a:p>
          <a:p>
            <a:pPr marL="328612" indent="-285750"/>
            <a:r>
              <a:rPr lang="de-DE" dirty="0"/>
              <a:t>Datenträgertypen</a:t>
            </a:r>
          </a:p>
          <a:p>
            <a:pPr marL="628650" lvl="1" indent="-285750"/>
            <a:r>
              <a:rPr lang="de-DE" dirty="0"/>
              <a:t>Basis-Datenträger</a:t>
            </a:r>
          </a:p>
          <a:p>
            <a:pPr marL="628650" lvl="1" indent="-285750"/>
            <a:r>
              <a:rPr lang="de-DE" dirty="0"/>
              <a:t>Dynamische Datenträger</a:t>
            </a:r>
          </a:p>
          <a:p>
            <a:pPr marL="328612" indent="-285750"/>
            <a:r>
              <a:rPr lang="de-DE" dirty="0"/>
              <a:t>VHD </a:t>
            </a:r>
            <a:r>
              <a:rPr lang="de-DE" dirty="0" err="1"/>
              <a:t>mounten</a:t>
            </a:r>
            <a:endParaRPr lang="de-DE" dirty="0"/>
          </a:p>
          <a:p>
            <a:pPr marL="328612" indent="-285750"/>
            <a:r>
              <a:rPr lang="de-DE" dirty="0"/>
              <a:t>Neues Dateisystem: </a:t>
            </a:r>
            <a:r>
              <a:rPr lang="de-DE" dirty="0" err="1"/>
              <a:t>ReFs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a:t>
            </a:fld>
            <a:endParaRPr lang="de-DE"/>
          </a:p>
        </p:txBody>
      </p:sp>
    </p:spTree>
    <p:extLst>
      <p:ext uri="{BB962C8B-B14F-4D97-AF65-F5344CB8AC3E}">
        <p14:creationId xmlns:p14="http://schemas.microsoft.com/office/powerpoint/2010/main" val="18413448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21A93-2151-4B9F-BD2A-BF92D504994A}"/>
              </a:ext>
            </a:extLst>
          </p:cNvPr>
          <p:cNvSpPr>
            <a:spLocks noGrp="1"/>
          </p:cNvSpPr>
          <p:nvPr>
            <p:ph type="title"/>
          </p:nvPr>
        </p:nvSpPr>
        <p:spPr/>
        <p:txBody>
          <a:bodyPr>
            <a:normAutofit/>
          </a:bodyPr>
          <a:lstStyle/>
          <a:p>
            <a:r>
              <a:rPr lang="de-DE" dirty="0"/>
              <a:t>S2D</a:t>
            </a:r>
            <a:br>
              <a:rPr lang="de-DE" dirty="0"/>
            </a:br>
            <a:r>
              <a:rPr lang="de-DE" sz="3100" dirty="0"/>
              <a:t>Empfehlung / Anforderung</a:t>
            </a:r>
          </a:p>
        </p:txBody>
      </p:sp>
      <p:sp>
        <p:nvSpPr>
          <p:cNvPr id="3" name="Inhaltsplatzhalter 2">
            <a:extLst>
              <a:ext uri="{FF2B5EF4-FFF2-40B4-BE49-F238E27FC236}">
                <a16:creationId xmlns:a16="http://schemas.microsoft.com/office/drawing/2014/main" id="{AB4C0B08-5029-44E7-A949-785A41990D80}"/>
              </a:ext>
            </a:extLst>
          </p:cNvPr>
          <p:cNvSpPr>
            <a:spLocks noGrp="1"/>
          </p:cNvSpPr>
          <p:nvPr>
            <p:ph idx="1"/>
          </p:nvPr>
        </p:nvSpPr>
        <p:spPr/>
        <p:txBody>
          <a:bodyPr>
            <a:normAutofit/>
          </a:bodyPr>
          <a:lstStyle/>
          <a:p>
            <a:r>
              <a:rPr lang="de-DE" dirty="0"/>
              <a:t>zwischen 2 und 16 Server mit lokalen Laufwerken</a:t>
            </a:r>
          </a:p>
          <a:p>
            <a:pPr lvl="1"/>
            <a:r>
              <a:rPr lang="de-DE" dirty="0"/>
              <a:t>HDD und SSD </a:t>
            </a:r>
            <a:r>
              <a:rPr lang="de-DE" dirty="0" err="1"/>
              <a:t>bzw</a:t>
            </a:r>
            <a:r>
              <a:rPr lang="de-DE" dirty="0"/>
              <a:t> bevorzugt mit </a:t>
            </a:r>
            <a:r>
              <a:rPr lang="de-DE" dirty="0" err="1"/>
              <a:t>NVMe</a:t>
            </a:r>
            <a:r>
              <a:rPr lang="de-DE" dirty="0"/>
              <a:t> Laufwerken</a:t>
            </a:r>
          </a:p>
          <a:p>
            <a:r>
              <a:rPr lang="de-DE" dirty="0"/>
              <a:t>Netzwerkhardware</a:t>
            </a:r>
          </a:p>
          <a:p>
            <a:pPr lvl="1"/>
            <a:r>
              <a:rPr lang="de-DE" dirty="0"/>
              <a:t>Empfohlen: RDMA fähige Netzwerkkarte und redundante Netze</a:t>
            </a:r>
          </a:p>
          <a:p>
            <a:pPr lvl="1"/>
            <a:r>
              <a:rPr lang="de-DE" dirty="0"/>
              <a:t>mindestens 10 Gbit</a:t>
            </a:r>
          </a:p>
          <a:p>
            <a:r>
              <a:rPr lang="de-DE" dirty="0"/>
              <a:t>Dateisystem</a:t>
            </a:r>
          </a:p>
          <a:p>
            <a:pPr lvl="1"/>
            <a:r>
              <a:rPr lang="de-DE" dirty="0" err="1"/>
              <a:t>ReFS</a:t>
            </a:r>
            <a:endParaRPr lang="de-DE" dirty="0"/>
          </a:p>
          <a:p>
            <a:pPr lvl="1"/>
            <a:r>
              <a:rPr lang="de-DE" dirty="0"/>
              <a:t>Cluster </a:t>
            </a:r>
            <a:r>
              <a:rPr lang="de-DE" dirty="0" err="1"/>
              <a:t>Shared</a:t>
            </a:r>
            <a:r>
              <a:rPr lang="de-DE"/>
              <a:t> Volume</a:t>
            </a:r>
            <a:endParaRPr lang="de-DE" dirty="0"/>
          </a:p>
          <a:p>
            <a:pPr lvl="1"/>
            <a:endParaRPr lang="de-DE" dirty="0"/>
          </a:p>
          <a:p>
            <a:endParaRPr lang="de-DE" dirty="0"/>
          </a:p>
          <a:p>
            <a:endParaRPr lang="de-DE" dirty="0"/>
          </a:p>
        </p:txBody>
      </p:sp>
      <p:sp>
        <p:nvSpPr>
          <p:cNvPr id="5" name="Textfeld 4">
            <a:extLst>
              <a:ext uri="{FF2B5EF4-FFF2-40B4-BE49-F238E27FC236}">
                <a16:creationId xmlns:a16="http://schemas.microsoft.com/office/drawing/2014/main" id="{132F9B3F-903C-42C0-A76E-B07A4EF16505}"/>
              </a:ext>
            </a:extLst>
          </p:cNvPr>
          <p:cNvSpPr txBox="1"/>
          <p:nvPr/>
        </p:nvSpPr>
        <p:spPr>
          <a:xfrm>
            <a:off x="9183078" y="843111"/>
            <a:ext cx="2170722" cy="461665"/>
          </a:xfrm>
          <a:prstGeom prst="rect">
            <a:avLst/>
          </a:prstGeom>
          <a:solidFill>
            <a:srgbClr val="00B0F0"/>
          </a:solidFill>
        </p:spPr>
        <p:txBody>
          <a:bodyPr wrap="none" rtlCol="0">
            <a:spAutoFit/>
          </a:bodyPr>
          <a:lstStyle/>
          <a:p>
            <a:r>
              <a:rPr lang="de-DE" sz="2400" dirty="0"/>
              <a:t>Datacenter </a:t>
            </a:r>
            <a:r>
              <a:rPr lang="de-DE" sz="2400" dirty="0" err="1"/>
              <a:t>only</a:t>
            </a:r>
            <a:endParaRPr lang="de-DE" sz="2400" dirty="0"/>
          </a:p>
        </p:txBody>
      </p:sp>
    </p:spTree>
    <p:extLst>
      <p:ext uri="{BB962C8B-B14F-4D97-AF65-F5344CB8AC3E}">
        <p14:creationId xmlns:p14="http://schemas.microsoft.com/office/powerpoint/2010/main" val="23875114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210610" y="692696"/>
            <a:ext cx="7772400" cy="3746845"/>
          </a:xfrm>
        </p:spPr>
        <p:txBody>
          <a:bodyPr/>
          <a:lstStyle/>
          <a:p>
            <a:r>
              <a:rPr lang="de-DE" sz="9600" dirty="0">
                <a:latin typeface="Courier New" panose="02070309020205020404" pitchFamily="49" charset="0"/>
                <a:cs typeface="Courier New" panose="02070309020205020404" pitchFamily="49" charset="0"/>
              </a:rPr>
              <a:t>WSUS</a:t>
            </a:r>
            <a:br>
              <a:rPr lang="de-DE" dirty="0">
                <a:latin typeface="Andalus" panose="02020603050405020304" pitchFamily="18" charset="-78"/>
                <a:cs typeface="Andalus" panose="02020603050405020304" pitchFamily="18" charset="-78"/>
              </a:rPr>
            </a:br>
            <a:r>
              <a:rPr lang="de-DE" sz="2000" dirty="0"/>
              <a:t>Windows Server Update Services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81</a:t>
            </a:fld>
            <a:endParaRPr lang="de-DE"/>
          </a:p>
        </p:txBody>
      </p:sp>
    </p:spTree>
    <p:extLst>
      <p:ext uri="{BB962C8B-B14F-4D97-AF65-F5344CB8AC3E}">
        <p14:creationId xmlns:p14="http://schemas.microsoft.com/office/powerpoint/2010/main" val="2128289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p:txBody>
          <a:bodyPr/>
          <a:lstStyle/>
          <a:p>
            <a:r>
              <a:rPr lang="de-DE" dirty="0"/>
              <a:t>Grundlegendes</a:t>
            </a:r>
          </a:p>
          <a:p>
            <a:r>
              <a:rPr lang="de-DE" dirty="0"/>
              <a:t>Übung / Konfiguration</a:t>
            </a:r>
          </a:p>
          <a:p>
            <a:pPr lvl="1"/>
            <a:r>
              <a:rPr lang="de-DE" dirty="0"/>
              <a:t>Installation</a:t>
            </a:r>
          </a:p>
          <a:p>
            <a:pPr lvl="1"/>
            <a:r>
              <a:rPr lang="de-DE" dirty="0"/>
              <a:t>Verwaltung</a:t>
            </a:r>
          </a:p>
          <a:p>
            <a:r>
              <a:rPr lang="de-DE" dirty="0"/>
              <a:t>Gruppenrichtlinie einstellen</a:t>
            </a:r>
          </a:p>
          <a:p>
            <a:pPr marL="0" indent="0">
              <a:buNone/>
            </a:pP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82</a:t>
            </a:fld>
            <a:endParaRPr lang="de-DE"/>
          </a:p>
        </p:txBody>
      </p:sp>
    </p:spTree>
    <p:extLst>
      <p:ext uri="{BB962C8B-B14F-4D97-AF65-F5344CB8AC3E}">
        <p14:creationId xmlns:p14="http://schemas.microsoft.com/office/powerpoint/2010/main" val="2680684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Grundlegendes</a:t>
            </a:r>
          </a:p>
        </p:txBody>
      </p:sp>
      <p:sp>
        <p:nvSpPr>
          <p:cNvPr id="3" name="Inhaltsplatzhalter 2"/>
          <p:cNvSpPr>
            <a:spLocks noGrp="1"/>
          </p:cNvSpPr>
          <p:nvPr>
            <p:ph idx="1"/>
          </p:nvPr>
        </p:nvSpPr>
        <p:spPr/>
        <p:txBody>
          <a:bodyPr/>
          <a:lstStyle/>
          <a:p>
            <a:r>
              <a:rPr lang="de-DE" dirty="0"/>
              <a:t>Windows Server Update Services</a:t>
            </a:r>
          </a:p>
          <a:p>
            <a:r>
              <a:rPr lang="de-DE" dirty="0"/>
              <a:t>Netzinterne Verteilung von Windows Updates</a:t>
            </a:r>
          </a:p>
          <a:p>
            <a:r>
              <a:rPr lang="de-DE" dirty="0"/>
              <a:t>Bandbreite / Speicherplatz wird geschont</a:t>
            </a:r>
          </a:p>
          <a:p>
            <a:r>
              <a:rPr lang="de-DE" dirty="0"/>
              <a:t>Unwichtige / </a:t>
            </a:r>
            <a:r>
              <a:rPr lang="de-DE" dirty="0" err="1"/>
              <a:t>unkompatible</a:t>
            </a:r>
            <a:r>
              <a:rPr lang="de-DE" dirty="0"/>
              <a:t> Updates können deaktiviert werden</a:t>
            </a:r>
          </a:p>
          <a:p>
            <a:r>
              <a:rPr lang="de-DE" dirty="0"/>
              <a:t>Installationskontrolle der Updates</a:t>
            </a:r>
          </a:p>
          <a:p>
            <a:r>
              <a:rPr lang="de-DE" dirty="0"/>
              <a:t>Kann in Domäne muss aber nicht</a:t>
            </a:r>
          </a:p>
          <a:p>
            <a:pPr lvl="1"/>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83</a:t>
            </a:fld>
            <a:endParaRPr lang="de-DE"/>
          </a:p>
        </p:txBody>
      </p:sp>
    </p:spTree>
    <p:extLst>
      <p:ext uri="{BB962C8B-B14F-4D97-AF65-F5344CB8AC3E}">
        <p14:creationId xmlns:p14="http://schemas.microsoft.com/office/powerpoint/2010/main" val="23471244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Installation</a:t>
            </a:r>
          </a:p>
        </p:txBody>
      </p:sp>
      <p:sp>
        <p:nvSpPr>
          <p:cNvPr id="3" name="Inhaltsplatzhalter 2"/>
          <p:cNvSpPr>
            <a:spLocks noGrp="1"/>
          </p:cNvSpPr>
          <p:nvPr>
            <p:ph idx="1"/>
          </p:nvPr>
        </p:nvSpPr>
        <p:spPr>
          <a:xfrm>
            <a:off x="838200" y="1464024"/>
            <a:ext cx="8229600" cy="5184576"/>
          </a:xfrm>
        </p:spPr>
        <p:txBody>
          <a:bodyPr>
            <a:normAutofit fontScale="92500" lnSpcReduction="10000"/>
          </a:bodyPr>
          <a:lstStyle/>
          <a:p>
            <a:r>
              <a:rPr lang="de-DE" dirty="0"/>
              <a:t>WSUS auswählen</a:t>
            </a:r>
          </a:p>
          <a:p>
            <a:pPr lvl="1"/>
            <a:r>
              <a:rPr lang="de-DE" dirty="0" err="1"/>
              <a:t>IlS</a:t>
            </a:r>
            <a:r>
              <a:rPr lang="de-DE" dirty="0"/>
              <a:t> wird automatisch mit ausgewählt</a:t>
            </a:r>
          </a:p>
          <a:p>
            <a:r>
              <a:rPr lang="de-DE" dirty="0"/>
              <a:t>Features/Service werden automatisch ausgewählt</a:t>
            </a:r>
          </a:p>
          <a:p>
            <a:r>
              <a:rPr lang="de-DE" dirty="0"/>
              <a:t>Standardmäßig ist die WID ausgewählt, kann aber auch auf einen SQL Server gelegt werden (WSUS Datenbank)</a:t>
            </a:r>
          </a:p>
          <a:p>
            <a:r>
              <a:rPr lang="de-DE" dirty="0"/>
              <a:t>Pfad frei wählbar(lokal oder remote </a:t>
            </a:r>
            <a:r>
              <a:rPr lang="de-DE" dirty="0" err="1"/>
              <a:t>zb</a:t>
            </a:r>
            <a:r>
              <a:rPr lang="de-DE" dirty="0"/>
              <a:t> </a:t>
            </a:r>
            <a:r>
              <a:rPr lang="de-DE" dirty="0" err="1"/>
              <a:t>FileServer</a:t>
            </a:r>
            <a:r>
              <a:rPr lang="de-DE" dirty="0"/>
              <a:t> </a:t>
            </a:r>
            <a:r>
              <a:rPr lang="de-DE" dirty="0" err="1"/>
              <a:t>usw</a:t>
            </a:r>
            <a:r>
              <a:rPr lang="de-DE" dirty="0"/>
              <a:t>)</a:t>
            </a:r>
          </a:p>
          <a:p>
            <a:r>
              <a:rPr lang="de-DE" dirty="0" err="1"/>
              <a:t>Upstream</a:t>
            </a:r>
            <a:r>
              <a:rPr lang="de-DE" dirty="0"/>
              <a:t> Server (</a:t>
            </a:r>
            <a:r>
              <a:rPr lang="de-DE" dirty="0" err="1"/>
              <a:t>Mircosoft</a:t>
            </a:r>
            <a:r>
              <a:rPr lang="de-DE" dirty="0"/>
              <a:t> direkt oder anderer WSUS Server)</a:t>
            </a:r>
          </a:p>
          <a:p>
            <a:r>
              <a:rPr lang="de-DE" dirty="0"/>
              <a:t>3 Verschiedene Bereitstellungen</a:t>
            </a:r>
          </a:p>
          <a:p>
            <a:pPr lvl="1"/>
            <a:r>
              <a:rPr lang="de-DE" dirty="0"/>
              <a:t>Vom WSUS direkt auf die Clients</a:t>
            </a:r>
          </a:p>
          <a:p>
            <a:pPr lvl="1"/>
            <a:r>
              <a:rPr lang="de-DE" dirty="0"/>
              <a:t>Vom WSUS auf einen anderen WSUS und dann auf die Clients</a:t>
            </a:r>
          </a:p>
          <a:p>
            <a:pPr lvl="1"/>
            <a:r>
              <a:rPr lang="de-DE" dirty="0" err="1"/>
              <a:t>Replika</a:t>
            </a:r>
            <a:r>
              <a:rPr lang="de-DE" dirty="0"/>
              <a:t>: Ein zentraler WSUS die anderen Erben (verschiedene Standorte)</a:t>
            </a:r>
          </a:p>
          <a:p>
            <a:endParaRPr lang="de-DE" dirty="0"/>
          </a:p>
          <a:p>
            <a:endParaRPr lang="de-DE" dirty="0"/>
          </a:p>
          <a:p>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84</a:t>
            </a:fld>
            <a:endParaRPr lang="de-DE"/>
          </a:p>
        </p:txBody>
      </p:sp>
    </p:spTree>
    <p:extLst>
      <p:ext uri="{BB962C8B-B14F-4D97-AF65-F5344CB8AC3E}">
        <p14:creationId xmlns:p14="http://schemas.microsoft.com/office/powerpoint/2010/main" val="1713932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Installation</a:t>
            </a:r>
          </a:p>
        </p:txBody>
      </p:sp>
      <p:sp>
        <p:nvSpPr>
          <p:cNvPr id="3" name="Inhaltsplatzhalter 2"/>
          <p:cNvSpPr>
            <a:spLocks noGrp="1"/>
          </p:cNvSpPr>
          <p:nvPr>
            <p:ph idx="1"/>
          </p:nvPr>
        </p:nvSpPr>
        <p:spPr/>
        <p:txBody>
          <a:bodyPr>
            <a:normAutofit fontScale="92500" lnSpcReduction="20000"/>
          </a:bodyPr>
          <a:lstStyle/>
          <a:p>
            <a:r>
              <a:rPr lang="de-DE" dirty="0"/>
              <a:t>Synchronisation von bestehenden WSUS oder Microsoft Update</a:t>
            </a:r>
          </a:p>
          <a:p>
            <a:pPr lvl="1"/>
            <a:r>
              <a:rPr lang="de-DE" dirty="0"/>
              <a:t>Möglichkeit der Option Replikat bei bestehenden WSUS</a:t>
            </a:r>
          </a:p>
          <a:p>
            <a:r>
              <a:rPr lang="de-DE" dirty="0"/>
              <a:t>Sprachenauswahl </a:t>
            </a:r>
          </a:p>
          <a:p>
            <a:pPr lvl="1"/>
            <a:r>
              <a:rPr lang="de-DE" dirty="0"/>
              <a:t>Auswahl sollte immer Englisch &amp; die im Unternehmen eingesetzte Sprachversionen sein</a:t>
            </a:r>
          </a:p>
          <a:p>
            <a:r>
              <a:rPr lang="de-DE" dirty="0"/>
              <a:t>Während </a:t>
            </a:r>
            <a:r>
              <a:rPr lang="de-DE" dirty="0" err="1"/>
              <a:t>Synchro</a:t>
            </a:r>
            <a:r>
              <a:rPr lang="de-DE" dirty="0"/>
              <a:t> der TN läuft die Produktauswahl und </a:t>
            </a:r>
            <a:r>
              <a:rPr lang="de-DE" dirty="0" err="1"/>
              <a:t>Clasification</a:t>
            </a:r>
            <a:r>
              <a:rPr lang="de-DE" dirty="0"/>
              <a:t> öffnen und erklären </a:t>
            </a:r>
          </a:p>
          <a:p>
            <a:r>
              <a:rPr lang="de-DE" dirty="0"/>
              <a:t>Das </a:t>
            </a:r>
            <a:r>
              <a:rPr lang="de-DE" dirty="0" err="1"/>
              <a:t>SnapIn</a:t>
            </a:r>
            <a:r>
              <a:rPr lang="de-DE" dirty="0"/>
              <a:t> durchsprechen</a:t>
            </a:r>
          </a:p>
          <a:p>
            <a:pPr lvl="1"/>
            <a:r>
              <a:rPr lang="de-DE" dirty="0"/>
              <a:t>Updates (freigeben </a:t>
            </a:r>
            <a:r>
              <a:rPr lang="de-DE" dirty="0" err="1"/>
              <a:t>usw</a:t>
            </a:r>
            <a:r>
              <a:rPr lang="de-DE" dirty="0"/>
              <a:t>)</a:t>
            </a:r>
          </a:p>
          <a:p>
            <a:pPr lvl="1"/>
            <a:r>
              <a:rPr lang="de-DE" dirty="0"/>
              <a:t>Computer Gruppen</a:t>
            </a:r>
          </a:p>
          <a:p>
            <a:pPr lvl="1"/>
            <a:r>
              <a:rPr lang="de-DE" dirty="0"/>
              <a:t>Downstream Server = untergeordnete WSUS</a:t>
            </a:r>
          </a:p>
          <a:p>
            <a:pPr lvl="1"/>
            <a:r>
              <a:rPr lang="de-DE" dirty="0"/>
              <a:t>Synchronisationslog</a:t>
            </a:r>
          </a:p>
          <a:p>
            <a:pPr lvl="1"/>
            <a:r>
              <a:rPr lang="de-DE" dirty="0"/>
              <a:t>Reports (</a:t>
            </a:r>
            <a:r>
              <a:rPr lang="de-DE" dirty="0" err="1"/>
              <a:t>ReportViewer</a:t>
            </a:r>
            <a:r>
              <a:rPr lang="de-DE" dirty="0"/>
              <a:t> notwendig)</a:t>
            </a:r>
          </a:p>
          <a:p>
            <a:pPr lvl="1"/>
            <a:endParaRPr lang="de-DE" dirty="0"/>
          </a:p>
          <a:p>
            <a:endParaRPr lang="de-DE" dirty="0"/>
          </a:p>
          <a:p>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85</a:t>
            </a:fld>
            <a:endParaRPr lang="de-DE"/>
          </a:p>
        </p:txBody>
      </p:sp>
    </p:spTree>
    <p:extLst>
      <p:ext uri="{BB962C8B-B14F-4D97-AF65-F5344CB8AC3E}">
        <p14:creationId xmlns:p14="http://schemas.microsoft.com/office/powerpoint/2010/main" val="2453183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Verwaltung</a:t>
            </a:r>
          </a:p>
        </p:txBody>
      </p:sp>
      <p:sp>
        <p:nvSpPr>
          <p:cNvPr id="3" name="Inhaltsplatzhalter 2"/>
          <p:cNvSpPr>
            <a:spLocks noGrp="1"/>
          </p:cNvSpPr>
          <p:nvPr>
            <p:ph idx="1"/>
          </p:nvPr>
        </p:nvSpPr>
        <p:spPr/>
        <p:txBody>
          <a:bodyPr>
            <a:normAutofit lnSpcReduction="10000"/>
          </a:bodyPr>
          <a:lstStyle/>
          <a:p>
            <a:r>
              <a:rPr lang="de-DE" dirty="0"/>
              <a:t>Optionen</a:t>
            </a:r>
          </a:p>
          <a:p>
            <a:r>
              <a:rPr lang="de-DE" dirty="0"/>
              <a:t>Nachträgliches Ändern der Grund </a:t>
            </a:r>
            <a:r>
              <a:rPr lang="de-DE" dirty="0" err="1"/>
              <a:t>einstellungen</a:t>
            </a:r>
            <a:endParaRPr lang="de-DE" dirty="0"/>
          </a:p>
          <a:p>
            <a:r>
              <a:rPr lang="de-DE" dirty="0"/>
              <a:t>Update Files </a:t>
            </a:r>
            <a:r>
              <a:rPr lang="de-DE" dirty="0" err="1"/>
              <a:t>and</a:t>
            </a:r>
            <a:r>
              <a:rPr lang="de-DE" dirty="0"/>
              <a:t> </a:t>
            </a:r>
            <a:r>
              <a:rPr lang="de-DE" dirty="0" err="1"/>
              <a:t>Languages</a:t>
            </a:r>
            <a:r>
              <a:rPr lang="de-DE" dirty="0"/>
              <a:t> (Bezugspunkt der Updates für Client unter anderem)</a:t>
            </a:r>
          </a:p>
          <a:p>
            <a:r>
              <a:rPr lang="de-DE" dirty="0"/>
              <a:t>Synchronisationszeitplan</a:t>
            </a:r>
          </a:p>
          <a:p>
            <a:r>
              <a:rPr lang="de-DE" dirty="0" err="1"/>
              <a:t>Automatic</a:t>
            </a:r>
            <a:r>
              <a:rPr lang="de-DE" dirty="0"/>
              <a:t> </a:t>
            </a:r>
            <a:r>
              <a:rPr lang="de-DE" dirty="0" err="1"/>
              <a:t>Approvals</a:t>
            </a:r>
            <a:r>
              <a:rPr lang="de-DE" dirty="0"/>
              <a:t> = Automatische Genehmigung wie </a:t>
            </a:r>
            <a:r>
              <a:rPr lang="de-DE" dirty="0" err="1"/>
              <a:t>zB</a:t>
            </a:r>
            <a:r>
              <a:rPr lang="de-DE" dirty="0"/>
              <a:t>. bei kritischen Updates</a:t>
            </a:r>
          </a:p>
          <a:p>
            <a:r>
              <a:rPr lang="de-DE" dirty="0"/>
              <a:t>Computer Gruppe über WSUS Konsole oder Registry / GPO</a:t>
            </a:r>
          </a:p>
          <a:p>
            <a:r>
              <a:rPr lang="de-DE" dirty="0"/>
              <a:t>Server </a:t>
            </a:r>
            <a:r>
              <a:rPr lang="de-DE" dirty="0" err="1"/>
              <a:t>Cleanup</a:t>
            </a:r>
            <a:r>
              <a:rPr lang="de-DE" dirty="0"/>
              <a:t> (entfernen alter PC, Updates, ersetzter Updates aus der WSUS Datenbank)</a:t>
            </a:r>
          </a:p>
          <a:p>
            <a:endParaRPr lang="de-DE" dirty="0"/>
          </a:p>
          <a:p>
            <a:endParaRPr lang="de-DE" dirty="0"/>
          </a:p>
          <a:p>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86</a:t>
            </a:fld>
            <a:endParaRPr lang="de-DE"/>
          </a:p>
        </p:txBody>
      </p:sp>
    </p:spTree>
    <p:extLst>
      <p:ext uri="{BB962C8B-B14F-4D97-AF65-F5344CB8AC3E}">
        <p14:creationId xmlns:p14="http://schemas.microsoft.com/office/powerpoint/2010/main" val="9574307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Gruppenrichtlinie konfigurieren</a:t>
            </a:r>
          </a:p>
        </p:txBody>
      </p:sp>
      <p:sp>
        <p:nvSpPr>
          <p:cNvPr id="3" name="Inhaltsplatzhalter 2"/>
          <p:cNvSpPr>
            <a:spLocks noGrp="1"/>
          </p:cNvSpPr>
          <p:nvPr>
            <p:ph idx="1"/>
          </p:nvPr>
        </p:nvSpPr>
        <p:spPr/>
        <p:txBody>
          <a:bodyPr/>
          <a:lstStyle/>
          <a:p>
            <a:r>
              <a:rPr lang="de-DE" dirty="0" err="1"/>
              <a:t>ServerManager</a:t>
            </a:r>
            <a:r>
              <a:rPr lang="de-DE" dirty="0"/>
              <a:t> -&gt; Tools -&gt; GPO -&gt; neues GPO Objekt -&gt; bearbeiten -&gt; Computer -&gt; </a:t>
            </a:r>
            <a:r>
              <a:rPr lang="de-DE" dirty="0" err="1"/>
              <a:t>Policies</a:t>
            </a:r>
            <a:r>
              <a:rPr lang="de-DE" dirty="0"/>
              <a:t> -&gt; Administrative Vorlagen -&gt; Windows Components -&gt; Windows Update</a:t>
            </a:r>
          </a:p>
          <a:p>
            <a:pPr lvl="1"/>
            <a:r>
              <a:rPr lang="de-DE" dirty="0" err="1"/>
              <a:t>Configure</a:t>
            </a:r>
            <a:r>
              <a:rPr lang="de-DE" dirty="0"/>
              <a:t> </a:t>
            </a:r>
            <a:r>
              <a:rPr lang="de-DE" dirty="0" err="1"/>
              <a:t>Automatic</a:t>
            </a:r>
            <a:r>
              <a:rPr lang="de-DE" dirty="0"/>
              <a:t> Updates</a:t>
            </a:r>
          </a:p>
          <a:p>
            <a:pPr lvl="2"/>
            <a:r>
              <a:rPr lang="de-DE" dirty="0"/>
              <a:t>Enabled</a:t>
            </a:r>
          </a:p>
          <a:p>
            <a:pPr lvl="2"/>
            <a:r>
              <a:rPr lang="de-DE" dirty="0"/>
              <a:t>Wunschoption wählen</a:t>
            </a:r>
          </a:p>
          <a:p>
            <a:pPr lvl="1"/>
            <a:r>
              <a:rPr lang="de-DE" dirty="0" err="1"/>
              <a:t>Allow</a:t>
            </a:r>
            <a:r>
              <a:rPr lang="de-DE" dirty="0"/>
              <a:t> non </a:t>
            </a:r>
            <a:r>
              <a:rPr lang="de-DE" dirty="0" err="1"/>
              <a:t>administrators</a:t>
            </a:r>
            <a:r>
              <a:rPr lang="de-DE" dirty="0"/>
              <a:t> </a:t>
            </a:r>
            <a:r>
              <a:rPr lang="de-DE" dirty="0" err="1"/>
              <a:t>to</a:t>
            </a:r>
            <a:r>
              <a:rPr lang="de-DE" dirty="0"/>
              <a:t> </a:t>
            </a:r>
            <a:r>
              <a:rPr lang="de-DE" dirty="0" err="1"/>
              <a:t>receive</a:t>
            </a:r>
            <a:r>
              <a:rPr lang="de-DE" dirty="0"/>
              <a:t> update</a:t>
            </a:r>
          </a:p>
          <a:p>
            <a:pPr lvl="1"/>
            <a:r>
              <a:rPr lang="de-DE" dirty="0"/>
              <a:t>Non auto-</a:t>
            </a:r>
            <a:r>
              <a:rPr lang="de-DE" dirty="0" err="1"/>
              <a:t>restart</a:t>
            </a:r>
            <a:r>
              <a:rPr lang="de-DE" dirty="0"/>
              <a:t> </a:t>
            </a:r>
            <a:r>
              <a:rPr lang="de-DE" dirty="0" err="1"/>
              <a:t>with</a:t>
            </a:r>
            <a:r>
              <a:rPr lang="de-DE" dirty="0"/>
              <a:t> </a:t>
            </a:r>
            <a:r>
              <a:rPr lang="de-DE" dirty="0" err="1"/>
              <a:t>logged</a:t>
            </a:r>
            <a:r>
              <a:rPr lang="de-DE" dirty="0"/>
              <a:t> on </a:t>
            </a:r>
            <a:r>
              <a:rPr lang="de-DE" dirty="0" err="1"/>
              <a:t>users</a:t>
            </a:r>
            <a:endParaRPr lang="de-DE" dirty="0"/>
          </a:p>
          <a:p>
            <a:pPr lvl="1"/>
            <a:r>
              <a:rPr lang="de-DE" dirty="0" err="1"/>
              <a:t>Specify</a:t>
            </a:r>
            <a:r>
              <a:rPr lang="de-DE" dirty="0"/>
              <a:t> </a:t>
            </a:r>
            <a:r>
              <a:rPr lang="de-DE" dirty="0" err="1"/>
              <a:t>intranet</a:t>
            </a:r>
            <a:r>
              <a:rPr lang="de-DE" dirty="0"/>
              <a:t> Microsoft … (Name oder IP zum WSUS, </a:t>
            </a:r>
            <a:r>
              <a:rPr lang="de-DE" dirty="0" err="1"/>
              <a:t>statistic</a:t>
            </a:r>
            <a:r>
              <a:rPr lang="de-DE" dirty="0"/>
              <a:t> </a:t>
            </a:r>
            <a:r>
              <a:rPr lang="de-DE" dirty="0" err="1"/>
              <a:t>server</a:t>
            </a:r>
            <a:r>
              <a:rPr lang="de-DE" dirty="0"/>
              <a:t> gleicher wie WSUS Pfad</a:t>
            </a:r>
          </a:p>
          <a:p>
            <a:pPr marL="342900" lvl="1" indent="0">
              <a:buNone/>
            </a:pPr>
            <a:r>
              <a:rPr lang="de-DE" dirty="0"/>
              <a:t>(Empfohlene Einstellungen) </a:t>
            </a:r>
          </a:p>
          <a:p>
            <a:pPr lvl="1"/>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87</a:t>
            </a:fld>
            <a:endParaRPr lang="de-DE"/>
          </a:p>
        </p:txBody>
      </p:sp>
    </p:spTree>
    <p:extLst>
      <p:ext uri="{BB962C8B-B14F-4D97-AF65-F5344CB8AC3E}">
        <p14:creationId xmlns:p14="http://schemas.microsoft.com/office/powerpoint/2010/main" val="37431267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chor="ctr">
            <a:normAutofit/>
          </a:bodyPr>
          <a:lstStyle/>
          <a:p>
            <a:pPr marL="0" indent="0" algn="ctr">
              <a:buNone/>
            </a:pPr>
            <a:r>
              <a:rPr lang="de-DE" sz="6600" dirty="0"/>
              <a:t>NANO Server</a:t>
            </a:r>
          </a:p>
        </p:txBody>
      </p:sp>
    </p:spTree>
    <p:extLst>
      <p:ext uri="{BB962C8B-B14F-4D97-AF65-F5344CB8AC3E}">
        <p14:creationId xmlns:p14="http://schemas.microsoft.com/office/powerpoint/2010/main" val="8468738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a:t>
            </a:r>
            <a:endParaRPr lang="de-DE" dirty="0"/>
          </a:p>
        </p:txBody>
      </p:sp>
      <p:sp>
        <p:nvSpPr>
          <p:cNvPr id="3" name="Inhaltsplatzhalter 2"/>
          <p:cNvSpPr>
            <a:spLocks noGrp="1"/>
          </p:cNvSpPr>
          <p:nvPr>
            <p:ph idx="1"/>
          </p:nvPr>
        </p:nvSpPr>
        <p:spPr/>
        <p:txBody>
          <a:bodyPr/>
          <a:lstStyle/>
          <a:p>
            <a:r>
              <a:rPr lang="de-DE" dirty="0"/>
              <a:t>Extrem kompakter Server</a:t>
            </a:r>
          </a:p>
          <a:p>
            <a:pPr lvl="1"/>
            <a:r>
              <a:rPr lang="de-DE" dirty="0"/>
              <a:t>Ca. 93% kleinere VHD-Größe</a:t>
            </a:r>
          </a:p>
          <a:p>
            <a:pPr lvl="1"/>
            <a:r>
              <a:rPr lang="de-DE" dirty="0"/>
              <a:t>Ca. 92% weniger „kritische Updates“</a:t>
            </a:r>
          </a:p>
          <a:p>
            <a:pPr lvl="1"/>
            <a:r>
              <a:rPr lang="de-DE" dirty="0"/>
              <a:t>Ca. 80% weniger </a:t>
            </a:r>
            <a:r>
              <a:rPr lang="de-DE" dirty="0" err="1"/>
              <a:t>Reboots</a:t>
            </a:r>
            <a:endParaRPr lang="de-DE" dirty="0"/>
          </a:p>
          <a:p>
            <a:r>
              <a:rPr lang="de-DE" dirty="0" err="1"/>
              <a:t>Designed</a:t>
            </a:r>
            <a:r>
              <a:rPr lang="de-DE" dirty="0"/>
              <a:t> für „born-in-</a:t>
            </a:r>
            <a:r>
              <a:rPr lang="de-DE" dirty="0" err="1"/>
              <a:t>the</a:t>
            </a:r>
            <a:r>
              <a:rPr lang="de-DE" dirty="0"/>
              <a:t>-</a:t>
            </a:r>
            <a:r>
              <a:rPr lang="de-DE" dirty="0" err="1"/>
              <a:t>cloud</a:t>
            </a:r>
            <a:r>
              <a:rPr lang="de-DE" dirty="0"/>
              <a:t>“-Applikation und Container</a:t>
            </a:r>
          </a:p>
          <a:p>
            <a:pPr lvl="1"/>
            <a:r>
              <a:rPr lang="de-DE" dirty="0" err="1"/>
              <a:t>APP´s</a:t>
            </a:r>
            <a:r>
              <a:rPr lang="de-DE" dirty="0"/>
              <a:t>: unterstützt mehrere Programmiersprachen: C#, JAVA, </a:t>
            </a:r>
            <a:r>
              <a:rPr lang="de-DE" dirty="0" err="1"/>
              <a:t>PYTHON,etc</a:t>
            </a:r>
            <a:r>
              <a:rPr lang="de-DE" dirty="0"/>
              <a:t>.)</a:t>
            </a:r>
          </a:p>
          <a:p>
            <a:pPr lvl="1"/>
            <a:r>
              <a:rPr lang="de-DE" dirty="0"/>
              <a:t>Nutzbar in Container, Virtuelle Maschinen und Nativ, sowie als Container-Host</a:t>
            </a:r>
          </a:p>
          <a:p>
            <a:pPr lvl="1"/>
            <a:r>
              <a:rPr lang="de-DE" dirty="0"/>
              <a:t>Optimiert für Cloud und </a:t>
            </a:r>
            <a:r>
              <a:rPr lang="de-DE" dirty="0" err="1"/>
              <a:t>DevOps</a:t>
            </a:r>
            <a:endParaRPr lang="de-DE" dirty="0"/>
          </a:p>
          <a:p>
            <a:r>
              <a:rPr lang="de-DE" dirty="0"/>
              <a:t>Ab Server 1803 nur noch für </a:t>
            </a:r>
            <a:r>
              <a:rPr lang="de-DE"/>
              <a:t>Container verfügbar</a:t>
            </a:r>
            <a:endParaRPr lang="de-DE" dirty="0"/>
          </a:p>
        </p:txBody>
      </p:sp>
    </p:spTree>
    <p:extLst>
      <p:ext uri="{BB962C8B-B14F-4D97-AF65-F5344CB8AC3E}">
        <p14:creationId xmlns:p14="http://schemas.microsoft.com/office/powerpoint/2010/main" val="48377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NTFS / </a:t>
            </a:r>
            <a:r>
              <a:rPr lang="de-DE" dirty="0" err="1"/>
              <a:t>ReFs</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9</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799864238"/>
              </p:ext>
            </p:extLst>
          </p:nvPr>
        </p:nvGraphicFramePr>
        <p:xfrm>
          <a:off x="1981201" y="1268413"/>
          <a:ext cx="8378285" cy="4318000"/>
        </p:xfrm>
        <a:graphic>
          <a:graphicData uri="http://schemas.openxmlformats.org/drawingml/2006/table">
            <a:tbl>
              <a:tblPr firstRow="1" bandRow="1">
                <a:tableStyleId>{5C22544A-7EE6-4342-B048-85BDC9FD1C3A}</a:tableStyleId>
              </a:tblPr>
              <a:tblGrid>
                <a:gridCol w="1959229">
                  <a:extLst>
                    <a:ext uri="{9D8B030D-6E8A-4147-A177-3AD203B41FA5}">
                      <a16:colId xmlns:a16="http://schemas.microsoft.com/office/drawing/2014/main" val="20000"/>
                    </a:ext>
                  </a:extLst>
                </a:gridCol>
                <a:gridCol w="2589324">
                  <a:extLst>
                    <a:ext uri="{9D8B030D-6E8A-4147-A177-3AD203B41FA5}">
                      <a16:colId xmlns:a16="http://schemas.microsoft.com/office/drawing/2014/main" val="20001"/>
                    </a:ext>
                  </a:extLst>
                </a:gridCol>
                <a:gridCol w="3829732">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r>
                        <a:rPr lang="de-DE" dirty="0"/>
                        <a:t>NTFS</a:t>
                      </a:r>
                    </a:p>
                  </a:txBody>
                  <a:tcPr/>
                </a:tc>
                <a:tc>
                  <a:txBody>
                    <a:bodyPr/>
                    <a:lstStyle/>
                    <a:p>
                      <a:r>
                        <a:rPr lang="de-DE" dirty="0" err="1"/>
                        <a:t>ReFS</a:t>
                      </a:r>
                      <a:endParaRPr lang="de-DE" dirty="0"/>
                    </a:p>
                  </a:txBody>
                  <a:tcPr/>
                </a:tc>
                <a:extLst>
                  <a:ext uri="{0D108BD9-81ED-4DB2-BD59-A6C34878D82A}">
                    <a16:rowId xmlns:a16="http://schemas.microsoft.com/office/drawing/2014/main" val="10000"/>
                  </a:ext>
                </a:extLst>
              </a:tr>
              <a:tr h="370840">
                <a:tc>
                  <a:txBody>
                    <a:bodyPr/>
                    <a:lstStyle/>
                    <a:p>
                      <a:r>
                        <a:rPr lang="de-DE" dirty="0"/>
                        <a:t>Bootfähig</a:t>
                      </a:r>
                    </a:p>
                  </a:txBody>
                  <a:tcPr/>
                </a:tc>
                <a:tc>
                  <a:txBody>
                    <a:bodyPr/>
                    <a:lstStyle/>
                    <a:p>
                      <a:r>
                        <a:rPr lang="de-DE" dirty="0"/>
                        <a:t>JA</a:t>
                      </a:r>
                    </a:p>
                  </a:txBody>
                  <a:tcPr/>
                </a:tc>
                <a:tc>
                  <a:txBody>
                    <a:bodyPr/>
                    <a:lstStyle/>
                    <a:p>
                      <a:r>
                        <a:rPr lang="de-DE" dirty="0"/>
                        <a:t>NEIN</a:t>
                      </a:r>
                    </a:p>
                  </a:txBody>
                  <a:tcPr/>
                </a:tc>
                <a:extLst>
                  <a:ext uri="{0D108BD9-81ED-4DB2-BD59-A6C34878D82A}">
                    <a16:rowId xmlns:a16="http://schemas.microsoft.com/office/drawing/2014/main" val="10001"/>
                  </a:ext>
                </a:extLst>
              </a:tr>
              <a:tr h="370840">
                <a:tc>
                  <a:txBody>
                    <a:bodyPr/>
                    <a:lstStyle/>
                    <a:p>
                      <a:r>
                        <a:rPr lang="de-DE" dirty="0"/>
                        <a:t>Max. Datei Größe</a:t>
                      </a:r>
                    </a:p>
                  </a:txBody>
                  <a:tcPr/>
                </a:tc>
                <a:tc>
                  <a:txBody>
                    <a:bodyPr/>
                    <a:lstStyle/>
                    <a:p>
                      <a:r>
                        <a:rPr lang="de-DE">
                          <a:effectLst/>
                        </a:rPr>
                        <a:t>256 TB</a:t>
                      </a:r>
                      <a:endParaRPr lang="de-DE" dirty="0"/>
                    </a:p>
                  </a:txBody>
                  <a:tcPr/>
                </a:tc>
                <a:tc>
                  <a:txBody>
                    <a:bodyPr/>
                    <a:lstStyle/>
                    <a:p>
                      <a:r>
                        <a:rPr lang="de-DE" dirty="0">
                          <a:effectLst/>
                        </a:rPr>
                        <a:t>35 PB</a:t>
                      </a:r>
                      <a:endParaRPr lang="de-DE" dirty="0"/>
                    </a:p>
                  </a:txBody>
                  <a:tcPr/>
                </a:tc>
                <a:extLst>
                  <a:ext uri="{0D108BD9-81ED-4DB2-BD59-A6C34878D82A}">
                    <a16:rowId xmlns:a16="http://schemas.microsoft.com/office/drawing/2014/main" val="10002"/>
                  </a:ext>
                </a:extLst>
              </a:tr>
              <a:tr h="370840">
                <a:tc>
                  <a:txBody>
                    <a:bodyPr/>
                    <a:lstStyle/>
                    <a:p>
                      <a:r>
                        <a:rPr lang="de-DE" dirty="0"/>
                        <a:t>Max. Datei Namenslänge </a:t>
                      </a:r>
                    </a:p>
                  </a:txBody>
                  <a:tcPr anchor="ctr"/>
                </a:tc>
                <a:tc>
                  <a:txBody>
                    <a:bodyPr/>
                    <a:lstStyle/>
                    <a:p>
                      <a:r>
                        <a:rPr lang="de-DE" dirty="0">
                          <a:effectLst/>
                        </a:rPr>
                        <a:t>255 Zeichen</a:t>
                      </a:r>
                      <a:endParaRPr lang="de-DE" dirty="0"/>
                    </a:p>
                  </a:txBody>
                  <a:tcPr anchor="ctr"/>
                </a:tc>
                <a:tc>
                  <a:txBody>
                    <a:bodyPr/>
                    <a:lstStyle/>
                    <a:p>
                      <a:r>
                        <a:rPr lang="de-DE" dirty="0">
                          <a:effectLst/>
                        </a:rPr>
                        <a:t>255 Zeichen</a:t>
                      </a:r>
                      <a:endParaRPr lang="de-DE" dirty="0"/>
                    </a:p>
                  </a:txBody>
                  <a:tcPr anchor="ctr"/>
                </a:tc>
                <a:extLst>
                  <a:ext uri="{0D108BD9-81ED-4DB2-BD59-A6C34878D82A}">
                    <a16:rowId xmlns:a16="http://schemas.microsoft.com/office/drawing/2014/main" val="10003"/>
                  </a:ext>
                </a:extLst>
              </a:tr>
              <a:tr h="370840">
                <a:tc>
                  <a:txBody>
                    <a:bodyPr/>
                    <a:lstStyle/>
                    <a:p>
                      <a:r>
                        <a:rPr lang="de-DE" dirty="0"/>
                        <a:t>Max Pfadlänge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32.000 UTF-16 Zeichen</a:t>
                      </a:r>
                    </a:p>
                    <a:p>
                      <a:r>
                        <a:rPr lang="de-DE" sz="1600" dirty="0"/>
                        <a:t>(Explorer API </a:t>
                      </a:r>
                      <a:r>
                        <a:rPr lang="de-DE" sz="1600"/>
                        <a:t>260 Zeichen)</a:t>
                      </a:r>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32.000 Unicode Zeichen</a:t>
                      </a:r>
                    </a:p>
                    <a:p>
                      <a:endParaRPr lang="de-DE" dirty="0"/>
                    </a:p>
                  </a:txBody>
                  <a:tcPr/>
                </a:tc>
                <a:extLst>
                  <a:ext uri="{0D108BD9-81ED-4DB2-BD59-A6C34878D82A}">
                    <a16:rowId xmlns:a16="http://schemas.microsoft.com/office/drawing/2014/main" val="4172870306"/>
                  </a:ext>
                </a:extLst>
              </a:tr>
              <a:tr h="370840">
                <a:tc>
                  <a:txBody>
                    <a:bodyPr/>
                    <a:lstStyle/>
                    <a:p>
                      <a:r>
                        <a:rPr lang="de-DE" dirty="0"/>
                        <a:t>Größe des Dateisystem</a:t>
                      </a:r>
                    </a:p>
                  </a:txBody>
                  <a:tcPr/>
                </a:tc>
                <a:tc>
                  <a:txBody>
                    <a:bodyPr/>
                    <a:lstStyle/>
                    <a:p>
                      <a:r>
                        <a:rPr lang="de-DE" dirty="0">
                          <a:effectLst/>
                        </a:rPr>
                        <a:t>256 TB</a:t>
                      </a:r>
                      <a:endParaRPr lang="de-DE" dirty="0"/>
                    </a:p>
                  </a:txBody>
                  <a:tcPr/>
                </a:tc>
                <a:tc>
                  <a:txBody>
                    <a:bodyPr/>
                    <a:lstStyle/>
                    <a:p>
                      <a:r>
                        <a:rPr lang="de-DE" dirty="0">
                          <a:effectLst/>
                        </a:rPr>
                        <a:t>4.7 ZB (</a:t>
                      </a:r>
                      <a:r>
                        <a:rPr lang="de-DE" dirty="0" err="1">
                          <a:effectLst/>
                        </a:rPr>
                        <a:t>Zettabytes</a:t>
                      </a:r>
                      <a:r>
                        <a:rPr lang="de-DE" dirty="0">
                          <a:effectLst/>
                        </a:rPr>
                        <a:t>)</a:t>
                      </a:r>
                      <a:endParaRPr lang="de-DE" dirty="0"/>
                    </a:p>
                  </a:txBody>
                  <a:tcPr/>
                </a:tc>
                <a:extLst>
                  <a:ext uri="{0D108BD9-81ED-4DB2-BD59-A6C34878D82A}">
                    <a16:rowId xmlns:a16="http://schemas.microsoft.com/office/drawing/2014/main" val="10004"/>
                  </a:ext>
                </a:extLst>
              </a:tr>
              <a:tr h="370840">
                <a:tc>
                  <a:txBody>
                    <a:bodyPr/>
                    <a:lstStyle/>
                    <a:p>
                      <a:r>
                        <a:rPr lang="de-DE" dirty="0"/>
                        <a:t>Kompatibilität</a:t>
                      </a:r>
                    </a:p>
                  </a:txBody>
                  <a:tcPr/>
                </a:tc>
                <a:tc>
                  <a:txBody>
                    <a:bodyPr/>
                    <a:lstStyle/>
                    <a:p>
                      <a:r>
                        <a:rPr lang="de-DE" dirty="0"/>
                        <a:t>Ab Windows NT 3.1</a:t>
                      </a:r>
                    </a:p>
                  </a:txBody>
                  <a:tcPr/>
                </a:tc>
                <a:tc>
                  <a:txBody>
                    <a:bodyPr/>
                    <a:lstStyle/>
                    <a:p>
                      <a:r>
                        <a:rPr lang="de-DE" dirty="0"/>
                        <a:t>Ab</a:t>
                      </a:r>
                      <a:r>
                        <a:rPr lang="de-DE" baseline="0" dirty="0"/>
                        <a:t> Windows Server 2012 / Windows 8</a:t>
                      </a:r>
                      <a:endParaRPr lang="de-DE" dirty="0"/>
                    </a:p>
                  </a:txBody>
                  <a:tcPr/>
                </a:tc>
                <a:extLst>
                  <a:ext uri="{0D108BD9-81ED-4DB2-BD59-A6C34878D82A}">
                    <a16:rowId xmlns:a16="http://schemas.microsoft.com/office/drawing/2014/main" val="10005"/>
                  </a:ext>
                </a:extLst>
              </a:tr>
              <a:tr h="370840">
                <a:tc>
                  <a:txBody>
                    <a:bodyPr/>
                    <a:lstStyle/>
                    <a:p>
                      <a:r>
                        <a:rPr lang="de-DE" dirty="0"/>
                        <a:t>Kompatibel zu Wechseldatenträger</a:t>
                      </a:r>
                    </a:p>
                  </a:txBody>
                  <a:tcPr/>
                </a:tc>
                <a:tc>
                  <a:txBody>
                    <a:bodyPr/>
                    <a:lstStyle/>
                    <a:p>
                      <a:r>
                        <a:rPr lang="de-DE" dirty="0"/>
                        <a:t>JA</a:t>
                      </a:r>
                    </a:p>
                  </a:txBody>
                  <a:tcPr/>
                </a:tc>
                <a:tc>
                  <a:txBody>
                    <a:bodyPr/>
                    <a:lstStyle/>
                    <a:p>
                      <a:r>
                        <a:rPr lang="de-DE" dirty="0"/>
                        <a:t>Nein</a:t>
                      </a:r>
                    </a:p>
                  </a:txBody>
                  <a:tcPr/>
                </a:tc>
                <a:extLst>
                  <a:ext uri="{0D108BD9-81ED-4DB2-BD59-A6C34878D82A}">
                    <a16:rowId xmlns:a16="http://schemas.microsoft.com/office/drawing/2014/main" val="10006"/>
                  </a:ext>
                </a:extLst>
              </a:tr>
            </a:tbl>
          </a:graphicData>
        </a:graphic>
      </p:graphicFrame>
      <p:sp>
        <p:nvSpPr>
          <p:cNvPr id="8" name="Textfeld 7"/>
          <p:cNvSpPr txBox="1"/>
          <p:nvPr/>
        </p:nvSpPr>
        <p:spPr>
          <a:xfrm>
            <a:off x="1981201" y="5220653"/>
            <a:ext cx="8352928" cy="369332"/>
          </a:xfrm>
          <a:prstGeom prst="rect">
            <a:avLst/>
          </a:prstGeom>
          <a:noFill/>
        </p:spPr>
        <p:txBody>
          <a:bodyPr wrap="square" rtlCol="0">
            <a:spAutoFit/>
          </a:bodyPr>
          <a:lstStyle/>
          <a:p>
            <a:endParaRPr lang="de-DE" dirty="0"/>
          </a:p>
        </p:txBody>
      </p:sp>
    </p:spTree>
    <p:extLst>
      <p:ext uri="{BB962C8B-B14F-4D97-AF65-F5344CB8AC3E}">
        <p14:creationId xmlns:p14="http://schemas.microsoft.com/office/powerpoint/2010/main" val="29701154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a:t>
            </a:r>
          </a:p>
        </p:txBody>
      </p:sp>
      <p:sp>
        <p:nvSpPr>
          <p:cNvPr id="3" name="Inhaltsplatzhalter 2"/>
          <p:cNvSpPr>
            <a:spLocks noGrp="1"/>
          </p:cNvSpPr>
          <p:nvPr>
            <p:ph idx="1"/>
          </p:nvPr>
        </p:nvSpPr>
        <p:spPr/>
        <p:txBody>
          <a:bodyPr/>
          <a:lstStyle/>
          <a:p>
            <a:r>
              <a:rPr lang="de-DE" dirty="0"/>
              <a:t>Performant durch weniger Features</a:t>
            </a:r>
          </a:p>
          <a:p>
            <a:pPr lvl="1"/>
            <a:r>
              <a:rPr lang="de-DE" dirty="0"/>
              <a:t>Keine GUI</a:t>
            </a:r>
          </a:p>
          <a:p>
            <a:pPr lvl="1"/>
            <a:r>
              <a:rPr lang="de-DE" dirty="0"/>
              <a:t>Kein 32Bit-Support (WOW64)</a:t>
            </a:r>
          </a:p>
          <a:p>
            <a:pPr lvl="1"/>
            <a:r>
              <a:rPr lang="de-DE" dirty="0"/>
              <a:t>Kein MSI und „Default Server Core Components“</a:t>
            </a:r>
          </a:p>
          <a:p>
            <a:r>
              <a:rPr lang="de-DE" dirty="0"/>
              <a:t>Keine lokale Anmeldung oder RDP-Sitzung</a:t>
            </a:r>
          </a:p>
          <a:p>
            <a:r>
              <a:rPr lang="de-DE" dirty="0"/>
              <a:t>Verwaltung nur Remote via WMI oder </a:t>
            </a:r>
            <a:r>
              <a:rPr lang="de-DE" dirty="0" err="1"/>
              <a:t>PowerShell</a:t>
            </a:r>
            <a:endParaRPr lang="de-DE" dirty="0"/>
          </a:p>
          <a:p>
            <a:r>
              <a:rPr lang="de-DE" dirty="0"/>
              <a:t>Rollen &amp; Features nur via </a:t>
            </a:r>
            <a:r>
              <a:rPr lang="de-DE" dirty="0" err="1"/>
              <a:t>PowerShell</a:t>
            </a:r>
            <a:r>
              <a:rPr lang="de-DE" dirty="0"/>
              <a:t> oder DISM installierbar</a:t>
            </a:r>
            <a:br>
              <a:rPr lang="de-DE" dirty="0"/>
            </a:br>
            <a:r>
              <a:rPr lang="de-DE" dirty="0">
                <a:sym typeface="Wingdings" panose="05000000000000000000" pitchFamily="2" charset="2"/>
              </a:rPr>
              <a:t> wird nicht mehr als angegeben installiert</a:t>
            </a:r>
          </a:p>
        </p:txBody>
      </p:sp>
    </p:spTree>
    <p:extLst>
      <p:ext uri="{BB962C8B-B14F-4D97-AF65-F5344CB8AC3E}">
        <p14:creationId xmlns:p14="http://schemas.microsoft.com/office/powerpoint/2010/main" val="11241689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a:t>
            </a:r>
            <a:endParaRPr lang="de-DE" dirty="0"/>
          </a:p>
        </p:txBody>
      </p:sp>
      <p:sp>
        <p:nvSpPr>
          <p:cNvPr id="3" name="Inhaltsplatzhalter 2"/>
          <p:cNvSpPr>
            <a:spLocks noGrp="1"/>
          </p:cNvSpPr>
          <p:nvPr>
            <p:ph idx="1"/>
          </p:nvPr>
        </p:nvSpPr>
        <p:spPr/>
        <p:txBody>
          <a:bodyPr/>
          <a:lstStyle/>
          <a:p>
            <a:pPr>
              <a:buFont typeface="Wingdings" panose="05000000000000000000" pitchFamily="2" charset="2"/>
              <a:buChar char="Ø"/>
            </a:pPr>
            <a:r>
              <a:rPr lang="de-DE" dirty="0"/>
              <a:t>Server-WIM befindet sich in einem Ordner „Nanoserver“</a:t>
            </a:r>
          </a:p>
          <a:p>
            <a:pPr lvl="1">
              <a:buFont typeface="Wingdings" panose="05000000000000000000" pitchFamily="2" charset="2"/>
              <a:buChar char="ü"/>
            </a:pPr>
            <a:r>
              <a:rPr lang="de-DE" dirty="0"/>
              <a:t>Nanoserver lässt sich von hier extrahieren</a:t>
            </a:r>
          </a:p>
          <a:p>
            <a:pPr lvl="2">
              <a:buFont typeface="Wingdings" panose="05000000000000000000" pitchFamily="2" charset="2"/>
              <a:buChar char="ü"/>
            </a:pPr>
            <a:endParaRPr lang="de-DE" dirty="0"/>
          </a:p>
        </p:txBody>
      </p:sp>
      <p:pic>
        <p:nvPicPr>
          <p:cNvPr id="5" name="Grafik 4"/>
          <p:cNvPicPr>
            <a:picLocks noChangeAspect="1"/>
          </p:cNvPicPr>
          <p:nvPr/>
        </p:nvPicPr>
        <p:blipFill>
          <a:blip r:embed="rId3"/>
          <a:stretch>
            <a:fillRect/>
          </a:stretch>
        </p:blipFill>
        <p:spPr>
          <a:xfrm>
            <a:off x="838200" y="2788734"/>
            <a:ext cx="10193306" cy="3065656"/>
          </a:xfrm>
          <a:prstGeom prst="rect">
            <a:avLst/>
          </a:prstGeom>
        </p:spPr>
      </p:pic>
    </p:spTree>
    <p:extLst>
      <p:ext uri="{BB962C8B-B14F-4D97-AF65-F5344CB8AC3E}">
        <p14:creationId xmlns:p14="http://schemas.microsoft.com/office/powerpoint/2010/main" val="241154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 Bereitstellung</a:t>
            </a:r>
            <a:endParaRPr lang="de-DE" dirty="0"/>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DE" dirty="0" err="1"/>
              <a:t>NanoServerImageGenerator</a:t>
            </a:r>
            <a:r>
              <a:rPr lang="de-DE" dirty="0"/>
              <a:t> Ordner lokal kopieren</a:t>
            </a:r>
          </a:p>
          <a:p>
            <a:pPr marL="514350" indent="-514350">
              <a:buFont typeface="+mj-lt"/>
              <a:buAutoNum type="arabicPeriod"/>
            </a:pPr>
            <a:r>
              <a:rPr lang="de-DE" dirty="0" err="1"/>
              <a:t>PowerShellmodul</a:t>
            </a:r>
            <a:r>
              <a:rPr lang="de-DE" dirty="0"/>
              <a:t> importieren</a:t>
            </a:r>
          </a:p>
          <a:p>
            <a:pPr marL="971550" lvl="1" indent="-514350">
              <a:buFont typeface="+mj-lt"/>
              <a:buAutoNum type="arabicPeriod"/>
            </a:pPr>
            <a:r>
              <a:rPr lang="de-DE" dirty="0" err="1"/>
              <a:t>Zb</a:t>
            </a:r>
            <a:r>
              <a:rPr lang="de-DE" dirty="0"/>
              <a:t>. Import-Module .\NanoServerImageGenerator.psm1</a:t>
            </a:r>
          </a:p>
          <a:p>
            <a:pPr marL="514350" indent="-514350">
              <a:buFont typeface="+mj-lt"/>
              <a:buAutoNum type="arabicPeriod"/>
            </a:pPr>
            <a:r>
              <a:rPr lang="de-DE" dirty="0"/>
              <a:t>New-</a:t>
            </a:r>
            <a:r>
              <a:rPr lang="de-DE" dirty="0" err="1"/>
              <a:t>NanoServerImage</a:t>
            </a:r>
            <a:r>
              <a:rPr lang="de-DE" dirty="0"/>
              <a:t> </a:t>
            </a:r>
          </a:p>
          <a:p>
            <a:pPr lvl="1">
              <a:buFont typeface="Symbol" panose="05050102010706020507" pitchFamily="18" charset="2"/>
              <a:buChar char="-"/>
            </a:pPr>
            <a:r>
              <a:rPr lang="de-DE" dirty="0" err="1"/>
              <a:t>DeploymentType</a:t>
            </a:r>
            <a:r>
              <a:rPr lang="de-DE" dirty="0"/>
              <a:t>  Guest        </a:t>
            </a:r>
            <a:r>
              <a:rPr lang="de-DE" dirty="0">
                <a:solidFill>
                  <a:srgbClr val="002060"/>
                </a:solidFill>
              </a:rPr>
              <a:t>#Guest für VM , Host für physische Installation</a:t>
            </a:r>
          </a:p>
          <a:p>
            <a:pPr lvl="1">
              <a:buFont typeface="Symbol" panose="05050102010706020507" pitchFamily="18" charset="2"/>
              <a:buChar char="-"/>
            </a:pPr>
            <a:r>
              <a:rPr lang="de-DE" dirty="0"/>
              <a:t>Edition Standard                      </a:t>
            </a:r>
            <a:r>
              <a:rPr lang="de-DE" dirty="0">
                <a:solidFill>
                  <a:srgbClr val="002060"/>
                </a:solidFill>
              </a:rPr>
              <a:t>#Standard oder Datacenter</a:t>
            </a:r>
          </a:p>
          <a:p>
            <a:pPr lvl="1">
              <a:buFont typeface="Symbol" panose="05050102010706020507" pitchFamily="18" charset="2"/>
              <a:buChar char="-"/>
            </a:pPr>
            <a:r>
              <a:rPr lang="de-DE" dirty="0" err="1"/>
              <a:t>Mediapath</a:t>
            </a:r>
            <a:r>
              <a:rPr lang="de-DE" dirty="0"/>
              <a:t>  D:                          </a:t>
            </a:r>
            <a:r>
              <a:rPr lang="de-DE" dirty="0">
                <a:solidFill>
                  <a:srgbClr val="002060"/>
                </a:solidFill>
              </a:rPr>
              <a:t>#Pfad zum Installationsmedium </a:t>
            </a:r>
          </a:p>
          <a:p>
            <a:pPr lvl="1">
              <a:buFont typeface="Symbol" panose="05050102010706020507" pitchFamily="18" charset="2"/>
              <a:buChar char="-"/>
            </a:pPr>
            <a:r>
              <a:rPr lang="de-DE" dirty="0" err="1"/>
              <a:t>Basepath</a:t>
            </a:r>
            <a:r>
              <a:rPr lang="de-DE" dirty="0"/>
              <a:t> .\Base                      </a:t>
            </a:r>
            <a:r>
              <a:rPr lang="de-DE" dirty="0">
                <a:solidFill>
                  <a:srgbClr val="002060"/>
                </a:solidFill>
              </a:rPr>
              <a:t># Pfad für die Packages und Arbeitsdaten</a:t>
            </a:r>
          </a:p>
          <a:p>
            <a:pPr lvl="1">
              <a:buFont typeface="Symbol" panose="05050102010706020507" pitchFamily="18" charset="2"/>
              <a:buChar char="-"/>
            </a:pPr>
            <a:r>
              <a:rPr lang="de-DE" dirty="0" err="1"/>
              <a:t>Targetpath</a:t>
            </a:r>
            <a:r>
              <a:rPr lang="de-DE" dirty="0"/>
              <a:t> .\Nano1.vhdx      </a:t>
            </a:r>
            <a:r>
              <a:rPr lang="de-DE" dirty="0">
                <a:solidFill>
                  <a:srgbClr val="002060"/>
                </a:solidFill>
              </a:rPr>
              <a:t>#</a:t>
            </a:r>
            <a:r>
              <a:rPr lang="de-DE" dirty="0" err="1">
                <a:solidFill>
                  <a:srgbClr val="002060"/>
                </a:solidFill>
              </a:rPr>
              <a:t>Zielpfad</a:t>
            </a:r>
            <a:r>
              <a:rPr lang="de-DE" dirty="0">
                <a:solidFill>
                  <a:srgbClr val="002060"/>
                </a:solidFill>
              </a:rPr>
              <a:t> .</a:t>
            </a:r>
            <a:r>
              <a:rPr lang="de-DE" dirty="0" err="1">
                <a:solidFill>
                  <a:srgbClr val="002060"/>
                </a:solidFill>
              </a:rPr>
              <a:t>vhdx</a:t>
            </a:r>
            <a:r>
              <a:rPr lang="de-DE" dirty="0">
                <a:solidFill>
                  <a:srgbClr val="002060"/>
                </a:solidFill>
              </a:rPr>
              <a:t> für Gen2VM, .</a:t>
            </a:r>
            <a:r>
              <a:rPr lang="de-DE" dirty="0" err="1">
                <a:solidFill>
                  <a:srgbClr val="002060"/>
                </a:solidFill>
              </a:rPr>
              <a:t>vhd</a:t>
            </a:r>
            <a:r>
              <a:rPr lang="de-DE" dirty="0">
                <a:solidFill>
                  <a:srgbClr val="002060"/>
                </a:solidFill>
              </a:rPr>
              <a:t> für Gen1VM</a:t>
            </a:r>
          </a:p>
          <a:p>
            <a:pPr lvl="1">
              <a:buFont typeface="Symbol" panose="05050102010706020507" pitchFamily="18" charset="2"/>
              <a:buChar char="-"/>
            </a:pPr>
            <a:r>
              <a:rPr lang="de-DE" dirty="0" err="1"/>
              <a:t>ComputerName</a:t>
            </a:r>
            <a:r>
              <a:rPr lang="de-DE" dirty="0"/>
              <a:t> Nano1        </a:t>
            </a:r>
            <a:r>
              <a:rPr lang="de-DE" dirty="0">
                <a:solidFill>
                  <a:srgbClr val="002060"/>
                </a:solidFill>
              </a:rPr>
              <a:t># zukünftiger Name des Servers</a:t>
            </a:r>
          </a:p>
          <a:p>
            <a:pPr lvl="1">
              <a:buFont typeface="Symbol" panose="05050102010706020507" pitchFamily="18" charset="2"/>
              <a:buChar char="-"/>
            </a:pPr>
            <a:r>
              <a:rPr lang="de-DE" dirty="0"/>
              <a:t>Package Microsoft-</a:t>
            </a:r>
            <a:r>
              <a:rPr lang="de-DE" dirty="0" err="1"/>
              <a:t>NanoServer</a:t>
            </a:r>
            <a:r>
              <a:rPr lang="de-DE" dirty="0"/>
              <a:t>-Guest-Package </a:t>
            </a:r>
            <a:r>
              <a:rPr lang="de-DE" dirty="0">
                <a:solidFill>
                  <a:srgbClr val="002060"/>
                </a:solidFill>
              </a:rPr>
              <a:t>#Treiber für VM Hardware</a:t>
            </a:r>
          </a:p>
          <a:p>
            <a:pPr marL="514350" indent="-514350">
              <a:buFont typeface="+mj-lt"/>
              <a:buAutoNum type="arabicPeriod"/>
            </a:pPr>
            <a:endParaRPr lang="de-DE" dirty="0"/>
          </a:p>
        </p:txBody>
      </p:sp>
    </p:spTree>
    <p:extLst>
      <p:ext uri="{BB962C8B-B14F-4D97-AF65-F5344CB8AC3E}">
        <p14:creationId xmlns:p14="http://schemas.microsoft.com/office/powerpoint/2010/main" val="3566924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 Bereitstellung</a:t>
            </a:r>
            <a:endParaRPr lang="de-DE" dirty="0"/>
          </a:p>
        </p:txBody>
      </p:sp>
      <p:sp>
        <p:nvSpPr>
          <p:cNvPr id="3" name="Inhaltsplatzhalter 2"/>
          <p:cNvSpPr>
            <a:spLocks noGrp="1"/>
          </p:cNvSpPr>
          <p:nvPr>
            <p:ph idx="1"/>
          </p:nvPr>
        </p:nvSpPr>
        <p:spPr/>
        <p:txBody>
          <a:bodyPr/>
          <a:lstStyle/>
          <a:p>
            <a:pPr marL="0" indent="0">
              <a:buNone/>
            </a:pPr>
            <a:r>
              <a:rPr lang="de-DE" dirty="0"/>
              <a:t>Weitere nützliche optionale Parameter</a:t>
            </a:r>
          </a:p>
          <a:p>
            <a:pPr defTabSz="912813">
              <a:buFont typeface="Symbol" panose="05050102010706020507" pitchFamily="18" charset="2"/>
              <a:buChar char="-"/>
            </a:pPr>
            <a:r>
              <a:rPr lang="de-DE" dirty="0" err="1"/>
              <a:t>DomainName</a:t>
            </a:r>
            <a:r>
              <a:rPr lang="de-DE" dirty="0"/>
              <a:t>			#zum direkten </a:t>
            </a:r>
            <a:r>
              <a:rPr lang="de-DE" dirty="0" err="1"/>
              <a:t>Domainjoin</a:t>
            </a:r>
            <a:endParaRPr lang="de-DE" dirty="0"/>
          </a:p>
          <a:p>
            <a:pPr defTabSz="912813">
              <a:buFont typeface="Symbol" panose="05050102010706020507" pitchFamily="18" charset="2"/>
              <a:buChar char="-"/>
            </a:pPr>
            <a:r>
              <a:rPr lang="de-DE" dirty="0" err="1"/>
              <a:t>DomainBlobPath</a:t>
            </a:r>
            <a:r>
              <a:rPr lang="de-DE" dirty="0"/>
              <a:t>			#zum offline </a:t>
            </a:r>
            <a:r>
              <a:rPr lang="de-DE" dirty="0" err="1"/>
              <a:t>Domainjoin</a:t>
            </a:r>
            <a:endParaRPr lang="de-DE" dirty="0"/>
          </a:p>
          <a:p>
            <a:pPr defTabSz="912813">
              <a:buFont typeface="Symbol" panose="05050102010706020507" pitchFamily="18" charset="2"/>
              <a:buChar char="-"/>
            </a:pPr>
            <a:r>
              <a:rPr lang="de-DE" dirty="0" err="1"/>
              <a:t>DriversPath</a:t>
            </a:r>
            <a:r>
              <a:rPr lang="de-DE" dirty="0"/>
              <a:t>			#Treiberpfad </a:t>
            </a:r>
          </a:p>
          <a:p>
            <a:pPr defTabSz="912813">
              <a:buFont typeface="Symbol" panose="05050102010706020507" pitchFamily="18" charset="2"/>
              <a:buChar char="-"/>
            </a:pPr>
            <a:r>
              <a:rPr lang="de-DE" dirty="0" err="1"/>
              <a:t>CopyFiles</a:t>
            </a:r>
            <a:r>
              <a:rPr lang="de-DE" dirty="0"/>
              <a:t>				#zum kopieren von Daten in den Server</a:t>
            </a:r>
          </a:p>
          <a:p>
            <a:pPr defTabSz="912813">
              <a:buFont typeface="Symbol" panose="05050102010706020507" pitchFamily="18" charset="2"/>
              <a:buChar char="-"/>
            </a:pPr>
            <a:r>
              <a:rPr lang="de-DE" dirty="0"/>
              <a:t>Packages				#zum hinzufügen von Packages </a:t>
            </a:r>
          </a:p>
          <a:p>
            <a:pPr defTabSz="912813">
              <a:buFont typeface="Symbol" panose="05050102010706020507" pitchFamily="18" charset="2"/>
              <a:buChar char="-"/>
            </a:pPr>
            <a:endParaRPr lang="de-DE" dirty="0"/>
          </a:p>
        </p:txBody>
      </p:sp>
    </p:spTree>
    <p:extLst>
      <p:ext uri="{BB962C8B-B14F-4D97-AF65-F5344CB8AC3E}">
        <p14:creationId xmlns:p14="http://schemas.microsoft.com/office/powerpoint/2010/main" val="35551900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Rollen und Features Neuerungen</a:t>
            </a:r>
            <a:br>
              <a:rPr lang="de-DE" dirty="0"/>
            </a:br>
            <a:r>
              <a:rPr lang="de-DE" sz="2800" dirty="0"/>
              <a:t>Nano-Server Disk formatieren</a:t>
            </a:r>
            <a:endParaRPr lang="de-DE" dirty="0"/>
          </a:p>
        </p:txBody>
      </p:sp>
      <p:pic>
        <p:nvPicPr>
          <p:cNvPr id="4" name="Inhaltsplatzhalter 3"/>
          <p:cNvPicPr>
            <a:picLocks noGrp="1" noChangeAspect="1"/>
          </p:cNvPicPr>
          <p:nvPr>
            <p:ph idx="1"/>
          </p:nvPr>
        </p:nvPicPr>
        <p:blipFill>
          <a:blip r:embed="rId3"/>
          <a:stretch>
            <a:fillRect/>
          </a:stretch>
        </p:blipFill>
        <p:spPr>
          <a:xfrm>
            <a:off x="838200" y="2047527"/>
            <a:ext cx="10515600" cy="2816991"/>
          </a:xfrm>
          <a:prstGeom prst="rect">
            <a:avLst/>
          </a:prstGeom>
        </p:spPr>
      </p:pic>
    </p:spTree>
    <p:extLst>
      <p:ext uri="{BB962C8B-B14F-4D97-AF65-F5344CB8AC3E}">
        <p14:creationId xmlns:p14="http://schemas.microsoft.com/office/powerpoint/2010/main" val="29747748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nchor="ctr">
            <a:normAutofit/>
          </a:bodyPr>
          <a:lstStyle/>
          <a:p>
            <a:pPr marL="0" indent="0" algn="ctr">
              <a:buNone/>
            </a:pPr>
            <a:r>
              <a:rPr lang="de-DE" sz="6600" dirty="0"/>
              <a:t>Windows Server Container</a:t>
            </a:r>
          </a:p>
        </p:txBody>
      </p:sp>
    </p:spTree>
    <p:extLst>
      <p:ext uri="{BB962C8B-B14F-4D97-AF65-F5344CB8AC3E}">
        <p14:creationId xmlns:p14="http://schemas.microsoft.com/office/powerpoint/2010/main" val="2100946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lstStyle/>
          <a:p>
            <a:r>
              <a:rPr lang="de-DE" dirty="0"/>
              <a:t>Was sind Container?</a:t>
            </a:r>
          </a:p>
          <a:p>
            <a:pPr lvl="1"/>
            <a:r>
              <a:rPr lang="de-DE" dirty="0"/>
              <a:t>Portable, isolierte Ressourcen kontrollierte Umgebungen</a:t>
            </a:r>
          </a:p>
          <a:p>
            <a:pPr lvl="1"/>
            <a:r>
              <a:rPr lang="de-DE" dirty="0"/>
              <a:t>Vereinfacht gesagt:</a:t>
            </a:r>
          </a:p>
          <a:p>
            <a:pPr lvl="2"/>
            <a:r>
              <a:rPr lang="de-DE" dirty="0"/>
              <a:t>Abgeschottete Umgebung für Anwendungen</a:t>
            </a:r>
          </a:p>
          <a:p>
            <a:pPr lvl="2"/>
            <a:r>
              <a:rPr lang="de-DE" dirty="0"/>
              <a:t>Keine Beeinflussung des Systems außerhalb des Containers</a:t>
            </a:r>
          </a:p>
          <a:p>
            <a:pPr lvl="2"/>
            <a:r>
              <a:rPr lang="de-DE" dirty="0"/>
              <a:t>Die nächste Evolution der Virtualisierung</a:t>
            </a:r>
          </a:p>
          <a:p>
            <a:pPr lvl="2"/>
            <a:r>
              <a:rPr lang="de-DE" dirty="0"/>
              <a:t>Innerhalb eines Containers baut immer auf frisch installierten System auf</a:t>
            </a:r>
          </a:p>
          <a:p>
            <a:pPr lvl="2"/>
            <a:endParaRPr lang="de-DE" dirty="0"/>
          </a:p>
        </p:txBody>
      </p:sp>
    </p:spTree>
    <p:extLst>
      <p:ext uri="{BB962C8B-B14F-4D97-AF65-F5344CB8AC3E}">
        <p14:creationId xmlns:p14="http://schemas.microsoft.com/office/powerpoint/2010/main" val="28122861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lstStyle/>
          <a:p>
            <a:r>
              <a:rPr lang="de-DE" dirty="0"/>
              <a:t>Container Übersicht</a:t>
            </a:r>
          </a:p>
          <a:p>
            <a:pPr lvl="1"/>
            <a:r>
              <a:rPr lang="de-DE" dirty="0"/>
              <a:t>Container sind komplett abgeschottet vom restlichen System</a:t>
            </a:r>
          </a:p>
          <a:p>
            <a:pPr lvl="1"/>
            <a:r>
              <a:rPr lang="de-DE" dirty="0"/>
              <a:t>Innerhalb eines Container hat man am Anfang immer ein frisches System</a:t>
            </a:r>
          </a:p>
          <a:p>
            <a:pPr lvl="1"/>
            <a:r>
              <a:rPr lang="de-DE" dirty="0"/>
              <a:t>Container kann man fest zuweisen wie </a:t>
            </a:r>
            <a:r>
              <a:rPr lang="de-DE"/>
              <a:t>viel Ressourcen </a:t>
            </a:r>
            <a:r>
              <a:rPr lang="de-DE" dirty="0"/>
              <a:t>sie haben</a:t>
            </a:r>
          </a:p>
          <a:p>
            <a:pPr lvl="1"/>
            <a:r>
              <a:rPr lang="de-DE" dirty="0"/>
              <a:t>Mehrere Container teilen sich im Grunde ein OS</a:t>
            </a:r>
          </a:p>
          <a:p>
            <a:pPr lvl="1"/>
            <a:r>
              <a:rPr lang="de-DE" dirty="0"/>
              <a:t>Namespace Isolation </a:t>
            </a:r>
          </a:p>
          <a:p>
            <a:pPr lvl="2"/>
            <a:r>
              <a:rPr lang="de-DE" dirty="0"/>
              <a:t>Pro Container ein Namespace</a:t>
            </a:r>
          </a:p>
          <a:p>
            <a:pPr lvl="2"/>
            <a:r>
              <a:rPr lang="de-DE" dirty="0"/>
              <a:t>Container können nur Daten sehen die sie sehen sollen</a:t>
            </a:r>
          </a:p>
          <a:p>
            <a:pPr lvl="2"/>
            <a:r>
              <a:rPr lang="de-DE" dirty="0"/>
              <a:t>Gibt dem Container dem Anschein das nur die Anwendung läuft obwohl unter Umständen mehrere laufen</a:t>
            </a:r>
          </a:p>
          <a:p>
            <a:pPr lvl="2"/>
            <a:endParaRPr lang="de-DE" dirty="0"/>
          </a:p>
          <a:p>
            <a:pPr lvl="1"/>
            <a:endParaRPr lang="de-DE" dirty="0"/>
          </a:p>
          <a:p>
            <a:pPr lvl="1"/>
            <a:endParaRPr lang="de-DE" dirty="0"/>
          </a:p>
        </p:txBody>
      </p:sp>
    </p:spTree>
    <p:extLst>
      <p:ext uri="{BB962C8B-B14F-4D97-AF65-F5344CB8AC3E}">
        <p14:creationId xmlns:p14="http://schemas.microsoft.com/office/powerpoint/2010/main" val="22624870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Windows Server Container</a:t>
            </a:r>
            <a:br>
              <a:rPr lang="de-DE" dirty="0"/>
            </a:br>
            <a:endParaRPr lang="de-DE" dirty="0"/>
          </a:p>
        </p:txBody>
      </p:sp>
      <p:sp>
        <p:nvSpPr>
          <p:cNvPr id="3" name="Inhaltsplatzhalter 2"/>
          <p:cNvSpPr>
            <a:spLocks noGrp="1"/>
          </p:cNvSpPr>
          <p:nvPr>
            <p:ph idx="1"/>
          </p:nvPr>
        </p:nvSpPr>
        <p:spPr/>
        <p:txBody>
          <a:bodyPr/>
          <a:lstStyle/>
          <a:p>
            <a:r>
              <a:rPr lang="de-DE" dirty="0"/>
              <a:t>Container Übersicht</a:t>
            </a:r>
          </a:p>
          <a:p>
            <a:pPr lvl="1"/>
            <a:r>
              <a:rPr lang="de-DE" dirty="0"/>
              <a:t>Container greifen auf die gleichen OS Dateien zu</a:t>
            </a:r>
          </a:p>
          <a:p>
            <a:pPr lvl="2"/>
            <a:r>
              <a:rPr lang="de-DE" dirty="0"/>
              <a:t>Erst wenn die Anwendung eine Datei ändert wird diese in den Container kopiert</a:t>
            </a:r>
          </a:p>
          <a:p>
            <a:pPr lvl="2"/>
            <a:r>
              <a:rPr lang="de-DE" dirty="0"/>
              <a:t>Dazu wird der effiziente „</a:t>
            </a:r>
            <a:r>
              <a:rPr lang="de-DE" dirty="0" err="1"/>
              <a:t>copy</a:t>
            </a:r>
            <a:r>
              <a:rPr lang="de-DE" dirty="0"/>
              <a:t>-on-</a:t>
            </a:r>
            <a:r>
              <a:rPr lang="de-DE" dirty="0" err="1"/>
              <a:t>write</a:t>
            </a:r>
            <a:r>
              <a:rPr lang="de-DE" dirty="0"/>
              <a:t>“ Vorgang von Docker verwendet</a:t>
            </a:r>
          </a:p>
          <a:p>
            <a:pPr lvl="1"/>
            <a:r>
              <a:rPr lang="de-DE" dirty="0"/>
              <a:t>Der Host kann genau kontrollieren wie viele </a:t>
            </a:r>
            <a:r>
              <a:rPr lang="de-DE" dirty="0" err="1"/>
              <a:t>Ressouren</a:t>
            </a:r>
            <a:r>
              <a:rPr lang="de-DE" dirty="0"/>
              <a:t> die Anwendung benutzen kann</a:t>
            </a:r>
          </a:p>
          <a:p>
            <a:pPr lvl="1"/>
            <a:endParaRPr lang="de-DE" dirty="0"/>
          </a:p>
          <a:p>
            <a:pPr lvl="2"/>
            <a:endParaRPr lang="de-DE" dirty="0"/>
          </a:p>
        </p:txBody>
      </p:sp>
    </p:spTree>
    <p:extLst>
      <p:ext uri="{BB962C8B-B14F-4D97-AF65-F5344CB8AC3E}">
        <p14:creationId xmlns:p14="http://schemas.microsoft.com/office/powerpoint/2010/main" val="3920344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Windows Server Container</a:t>
            </a:r>
            <a:br>
              <a:rPr lang="de-DE" dirty="0"/>
            </a:br>
            <a:r>
              <a:rPr lang="de-DE" sz="2800" dirty="0"/>
              <a:t>Vergleich</a:t>
            </a:r>
            <a:endParaRPr lang="de-DE" dirty="0"/>
          </a:p>
        </p:txBody>
      </p:sp>
      <p:sp>
        <p:nvSpPr>
          <p:cNvPr id="3" name="Inhaltsplatzhalter 2"/>
          <p:cNvSpPr>
            <a:spLocks noGrp="1"/>
          </p:cNvSpPr>
          <p:nvPr>
            <p:ph idx="1"/>
          </p:nvPr>
        </p:nvSpPr>
        <p:spPr/>
        <p:txBody>
          <a:bodyPr/>
          <a:lstStyle/>
          <a:p>
            <a:pPr marL="0" indent="0">
              <a:buNone/>
            </a:pPr>
            <a:r>
              <a:rPr lang="de-DE" dirty="0"/>
              <a:t>Der Vergleich von Container und VM</a:t>
            </a:r>
          </a:p>
        </p:txBody>
      </p:sp>
      <p:pic>
        <p:nvPicPr>
          <p:cNvPr id="1026" name="Picture 2" descr="App Instances on H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3263"/>
            <a:ext cx="60960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ainers on H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892" y="2812862"/>
            <a:ext cx="60960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22107"/>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60EEEFC-9008-4632-B6F5-16074AB34FDC}"/>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BAF677105EB114B982F3F6AC57AC8E1" ma:contentTypeVersion="8" ma:contentTypeDescription="Ein neues Dokument erstellen." ma:contentTypeScope="" ma:versionID="ef9dea55c6702dcd58176c1aa98c3dc2">
  <xsd:schema xmlns:xsd="http://www.w3.org/2001/XMLSchema" xmlns:xs="http://www.w3.org/2001/XMLSchema" xmlns:p="http://schemas.microsoft.com/office/2006/metadata/properties" xmlns:ns2="1cd40096-36be-414e-81a5-1a9130486937" targetNamespace="http://schemas.microsoft.com/office/2006/metadata/properties" ma:root="true" ma:fieldsID="2f881aac2cf48204a08696f446e5f4b3" ns2:_="">
    <xsd:import namespace="1cd40096-36be-414e-81a5-1a9130486937"/>
    <xsd:element name="properties">
      <xsd:complexType>
        <xsd:sequence>
          <xsd:element name="documentManagement">
            <xsd:complexType>
              <xsd:all>
                <xsd:element ref="ns2:MediaServiceMetadata" minOccurs="0"/>
                <xsd:element ref="ns2:MediaServiceFastMetadata" minOccurs="0"/>
                <xsd:element ref="ns2:Kategorie0"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d40096-36be-414e-81a5-1a91304869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Kategorie0" ma:index="10" nillable="true" ma:displayName="Kategorie" ma:format="Dropdown" ma:internalName="Kategorie0">
      <xsd:complexType>
        <xsd:complexContent>
          <xsd:extension base="dms:MultiChoice">
            <xsd:sequence>
              <xsd:element name="Value" maxOccurs="unbounded" minOccurs="0" nillable="true">
                <xsd:simpleType>
                  <xsd:restriction base="dms:Choice">
                    <xsd:enumeration value="HowTo"/>
                    <xsd:enumeration value="Slides"/>
                  </xsd:restriction>
                </xsd:simpleType>
              </xsd:element>
            </xsd:sequence>
          </xsd:extension>
        </xsd:complexContent>
      </xsd:complex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ategorie0 xmlns="1cd40096-36be-414e-81a5-1a9130486937"/>
  </documentManagement>
</p:properties>
</file>

<file path=customXml/itemProps1.xml><?xml version="1.0" encoding="utf-8"?>
<ds:datastoreItem xmlns:ds="http://schemas.openxmlformats.org/officeDocument/2006/customXml" ds:itemID="{55E1081E-F95F-4827-929D-D87BCA2CD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d40096-36be-414e-81a5-1a91304869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68AB25-9137-4517-927F-89CD082B184A}">
  <ds:schemaRefs>
    <ds:schemaRef ds:uri="http://schemas.microsoft.com/sharepoint/v3/contenttype/forms"/>
  </ds:schemaRefs>
</ds:datastoreItem>
</file>

<file path=customXml/itemProps3.xml><?xml version="1.0" encoding="utf-8"?>
<ds:datastoreItem xmlns:ds="http://schemas.openxmlformats.org/officeDocument/2006/customXml" ds:itemID="{4605ECC7-427D-402E-939A-83CC894BB5F4}">
  <ds:schemaRefs>
    <ds:schemaRef ds:uri="1cd40096-36be-414e-81a5-1a9130486937"/>
    <ds:schemaRef ds:uri="http://purl.org/dc/terms/"/>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6108</Words>
  <Application>Microsoft Office PowerPoint</Application>
  <PresentationFormat>Breitbild</PresentationFormat>
  <Paragraphs>1385</Paragraphs>
  <Slides>127</Slides>
  <Notes>72</Notes>
  <HiddenSlides>0</HiddenSlides>
  <MMClips>0</MMClips>
  <ScaleCrop>false</ScaleCrop>
  <HeadingPairs>
    <vt:vector size="8" baseType="variant">
      <vt:variant>
        <vt:lpstr>Verwendete Schriftarten</vt:lpstr>
      </vt:variant>
      <vt:variant>
        <vt:i4>7</vt:i4>
      </vt:variant>
      <vt:variant>
        <vt:lpstr>Design</vt:lpstr>
      </vt:variant>
      <vt:variant>
        <vt:i4>2</vt:i4>
      </vt:variant>
      <vt:variant>
        <vt:lpstr>Links</vt:lpstr>
      </vt:variant>
      <vt:variant>
        <vt:i4>1</vt:i4>
      </vt:variant>
      <vt:variant>
        <vt:lpstr>Folientitel</vt:lpstr>
      </vt:variant>
      <vt:variant>
        <vt:i4>127</vt:i4>
      </vt:variant>
    </vt:vector>
  </HeadingPairs>
  <TitlesOfParts>
    <vt:vector size="137" baseType="lpstr">
      <vt:lpstr>Andalus</vt:lpstr>
      <vt:lpstr>Arial</vt:lpstr>
      <vt:lpstr>Calibri</vt:lpstr>
      <vt:lpstr>Calibri Light</vt:lpstr>
      <vt:lpstr>Courier New</vt:lpstr>
      <vt:lpstr>Symbol</vt:lpstr>
      <vt:lpstr>Wingdings</vt:lpstr>
      <vt:lpstr>Design1</vt:lpstr>
      <vt:lpstr>1_Präsentationsvorlage2016</vt:lpstr>
      <vt:lpstr>file:///C:\Users\so1\OneDrive\Themen\Anfang.pptx</vt:lpstr>
      <vt:lpstr>Server 2022 Administration</vt:lpstr>
      <vt:lpstr>Vorab Präsentation verlinken / aktualisieren</vt:lpstr>
      <vt:lpstr>Agenda</vt:lpstr>
      <vt:lpstr>Versionsgeschichte</vt:lpstr>
      <vt:lpstr>Editionen</vt:lpstr>
      <vt:lpstr>Mindestanforderungen</vt:lpstr>
      <vt:lpstr>Upgradepfade</vt:lpstr>
      <vt:lpstr>Datenträger</vt:lpstr>
      <vt:lpstr>NTFS / ReFs</vt:lpstr>
      <vt:lpstr>ReFs</vt:lpstr>
      <vt:lpstr>Hyper-V Basis</vt:lpstr>
      <vt:lpstr>Hyper-V Basis – virtuelle Festplatten</vt:lpstr>
      <vt:lpstr>Hyper-V Neuerungen</vt:lpstr>
      <vt:lpstr>Hyper-V Neuerungen</vt:lpstr>
      <vt:lpstr>Hyper-V Netzwerke</vt:lpstr>
      <vt:lpstr>Hyper-V Netzwerke</vt:lpstr>
      <vt:lpstr>Dezimal / Binär</vt:lpstr>
      <vt:lpstr>Subnetting</vt:lpstr>
      <vt:lpstr>Übung</vt:lpstr>
      <vt:lpstr>Lösung</vt:lpstr>
      <vt:lpstr>Übung 2.0</vt:lpstr>
      <vt:lpstr>Lösung 2.0</vt:lpstr>
      <vt:lpstr>Manuelle Konfiguration der IP-Adresse</vt:lpstr>
      <vt:lpstr>Automatische Konfiguration von IPv4</vt:lpstr>
      <vt:lpstr>IPv6</vt:lpstr>
      <vt:lpstr>IPv6</vt:lpstr>
      <vt:lpstr>IPv6</vt:lpstr>
      <vt:lpstr>PowerPoint-Präsentation</vt:lpstr>
      <vt:lpstr>DNS Gliederung</vt:lpstr>
      <vt:lpstr>DNS Zonenaufbau</vt:lpstr>
      <vt:lpstr>PowerPoint-Präsentation</vt:lpstr>
      <vt:lpstr>DNS  Weiterleitungen / Stammhinweise</vt:lpstr>
      <vt:lpstr>DNS  Weiterleitungen</vt:lpstr>
      <vt:lpstr>DNS   Stammhinweise</vt:lpstr>
      <vt:lpstr>DNS Eintragstypen</vt:lpstr>
      <vt:lpstr>DNS Befehle für Troubleshooting</vt:lpstr>
      <vt:lpstr>PowerPoint-Präsentation</vt:lpstr>
      <vt:lpstr>DHCP</vt:lpstr>
      <vt:lpstr>DHCP</vt:lpstr>
      <vt:lpstr>DHCP – Optimaler Ablauf</vt:lpstr>
      <vt:lpstr>DHCP – Lease Gültigkeit</vt:lpstr>
      <vt:lpstr>DHCP Failover</vt:lpstr>
      <vt:lpstr>DHCP Failover</vt:lpstr>
      <vt:lpstr>Active Directory</vt:lpstr>
      <vt:lpstr>Einführung AD / Struktur</vt:lpstr>
      <vt:lpstr>Begriffe und Funktionen </vt:lpstr>
      <vt:lpstr>Freigabe- vs Dateiberechtigungen</vt:lpstr>
      <vt:lpstr>Berechtigungen</vt:lpstr>
      <vt:lpstr>Fileserver</vt:lpstr>
      <vt:lpstr>DFS / Das Verteilte Dateisystem (DFS)</vt:lpstr>
      <vt:lpstr>Ordner und Ordnerziele</vt:lpstr>
      <vt:lpstr>DFS – Namespace / Replikation</vt:lpstr>
      <vt:lpstr>Datendeduplizierung</vt:lpstr>
      <vt:lpstr>Datendeduplizierung</vt:lpstr>
      <vt:lpstr>Datendeduplizierung</vt:lpstr>
      <vt:lpstr>Datendeduplizierung Modi</vt:lpstr>
      <vt:lpstr>Datendeduplizierung Modi</vt:lpstr>
      <vt:lpstr>Datendeduplizierung Modi</vt:lpstr>
      <vt:lpstr>Datendeduplizierung Tools zur Evaluierung</vt:lpstr>
      <vt:lpstr>PowerPoint-Präsentation</vt:lpstr>
      <vt:lpstr>Storage Neuerungen</vt:lpstr>
      <vt:lpstr>Storage Storage Replica</vt:lpstr>
      <vt:lpstr>Storage Storage Replica</vt:lpstr>
      <vt:lpstr>Storage Storage Replica</vt:lpstr>
      <vt:lpstr>Storage Storage Replica</vt:lpstr>
      <vt:lpstr>Storage Storage Replica</vt:lpstr>
      <vt:lpstr>Storage Storage Replica</vt:lpstr>
      <vt:lpstr>Storage Storage Replica</vt:lpstr>
      <vt:lpstr>Storage Storage Replica</vt:lpstr>
      <vt:lpstr>Storage Storage Replica</vt:lpstr>
      <vt:lpstr>PowerPoint-Präsentation</vt:lpstr>
      <vt:lpstr>S2D Neuerungen Srv19</vt:lpstr>
      <vt:lpstr>S2D Überblick</vt:lpstr>
      <vt:lpstr>S2D Überblick</vt:lpstr>
      <vt:lpstr>S2D Überblick</vt:lpstr>
      <vt:lpstr>S2D Konvergente Bereitstellung</vt:lpstr>
      <vt:lpstr>S2D Hyperkonvergente Bereitstellung</vt:lpstr>
      <vt:lpstr>S2D Funktionsweise</vt:lpstr>
      <vt:lpstr>S2D Funktionsweise</vt:lpstr>
      <vt:lpstr>S2D Empfehlung / Anforderung</vt:lpstr>
      <vt:lpstr>WSUS Windows Server Update Services</vt:lpstr>
      <vt:lpstr>Gliederung</vt:lpstr>
      <vt:lpstr>Grundlegendes</vt:lpstr>
      <vt:lpstr>Installation</vt:lpstr>
      <vt:lpstr>Installation</vt:lpstr>
      <vt:lpstr>Verwaltung</vt:lpstr>
      <vt:lpstr>Gruppenrichtlinie konfigurieren</vt:lpstr>
      <vt:lpstr>PowerPoint-Präsentation</vt:lpstr>
      <vt:lpstr>Rollen und Features Neuerungen Nano-Server</vt:lpstr>
      <vt:lpstr>Rollen und Features Neuerungen Nano-Server</vt:lpstr>
      <vt:lpstr>Rollen und Features Neuerungen Nano-Server</vt:lpstr>
      <vt:lpstr>Rollen und Features Neuerungen Nano-Server Bereitstellung</vt:lpstr>
      <vt:lpstr>Rollen und Features Neuerungen Nano-Server Bereitstellung</vt:lpstr>
      <vt:lpstr>Rollen und Features Neuerungen Nano-Server Disk formatieren</vt:lpstr>
      <vt:lpstr>PowerPoint-Präsentation</vt:lpstr>
      <vt:lpstr>Windows Server Container </vt:lpstr>
      <vt:lpstr>Windows Server Container </vt:lpstr>
      <vt:lpstr>Windows Server Container </vt:lpstr>
      <vt:lpstr>Windows Server Container Vergleich</vt:lpstr>
      <vt:lpstr>Windows Server Container </vt:lpstr>
      <vt:lpstr>Windows Server Container </vt:lpstr>
      <vt:lpstr>Windows Server Container </vt:lpstr>
      <vt:lpstr>Windows Server Container Neuerungen</vt:lpstr>
      <vt:lpstr>Windows Server Container </vt:lpstr>
      <vt:lpstr>PowerPoint-Präsentation</vt:lpstr>
      <vt:lpstr>Deployment WDS </vt:lpstr>
      <vt:lpstr>Deployment WDS / Referenz Image</vt:lpstr>
      <vt:lpstr>Deployment WDS / Antwortdateien</vt:lpstr>
      <vt:lpstr>Deployment WDS / Windows Setup</vt:lpstr>
      <vt:lpstr>Deployment WDS / Antwortdateien</vt:lpstr>
      <vt:lpstr>Deployment WDS / Antwortdateien</vt:lpstr>
      <vt:lpstr>Deployment WDS / Antwortdateien</vt:lpstr>
      <vt:lpstr>Deployment WDS / Antwortdateien</vt:lpstr>
      <vt:lpstr>Deployment WDS / Antwortdateien</vt:lpstr>
      <vt:lpstr>PowerPoint-Präsentation</vt:lpstr>
      <vt:lpstr>Deployment WDS / Antwortdateien</vt:lpstr>
      <vt:lpstr>PowerPoint-Präsentation</vt:lpstr>
      <vt:lpstr>Deployment WDS / Antwortdateien</vt:lpstr>
      <vt:lpstr>MDT mit WDS</vt:lpstr>
      <vt:lpstr>MDT-Installation</vt:lpstr>
      <vt:lpstr>MDT Workbench</vt:lpstr>
      <vt:lpstr>MDT-Referenzrechner</vt:lpstr>
      <vt:lpstr>Storage Storage Migration Service</vt:lpstr>
      <vt:lpstr>Storage Storage Migration Service</vt:lpstr>
      <vt:lpstr>Storage Storage Migration Service</vt:lpstr>
      <vt:lpstr>Storage Storage Migration Service</vt:lpstr>
      <vt:lpstr>Storage Storage Migration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2019 Administration</dc:title>
  <dc:creator>Stefan Ober</dc:creator>
  <cp:lastModifiedBy>Alexander Schwarz</cp:lastModifiedBy>
  <cp:revision>20</cp:revision>
  <dcterms:created xsi:type="dcterms:W3CDTF">2019-05-22T13:00:54Z</dcterms:created>
  <dcterms:modified xsi:type="dcterms:W3CDTF">2022-09-26T06:47:22Z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0x0101009BAF677105EB114B982F3F6AC57AC8E1</vt:lpwstr>
  </property>
</Properties>
</file>