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6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15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12/16/15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B71029F-D6E9-4EE6-8BD9-98F10AA6A97C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12/16/15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1B67C7B-2E22-4B4B-87C8-A77E1422E908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000000"/>
                </a:solidFill>
                <a:latin typeface="Calibri"/>
              </a:rPr>
              <a:t>Activity Recognition in a home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Calibri"/>
              </a:rPr>
              <a:t>Patrick, Dong, Stephen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Comparison: House A</a:t>
            </a:r>
            <a:endParaRPr/>
          </a:p>
        </p:txBody>
      </p:sp>
      <p:pic>
        <p:nvPicPr>
          <p:cNvPr id="110" name="Picture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11600" y="1417680"/>
            <a:ext cx="5453640" cy="474660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Comparison: House B</a:t>
            </a:r>
            <a:endParaRPr/>
          </a:p>
        </p:txBody>
      </p:sp>
      <p:pic>
        <p:nvPicPr>
          <p:cNvPr id="112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70080" y="1285200"/>
            <a:ext cx="6271560" cy="546552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Comparison: House C</a:t>
            </a:r>
            <a:endParaRPr/>
          </a:p>
        </p:txBody>
      </p:sp>
      <p:pic>
        <p:nvPicPr>
          <p:cNvPr id="114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50360" y="1250640"/>
            <a:ext cx="6183720" cy="533952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1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Summary</a:t>
            </a:r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Dominant class; 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Internet of Things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Network of physical ‘things’ to collect and exchange data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82" name="Picture 9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75960" y="2690640"/>
            <a:ext cx="7151760" cy="3755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Activity Recognition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Recognizing human activities e.g. home occupancy, sleeping, cooking, bathing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85" name="Picture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14880" y="2780280"/>
            <a:ext cx="2955960" cy="2731320"/>
          </a:xfrm>
          <a:prstGeom prst="rect">
            <a:avLst/>
          </a:prstGeom>
          <a:ln>
            <a:noFill/>
          </a:ln>
        </p:spPr>
      </p:pic>
      <p:pic>
        <p:nvPicPr>
          <p:cNvPr id="86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048120" y="3330720"/>
            <a:ext cx="3402000" cy="1755720"/>
          </a:xfrm>
          <a:prstGeom prst="rect">
            <a:avLst/>
          </a:prstGeom>
          <a:ln>
            <a:noFill/>
          </a:ln>
        </p:spPr>
      </p:pic>
      <p:sp>
        <p:nvSpPr>
          <p:cNvPr id="87" name="CustomShape 3"/>
          <p:cNvSpPr/>
          <p:nvPr/>
        </p:nvSpPr>
        <p:spPr>
          <a:xfrm>
            <a:off x="4449600" y="5327280"/>
            <a:ext cx="6001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alibri"/>
              </a:rPr>
              <a:t>Ulo</a:t>
            </a:r>
            <a:endParaRPr/>
          </a:p>
        </p:txBody>
      </p:sp>
      <p:sp>
        <p:nvSpPr>
          <p:cNvPr id="88" name="CustomShape 4"/>
          <p:cNvSpPr/>
          <p:nvPr/>
        </p:nvSpPr>
        <p:spPr>
          <a:xfrm>
            <a:off x="1676520" y="5327280"/>
            <a:ext cx="7725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alibri"/>
              </a:rPr>
              <a:t>Nest</a:t>
            </a:r>
            <a:endParaRPr/>
          </a:p>
        </p:txBody>
      </p:sp>
      <p:pic>
        <p:nvPicPr>
          <p:cNvPr id="89" name="Picture 9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131160" y="3106800"/>
            <a:ext cx="2089800" cy="2089800"/>
          </a:xfrm>
          <a:prstGeom prst="rect">
            <a:avLst/>
          </a:prstGeom>
          <a:ln>
            <a:noFill/>
          </a:ln>
        </p:spPr>
      </p:pic>
      <p:sp>
        <p:nvSpPr>
          <p:cNvPr id="90" name="CustomShape 5"/>
          <p:cNvSpPr/>
          <p:nvPr/>
        </p:nvSpPr>
        <p:spPr>
          <a:xfrm>
            <a:off x="5784480" y="5327280"/>
            <a:ext cx="27795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alibri"/>
              </a:rPr>
              <a:t>Belkin Smart Switch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Problem definition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365760" y="123516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Infer occupant activities using sensors home deployed sensors</a:t>
            </a:r>
            <a:endParaRPr/>
          </a:p>
          <a:p>
            <a:endParaRPr/>
          </a:p>
        </p:txBody>
      </p:sp>
      <p:pic>
        <p:nvPicPr>
          <p:cNvPr id="9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5760" y="2468880"/>
            <a:ext cx="4754880" cy="4206240"/>
          </a:xfrm>
          <a:prstGeom prst="rect">
            <a:avLst/>
          </a:prstGeom>
          <a:ln>
            <a:noFill/>
          </a:ln>
        </p:spPr>
      </p:pic>
      <p:pic>
        <p:nvPicPr>
          <p:cNvPr id="9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23760" y="1920240"/>
            <a:ext cx="1920240" cy="1584720"/>
          </a:xfrm>
          <a:prstGeom prst="rect">
            <a:avLst/>
          </a:prstGeom>
          <a:ln>
            <a:noFill/>
          </a:ln>
        </p:spPr>
      </p:pic>
      <p:pic>
        <p:nvPicPr>
          <p:cNvPr id="9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7407000" y="3657600"/>
            <a:ext cx="1462680" cy="1280160"/>
          </a:xfrm>
          <a:prstGeom prst="rect">
            <a:avLst/>
          </a:prstGeom>
          <a:ln>
            <a:noFill/>
          </a:ln>
        </p:spPr>
      </p:pic>
      <p:pic>
        <p:nvPicPr>
          <p:cNvPr id="96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7194600" y="5000040"/>
            <a:ext cx="2040840" cy="1766520"/>
          </a:xfrm>
          <a:prstGeom prst="rect">
            <a:avLst/>
          </a:prstGeom>
          <a:ln>
            <a:noFill/>
          </a:ln>
        </p:spPr>
      </p:pic>
      <p:sp>
        <p:nvSpPr>
          <p:cNvPr id="97" name="Line 3"/>
          <p:cNvSpPr/>
          <p:nvPr/>
        </p:nvSpPr>
        <p:spPr>
          <a:xfrm>
            <a:off x="5394960" y="4572000"/>
            <a:ext cx="1097280" cy="0"/>
          </a:xfrm>
          <a:prstGeom prst="line">
            <a:avLst/>
          </a:prstGeom>
          <a:ln w="36720">
            <a:solidFill>
              <a:srgbClr val="000000"/>
            </a:solidFill>
            <a:round/>
            <a:tailEnd len="med" type="triangle" w="med"/>
          </a:ln>
        </p:spPr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Evaluation</a:t>
            </a:r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365760" y="1920240"/>
            <a:ext cx="35528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2 apartments 1 home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Each single occupant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Duration      14 – 25 days</a:t>
            </a:r>
            <a:endParaRPr/>
          </a:p>
        </p:txBody>
      </p:sp>
      <p:pic>
        <p:nvPicPr>
          <p:cNvPr id="100" name="Picture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918600" y="1191600"/>
            <a:ext cx="4951080" cy="5483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Dataset</a:t>
            </a:r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Binary sensor data: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Reed switches : doors or cupboards open or closed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Pressure mats : lying on bed or couch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Passive infrared: Detect motion in specific area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Float sensors: toilet being flushed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Labels: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Handwritten diary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Bluetooth diary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Related work</a:t>
            </a:r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Van Kasteren, T. L. M., Gwenn Englebienne, and Ben JA Kröse. "Human activity recognition from wireless sensor network data: Benchmark and software." </a:t>
            </a:r>
            <a:r>
              <a:rPr i="1" lang="en-US" sz="2000">
                <a:solidFill>
                  <a:srgbClr val="000000"/>
                </a:solidFill>
                <a:latin typeface="Calibri"/>
              </a:rPr>
              <a:t>Activity recognition in pervasive intelligent environments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. Atlantis Press, 2011. 165-186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Tapia, Emmanuel Munguia, Stephen S. Intille, and Kent Larson. </a:t>
            </a:r>
            <a:r>
              <a:rPr i="1" lang="en-US" sz="2000">
                <a:solidFill>
                  <a:srgbClr val="000000"/>
                </a:solidFill>
                <a:latin typeface="Calibri"/>
              </a:rPr>
              <a:t>Activity recognition in the home using simple and ubiquitous sensors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. Springer Berlin Heidelberg, 2004.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Methods</a:t>
            </a:r>
            <a:endParaRPr/>
          </a:p>
        </p:txBody>
      </p:sp>
      <p:sp>
        <p:nvSpPr>
          <p:cNvPr id="10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Naïve Bayes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SVM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HMM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CRF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Structured SVM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Evaluation Design</a:t>
            </a: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Feature representations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Raw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Change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Last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5 fold – cross validation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Divide the dataset into smaller subsequences of ~2 hours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