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1233" r:id="rId3"/>
    <p:sldId id="330" r:id="rId4"/>
    <p:sldId id="1235" r:id="rId5"/>
    <p:sldId id="1236" r:id="rId6"/>
    <p:sldId id="1237" r:id="rId7"/>
    <p:sldId id="1238" r:id="rId8"/>
    <p:sldId id="1239" r:id="rId9"/>
    <p:sldId id="1240" r:id="rId10"/>
    <p:sldId id="1241" r:id="rId11"/>
    <p:sldId id="1247" r:id="rId12"/>
    <p:sldId id="1242" r:id="rId13"/>
    <p:sldId id="1252" r:id="rId14"/>
    <p:sldId id="1251" r:id="rId15"/>
    <p:sldId id="1244" r:id="rId16"/>
    <p:sldId id="256" r:id="rId17"/>
    <p:sldId id="1249" r:id="rId18"/>
    <p:sldId id="123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Peiya" initials="CP" lastIdx="2" clrIdx="0">
    <p:extLst>
      <p:ext uri="{19B8F6BF-5375-455C-9EA6-DF929625EA0E}">
        <p15:presenceInfo xmlns:p15="http://schemas.microsoft.com/office/powerpoint/2012/main" userId="03efc8c0d18f25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6A6A6"/>
    <a:srgbClr val="E7E6E6"/>
    <a:srgbClr val="FF9999"/>
    <a:srgbClr val="FF7C80"/>
    <a:srgbClr val="FF5050"/>
    <a:srgbClr val="FF3300"/>
    <a:srgbClr val="FF9933"/>
    <a:srgbClr val="FF6600"/>
    <a:srgbClr val="77A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58" autoAdjust="0"/>
  </p:normalViewPr>
  <p:slideViewPr>
    <p:cSldViewPr snapToGrid="0">
      <p:cViewPr varScale="1">
        <p:scale>
          <a:sx n="80" d="100"/>
          <a:sy n="80" d="100"/>
        </p:scale>
        <p:origin x="345"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24ED0-73F1-4F99-B4F9-27E3E4A3A5E1}" type="datetimeFigureOut">
              <a:rPr lang="zh-CN" altLang="en-US" smtClean="0"/>
              <a:t>2022/11/29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5E536-B61B-473F-AC98-FF3FF5A56AF3}" type="slidenum">
              <a:rPr lang="zh-CN" altLang="en-US" smtClean="0"/>
              <a:t>‹#›</a:t>
            </a:fld>
            <a:endParaRPr lang="zh-CN" altLang="en-US"/>
          </a:p>
        </p:txBody>
      </p:sp>
    </p:spTree>
    <p:extLst>
      <p:ext uri="{BB962C8B-B14F-4D97-AF65-F5344CB8AC3E}">
        <p14:creationId xmlns:p14="http://schemas.microsoft.com/office/powerpoint/2010/main" val="203503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a:t>
            </a:fld>
            <a:endParaRPr lang="zh-CN" altLang="en-US"/>
          </a:p>
        </p:txBody>
      </p:sp>
    </p:spTree>
    <p:extLst>
      <p:ext uri="{BB962C8B-B14F-4D97-AF65-F5344CB8AC3E}">
        <p14:creationId xmlns:p14="http://schemas.microsoft.com/office/powerpoint/2010/main" val="65390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11</a:t>
            </a:fld>
            <a:endParaRPr lang="zh-CN" altLang="en-US"/>
          </a:p>
        </p:txBody>
      </p:sp>
    </p:spTree>
    <p:extLst>
      <p:ext uri="{BB962C8B-B14F-4D97-AF65-F5344CB8AC3E}">
        <p14:creationId xmlns:p14="http://schemas.microsoft.com/office/powerpoint/2010/main" val="211075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12</a:t>
            </a:fld>
            <a:endParaRPr lang="zh-CN" altLang="en-US"/>
          </a:p>
        </p:txBody>
      </p:sp>
    </p:spTree>
    <p:extLst>
      <p:ext uri="{BB962C8B-B14F-4D97-AF65-F5344CB8AC3E}">
        <p14:creationId xmlns:p14="http://schemas.microsoft.com/office/powerpoint/2010/main" val="105981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14</a:t>
            </a:fld>
            <a:endParaRPr lang="zh-CN" altLang="en-US"/>
          </a:p>
        </p:txBody>
      </p:sp>
    </p:spTree>
    <p:extLst>
      <p:ext uri="{BB962C8B-B14F-4D97-AF65-F5344CB8AC3E}">
        <p14:creationId xmlns:p14="http://schemas.microsoft.com/office/powerpoint/2010/main" val="3197815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15</a:t>
            </a:fld>
            <a:endParaRPr lang="zh-CN" altLang="en-US"/>
          </a:p>
        </p:txBody>
      </p:sp>
    </p:spTree>
    <p:extLst>
      <p:ext uri="{BB962C8B-B14F-4D97-AF65-F5344CB8AC3E}">
        <p14:creationId xmlns:p14="http://schemas.microsoft.com/office/powerpoint/2010/main" val="357353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2</a:t>
            </a:fld>
            <a:endParaRPr lang="zh-CN" altLang="en-US"/>
          </a:p>
        </p:txBody>
      </p:sp>
    </p:spTree>
    <p:extLst>
      <p:ext uri="{BB962C8B-B14F-4D97-AF65-F5344CB8AC3E}">
        <p14:creationId xmlns:p14="http://schemas.microsoft.com/office/powerpoint/2010/main" val="327815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3</a:t>
            </a:fld>
            <a:endParaRPr lang="zh-CN" altLang="en-US"/>
          </a:p>
        </p:txBody>
      </p:sp>
    </p:spTree>
    <p:extLst>
      <p:ext uri="{BB962C8B-B14F-4D97-AF65-F5344CB8AC3E}">
        <p14:creationId xmlns:p14="http://schemas.microsoft.com/office/powerpoint/2010/main" val="12538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4</a:t>
            </a:fld>
            <a:endParaRPr lang="zh-CN" altLang="en-US"/>
          </a:p>
        </p:txBody>
      </p:sp>
    </p:spTree>
    <p:extLst>
      <p:ext uri="{BB962C8B-B14F-4D97-AF65-F5344CB8AC3E}">
        <p14:creationId xmlns:p14="http://schemas.microsoft.com/office/powerpoint/2010/main" val="395147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6</a:t>
            </a:fld>
            <a:endParaRPr lang="zh-CN" altLang="en-US"/>
          </a:p>
        </p:txBody>
      </p:sp>
    </p:spTree>
    <p:extLst>
      <p:ext uri="{BB962C8B-B14F-4D97-AF65-F5344CB8AC3E}">
        <p14:creationId xmlns:p14="http://schemas.microsoft.com/office/powerpoint/2010/main" val="342530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7</a:t>
            </a:fld>
            <a:endParaRPr lang="zh-CN" altLang="en-US"/>
          </a:p>
        </p:txBody>
      </p:sp>
    </p:spTree>
    <p:extLst>
      <p:ext uri="{BB962C8B-B14F-4D97-AF65-F5344CB8AC3E}">
        <p14:creationId xmlns:p14="http://schemas.microsoft.com/office/powerpoint/2010/main" val="369076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8</a:t>
            </a:fld>
            <a:endParaRPr lang="zh-CN" altLang="en-US"/>
          </a:p>
        </p:txBody>
      </p:sp>
    </p:spTree>
    <p:extLst>
      <p:ext uri="{BB962C8B-B14F-4D97-AF65-F5344CB8AC3E}">
        <p14:creationId xmlns:p14="http://schemas.microsoft.com/office/powerpoint/2010/main" val="194262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9</a:t>
            </a:fld>
            <a:endParaRPr lang="zh-CN" altLang="en-US"/>
          </a:p>
        </p:txBody>
      </p:sp>
    </p:spTree>
    <p:extLst>
      <p:ext uri="{BB962C8B-B14F-4D97-AF65-F5344CB8AC3E}">
        <p14:creationId xmlns:p14="http://schemas.microsoft.com/office/powerpoint/2010/main" val="63645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5E536-B61B-473F-AC98-FF3FF5A56AF3}" type="slidenum">
              <a:rPr lang="zh-CN" altLang="en-US" smtClean="0"/>
              <a:t>10</a:t>
            </a:fld>
            <a:endParaRPr lang="zh-CN" altLang="en-US"/>
          </a:p>
        </p:txBody>
      </p:sp>
    </p:spTree>
    <p:extLst>
      <p:ext uri="{BB962C8B-B14F-4D97-AF65-F5344CB8AC3E}">
        <p14:creationId xmlns:p14="http://schemas.microsoft.com/office/powerpoint/2010/main" val="33794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0BB39-722D-408B-A2BC-4AEEC33141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6B77A1-41B2-4BB5-AD63-90F75506C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919835-6365-4E09-991C-50B625526CA7}"/>
              </a:ext>
            </a:extLst>
          </p:cNvPr>
          <p:cNvSpPr>
            <a:spLocks noGrp="1"/>
          </p:cNvSpPr>
          <p:nvPr>
            <p:ph type="dt" sz="half" idx="10"/>
          </p:nvPr>
        </p:nvSpPr>
        <p:spPr/>
        <p:txBody>
          <a:bodyPr/>
          <a:lstStyle/>
          <a:p>
            <a:fld id="{46750903-5402-450B-AF38-7754C113B74B}"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1ABF6AC2-3CD4-48A7-B927-F66138FBA2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3BBD47-6081-4608-8A07-0B75E362AC62}"/>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14230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379C2-2669-42CD-B377-EAD9D4D5B4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E1DAE5-49D4-4089-887C-6FB4EFDE49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89447C-EDF1-4170-9217-A8E820CBF60D}"/>
              </a:ext>
            </a:extLst>
          </p:cNvPr>
          <p:cNvSpPr>
            <a:spLocks noGrp="1"/>
          </p:cNvSpPr>
          <p:nvPr>
            <p:ph type="dt" sz="half" idx="10"/>
          </p:nvPr>
        </p:nvSpPr>
        <p:spPr/>
        <p:txBody>
          <a:bodyPr/>
          <a:lstStyle/>
          <a:p>
            <a:fld id="{E9598975-27B0-4C06-A434-43B9B2F82F40}"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B361FEBA-B843-4698-880D-27A4E677C0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881D1-6B79-4ADE-80D3-A7523664DA22}"/>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129541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EE1835-6F2D-4662-9F10-896797A0B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A1CD50-BF68-4AFE-A50A-E0F70270B7A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758C46-3660-4E5F-8263-067AFC6010E4}"/>
              </a:ext>
            </a:extLst>
          </p:cNvPr>
          <p:cNvSpPr>
            <a:spLocks noGrp="1"/>
          </p:cNvSpPr>
          <p:nvPr>
            <p:ph type="dt" sz="half" idx="10"/>
          </p:nvPr>
        </p:nvSpPr>
        <p:spPr/>
        <p:txBody>
          <a:bodyPr/>
          <a:lstStyle/>
          <a:p>
            <a:fld id="{AA958E19-033A-4A81-A7E6-73A74E63D0F6}"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46AABDC3-6F55-40AD-84CA-682C41EB8F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76957A-0588-4156-88C1-B1BD31734B93}"/>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148986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52F61-4D27-4B4D-A4E2-440A70B274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CD654C-8B88-48E5-8F35-DE2F0539A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7BE73B-68D8-4419-97E7-CD3C12F212B0}"/>
              </a:ext>
            </a:extLst>
          </p:cNvPr>
          <p:cNvSpPr>
            <a:spLocks noGrp="1"/>
          </p:cNvSpPr>
          <p:nvPr>
            <p:ph type="dt" sz="half" idx="10"/>
          </p:nvPr>
        </p:nvSpPr>
        <p:spPr/>
        <p:txBody>
          <a:bodyPr/>
          <a:lstStyle/>
          <a:p>
            <a:fld id="{4A0E38A8-29E6-4DF6-8059-9A9F1BAD2297}"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89ED1043-2249-4019-B5BE-2ED8038B2F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827955-1276-4A0C-AA48-D663507A65E0}"/>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2446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C8220-8C68-4CB5-8717-C53B4B7C35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8D4A31-EF12-4209-9773-7C3412B3F5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5428C-AE47-4873-85B5-701575EED498}"/>
              </a:ext>
            </a:extLst>
          </p:cNvPr>
          <p:cNvSpPr>
            <a:spLocks noGrp="1"/>
          </p:cNvSpPr>
          <p:nvPr>
            <p:ph type="dt" sz="half" idx="10"/>
          </p:nvPr>
        </p:nvSpPr>
        <p:spPr/>
        <p:txBody>
          <a:bodyPr/>
          <a:lstStyle/>
          <a:p>
            <a:fld id="{BA78ECEC-B21D-43E5-A877-A2172CF62BD7}"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A70F485F-BAED-4BC2-8257-F476F9CC94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E1CEC-E2C9-45CF-883D-64D997F96CD4}"/>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38635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CCDA8-016B-4341-AC10-77DB30D948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E825CD-D0E7-45DF-A000-2BFC56074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B4C792-B6A2-4577-9D85-2AAE82A2A012}"/>
              </a:ext>
            </a:extLst>
          </p:cNvPr>
          <p:cNvSpPr>
            <a:spLocks noGrp="1"/>
          </p:cNvSpPr>
          <p:nvPr>
            <p:ph type="dt" sz="half" idx="10"/>
          </p:nvPr>
        </p:nvSpPr>
        <p:spPr/>
        <p:txBody>
          <a:bodyPr/>
          <a:lstStyle/>
          <a:p>
            <a:fld id="{579AEF3B-53F7-4F39-B580-352946E127B4}"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9FF9E629-39F1-4AD2-B83D-87F530BB7A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FF49C-EBA0-4AD3-BEE8-21A60DFF19C4}"/>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3951397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E421D-A87C-4963-9BF6-8630CE6D38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DCA1B7-3DB9-4F8B-A3A7-88C3E0D93B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0F019B-D00A-4457-B174-9D46393B1A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A8201D-1C79-4826-B602-78B322578B8E}"/>
              </a:ext>
            </a:extLst>
          </p:cNvPr>
          <p:cNvSpPr>
            <a:spLocks noGrp="1"/>
          </p:cNvSpPr>
          <p:nvPr>
            <p:ph type="dt" sz="half" idx="10"/>
          </p:nvPr>
        </p:nvSpPr>
        <p:spPr/>
        <p:txBody>
          <a:bodyPr/>
          <a:lstStyle/>
          <a:p>
            <a:fld id="{D7C0FE8A-C8F8-42EE-B0E0-A633402D2958}"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E3DAEE60-7D76-45A3-BE86-FC688A8218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63D42-48D1-41C6-B5B3-EAB14679DF80}"/>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52720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C2F07-62FB-4621-A317-3A481C5AA0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69AC4C-EAEE-4FEF-8E73-2469A01BB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D058D2-51AE-4F9E-B7D7-34F26DE969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719E62-71D0-4482-A040-C6D91875E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8BFC79-FF26-4F13-A9B9-CC053FF4B0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8FAE84-B55C-48E0-B43A-6774F5BE6FEA}"/>
              </a:ext>
            </a:extLst>
          </p:cNvPr>
          <p:cNvSpPr>
            <a:spLocks noGrp="1"/>
          </p:cNvSpPr>
          <p:nvPr>
            <p:ph type="dt" sz="half" idx="10"/>
          </p:nvPr>
        </p:nvSpPr>
        <p:spPr/>
        <p:txBody>
          <a:bodyPr/>
          <a:lstStyle/>
          <a:p>
            <a:fld id="{94312297-9350-4C50-9A47-12BB67F4959E}" type="datetime1">
              <a:rPr lang="zh-CN" altLang="en-US" smtClean="0"/>
              <a:t>2022/11/29</a:t>
            </a:fld>
            <a:endParaRPr lang="zh-CN" altLang="en-US"/>
          </a:p>
        </p:txBody>
      </p:sp>
      <p:sp>
        <p:nvSpPr>
          <p:cNvPr id="8" name="页脚占位符 7">
            <a:extLst>
              <a:ext uri="{FF2B5EF4-FFF2-40B4-BE49-F238E27FC236}">
                <a16:creationId xmlns:a16="http://schemas.microsoft.com/office/drawing/2014/main" id="{1E348039-482E-4803-A2F2-18B6823199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737D30-7003-4630-B6C9-936D0856AC40}"/>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720996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40294-1612-4458-AA25-2B580C49E8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BDF4A5-62BE-47BF-9CF8-E0C4AD7BA11B}"/>
              </a:ext>
            </a:extLst>
          </p:cNvPr>
          <p:cNvSpPr>
            <a:spLocks noGrp="1"/>
          </p:cNvSpPr>
          <p:nvPr>
            <p:ph type="dt" sz="half" idx="10"/>
          </p:nvPr>
        </p:nvSpPr>
        <p:spPr/>
        <p:txBody>
          <a:bodyPr/>
          <a:lstStyle/>
          <a:p>
            <a:fld id="{2108322F-6994-4CFB-B866-9C0288E2598E}" type="datetime1">
              <a:rPr lang="zh-CN" altLang="en-US" smtClean="0"/>
              <a:t>2022/11/29</a:t>
            </a:fld>
            <a:endParaRPr lang="zh-CN" altLang="en-US"/>
          </a:p>
        </p:txBody>
      </p:sp>
      <p:sp>
        <p:nvSpPr>
          <p:cNvPr id="4" name="页脚占位符 3">
            <a:extLst>
              <a:ext uri="{FF2B5EF4-FFF2-40B4-BE49-F238E27FC236}">
                <a16:creationId xmlns:a16="http://schemas.microsoft.com/office/drawing/2014/main" id="{F44D5F17-25E7-43F9-9D7F-7C9F04F3C0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B5AA6B-9653-49B8-9CB4-E89F3C92A6A8}"/>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2021600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0C8822-8198-4311-BE0D-51252F3FB162}"/>
              </a:ext>
            </a:extLst>
          </p:cNvPr>
          <p:cNvSpPr>
            <a:spLocks noGrp="1"/>
          </p:cNvSpPr>
          <p:nvPr>
            <p:ph type="dt" sz="half" idx="10"/>
          </p:nvPr>
        </p:nvSpPr>
        <p:spPr/>
        <p:txBody>
          <a:bodyPr/>
          <a:lstStyle/>
          <a:p>
            <a:fld id="{02DCB0D2-7DD4-432C-8E69-85DB939B30BF}" type="datetime1">
              <a:rPr lang="zh-CN" altLang="en-US" smtClean="0"/>
              <a:t>2022/11/29</a:t>
            </a:fld>
            <a:endParaRPr lang="zh-CN" altLang="en-US"/>
          </a:p>
        </p:txBody>
      </p:sp>
      <p:sp>
        <p:nvSpPr>
          <p:cNvPr id="3" name="页脚占位符 2">
            <a:extLst>
              <a:ext uri="{FF2B5EF4-FFF2-40B4-BE49-F238E27FC236}">
                <a16:creationId xmlns:a16="http://schemas.microsoft.com/office/drawing/2014/main" id="{8ADBDE40-CD49-4E1B-8B9C-9AB7E890B6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08CC97-F6E7-4AE1-9391-8317D84A158A}"/>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3203555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8670D-D3E9-489E-A934-66D31D2B69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CFBCFA2-E783-4BB1-AEDF-41AC7807D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D1D83F-9441-4261-BA5D-17340782C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A3C1FC-6209-4E98-AFC0-04D5AC964B78}"/>
              </a:ext>
            </a:extLst>
          </p:cNvPr>
          <p:cNvSpPr>
            <a:spLocks noGrp="1"/>
          </p:cNvSpPr>
          <p:nvPr>
            <p:ph type="dt" sz="half" idx="10"/>
          </p:nvPr>
        </p:nvSpPr>
        <p:spPr/>
        <p:txBody>
          <a:bodyPr/>
          <a:lstStyle/>
          <a:p>
            <a:fld id="{417FD996-DE90-4A01-A0E5-67E1DB35B620}"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E2FD7818-9EB1-48FD-9AC3-17881F4FB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E92F20-CF97-4FD8-866B-83648B6E48FC}"/>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373410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3713E-46E3-42D7-A6F8-16D49B4DFF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10C2B9-E920-4D6B-AD58-C5545007D3E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355445-BB9C-49AE-B662-33EE0D992CCA}"/>
              </a:ext>
            </a:extLst>
          </p:cNvPr>
          <p:cNvSpPr>
            <a:spLocks noGrp="1"/>
          </p:cNvSpPr>
          <p:nvPr>
            <p:ph type="dt" sz="half" idx="10"/>
          </p:nvPr>
        </p:nvSpPr>
        <p:spPr/>
        <p:txBody>
          <a:bodyPr/>
          <a:lstStyle/>
          <a:p>
            <a:fld id="{8621B38D-0342-410B-9B77-86BF621DCC3F}"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105A8F1A-2D34-4EEB-AFBB-AFB9CF2A9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4C5625-5E58-40E3-B360-35229046C093}"/>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
        <p:nvSpPr>
          <p:cNvPr id="7" name="Line 5">
            <a:extLst>
              <a:ext uri="{FF2B5EF4-FFF2-40B4-BE49-F238E27FC236}">
                <a16:creationId xmlns:a16="http://schemas.microsoft.com/office/drawing/2014/main" id="{8AA3EF06-576B-49EB-9C12-93A6E95DEB29}"/>
              </a:ext>
            </a:extLst>
          </p:cNvPr>
          <p:cNvSpPr>
            <a:spLocks noChangeShapeType="1"/>
          </p:cNvSpPr>
          <p:nvPr userDrawn="1"/>
        </p:nvSpPr>
        <p:spPr bwMode="auto">
          <a:xfrm flipV="1">
            <a:off x="816926" y="6381328"/>
            <a:ext cx="10565025" cy="0"/>
          </a:xfrm>
          <a:prstGeom prst="line">
            <a:avLst/>
          </a:prstGeom>
          <a:noFill/>
          <a:ln w="3175" cmpd="sng">
            <a:solidFill>
              <a:srgbClr val="C00000"/>
            </a:solidFill>
            <a:round/>
            <a:headEnd/>
            <a:tailEnd/>
          </a:ln>
        </p:spPr>
        <p:txBody>
          <a:bodyPr/>
          <a:lstStyle/>
          <a:p>
            <a:pPr>
              <a:defRPr/>
            </a:pPr>
            <a:endParaRPr lang="zh-CN" altLang="en-US"/>
          </a:p>
        </p:txBody>
      </p:sp>
    </p:spTree>
    <p:extLst>
      <p:ext uri="{BB962C8B-B14F-4D97-AF65-F5344CB8AC3E}">
        <p14:creationId xmlns:p14="http://schemas.microsoft.com/office/powerpoint/2010/main" val="3569822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A635C-2DED-43A3-9E7B-196E7BAF8C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362A24-6E30-4D74-9A05-58EEEEFC9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B79C50-D614-47F0-8FAD-F15BCC2F8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F7CC30-20B2-443E-9A22-D8171F27C9C0}"/>
              </a:ext>
            </a:extLst>
          </p:cNvPr>
          <p:cNvSpPr>
            <a:spLocks noGrp="1"/>
          </p:cNvSpPr>
          <p:nvPr>
            <p:ph type="dt" sz="half" idx="10"/>
          </p:nvPr>
        </p:nvSpPr>
        <p:spPr/>
        <p:txBody>
          <a:bodyPr/>
          <a:lstStyle/>
          <a:p>
            <a:fld id="{35868D28-8A6D-49C9-9578-9488E26FD52D}"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BE4C74B5-52CF-4759-8279-A0E351C61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B68F44-6472-4CCE-9DC1-379CCEDD8697}"/>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548127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18CB1-1EE6-4D61-B359-2658307D5F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104661-3102-4502-8D74-E64F81BABC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3DA27C-EACA-466E-9627-43A0922D976F}"/>
              </a:ext>
            </a:extLst>
          </p:cNvPr>
          <p:cNvSpPr>
            <a:spLocks noGrp="1"/>
          </p:cNvSpPr>
          <p:nvPr>
            <p:ph type="dt" sz="half" idx="10"/>
          </p:nvPr>
        </p:nvSpPr>
        <p:spPr/>
        <p:txBody>
          <a:bodyPr/>
          <a:lstStyle/>
          <a:p>
            <a:fld id="{24B3A994-05FC-4577-93A0-8A06B96AD52A}"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4236A5D6-D954-4FDC-9D14-98162B7F1C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49BA4-4E17-4035-809B-EB43551396FC}"/>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913951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37B69A-78EC-4468-AF5D-A7BBB5AADF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31A022-707D-4222-96FA-2583348C80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464A01-BA1C-400B-9801-E3192A795D1E}"/>
              </a:ext>
            </a:extLst>
          </p:cNvPr>
          <p:cNvSpPr>
            <a:spLocks noGrp="1"/>
          </p:cNvSpPr>
          <p:nvPr>
            <p:ph type="dt" sz="half" idx="10"/>
          </p:nvPr>
        </p:nvSpPr>
        <p:spPr/>
        <p:txBody>
          <a:bodyPr/>
          <a:lstStyle/>
          <a:p>
            <a:fld id="{3D0888D8-7293-4B02-A94F-C544F5F09D2E}"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C31D448E-9323-434F-BAA9-3785826FF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0EA016-33BC-42D9-9B5C-2C7F14C98D0D}"/>
              </a:ext>
            </a:extLst>
          </p:cNvPr>
          <p:cNvSpPr>
            <a:spLocks noGrp="1"/>
          </p:cNvSpPr>
          <p:nvPr>
            <p:ph type="sldNum" sz="quarter" idx="12"/>
          </p:nvPr>
        </p:nvSpPr>
        <p:spPr/>
        <p:txBody>
          <a:body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121408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79A1D-9DCF-4C8D-9277-46FCEE7C84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561A5-F766-4DF8-997D-28F527748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516400-ACB1-43D5-A3B8-3C4D4E6079B3}"/>
              </a:ext>
            </a:extLst>
          </p:cNvPr>
          <p:cNvSpPr>
            <a:spLocks noGrp="1"/>
          </p:cNvSpPr>
          <p:nvPr>
            <p:ph type="dt" sz="half" idx="10"/>
          </p:nvPr>
        </p:nvSpPr>
        <p:spPr/>
        <p:txBody>
          <a:bodyPr/>
          <a:lstStyle/>
          <a:p>
            <a:fld id="{F231E342-E16C-407A-A13B-7255AC2EB4F8}"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2B55C893-BF42-4549-858E-5AD7B5654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31993-8591-4EDF-9F8D-57834B4BE732}"/>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371203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DCECA-CDC7-4B49-8790-BC328692AE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C5355-3D96-4830-B090-1B66FC588C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E9706C-61F9-41F8-8A8F-484D72082EA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2EB657A-500A-44C7-8DD2-2EB1AD8881CC}"/>
              </a:ext>
            </a:extLst>
          </p:cNvPr>
          <p:cNvSpPr>
            <a:spLocks noGrp="1"/>
          </p:cNvSpPr>
          <p:nvPr>
            <p:ph type="dt" sz="half" idx="10"/>
          </p:nvPr>
        </p:nvSpPr>
        <p:spPr/>
        <p:txBody>
          <a:bodyPr/>
          <a:lstStyle/>
          <a:p>
            <a:fld id="{FCE91A9E-4B5E-4157-B69D-9562A4AD547B}"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0A311A1E-1F5C-4A41-A5F2-4AAE193B86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1ED64A-B575-4CA4-BB16-18998781B77A}"/>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385169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00043-4322-4AF3-A158-373B3E7E95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BABB7D-F764-4698-B2D9-9BBD6C8F9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782332-279F-4EDB-BE56-7233FA5D1DE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FD3C15-08D8-4228-9514-B1176313F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B0813E3-A148-43BB-89B3-BF425F96E1C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57FE80B-ADB1-462A-BAAE-C2E041FEDCE4}"/>
              </a:ext>
            </a:extLst>
          </p:cNvPr>
          <p:cNvSpPr>
            <a:spLocks noGrp="1"/>
          </p:cNvSpPr>
          <p:nvPr>
            <p:ph type="dt" sz="half" idx="10"/>
          </p:nvPr>
        </p:nvSpPr>
        <p:spPr/>
        <p:txBody>
          <a:bodyPr/>
          <a:lstStyle/>
          <a:p>
            <a:fld id="{8ADD43E8-2BCC-4385-A75D-4AFC70313E31}" type="datetime1">
              <a:rPr lang="zh-CN" altLang="en-US" smtClean="0"/>
              <a:t>2022/11/29</a:t>
            </a:fld>
            <a:endParaRPr lang="zh-CN" altLang="en-US"/>
          </a:p>
        </p:txBody>
      </p:sp>
      <p:sp>
        <p:nvSpPr>
          <p:cNvPr id="8" name="页脚占位符 7">
            <a:extLst>
              <a:ext uri="{FF2B5EF4-FFF2-40B4-BE49-F238E27FC236}">
                <a16:creationId xmlns:a16="http://schemas.microsoft.com/office/drawing/2014/main" id="{7945BE41-B865-49E3-BB55-126AA4A7C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7E7742-A421-4F39-A29A-4A501A4F2E00}"/>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67541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86156-FF79-49D8-8ED3-16DA61EDA0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8BF6B9-E29B-47E5-8F1B-0CEAFC184033}"/>
              </a:ext>
            </a:extLst>
          </p:cNvPr>
          <p:cNvSpPr>
            <a:spLocks noGrp="1"/>
          </p:cNvSpPr>
          <p:nvPr>
            <p:ph type="dt" sz="half" idx="10"/>
          </p:nvPr>
        </p:nvSpPr>
        <p:spPr/>
        <p:txBody>
          <a:bodyPr/>
          <a:lstStyle/>
          <a:p>
            <a:fld id="{DF5343E5-2B13-43E9-86BB-AA63ACC0BA90}" type="datetime1">
              <a:rPr lang="zh-CN" altLang="en-US" smtClean="0"/>
              <a:t>2022/11/29</a:t>
            </a:fld>
            <a:endParaRPr lang="zh-CN" altLang="en-US"/>
          </a:p>
        </p:txBody>
      </p:sp>
      <p:sp>
        <p:nvSpPr>
          <p:cNvPr id="4" name="页脚占位符 3">
            <a:extLst>
              <a:ext uri="{FF2B5EF4-FFF2-40B4-BE49-F238E27FC236}">
                <a16:creationId xmlns:a16="http://schemas.microsoft.com/office/drawing/2014/main" id="{34A6F841-CD45-4B79-9133-4B9C132AB5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1ED9BE-EE14-449F-970C-76C0F7A07567}"/>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400681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8EF57B-DDE2-43D8-9AC2-F63A16BCBDF1}"/>
              </a:ext>
            </a:extLst>
          </p:cNvPr>
          <p:cNvSpPr>
            <a:spLocks noGrp="1"/>
          </p:cNvSpPr>
          <p:nvPr>
            <p:ph type="dt" sz="half" idx="10"/>
          </p:nvPr>
        </p:nvSpPr>
        <p:spPr/>
        <p:txBody>
          <a:bodyPr/>
          <a:lstStyle/>
          <a:p>
            <a:fld id="{1B8B2571-5FBF-4EFC-88FE-DEF056BA5F31}" type="datetime1">
              <a:rPr lang="zh-CN" altLang="en-US" smtClean="0"/>
              <a:t>2022/11/29</a:t>
            </a:fld>
            <a:endParaRPr lang="zh-CN" altLang="en-US"/>
          </a:p>
        </p:txBody>
      </p:sp>
      <p:sp>
        <p:nvSpPr>
          <p:cNvPr id="3" name="页脚占位符 2">
            <a:extLst>
              <a:ext uri="{FF2B5EF4-FFF2-40B4-BE49-F238E27FC236}">
                <a16:creationId xmlns:a16="http://schemas.microsoft.com/office/drawing/2014/main" id="{6800579F-501D-4209-9C2D-67687465DF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A4639F-5A93-43DE-8837-4AF2B6BAC449}"/>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323754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13A6C-3D93-4DD0-BC17-D87AC96C82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3CB4A1-70C2-4990-ABEC-A5168A8AB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E96D28D-7E16-455B-9D13-40AF9D807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80657-30D2-41BB-BBA5-8546FD420F80}"/>
              </a:ext>
            </a:extLst>
          </p:cNvPr>
          <p:cNvSpPr>
            <a:spLocks noGrp="1"/>
          </p:cNvSpPr>
          <p:nvPr>
            <p:ph type="dt" sz="half" idx="10"/>
          </p:nvPr>
        </p:nvSpPr>
        <p:spPr/>
        <p:txBody>
          <a:bodyPr/>
          <a:lstStyle/>
          <a:p>
            <a:fld id="{798432E3-902B-44A2-8AE4-4B8ED805E744}"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CB6A954A-517D-45C7-BEEB-91F592747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9DBFE0-E017-4A3D-9C61-36F14127BDD5}"/>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404048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5EB1F-460C-448B-9676-5C5806699C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FD1D3E-60E0-4A68-8E2F-C90716EB8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B45ECD-5144-4CC8-ADFF-6690FEC75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635743-FE68-4CEA-BD01-35C10309A3DB}"/>
              </a:ext>
            </a:extLst>
          </p:cNvPr>
          <p:cNvSpPr>
            <a:spLocks noGrp="1"/>
          </p:cNvSpPr>
          <p:nvPr>
            <p:ph type="dt" sz="half" idx="10"/>
          </p:nvPr>
        </p:nvSpPr>
        <p:spPr/>
        <p:txBody>
          <a:bodyPr/>
          <a:lstStyle/>
          <a:p>
            <a:fld id="{D5541388-2555-4F08-BEF4-3EFFB98BFB6F}" type="datetime1">
              <a:rPr lang="zh-CN" altLang="en-US" smtClean="0"/>
              <a:t>2022/11/29</a:t>
            </a:fld>
            <a:endParaRPr lang="zh-CN" altLang="en-US"/>
          </a:p>
        </p:txBody>
      </p:sp>
      <p:sp>
        <p:nvSpPr>
          <p:cNvPr id="6" name="页脚占位符 5">
            <a:extLst>
              <a:ext uri="{FF2B5EF4-FFF2-40B4-BE49-F238E27FC236}">
                <a16:creationId xmlns:a16="http://schemas.microsoft.com/office/drawing/2014/main" id="{ADCAC299-7109-4275-A482-903E33EFC7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4052EF-2FAE-4FDF-91BB-BBDCDFB5F57D}"/>
              </a:ext>
            </a:extLst>
          </p:cNvPr>
          <p:cNvSpPr>
            <a:spLocks noGrp="1"/>
          </p:cNvSpPr>
          <p:nvPr>
            <p:ph type="sldNum" sz="quarter" idx="12"/>
          </p:nvPr>
        </p:nvSpPr>
        <p:spPr/>
        <p:txBody>
          <a:bodyPr/>
          <a:lstStyle/>
          <a:p>
            <a:fld id="{0FE64D3A-6AB6-4A5A-9A74-A7332117BB36}" type="slidenum">
              <a:rPr lang="zh-CN" altLang="en-US" smtClean="0"/>
              <a:t>‹#›</a:t>
            </a:fld>
            <a:endParaRPr lang="zh-CN" altLang="en-US"/>
          </a:p>
        </p:txBody>
      </p:sp>
    </p:spTree>
    <p:extLst>
      <p:ext uri="{BB962C8B-B14F-4D97-AF65-F5344CB8AC3E}">
        <p14:creationId xmlns:p14="http://schemas.microsoft.com/office/powerpoint/2010/main" val="332168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C96D3E-E95E-4716-A2AA-A34FF6A07BE8}"/>
              </a:ext>
            </a:extLst>
          </p:cNvPr>
          <p:cNvSpPr>
            <a:spLocks noGrp="1"/>
          </p:cNvSpPr>
          <p:nvPr>
            <p:ph type="title"/>
          </p:nvPr>
        </p:nvSpPr>
        <p:spPr>
          <a:xfrm>
            <a:off x="737356" y="454818"/>
            <a:ext cx="10515600" cy="368301"/>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E8C269-2FA6-4F44-845B-A2F55AA988AD}"/>
              </a:ext>
            </a:extLst>
          </p:cNvPr>
          <p:cNvSpPr>
            <a:spLocks noGrp="1"/>
          </p:cNvSpPr>
          <p:nvPr>
            <p:ph type="body" idx="1"/>
          </p:nvPr>
        </p:nvSpPr>
        <p:spPr>
          <a:xfrm>
            <a:off x="737356" y="1314450"/>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C50B67-1243-4D69-8035-7FE123B41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854D8-4A59-4885-AD8E-D03740C73056}"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945B0AF0-DE7E-46A3-B952-93D6CA76A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ECA161-400F-4922-9C18-B2B95F131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64D3A-6AB6-4A5A-9A74-A7332117BB36}" type="slidenum">
              <a:rPr lang="zh-CN" altLang="en-US" smtClean="0"/>
              <a:t>‹#›</a:t>
            </a:fld>
            <a:endParaRPr lang="zh-CN" altLang="en-US"/>
          </a:p>
        </p:txBody>
      </p:sp>
      <p:sp>
        <p:nvSpPr>
          <p:cNvPr id="10" name="AutoShape 4">
            <a:extLst>
              <a:ext uri="{FF2B5EF4-FFF2-40B4-BE49-F238E27FC236}">
                <a16:creationId xmlns:a16="http://schemas.microsoft.com/office/drawing/2014/main" id="{60A9672E-E97E-4D7D-9933-30008708916D}"/>
              </a:ext>
            </a:extLst>
          </p:cNvPr>
          <p:cNvSpPr>
            <a:spLocks/>
          </p:cNvSpPr>
          <p:nvPr userDrawn="1"/>
        </p:nvSpPr>
        <p:spPr bwMode="auto">
          <a:xfrm>
            <a:off x="737356" y="912813"/>
            <a:ext cx="10609469"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rgbClr val="FF0000"/>
          </a:solidFill>
          <a:ln w="9525" cmpd="sng">
            <a:solidFill>
              <a:srgbClr val="C00000"/>
            </a:solidFill>
            <a:miter lim="800000"/>
            <a:headEnd/>
            <a:tailEnd/>
          </a:ln>
        </p:spPr>
        <p:txBody>
          <a:bodyPr/>
          <a:lstStyle/>
          <a:p>
            <a:pPr>
              <a:defRPr/>
            </a:pPr>
            <a:endParaRPr lang="zh-CN" altLang="en-US" sz="1800">
              <a:solidFill>
                <a:srgbClr val="FF0000"/>
              </a:solidFill>
              <a:ea typeface="宋体" pitchFamily="2" charset="-122"/>
            </a:endParaRPr>
          </a:p>
        </p:txBody>
      </p:sp>
    </p:spTree>
    <p:extLst>
      <p:ext uri="{BB962C8B-B14F-4D97-AF65-F5344CB8AC3E}">
        <p14:creationId xmlns:p14="http://schemas.microsoft.com/office/powerpoint/2010/main" val="38126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D35326-065E-453E-8161-2636401DB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E47CC1-8055-4A67-9A6B-0D625643C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51B4D5-8E4C-4182-AA2C-6B5DC0C28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DFD94-1A77-4C9A-9C00-83C4F82CDA5B}" type="datetime1">
              <a:rPr lang="zh-CN" altLang="en-US" smtClean="0"/>
              <a:t>2022/11/29</a:t>
            </a:fld>
            <a:endParaRPr lang="zh-CN" altLang="en-US"/>
          </a:p>
        </p:txBody>
      </p:sp>
      <p:sp>
        <p:nvSpPr>
          <p:cNvPr id="5" name="页脚占位符 4">
            <a:extLst>
              <a:ext uri="{FF2B5EF4-FFF2-40B4-BE49-F238E27FC236}">
                <a16:creationId xmlns:a16="http://schemas.microsoft.com/office/drawing/2014/main" id="{A9F81B0D-89C8-4DBD-B644-5A3283E52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9280DA-5F00-47D8-A5FA-1A00AD97E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9EC9E-E079-4920-8586-C6A0EDC7112D}" type="slidenum">
              <a:rPr lang="zh-CN" altLang="en-US" smtClean="0"/>
              <a:t>‹#›</a:t>
            </a:fld>
            <a:endParaRPr lang="zh-CN" altLang="en-US"/>
          </a:p>
        </p:txBody>
      </p:sp>
    </p:spTree>
    <p:extLst>
      <p:ext uri="{BB962C8B-B14F-4D97-AF65-F5344CB8AC3E}">
        <p14:creationId xmlns:p14="http://schemas.microsoft.com/office/powerpoint/2010/main" val="3840093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emf"/><Relationship Id="rId18" Type="http://schemas.openxmlformats.org/officeDocument/2006/relationships/oleObject" Target="../embeddings/oleObject10.bin"/><Relationship Id="rId3" Type="http://schemas.openxmlformats.org/officeDocument/2006/relationships/oleObject" Target="../embeddings/oleObject1.bin"/><Relationship Id="rId21" Type="http://schemas.openxmlformats.org/officeDocument/2006/relationships/image" Target="../media/image16.emf"/><Relationship Id="rId7" Type="http://schemas.openxmlformats.org/officeDocument/2006/relationships/image" Target="../media/image10.emf"/><Relationship Id="rId12" Type="http://schemas.openxmlformats.org/officeDocument/2006/relationships/oleObject" Target="../embeddings/oleObject6.bin"/><Relationship Id="rId17" Type="http://schemas.openxmlformats.org/officeDocument/2006/relationships/image" Target="../media/image14.emf"/><Relationship Id="rId2" Type="http://schemas.openxmlformats.org/officeDocument/2006/relationships/notesSlide" Target="../notesSlides/notesSlide10.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image" Target="../media/image9.emf"/><Relationship Id="rId9" Type="http://schemas.openxmlformats.org/officeDocument/2006/relationships/image" Target="../media/image11.emf"/><Relationship Id="rId1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image" Target="../media/image10.emf"/><Relationship Id="rId12" Type="http://schemas.openxmlformats.org/officeDocument/2006/relationships/oleObject" Target="../embeddings/oleObject7.bin"/><Relationship Id="rId17" Type="http://schemas.openxmlformats.org/officeDocument/2006/relationships/image" Target="../media/image16.emf"/><Relationship Id="rId2" Type="http://schemas.openxmlformats.org/officeDocument/2006/relationships/notesSlide" Target="../notesSlides/notesSlide11.xml"/><Relationship Id="rId16"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emf"/><Relationship Id="rId5" Type="http://schemas.openxmlformats.org/officeDocument/2006/relationships/oleObject" Target="../embeddings/oleObject2.bin"/><Relationship Id="rId15" Type="http://schemas.openxmlformats.org/officeDocument/2006/relationships/image" Target="../media/image14.emf"/><Relationship Id="rId10" Type="http://schemas.openxmlformats.org/officeDocument/2006/relationships/oleObject" Target="../embeddings/oleObject6.bin"/><Relationship Id="rId4" Type="http://schemas.openxmlformats.org/officeDocument/2006/relationships/image" Target="../media/image9.emf"/><Relationship Id="rId9" Type="http://schemas.openxmlformats.org/officeDocument/2006/relationships/image" Target="../media/image11.emf"/><Relationship Id="rId1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A1A2266-8B4A-4677-8869-FBB66AE8B552}"/>
              </a:ext>
            </a:extLst>
          </p:cNvPr>
          <p:cNvSpPr/>
          <p:nvPr/>
        </p:nvSpPr>
        <p:spPr>
          <a:xfrm>
            <a:off x="794" y="448"/>
            <a:ext cx="12190413" cy="155197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grpSp>
        <p:nvGrpSpPr>
          <p:cNvPr id="10" name="组合 9">
            <a:extLst>
              <a:ext uri="{FF2B5EF4-FFF2-40B4-BE49-F238E27FC236}">
                <a16:creationId xmlns:a16="http://schemas.microsoft.com/office/drawing/2014/main" id="{76AA27FD-574B-43F7-9989-7421E7638737}"/>
              </a:ext>
            </a:extLst>
          </p:cNvPr>
          <p:cNvGrpSpPr>
            <a:grpSpLocks noChangeAspect="1"/>
          </p:cNvGrpSpPr>
          <p:nvPr/>
        </p:nvGrpSpPr>
        <p:grpSpPr>
          <a:xfrm>
            <a:off x="2495601" y="367499"/>
            <a:ext cx="3150335" cy="983505"/>
            <a:chOff x="1970716" y="2420144"/>
            <a:chExt cx="4612568" cy="1440000"/>
          </a:xfrm>
        </p:grpSpPr>
        <p:pic>
          <p:nvPicPr>
            <p:cNvPr id="5" name="图片 4">
              <a:extLst>
                <a:ext uri="{FF2B5EF4-FFF2-40B4-BE49-F238E27FC236}">
                  <a16:creationId xmlns:a16="http://schemas.microsoft.com/office/drawing/2014/main" id="{A3013C67-39FD-4BA3-9A98-6E6E9346FD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0716" y="2420144"/>
              <a:ext cx="1594549" cy="1440000"/>
            </a:xfrm>
            <a:prstGeom prst="rect">
              <a:avLst/>
            </a:prstGeom>
          </p:spPr>
        </p:pic>
        <p:pic>
          <p:nvPicPr>
            <p:cNvPr id="9" name="图片 8" descr="图片包含 剪贴画&#10;&#10;已生成极高可信度的说明">
              <a:extLst>
                <a:ext uri="{FF2B5EF4-FFF2-40B4-BE49-F238E27FC236}">
                  <a16:creationId xmlns:a16="http://schemas.microsoft.com/office/drawing/2014/main" id="{790AC8C4-3FD5-4A1C-AE93-AE9A50AF0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5265" y="2420144"/>
              <a:ext cx="3018019" cy="1440000"/>
            </a:xfrm>
            <a:prstGeom prst="rect">
              <a:avLst/>
            </a:prstGeom>
          </p:spPr>
        </p:pic>
      </p:grpSp>
      <p:sp>
        <p:nvSpPr>
          <p:cNvPr id="8" name="文本框 7">
            <a:extLst>
              <a:ext uri="{FF2B5EF4-FFF2-40B4-BE49-F238E27FC236}">
                <a16:creationId xmlns:a16="http://schemas.microsoft.com/office/drawing/2014/main" id="{F9A61832-AC8E-4238-8FE0-8557BCCCBD64}"/>
              </a:ext>
            </a:extLst>
          </p:cNvPr>
          <p:cNvSpPr txBox="1"/>
          <p:nvPr/>
        </p:nvSpPr>
        <p:spPr>
          <a:xfrm>
            <a:off x="976720" y="1784304"/>
            <a:ext cx="10236969" cy="1881734"/>
          </a:xfrm>
          <a:prstGeom prst="rect">
            <a:avLst/>
          </a:prstGeom>
          <a:noFill/>
        </p:spPr>
        <p:txBody>
          <a:bodyPr wrap="square" rtlCol="0" anchor="ctr">
            <a:spAutoFit/>
          </a:bodyPr>
          <a:lstStyle/>
          <a:p>
            <a:pPr lvl="0" algn="ctr">
              <a:lnSpc>
                <a:spcPct val="150000"/>
              </a:lnSpc>
            </a:pPr>
            <a:r>
              <a:rPr lang="en-US" altLang="zh-CN" sz="2800" b="1" dirty="0">
                <a:latin typeface="Times New Roman" panose="02020603050405020304" pitchFamily="18" charset="0"/>
                <a:ea typeface="方正楷体_GBK" panose="03000509000000000000" pitchFamily="65" charset="-122"/>
                <a:cs typeface="Times New Roman" panose="02020603050405020304" pitchFamily="18" charset="0"/>
              </a:rPr>
              <a:t>The effect of health expenditures on quality of care:</a:t>
            </a:r>
          </a:p>
          <a:p>
            <a:pPr lvl="0" algn="ctr">
              <a:lnSpc>
                <a:spcPct val="150000"/>
              </a:lnSpc>
            </a:pPr>
            <a:r>
              <a:rPr lang="en-US" altLang="zh-CN" sz="2800" b="1" dirty="0">
                <a:latin typeface="Times New Roman" panose="02020603050405020304" pitchFamily="18" charset="0"/>
                <a:ea typeface="方正楷体_GBK" panose="03000509000000000000" pitchFamily="65" charset="-122"/>
                <a:cs typeface="Times New Roman" panose="02020603050405020304" pitchFamily="18" charset="0"/>
              </a:rPr>
              <a:t>Evidence from inpatients with acute myocardial infarction</a:t>
            </a:r>
          </a:p>
          <a:p>
            <a:pPr lvl="0" algn="ctr">
              <a:lnSpc>
                <a:spcPct val="150000"/>
              </a:lnSpc>
            </a:pPr>
            <a:endParaRPr lang="en-US" altLang="zh-CN" sz="2400" b="1" dirty="0">
              <a:latin typeface="Calibri" panose="020F0502020204030204" pitchFamily="34" charset="0"/>
              <a:ea typeface="方正楷体_GBK" panose="03000509000000000000" pitchFamily="65" charset="-122"/>
              <a:cs typeface="Calibri" panose="020F0502020204030204" pitchFamily="34" charset="0"/>
            </a:endParaRPr>
          </a:p>
        </p:txBody>
      </p:sp>
      <p:pic>
        <p:nvPicPr>
          <p:cNvPr id="3" name="图片 2">
            <a:extLst>
              <a:ext uri="{FF2B5EF4-FFF2-40B4-BE49-F238E27FC236}">
                <a16:creationId xmlns:a16="http://schemas.microsoft.com/office/drawing/2014/main" id="{18E11D29-63C2-4280-8A28-4D0A36968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6040" y="324664"/>
            <a:ext cx="4006974" cy="1000639"/>
          </a:xfrm>
          <a:prstGeom prst="rect">
            <a:avLst/>
          </a:prstGeom>
        </p:spPr>
      </p:pic>
      <p:sp>
        <p:nvSpPr>
          <p:cNvPr id="11" name="矩形 10">
            <a:extLst>
              <a:ext uri="{FF2B5EF4-FFF2-40B4-BE49-F238E27FC236}">
                <a16:creationId xmlns:a16="http://schemas.microsoft.com/office/drawing/2014/main" id="{0A4F4B83-FBC2-4BFA-A0AD-8F46D29FBCC1}"/>
              </a:ext>
            </a:extLst>
          </p:cNvPr>
          <p:cNvSpPr/>
          <p:nvPr/>
        </p:nvSpPr>
        <p:spPr>
          <a:xfrm>
            <a:off x="-1" y="6691091"/>
            <a:ext cx="12190413" cy="1882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12" name="Subtitle 2">
            <a:extLst>
              <a:ext uri="{FF2B5EF4-FFF2-40B4-BE49-F238E27FC236}">
                <a16:creationId xmlns:a16="http://schemas.microsoft.com/office/drawing/2014/main" id="{BAF28B1D-A896-4988-9DC8-83CEEE4C4049}"/>
              </a:ext>
            </a:extLst>
          </p:cNvPr>
          <p:cNvSpPr>
            <a:spLocks noGrp="1"/>
          </p:cNvSpPr>
          <p:nvPr/>
        </p:nvSpPr>
        <p:spPr>
          <a:xfrm>
            <a:off x="3930732" y="3082140"/>
            <a:ext cx="7865035" cy="356026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600"/>
              </a:spcAft>
            </a:pPr>
            <a:r>
              <a:rPr lang="en-US" dirty="0">
                <a:latin typeface="Times New Roman" panose="02020603050405020304" pitchFamily="18" charset="0"/>
                <a:cs typeface="Times New Roman" panose="02020603050405020304" pitchFamily="18" charset="0"/>
              </a:rPr>
              <a:t>HAD5744: Health Econometrics I </a:t>
            </a:r>
          </a:p>
          <a:p>
            <a:pPr algn="l">
              <a:spcBef>
                <a:spcPts val="0"/>
              </a:spcBef>
              <a:spcAft>
                <a:spcPts val="600"/>
              </a:spcAft>
            </a:pPr>
            <a:r>
              <a:rPr lang="en-US" dirty="0">
                <a:latin typeface="Times New Roman" panose="02020603050405020304" pitchFamily="18" charset="0"/>
                <a:cs typeface="Times New Roman" panose="02020603050405020304" pitchFamily="18" charset="0"/>
              </a:rPr>
              <a:t>Final Project Presentation  </a:t>
            </a:r>
          </a:p>
          <a:p>
            <a:pPr indent="-228600" algn="l">
              <a:spcBef>
                <a:spcPts val="0"/>
              </a:spcBef>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spcBef>
                <a:spcPts val="0"/>
              </a:spcBef>
              <a:spcAft>
                <a:spcPts val="600"/>
              </a:spcAft>
            </a:pPr>
            <a:r>
              <a:rPr lang="en-US" dirty="0">
                <a:latin typeface="Times New Roman" panose="02020603050405020304" pitchFamily="18" charset="0"/>
                <a:cs typeface="Times New Roman" panose="02020603050405020304" pitchFamily="18" charset="0"/>
              </a:rPr>
              <a:t>Peiya Cao &amp; Nan Chen</a:t>
            </a:r>
          </a:p>
          <a:p>
            <a:pPr indent="-228600" algn="l">
              <a:spcBef>
                <a:spcPts val="0"/>
              </a:spcBef>
              <a:spcAft>
                <a:spcPts val="600"/>
              </a:spcAft>
              <a:buChar char="•"/>
            </a:pPr>
            <a:endParaRPr lang="en-US" dirty="0">
              <a:cs typeface="Calibri" panose="020F0502020204030204"/>
            </a:endParaRPr>
          </a:p>
        </p:txBody>
      </p:sp>
      <p:sp>
        <p:nvSpPr>
          <p:cNvPr id="2" name="灯片编号占位符 1">
            <a:extLst>
              <a:ext uri="{FF2B5EF4-FFF2-40B4-BE49-F238E27FC236}">
                <a16:creationId xmlns:a16="http://schemas.microsoft.com/office/drawing/2014/main" id="{11F3BAE9-5D53-4550-8AD8-E618EFBFE3EC}"/>
              </a:ext>
            </a:extLst>
          </p:cNvPr>
          <p:cNvSpPr>
            <a:spLocks noGrp="1"/>
          </p:cNvSpPr>
          <p:nvPr>
            <p:ph type="sldNum" sz="quarter" idx="12"/>
          </p:nvPr>
        </p:nvSpPr>
        <p:spPr/>
        <p:txBody>
          <a:bodyPr/>
          <a:lstStyle/>
          <a:p>
            <a:fld id="{0FE64D3A-6AB6-4A5A-9A74-A7332117BB36}" type="slidenum">
              <a:rPr lang="zh-CN" altLang="en-US" smtClean="0"/>
              <a:t>1</a:t>
            </a:fld>
            <a:endParaRPr lang="zh-CN" altLang="en-US"/>
          </a:p>
        </p:txBody>
      </p:sp>
    </p:spTree>
    <p:extLst>
      <p:ext uri="{BB962C8B-B14F-4D97-AF65-F5344CB8AC3E}">
        <p14:creationId xmlns:p14="http://schemas.microsoft.com/office/powerpoint/2010/main" val="3632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22FDA5E-6B17-4CC5-ADBE-92992F963734}"/>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cxnSp>
        <p:nvCxnSpPr>
          <p:cNvPr id="24" name="直接连接符 23">
            <a:extLst>
              <a:ext uri="{FF2B5EF4-FFF2-40B4-BE49-F238E27FC236}">
                <a16:creationId xmlns:a16="http://schemas.microsoft.com/office/drawing/2014/main" id="{428A4D0D-5AC6-41FB-A84C-D8605DEC4B4E}"/>
              </a:ext>
            </a:extLst>
          </p:cNvPr>
          <p:cNvCxnSpPr>
            <a:cxnSpLocks/>
          </p:cNvCxnSpPr>
          <p:nvPr/>
        </p:nvCxnSpPr>
        <p:spPr>
          <a:xfrm>
            <a:off x="7557247" y="2443975"/>
            <a:ext cx="245948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359EC9CC-5932-410E-AAC6-98A0B4257726}"/>
              </a:ext>
            </a:extLst>
          </p:cNvPr>
          <p:cNvCxnSpPr>
            <a:cxnSpLocks/>
          </p:cNvCxnSpPr>
          <p:nvPr/>
        </p:nvCxnSpPr>
        <p:spPr>
          <a:xfrm>
            <a:off x="2088322" y="3122036"/>
            <a:ext cx="0" cy="1242385"/>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3" name="组合 2">
            <a:extLst>
              <a:ext uri="{FF2B5EF4-FFF2-40B4-BE49-F238E27FC236}">
                <a16:creationId xmlns:a16="http://schemas.microsoft.com/office/drawing/2014/main" id="{0EAB5695-7EEA-4841-8DF6-9A6D2906B0CC}"/>
              </a:ext>
            </a:extLst>
          </p:cNvPr>
          <p:cNvGrpSpPr/>
          <p:nvPr/>
        </p:nvGrpSpPr>
        <p:grpSpPr>
          <a:xfrm>
            <a:off x="736600" y="1471774"/>
            <a:ext cx="10446789" cy="4753656"/>
            <a:chOff x="771005" y="1943915"/>
            <a:chExt cx="10446789" cy="4753656"/>
          </a:xfrm>
        </p:grpSpPr>
        <p:grpSp>
          <p:nvGrpSpPr>
            <p:cNvPr id="5" name="组合 4">
              <a:extLst>
                <a:ext uri="{FF2B5EF4-FFF2-40B4-BE49-F238E27FC236}">
                  <a16:creationId xmlns:a16="http://schemas.microsoft.com/office/drawing/2014/main" id="{B0FB8190-7205-4133-AC51-3AFE91165A32}"/>
                </a:ext>
              </a:extLst>
            </p:cNvPr>
            <p:cNvGrpSpPr/>
            <p:nvPr/>
          </p:nvGrpSpPr>
          <p:grpSpPr>
            <a:xfrm>
              <a:off x="771005" y="4413366"/>
              <a:ext cx="10446789" cy="2284205"/>
              <a:chOff x="872565" y="3580189"/>
              <a:chExt cx="10446789" cy="2284205"/>
            </a:xfrm>
          </p:grpSpPr>
          <p:grpSp>
            <p:nvGrpSpPr>
              <p:cNvPr id="6" name="组合 5">
                <a:extLst>
                  <a:ext uri="{FF2B5EF4-FFF2-40B4-BE49-F238E27FC236}">
                    <a16:creationId xmlns:a16="http://schemas.microsoft.com/office/drawing/2014/main" id="{0F9CE189-2CC0-42CD-AC79-D334713705C7}"/>
                  </a:ext>
                </a:extLst>
              </p:cNvPr>
              <p:cNvGrpSpPr/>
              <p:nvPr/>
            </p:nvGrpSpPr>
            <p:grpSpPr>
              <a:xfrm>
                <a:off x="872565" y="3580189"/>
                <a:ext cx="10446789" cy="2284205"/>
                <a:chOff x="872565" y="3580189"/>
                <a:chExt cx="10446789" cy="2284205"/>
              </a:xfrm>
            </p:grpSpPr>
            <p:cxnSp>
              <p:nvCxnSpPr>
                <p:cNvPr id="10" name="直接连接符 9">
                  <a:extLst>
                    <a:ext uri="{FF2B5EF4-FFF2-40B4-BE49-F238E27FC236}">
                      <a16:creationId xmlns:a16="http://schemas.microsoft.com/office/drawing/2014/main" id="{BB963267-D430-4E16-AE56-5033A07AD71C}"/>
                    </a:ext>
                  </a:extLst>
                </p:cNvPr>
                <p:cNvCxnSpPr>
                  <a:cxnSpLocks/>
                </p:cNvCxnSpPr>
                <p:nvPr/>
              </p:nvCxnSpPr>
              <p:spPr>
                <a:xfrm>
                  <a:off x="2202165" y="4806087"/>
                  <a:ext cx="0" cy="596642"/>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11" name="组合 10">
                  <a:extLst>
                    <a:ext uri="{FF2B5EF4-FFF2-40B4-BE49-F238E27FC236}">
                      <a16:creationId xmlns:a16="http://schemas.microsoft.com/office/drawing/2014/main" id="{EDEF0887-DC56-4E16-8AF5-4D77DCC00A82}"/>
                    </a:ext>
                  </a:extLst>
                </p:cNvPr>
                <p:cNvGrpSpPr/>
                <p:nvPr/>
              </p:nvGrpSpPr>
              <p:grpSpPr>
                <a:xfrm>
                  <a:off x="872565" y="3580189"/>
                  <a:ext cx="10446789" cy="2284205"/>
                  <a:chOff x="872565" y="3580189"/>
                  <a:chExt cx="10446789" cy="2284205"/>
                </a:xfrm>
              </p:grpSpPr>
              <p:sp>
                <p:nvSpPr>
                  <p:cNvPr id="12" name="矩形 11">
                    <a:extLst>
                      <a:ext uri="{FF2B5EF4-FFF2-40B4-BE49-F238E27FC236}">
                        <a16:creationId xmlns:a16="http://schemas.microsoft.com/office/drawing/2014/main" id="{80FA70FC-3473-48F0-B20C-6433AB192842}"/>
                      </a:ext>
                    </a:extLst>
                  </p:cNvPr>
                  <p:cNvSpPr/>
                  <p:nvPr/>
                </p:nvSpPr>
                <p:spPr>
                  <a:xfrm>
                    <a:off x="872565" y="3580189"/>
                    <a:ext cx="2659200" cy="1153459"/>
                  </a:xfrm>
                  <a:prstGeom prst="rect">
                    <a:avLst/>
                  </a:prstGeom>
                  <a:solidFill>
                    <a:schemeClr val="accent4">
                      <a:lumMod val="40000"/>
                      <a:lumOff val="6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D39BE29B-0C8E-42D3-975D-6207932D867F}"/>
                      </a:ext>
                    </a:extLst>
                  </p:cNvPr>
                  <p:cNvCxnSpPr>
                    <a:stCxn id="12" idx="3"/>
                  </p:cNvCxnSpPr>
                  <p:nvPr/>
                </p:nvCxnSpPr>
                <p:spPr>
                  <a:xfrm>
                    <a:off x="3531765" y="4156919"/>
                    <a:ext cx="1177694" cy="27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7C5B9E1B-ABA1-44ED-ACD8-D583D0C97E39}"/>
                      </a:ext>
                    </a:extLst>
                  </p:cNvPr>
                  <p:cNvSpPr/>
                  <p:nvPr/>
                </p:nvSpPr>
                <p:spPr>
                  <a:xfrm>
                    <a:off x="4709459" y="3592444"/>
                    <a:ext cx="2779061" cy="1153459"/>
                  </a:xfrm>
                  <a:prstGeom prst="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3820D059-69A1-45AD-851A-C4AF6D254842}"/>
                      </a:ext>
                    </a:extLst>
                  </p:cNvPr>
                  <p:cNvCxnSpPr/>
                  <p:nvPr/>
                </p:nvCxnSpPr>
                <p:spPr>
                  <a:xfrm>
                    <a:off x="7482460" y="4166470"/>
                    <a:ext cx="1177694" cy="27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2595927F-04D8-4E1A-A603-1E97A8033DB9}"/>
                      </a:ext>
                    </a:extLst>
                  </p:cNvPr>
                  <p:cNvSpPr/>
                  <p:nvPr/>
                </p:nvSpPr>
                <p:spPr>
                  <a:xfrm>
                    <a:off x="8660154" y="3592444"/>
                    <a:ext cx="2659200" cy="1153459"/>
                  </a:xfrm>
                  <a:prstGeom prst="rect">
                    <a:avLst/>
                  </a:prstGeom>
                  <a:solidFill>
                    <a:schemeClr val="accent5">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090EF012-6B72-4D62-8E19-32056B2BA2B2}"/>
                      </a:ext>
                    </a:extLst>
                  </p:cNvPr>
                  <p:cNvCxnSpPr>
                    <a:cxnSpLocks/>
                  </p:cNvCxnSpPr>
                  <p:nvPr/>
                </p:nvCxnSpPr>
                <p:spPr>
                  <a:xfrm>
                    <a:off x="2312730" y="5402729"/>
                    <a:ext cx="7712964"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A1FBB15-BB0C-4362-AAA2-E07D4D6B670B}"/>
                      </a:ext>
                    </a:extLst>
                  </p:cNvPr>
                  <p:cNvCxnSpPr>
                    <a:cxnSpLocks/>
                  </p:cNvCxnSpPr>
                  <p:nvPr/>
                </p:nvCxnSpPr>
                <p:spPr>
                  <a:xfrm flipV="1">
                    <a:off x="10025694" y="4722417"/>
                    <a:ext cx="0" cy="680313"/>
                  </a:xfrm>
                  <a:prstGeom prst="straightConnector1">
                    <a:avLst/>
                  </a:prstGeom>
                  <a:ln w="28575">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DA089BD2-0089-456B-8F03-CD83FE776162}"/>
                      </a:ext>
                    </a:extLst>
                  </p:cNvPr>
                  <p:cNvSpPr txBox="1"/>
                  <p:nvPr/>
                </p:nvSpPr>
                <p:spPr>
                  <a:xfrm>
                    <a:off x="6012330" y="4941064"/>
                    <a:ext cx="1210235" cy="923330"/>
                  </a:xfrm>
                  <a:prstGeom prst="rect">
                    <a:avLst/>
                  </a:prstGeom>
                  <a:noFill/>
                </p:spPr>
                <p:txBody>
                  <a:bodyPr wrap="square" rtlCol="0">
                    <a:spAutoFit/>
                  </a:bodyPr>
                  <a:lstStyle/>
                  <a:p>
                    <a:r>
                      <a:rPr lang="en-US" altLang="zh-CN" sz="5400" b="1" dirty="0">
                        <a:solidFill>
                          <a:schemeClr val="accent2">
                            <a:lumMod val="75000"/>
                          </a:schemeClr>
                        </a:solidFill>
                        <a:latin typeface="Times New Roman" panose="02020603050405020304" pitchFamily="18" charset="0"/>
                        <a:cs typeface="Times New Roman" panose="02020603050405020304" pitchFamily="18" charset="0"/>
                      </a:rPr>
                      <a:t>×</a:t>
                    </a:r>
                    <a:endParaRPr lang="zh-CN" altLang="en-US" sz="5400" b="1" dirty="0">
                      <a:solidFill>
                        <a:schemeClr val="accent2">
                          <a:lumMod val="75000"/>
                        </a:schemeClr>
                      </a:solidFill>
                      <a:latin typeface="Times New Roman" panose="02020603050405020304" pitchFamily="18" charset="0"/>
                      <a:cs typeface="Times New Roman" panose="02020603050405020304" pitchFamily="18" charset="0"/>
                    </a:endParaRPr>
                  </a:p>
                </p:txBody>
              </p:sp>
            </p:grpSp>
          </p:grpSp>
          <p:sp>
            <p:nvSpPr>
              <p:cNvPr id="7" name="文本框 6">
                <a:extLst>
                  <a:ext uri="{FF2B5EF4-FFF2-40B4-BE49-F238E27FC236}">
                    <a16:creationId xmlns:a16="http://schemas.microsoft.com/office/drawing/2014/main" id="{2FCAD2D3-C3F4-43F0-BC12-8F36EF318153}"/>
                  </a:ext>
                </a:extLst>
              </p:cNvPr>
              <p:cNvSpPr txBox="1"/>
              <p:nvPr/>
            </p:nvSpPr>
            <p:spPr>
              <a:xfrm>
                <a:off x="1237056" y="3722869"/>
                <a:ext cx="2731406" cy="923330"/>
              </a:xfrm>
              <a:prstGeom prst="rect">
                <a:avLst/>
              </a:prstGeom>
              <a:noFill/>
            </p:spPr>
            <p:txBody>
              <a:bodyPr wrap="square" rtlCol="0">
                <a:spAutoFit/>
              </a:bodyPr>
              <a:lstStyle/>
              <a:p>
                <a:r>
                  <a:rPr lang="en-CA" altLang="zh-CN" sz="1800" b="1" kern="100" dirty="0">
                    <a:effectLst/>
                    <a:latin typeface="Times New Roman" panose="02020603050405020304" pitchFamily="18" charset="0"/>
                    <a:cs typeface="Times New Roman" panose="02020603050405020304" pitchFamily="18" charset="0"/>
                  </a:rPr>
                  <a:t>hospital-specific treatment level</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Z</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08AD576-9EB3-45DE-8B70-5761F52635EF}"/>
                  </a:ext>
                </a:extLst>
              </p:cNvPr>
              <p:cNvSpPr txBox="1"/>
              <p:nvPr/>
            </p:nvSpPr>
            <p:spPr>
              <a:xfrm>
                <a:off x="4739339" y="3811679"/>
                <a:ext cx="2928800"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Total inpatient expenditure</a:t>
                </a:r>
              </a:p>
              <a:p>
                <a:r>
                  <a:rPr lang="en-US" altLang="zh-CN" b="1" dirty="0">
                    <a:latin typeface="Times New Roman" panose="02020603050405020304" pitchFamily="18" charset="0"/>
                    <a:cs typeface="Times New Roman" panose="02020603050405020304" pitchFamily="18" charset="0"/>
                  </a:rPr>
                  <a:t>                    X</a:t>
                </a:r>
                <a:endParaRPr lang="zh-CN" altLang="en-US"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3685242-A374-4486-BE0B-460D22BC7422}"/>
                  </a:ext>
                </a:extLst>
              </p:cNvPr>
              <p:cNvSpPr txBox="1"/>
              <p:nvPr/>
            </p:nvSpPr>
            <p:spPr>
              <a:xfrm>
                <a:off x="9063237" y="3833752"/>
                <a:ext cx="2256117"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Quality measures</a:t>
                </a:r>
              </a:p>
              <a:p>
                <a:r>
                  <a:rPr lang="en-US" altLang="zh-CN" b="1" dirty="0">
                    <a:latin typeface="Times New Roman" panose="02020603050405020304" pitchFamily="18" charset="0"/>
                    <a:cs typeface="Times New Roman" panose="02020603050405020304" pitchFamily="18" charset="0"/>
                  </a:rPr>
                  <a:t>             Y</a:t>
                </a:r>
                <a:endParaRPr lang="zh-CN" altLang="en-US" b="1" dirty="0">
                  <a:latin typeface="Times New Roman" panose="02020603050405020304" pitchFamily="18" charset="0"/>
                  <a:cs typeface="Times New Roman" panose="02020603050405020304" pitchFamily="18" charset="0"/>
                </a:endParaRPr>
              </a:p>
            </p:txBody>
          </p:sp>
        </p:grpSp>
        <p:cxnSp>
          <p:nvCxnSpPr>
            <p:cNvPr id="22" name="直接箭头连接符 21">
              <a:extLst>
                <a:ext uri="{FF2B5EF4-FFF2-40B4-BE49-F238E27FC236}">
                  <a16:creationId xmlns:a16="http://schemas.microsoft.com/office/drawing/2014/main" id="{C6BEF132-78DF-40B5-A397-08AE0C53A736}"/>
                </a:ext>
              </a:extLst>
            </p:cNvPr>
            <p:cNvCxnSpPr>
              <a:cxnSpLocks/>
              <a:endCxn id="14" idx="0"/>
            </p:cNvCxnSpPr>
            <p:nvPr/>
          </p:nvCxnSpPr>
          <p:spPr>
            <a:xfrm>
              <a:off x="5997430" y="3768699"/>
              <a:ext cx="0" cy="6569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6ACC1667-204F-4416-A7CD-BADA789352E6}"/>
                </a:ext>
              </a:extLst>
            </p:cNvPr>
            <p:cNvCxnSpPr>
              <a:cxnSpLocks/>
              <a:endCxn id="16" idx="0"/>
            </p:cNvCxnSpPr>
            <p:nvPr/>
          </p:nvCxnSpPr>
          <p:spPr>
            <a:xfrm>
              <a:off x="9888194" y="3743229"/>
              <a:ext cx="0" cy="6823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FEA690AC-92C0-4F45-9352-CCB3CA19009F}"/>
                </a:ext>
              </a:extLst>
            </p:cNvPr>
            <p:cNvSpPr txBox="1"/>
            <p:nvPr/>
          </p:nvSpPr>
          <p:spPr>
            <a:xfrm>
              <a:off x="1766921" y="3608244"/>
              <a:ext cx="1210235" cy="923330"/>
            </a:xfrm>
            <a:prstGeom prst="rect">
              <a:avLst/>
            </a:prstGeom>
            <a:noFill/>
          </p:spPr>
          <p:txBody>
            <a:bodyPr wrap="square" rtlCol="0">
              <a:spAutoFit/>
            </a:bodyPr>
            <a:lstStyle/>
            <a:p>
              <a:r>
                <a:rPr lang="en-US" altLang="zh-CN" sz="5400" b="1" dirty="0">
                  <a:solidFill>
                    <a:schemeClr val="accent2">
                      <a:lumMod val="75000"/>
                    </a:schemeClr>
                  </a:solidFill>
                  <a:latin typeface="Times New Roman" panose="02020603050405020304" pitchFamily="18" charset="0"/>
                  <a:cs typeface="Times New Roman" panose="02020603050405020304" pitchFamily="18" charset="0"/>
                </a:rPr>
                <a:t>×</a:t>
              </a:r>
              <a:endParaRPr lang="zh-CN" altLang="en-US" sz="5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2A5DA2D8-FDAC-4764-84BB-E8738743A03B}"/>
                </a:ext>
              </a:extLst>
            </p:cNvPr>
            <p:cNvSpPr/>
            <p:nvPr/>
          </p:nvSpPr>
          <p:spPr>
            <a:xfrm>
              <a:off x="1627134" y="1943915"/>
              <a:ext cx="8881035" cy="1821180"/>
            </a:xfrm>
            <a:prstGeom prst="rect">
              <a:avLst/>
            </a:prstGeom>
            <a:solidFill>
              <a:srgbClr val="E7E6E6"/>
            </a:solidFill>
            <a:ln w="285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Observed confounders</a:t>
              </a:r>
            </a:p>
            <a:p>
              <a:r>
                <a:rPr lang="en-US" altLang="zh-CN" b="1" kern="100" dirty="0">
                  <a:solidFill>
                    <a:srgbClr val="000000"/>
                  </a:solidFill>
                  <a:latin typeface="Times New Roman" panose="02020603050405020304" pitchFamily="18" charset="0"/>
                  <a:ea typeface="等线" panose="02010600030101010101" pitchFamily="2" charset="-122"/>
                </a:rPr>
                <a:t>i</a:t>
              </a:r>
              <a:r>
                <a:rPr lang="en-US" altLang="zh-CN" sz="1800" b="1" kern="100" dirty="0">
                  <a:solidFill>
                    <a:srgbClr val="000000"/>
                  </a:solidFill>
                  <a:effectLst/>
                  <a:latin typeface="Times New Roman" panose="02020603050405020304" pitchFamily="18" charset="0"/>
                  <a:ea typeface="等线" panose="02010600030101010101" pitchFamily="2" charset="-122"/>
                </a:rPr>
                <a:t>ndividual demographic features: </a:t>
              </a:r>
              <a:r>
                <a:rPr lang="en-US" altLang="zh-CN" sz="1800" kern="100" dirty="0">
                  <a:solidFill>
                    <a:srgbClr val="000000"/>
                  </a:solidFill>
                  <a:effectLst/>
                  <a:latin typeface="Times New Roman" panose="02020603050405020304" pitchFamily="18" charset="0"/>
                  <a:ea typeface="等线" panose="02010600030101010101" pitchFamily="2" charset="-122"/>
                </a:rPr>
                <a:t>age, gender, socioeconomic status, comorbidity, the severity of illness, whether covered by social health insurance </a:t>
              </a:r>
            </a:p>
            <a:p>
              <a:r>
                <a:rPr lang="en-US" altLang="zh-CN" sz="1800" b="1" kern="100" dirty="0">
                  <a:solidFill>
                    <a:srgbClr val="000000"/>
                  </a:solidFill>
                  <a:effectLst/>
                  <a:latin typeface="Times New Roman" panose="02020603050405020304" pitchFamily="18" charset="0"/>
                  <a:ea typeface="等线" panose="02010600030101010101" pitchFamily="2" charset="-122"/>
                </a:rPr>
                <a:t>hospital-level characteristics: </a:t>
              </a:r>
              <a:r>
                <a:rPr lang="en-US" altLang="zh-CN" sz="1800" kern="100" dirty="0">
                  <a:solidFill>
                    <a:srgbClr val="000000"/>
                  </a:solidFill>
                  <a:effectLst/>
                  <a:latin typeface="Times New Roman" panose="02020603050405020304" pitchFamily="18" charset="0"/>
                  <a:ea typeface="等线" panose="02010600030101010101" pitchFamily="2" charset="-122"/>
                </a:rPr>
                <a:t>ownership, whether for profit and the capacity of hospitals</a:t>
              </a:r>
            </a:p>
            <a:p>
              <a:r>
                <a:rPr lang="en-US" altLang="zh-CN" sz="1800" b="1" kern="100" dirty="0">
                  <a:solidFill>
                    <a:srgbClr val="000000"/>
                  </a:solidFill>
                  <a:effectLst/>
                  <a:latin typeface="Times New Roman" panose="02020603050405020304" pitchFamily="18" charset="0"/>
                  <a:ea typeface="等线" panose="02010600030101010101" pitchFamily="2" charset="-122"/>
                </a:rPr>
                <a:t>hospital service areas (HSAs) characteristics: </a:t>
              </a:r>
              <a:r>
                <a:rPr lang="en-US" altLang="zh-CN" kern="100" dirty="0">
                  <a:solidFill>
                    <a:srgbClr val="000000"/>
                  </a:solidFill>
                  <a:latin typeface="Times New Roman" panose="02020603050405020304" pitchFamily="18" charset="0"/>
                  <a:ea typeface="等线" panose="02010600030101010101" pitchFamily="2" charset="-122"/>
                </a:rPr>
                <a:t>supply of hospital resources</a:t>
              </a:r>
              <a:r>
                <a:rPr lang="en-US" altLang="zh-CN" sz="1800" kern="100" dirty="0">
                  <a:solidFill>
                    <a:srgbClr val="000000"/>
                  </a:solidFill>
                  <a:effectLst/>
                  <a:latin typeface="Times New Roman" panose="02020603050405020304" pitchFamily="18" charset="0"/>
                  <a:ea typeface="等线" panose="02010600030101010101" pitchFamily="2" charset="-122"/>
                </a:rPr>
                <a:t>, hospital market share, per capita GDP and urbanization rate</a:t>
              </a:r>
            </a:p>
          </p:txBody>
        </p:sp>
      </p:grpSp>
      <p:sp>
        <p:nvSpPr>
          <p:cNvPr id="2" name="灯片编号占位符 1">
            <a:extLst>
              <a:ext uri="{FF2B5EF4-FFF2-40B4-BE49-F238E27FC236}">
                <a16:creationId xmlns:a16="http://schemas.microsoft.com/office/drawing/2014/main" id="{F556E1F0-4106-4672-8A8E-B85310884F98}"/>
              </a:ext>
            </a:extLst>
          </p:cNvPr>
          <p:cNvSpPr>
            <a:spLocks noGrp="1"/>
          </p:cNvSpPr>
          <p:nvPr>
            <p:ph type="sldNum" sz="quarter" idx="12"/>
          </p:nvPr>
        </p:nvSpPr>
        <p:spPr/>
        <p:txBody>
          <a:bodyPr/>
          <a:lstStyle/>
          <a:p>
            <a:fld id="{0FE64D3A-6AB6-4A5A-9A74-A7332117BB36}" type="slidenum">
              <a:rPr lang="zh-CN" altLang="en-US" smtClean="0"/>
              <a:t>10</a:t>
            </a:fld>
            <a:endParaRPr lang="zh-CN" altLang="en-US"/>
          </a:p>
        </p:txBody>
      </p:sp>
    </p:spTree>
    <p:extLst>
      <p:ext uri="{BB962C8B-B14F-4D97-AF65-F5344CB8AC3E}">
        <p14:creationId xmlns:p14="http://schemas.microsoft.com/office/powerpoint/2010/main" val="103172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375C35-6C5F-4626-813B-65277F4D4D70}"/>
              </a:ext>
            </a:extLst>
          </p:cNvPr>
          <p:cNvSpPr>
            <a:spLocks noGrp="1"/>
          </p:cNvSpPr>
          <p:nvPr>
            <p:ph idx="1"/>
          </p:nvPr>
        </p:nvSpPr>
        <p:spPr>
          <a:xfrm>
            <a:off x="779930" y="1132681"/>
            <a:ext cx="10515600" cy="4351338"/>
          </a:xfrm>
        </p:spPr>
        <p:txBody>
          <a:bodyPr>
            <a:normAutofit/>
          </a:bodyPr>
          <a:lstStyle/>
          <a:p>
            <a:endParaRPr lang="en-US" altLang="zh-CN" sz="1800" kern="100" dirty="0">
              <a:solidFill>
                <a:srgbClr val="000000"/>
              </a:solidFill>
              <a:effectLst/>
              <a:latin typeface="Times New Roman" panose="02020603050405020304" pitchFamily="18" charset="0"/>
              <a:ea typeface="等线" panose="02010600030101010101" pitchFamily="2" charset="-122"/>
            </a:endParaRPr>
          </a:p>
          <a:p>
            <a:r>
              <a:rPr lang="en-US" altLang="zh-CN" sz="1800" kern="100" dirty="0">
                <a:solidFill>
                  <a:srgbClr val="000000"/>
                </a:solidFill>
                <a:latin typeface="Times New Roman" panose="02020603050405020304" pitchFamily="18" charset="0"/>
                <a:ea typeface="等线" panose="02010600030101010101" pitchFamily="2" charset="-122"/>
              </a:rPr>
              <a:t>T</a:t>
            </a:r>
            <a:r>
              <a:rPr lang="en-US" altLang="zh-CN" sz="1800" kern="100" dirty="0">
                <a:solidFill>
                  <a:srgbClr val="000000"/>
                </a:solidFill>
                <a:effectLst/>
                <a:latin typeface="Times New Roman" panose="02020603050405020304" pitchFamily="18" charset="0"/>
                <a:ea typeface="等线" panose="02010600030101010101" pitchFamily="2" charset="-122"/>
              </a:rPr>
              <a:t>wo-stages least-squares (2SLS) method:</a:t>
            </a:r>
          </a:p>
          <a:p>
            <a:pPr marL="0" indent="0">
              <a:buNone/>
            </a:pPr>
            <a:r>
              <a:rPr lang="en-US" altLang="zh-CN" sz="1800" dirty="0">
                <a:latin typeface="Times New Roman" panose="02020603050405020304" pitchFamily="18" charset="0"/>
                <a:cs typeface="Times New Roman" panose="02020603050405020304" pitchFamily="18" charset="0"/>
              </a:rPr>
              <a:t>                                                                                                                              (Eq.1)</a:t>
            </a:r>
            <a:r>
              <a:rPr lang="zh-CN" altLang="en-US"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(Eq.2)</a:t>
            </a:r>
          </a:p>
          <a:p>
            <a:pPr marL="0" indent="0">
              <a:buNone/>
            </a:pPr>
            <a:endParaRPr lang="en-US" altLang="zh-CN" sz="1800" dirty="0">
              <a:latin typeface="Times New Roman" panose="02020603050405020304" pitchFamily="18" charset="0"/>
              <a:cs typeface="Times New Roman" panose="02020603050405020304" pitchFamily="18" charset="0"/>
            </a:endParaRPr>
          </a:p>
          <a:p>
            <a:r>
              <a:rPr lang="en-US" altLang="zh-CN" sz="1800" kern="100" dirty="0">
                <a:solidFill>
                  <a:srgbClr val="000000"/>
                </a:solidFill>
                <a:effectLst/>
                <a:latin typeface="Times New Roman" panose="02020603050405020304" pitchFamily="18" charset="0"/>
                <a:ea typeface="等线" panose="02010600030101010101" pitchFamily="2" charset="-122"/>
              </a:rPr>
              <a:t>Robustness checks: </a:t>
            </a:r>
            <a:r>
              <a:rPr lang="en-US" altLang="zh-CN" sz="1800" kern="100" dirty="0">
                <a:effectLst/>
                <a:latin typeface="Times New Roman" panose="02020603050405020304" pitchFamily="18" charset="0"/>
                <a:ea typeface="等线" panose="02010600030101010101" pitchFamily="2" charset="-122"/>
              </a:rPr>
              <a:t>make sure our results are not sensitive to the IV choice; we also did some robustness checks with different combinations of the IVs.</a:t>
            </a:r>
            <a:endParaRPr lang="en-US" altLang="zh-CN" sz="1800" kern="100" dirty="0">
              <a:solidFill>
                <a:srgbClr val="000000"/>
              </a:solidFill>
              <a:effectLst/>
              <a:latin typeface="Times New Roman" panose="02020603050405020304" pitchFamily="18" charset="0"/>
              <a:ea typeface="等线" panose="02010600030101010101" pitchFamily="2" charset="-122"/>
            </a:endParaRPr>
          </a:p>
        </p:txBody>
      </p:sp>
      <p:sp>
        <p:nvSpPr>
          <p:cNvPr id="5" name="标题 1">
            <a:extLst>
              <a:ext uri="{FF2B5EF4-FFF2-40B4-BE49-F238E27FC236}">
                <a16:creationId xmlns:a16="http://schemas.microsoft.com/office/drawing/2014/main" id="{E9535B58-2CFF-4F38-AE36-E3B62BD4AFB9}"/>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sp>
        <p:nvSpPr>
          <p:cNvPr id="9" name="文本框 11">
            <a:extLst>
              <a:ext uri="{FF2B5EF4-FFF2-40B4-BE49-F238E27FC236}">
                <a16:creationId xmlns:a16="http://schemas.microsoft.com/office/drawing/2014/main" id="{4240C611-862A-488C-AEA0-9939F34B8B91}"/>
              </a:ext>
            </a:extLst>
          </p:cNvPr>
          <p:cNvSpPr txBox="1"/>
          <p:nvPr/>
        </p:nvSpPr>
        <p:spPr>
          <a:xfrm>
            <a:off x="737356" y="1240024"/>
            <a:ext cx="51253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B90000"/>
              </a:buClr>
              <a:buFont typeface="Wingdings" panose="05000000000000000000" charset="0"/>
              <a:buChar char="n"/>
            </a:pPr>
            <a:r>
              <a:rPr lang="en-US" b="1" spc="95" dirty="0">
                <a:solidFill>
                  <a:schemeClr val="tx1"/>
                </a:solidFill>
                <a:latin typeface="Times New Roman" panose="02020603050405020304" pitchFamily="18" charset="0"/>
                <a:cs typeface="Times New Roman" panose="02020603050405020304" pitchFamily="18" charset="0"/>
                <a:sym typeface="+mn-ea"/>
              </a:rPr>
              <a:t>Statistical analysis</a:t>
            </a:r>
            <a:endParaRPr lang="zh-CN" alt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DA0510F6-1738-4600-8B4D-839946E5CF0C}"/>
              </a:ext>
            </a:extLst>
          </p:cNvPr>
          <p:cNvGraphicFramePr>
            <a:graphicFrameLocks noChangeAspect="1"/>
          </p:cNvGraphicFramePr>
          <p:nvPr>
            <p:extLst>
              <p:ext uri="{D42A27DB-BD31-4B8C-83A1-F6EECF244321}">
                <p14:modId xmlns:p14="http://schemas.microsoft.com/office/powerpoint/2010/main" val="4206751332"/>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3" imgW="4609575" imgH="237935" progId="Equation.DSMT4">
                  <p:embed/>
                </p:oleObj>
              </mc:Choice>
              <mc:Fallback>
                <p:oleObj name="Equation" r:id="rId3" imgW="4609575" imgH="237935" progId="Equation.DSMT4">
                  <p:embed/>
                  <p:pic>
                    <p:nvPicPr>
                      <p:cNvPr id="0" name=""/>
                      <p:cNvPicPr/>
                      <p:nvPr/>
                    </p:nvPicPr>
                    <p:blipFill>
                      <a:blip r:embed="rId4"/>
                      <a:stretch>
                        <a:fillRect/>
                      </a:stretch>
                    </p:blipFill>
                    <p:spPr>
                      <a:xfrm>
                        <a:off x="3790950" y="3308350"/>
                        <a:ext cx="4610100" cy="2381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FA987F8-3CA7-4CF3-911A-8DF92E63A5D3}"/>
              </a:ext>
            </a:extLst>
          </p:cNvPr>
          <p:cNvGraphicFramePr>
            <a:graphicFrameLocks noChangeAspect="1"/>
          </p:cNvGraphicFramePr>
          <p:nvPr>
            <p:extLst>
              <p:ext uri="{D42A27DB-BD31-4B8C-83A1-F6EECF244321}">
                <p14:modId xmlns:p14="http://schemas.microsoft.com/office/powerpoint/2010/main" val="2427694257"/>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5" imgW="4609575" imgH="237935" progId="Equation.DSMT4">
                  <p:embed/>
                </p:oleObj>
              </mc:Choice>
              <mc:Fallback>
                <p:oleObj name="Equation" r:id="rId5" imgW="4609575" imgH="237935" progId="Equation.DSMT4">
                  <p:embed/>
                  <p:pic>
                    <p:nvPicPr>
                      <p:cNvPr id="0" name=""/>
                      <p:cNvPicPr/>
                      <p:nvPr/>
                    </p:nvPicPr>
                    <p:blipFill>
                      <a:blip r:embed="rId4"/>
                      <a:stretch>
                        <a:fillRect/>
                      </a:stretch>
                    </p:blipFill>
                    <p:spPr>
                      <a:xfrm>
                        <a:off x="3790950" y="3308350"/>
                        <a:ext cx="4610100" cy="238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27AD642E-3A8B-4F11-BA4D-2E60B43A4A2C}"/>
              </a:ext>
            </a:extLst>
          </p:cNvPr>
          <p:cNvGraphicFramePr>
            <a:graphicFrameLocks noChangeAspect="1"/>
          </p:cNvGraphicFramePr>
          <p:nvPr>
            <p:extLst>
              <p:ext uri="{D42A27DB-BD31-4B8C-83A1-F6EECF244321}">
                <p14:modId xmlns:p14="http://schemas.microsoft.com/office/powerpoint/2010/main" val="812144888"/>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6" imgW="4609575" imgH="237935" progId="Equation.DSMT4">
                  <p:embed/>
                </p:oleObj>
              </mc:Choice>
              <mc:Fallback>
                <p:oleObj name="Equation" r:id="rId6" imgW="4609575" imgH="237935" progId="Equation.DSMT4">
                  <p:embed/>
                  <p:pic>
                    <p:nvPicPr>
                      <p:cNvPr id="0" name=""/>
                      <p:cNvPicPr/>
                      <p:nvPr/>
                    </p:nvPicPr>
                    <p:blipFill>
                      <a:blip r:embed="rId7"/>
                      <a:stretch>
                        <a:fillRect/>
                      </a:stretch>
                    </p:blipFill>
                    <p:spPr>
                      <a:xfrm>
                        <a:off x="3790950" y="3308350"/>
                        <a:ext cx="4610100" cy="238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11D8CCAE-EE05-4ABD-BBF8-1879C12B4831}"/>
              </a:ext>
            </a:extLst>
          </p:cNvPr>
          <p:cNvGraphicFramePr>
            <a:graphicFrameLocks noChangeAspect="1"/>
          </p:cNvGraphicFramePr>
          <p:nvPr>
            <p:extLst>
              <p:ext uri="{D42A27DB-BD31-4B8C-83A1-F6EECF244321}">
                <p14:modId xmlns:p14="http://schemas.microsoft.com/office/powerpoint/2010/main" val="1667731307"/>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8" imgW="4609575" imgH="237935" progId="Equation.DSMT4">
                  <p:embed/>
                </p:oleObj>
              </mc:Choice>
              <mc:Fallback>
                <p:oleObj name="Equation" r:id="rId8" imgW="4609575" imgH="237935" progId="Equation.DSMT4">
                  <p:embed/>
                  <p:pic>
                    <p:nvPicPr>
                      <p:cNvPr id="0" name=""/>
                      <p:cNvPicPr/>
                      <p:nvPr/>
                    </p:nvPicPr>
                    <p:blipFill>
                      <a:blip r:embed="rId9"/>
                      <a:stretch>
                        <a:fillRect/>
                      </a:stretch>
                    </p:blipFill>
                    <p:spPr>
                      <a:xfrm>
                        <a:off x="3790950" y="3308350"/>
                        <a:ext cx="4610100" cy="238125"/>
                      </a:xfrm>
                      <a:prstGeom prst="rect">
                        <a:avLst/>
                      </a:prstGeom>
                    </p:spPr>
                  </p:pic>
                </p:oleObj>
              </mc:Fallback>
            </mc:AlternateContent>
          </a:graphicData>
        </a:graphic>
      </p:graphicFrame>
      <p:sp>
        <p:nvSpPr>
          <p:cNvPr id="2" name="Rectangle 2">
            <a:extLst>
              <a:ext uri="{FF2B5EF4-FFF2-40B4-BE49-F238E27FC236}">
                <a16:creationId xmlns:a16="http://schemas.microsoft.com/office/drawing/2014/main" id="{C73E9297-B74E-45D0-ABFF-A9CBD3EDF4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47B98FFC-728C-4CAD-A9F8-38B1FB4C66D5}"/>
              </a:ext>
            </a:extLst>
          </p:cNvPr>
          <p:cNvGraphicFramePr>
            <a:graphicFrameLocks noChangeAspect="1"/>
          </p:cNvGraphicFramePr>
          <p:nvPr>
            <p:extLst>
              <p:ext uri="{D42A27DB-BD31-4B8C-83A1-F6EECF244321}">
                <p14:modId xmlns:p14="http://schemas.microsoft.com/office/powerpoint/2010/main" val="935642771"/>
              </p:ext>
            </p:extLst>
          </p:nvPr>
        </p:nvGraphicFramePr>
        <p:xfrm>
          <a:off x="896470" y="2821467"/>
          <a:ext cx="7004548" cy="392905"/>
        </p:xfrm>
        <a:graphic>
          <a:graphicData uri="http://schemas.openxmlformats.org/presentationml/2006/ole">
            <mc:AlternateContent xmlns:mc="http://schemas.openxmlformats.org/markup-compatibility/2006">
              <mc:Choice xmlns:v="urn:schemas-microsoft-com:vml" Requires="v">
                <p:oleObj name="Equation" r:id="rId10" imgW="4762500" imgH="279400" progId="Equation.DSMT4">
                  <p:embed/>
                </p:oleObj>
              </mc:Choice>
              <mc:Fallback>
                <p:oleObj name="Equation" r:id="rId10" imgW="4762500" imgH="279400"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6470" y="2821467"/>
                        <a:ext cx="7004548" cy="39290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E3D19C1A-0B4E-46D4-8DEA-246A36A44EA9}"/>
              </a:ext>
            </a:extLst>
          </p:cNvPr>
          <p:cNvGraphicFramePr>
            <a:graphicFrameLocks noChangeAspect="1"/>
          </p:cNvGraphicFramePr>
          <p:nvPr>
            <p:extLst>
              <p:ext uri="{D42A27DB-BD31-4B8C-83A1-F6EECF244321}">
                <p14:modId xmlns:p14="http://schemas.microsoft.com/office/powerpoint/2010/main" val="1756424116"/>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2" imgW="4609575" imgH="237935" progId="Equation.DSMT4">
                  <p:embed/>
                </p:oleObj>
              </mc:Choice>
              <mc:Fallback>
                <p:oleObj name="Equation" r:id="rId12" imgW="4609575" imgH="237935" progId="Equation.DSMT4">
                  <p:embed/>
                  <p:pic>
                    <p:nvPicPr>
                      <p:cNvPr id="0" name=""/>
                      <p:cNvPicPr/>
                      <p:nvPr/>
                    </p:nvPicPr>
                    <p:blipFill>
                      <a:blip r:embed="rId13"/>
                      <a:stretch>
                        <a:fillRect/>
                      </a:stretch>
                    </p:blipFill>
                    <p:spPr>
                      <a:xfrm>
                        <a:off x="3790950" y="3308350"/>
                        <a:ext cx="4610100" cy="2381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EC35774-8CEF-4119-9408-C535985D583B}"/>
              </a:ext>
            </a:extLst>
          </p:cNvPr>
          <p:cNvGraphicFramePr>
            <a:graphicFrameLocks noChangeAspect="1"/>
          </p:cNvGraphicFramePr>
          <p:nvPr>
            <p:extLst>
              <p:ext uri="{D42A27DB-BD31-4B8C-83A1-F6EECF244321}">
                <p14:modId xmlns:p14="http://schemas.microsoft.com/office/powerpoint/2010/main" val="2524713430"/>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4" imgW="4609575" imgH="237935" progId="Equation.DSMT4">
                  <p:embed/>
                </p:oleObj>
              </mc:Choice>
              <mc:Fallback>
                <p:oleObj name="Equation" r:id="rId14" imgW="4609575" imgH="237935" progId="Equation.DSMT4">
                  <p:embed/>
                  <p:pic>
                    <p:nvPicPr>
                      <p:cNvPr id="0" name=""/>
                      <p:cNvPicPr/>
                      <p:nvPr/>
                    </p:nvPicPr>
                    <p:blipFill>
                      <a:blip r:embed="rId13"/>
                      <a:stretch>
                        <a:fillRect/>
                      </a:stretch>
                    </p:blipFill>
                    <p:spPr>
                      <a:xfrm>
                        <a:off x="3790950" y="3308350"/>
                        <a:ext cx="4610100" cy="2381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FDCF2C0-E036-48EB-9322-3A532CC7A056}"/>
              </a:ext>
            </a:extLst>
          </p:cNvPr>
          <p:cNvGraphicFramePr>
            <a:graphicFrameLocks noChangeAspect="1"/>
          </p:cNvGraphicFramePr>
          <p:nvPr>
            <p:extLst>
              <p:ext uri="{D42A27DB-BD31-4B8C-83A1-F6EECF244321}">
                <p14:modId xmlns:p14="http://schemas.microsoft.com/office/powerpoint/2010/main" val="547391013"/>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5" imgW="4609575" imgH="237935" progId="Equation.DSMT4">
                  <p:embed/>
                </p:oleObj>
              </mc:Choice>
              <mc:Fallback>
                <p:oleObj name="Equation" r:id="rId15" imgW="4609575" imgH="237935" progId="Equation.DSMT4">
                  <p:embed/>
                  <p:pic>
                    <p:nvPicPr>
                      <p:cNvPr id="0" name=""/>
                      <p:cNvPicPr/>
                      <p:nvPr/>
                    </p:nvPicPr>
                    <p:blipFill>
                      <a:blip r:embed="rId13"/>
                      <a:stretch>
                        <a:fillRect/>
                      </a:stretch>
                    </p:blipFill>
                    <p:spPr>
                      <a:xfrm>
                        <a:off x="3790950" y="3308350"/>
                        <a:ext cx="4610100" cy="2381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DA45F56D-C950-4E08-9CCA-9423DA3E9E3F}"/>
              </a:ext>
            </a:extLst>
          </p:cNvPr>
          <p:cNvGraphicFramePr>
            <a:graphicFrameLocks noChangeAspect="1"/>
          </p:cNvGraphicFramePr>
          <p:nvPr>
            <p:extLst>
              <p:ext uri="{D42A27DB-BD31-4B8C-83A1-F6EECF244321}">
                <p14:modId xmlns:p14="http://schemas.microsoft.com/office/powerpoint/2010/main" val="3777042492"/>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6" imgW="4609575" imgH="237935" progId="Equation.DSMT4">
                  <p:embed/>
                </p:oleObj>
              </mc:Choice>
              <mc:Fallback>
                <p:oleObj name="Equation" r:id="rId16" imgW="4609575" imgH="237935" progId="Equation.DSMT4">
                  <p:embed/>
                  <p:pic>
                    <p:nvPicPr>
                      <p:cNvPr id="0" name=""/>
                      <p:cNvPicPr/>
                      <p:nvPr/>
                    </p:nvPicPr>
                    <p:blipFill>
                      <a:blip r:embed="rId17"/>
                      <a:stretch>
                        <a:fillRect/>
                      </a:stretch>
                    </p:blipFill>
                    <p:spPr>
                      <a:xfrm>
                        <a:off x="3790950" y="3308350"/>
                        <a:ext cx="4610100" cy="238125"/>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6342937C-AB9E-425A-9D2B-D01813C7812A}"/>
              </a:ext>
            </a:extLst>
          </p:cNvPr>
          <p:cNvSpPr/>
          <p:nvPr/>
        </p:nvSpPr>
        <p:spPr>
          <a:xfrm>
            <a:off x="2341653" y="2821466"/>
            <a:ext cx="227106" cy="39290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2">
            <a:extLst>
              <a:ext uri="{FF2B5EF4-FFF2-40B4-BE49-F238E27FC236}">
                <a16:creationId xmlns:a16="http://schemas.microsoft.com/office/drawing/2014/main" id="{47C8DAE9-C74E-436A-852D-75E4E11AF6FD}"/>
              </a:ext>
            </a:extLst>
          </p:cNvPr>
          <p:cNvSpPr>
            <a:spLocks noChangeArrowheads="1"/>
          </p:cNvSpPr>
          <p:nvPr/>
        </p:nvSpPr>
        <p:spPr bwMode="auto">
          <a:xfrm>
            <a:off x="896470" y="24204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FEA26548-406D-46B0-A75F-B2A7CBE47B26}"/>
              </a:ext>
            </a:extLst>
          </p:cNvPr>
          <p:cNvGraphicFramePr>
            <a:graphicFrameLocks noChangeAspect="1"/>
          </p:cNvGraphicFramePr>
          <p:nvPr>
            <p:extLst>
              <p:ext uri="{D42A27DB-BD31-4B8C-83A1-F6EECF244321}">
                <p14:modId xmlns:p14="http://schemas.microsoft.com/office/powerpoint/2010/main" val="1744575215"/>
              </p:ext>
            </p:extLst>
          </p:nvPr>
        </p:nvGraphicFramePr>
        <p:xfrm>
          <a:off x="896470" y="2358162"/>
          <a:ext cx="7150190" cy="369328"/>
        </p:xfrm>
        <a:graphic>
          <a:graphicData uri="http://schemas.openxmlformats.org/presentationml/2006/ole">
            <mc:AlternateContent xmlns:mc="http://schemas.openxmlformats.org/markup-compatibility/2006">
              <mc:Choice xmlns:v="urn:schemas-microsoft-com:vml" Requires="v">
                <p:oleObj name="Equation" r:id="rId18" imgW="4432300" imgH="241300" progId="Equation.DSMT4">
                  <p:embed/>
                </p:oleObj>
              </mc:Choice>
              <mc:Fallback>
                <p:oleObj name="Equation" r:id="rId18" imgW="4432300" imgH="241300" progId="Equation.DSMT4">
                  <p:embed/>
                  <p:pic>
                    <p:nvPicPr>
                      <p:cNvPr id="0" name="Object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6470" y="2358162"/>
                        <a:ext cx="7150190" cy="369328"/>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4672A943-D34E-4D43-A2D2-DC82BB9F277C}"/>
              </a:ext>
            </a:extLst>
          </p:cNvPr>
          <p:cNvGraphicFramePr>
            <a:graphicFrameLocks noChangeAspect="1"/>
          </p:cNvGraphicFramePr>
          <p:nvPr>
            <p:extLst>
              <p:ext uri="{D42A27DB-BD31-4B8C-83A1-F6EECF244321}">
                <p14:modId xmlns:p14="http://schemas.microsoft.com/office/powerpoint/2010/main" val="1403624694"/>
              </p:ext>
            </p:extLst>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20" imgW="4609575" imgH="237935" progId="Equation.DSMT4">
                  <p:embed/>
                </p:oleObj>
              </mc:Choice>
              <mc:Fallback>
                <p:oleObj name="Equation" r:id="rId20" imgW="4609575" imgH="237935" progId="Equation.DSMT4">
                  <p:embed/>
                  <p:pic>
                    <p:nvPicPr>
                      <p:cNvPr id="0" name=""/>
                      <p:cNvPicPr/>
                      <p:nvPr/>
                    </p:nvPicPr>
                    <p:blipFill>
                      <a:blip r:embed="rId21"/>
                      <a:stretch>
                        <a:fillRect/>
                      </a:stretch>
                    </p:blipFill>
                    <p:spPr>
                      <a:xfrm>
                        <a:off x="3790950" y="3308350"/>
                        <a:ext cx="4610100" cy="238125"/>
                      </a:xfrm>
                      <a:prstGeom prst="rect">
                        <a:avLst/>
                      </a:prstGeom>
                    </p:spPr>
                  </p:pic>
                </p:oleObj>
              </mc:Fallback>
            </mc:AlternateContent>
          </a:graphicData>
        </a:graphic>
      </p:graphicFrame>
      <p:sp>
        <p:nvSpPr>
          <p:cNvPr id="19" name="灯片编号占位符 18">
            <a:extLst>
              <a:ext uri="{FF2B5EF4-FFF2-40B4-BE49-F238E27FC236}">
                <a16:creationId xmlns:a16="http://schemas.microsoft.com/office/drawing/2014/main" id="{5150AFBD-C5AC-4F0A-8A79-D7166D6FFCDA}"/>
              </a:ext>
            </a:extLst>
          </p:cNvPr>
          <p:cNvSpPr>
            <a:spLocks noGrp="1"/>
          </p:cNvSpPr>
          <p:nvPr>
            <p:ph type="sldNum" sz="quarter" idx="12"/>
          </p:nvPr>
        </p:nvSpPr>
        <p:spPr/>
        <p:txBody>
          <a:bodyPr/>
          <a:lstStyle/>
          <a:p>
            <a:fld id="{0FE64D3A-6AB6-4A5A-9A74-A7332117BB36}" type="slidenum">
              <a:rPr lang="zh-CN" altLang="en-US" smtClean="0"/>
              <a:t>11</a:t>
            </a:fld>
            <a:endParaRPr lang="zh-CN" altLang="en-US"/>
          </a:p>
        </p:txBody>
      </p:sp>
    </p:spTree>
    <p:extLst>
      <p:ext uri="{BB962C8B-B14F-4D97-AF65-F5344CB8AC3E}">
        <p14:creationId xmlns:p14="http://schemas.microsoft.com/office/powerpoint/2010/main" val="111897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9535B58-2CFF-4F38-AE36-E3B62BD4AFB9}"/>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Results</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DA0510F6-1738-4600-8B4D-839946E5CF0C}"/>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3" imgW="4609575" imgH="237935" progId="Equation.DSMT4">
                  <p:embed/>
                </p:oleObj>
              </mc:Choice>
              <mc:Fallback>
                <p:oleObj name="Equation" r:id="rId3" imgW="4609575" imgH="237935" progId="Equation.DSMT4">
                  <p:embed/>
                  <p:pic>
                    <p:nvPicPr>
                      <p:cNvPr id="10" name="对象 9">
                        <a:extLst>
                          <a:ext uri="{FF2B5EF4-FFF2-40B4-BE49-F238E27FC236}">
                            <a16:creationId xmlns:a16="http://schemas.microsoft.com/office/drawing/2014/main" id="{DA0510F6-1738-4600-8B4D-839946E5CF0C}"/>
                          </a:ext>
                        </a:extLst>
                      </p:cNvPr>
                      <p:cNvPicPr/>
                      <p:nvPr/>
                    </p:nvPicPr>
                    <p:blipFill>
                      <a:blip r:embed="rId4"/>
                      <a:stretch>
                        <a:fillRect/>
                      </a:stretch>
                    </p:blipFill>
                    <p:spPr>
                      <a:xfrm>
                        <a:off x="3790950" y="3308350"/>
                        <a:ext cx="4610100" cy="2381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FA987F8-3CA7-4CF3-911A-8DF92E63A5D3}"/>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5" imgW="4609575" imgH="237935" progId="Equation.DSMT4">
                  <p:embed/>
                </p:oleObj>
              </mc:Choice>
              <mc:Fallback>
                <p:oleObj name="Equation" r:id="rId5" imgW="4609575" imgH="237935" progId="Equation.DSMT4">
                  <p:embed/>
                  <p:pic>
                    <p:nvPicPr>
                      <p:cNvPr id="11" name="对象 10">
                        <a:extLst>
                          <a:ext uri="{FF2B5EF4-FFF2-40B4-BE49-F238E27FC236}">
                            <a16:creationId xmlns:a16="http://schemas.microsoft.com/office/drawing/2014/main" id="{DFA987F8-3CA7-4CF3-911A-8DF92E63A5D3}"/>
                          </a:ext>
                        </a:extLst>
                      </p:cNvPr>
                      <p:cNvPicPr/>
                      <p:nvPr/>
                    </p:nvPicPr>
                    <p:blipFill>
                      <a:blip r:embed="rId4"/>
                      <a:stretch>
                        <a:fillRect/>
                      </a:stretch>
                    </p:blipFill>
                    <p:spPr>
                      <a:xfrm>
                        <a:off x="3790950" y="3308350"/>
                        <a:ext cx="4610100" cy="238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27AD642E-3A8B-4F11-BA4D-2E60B43A4A2C}"/>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6" imgW="4609575" imgH="237935" progId="Equation.DSMT4">
                  <p:embed/>
                </p:oleObj>
              </mc:Choice>
              <mc:Fallback>
                <p:oleObj name="Equation" r:id="rId6" imgW="4609575" imgH="237935" progId="Equation.DSMT4">
                  <p:embed/>
                  <p:pic>
                    <p:nvPicPr>
                      <p:cNvPr id="12" name="对象 11">
                        <a:extLst>
                          <a:ext uri="{FF2B5EF4-FFF2-40B4-BE49-F238E27FC236}">
                            <a16:creationId xmlns:a16="http://schemas.microsoft.com/office/drawing/2014/main" id="{27AD642E-3A8B-4F11-BA4D-2E60B43A4A2C}"/>
                          </a:ext>
                        </a:extLst>
                      </p:cNvPr>
                      <p:cNvPicPr/>
                      <p:nvPr/>
                    </p:nvPicPr>
                    <p:blipFill>
                      <a:blip r:embed="rId7"/>
                      <a:stretch>
                        <a:fillRect/>
                      </a:stretch>
                    </p:blipFill>
                    <p:spPr>
                      <a:xfrm>
                        <a:off x="3790950" y="3308350"/>
                        <a:ext cx="4610100" cy="238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11D8CCAE-EE05-4ABD-BBF8-1879C12B4831}"/>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8" imgW="4609575" imgH="237935" progId="Equation.DSMT4">
                  <p:embed/>
                </p:oleObj>
              </mc:Choice>
              <mc:Fallback>
                <p:oleObj name="Equation" r:id="rId8" imgW="4609575" imgH="237935" progId="Equation.DSMT4">
                  <p:embed/>
                  <p:pic>
                    <p:nvPicPr>
                      <p:cNvPr id="13" name="对象 12">
                        <a:extLst>
                          <a:ext uri="{FF2B5EF4-FFF2-40B4-BE49-F238E27FC236}">
                            <a16:creationId xmlns:a16="http://schemas.microsoft.com/office/drawing/2014/main" id="{11D8CCAE-EE05-4ABD-BBF8-1879C12B4831}"/>
                          </a:ext>
                        </a:extLst>
                      </p:cNvPr>
                      <p:cNvPicPr/>
                      <p:nvPr/>
                    </p:nvPicPr>
                    <p:blipFill>
                      <a:blip r:embed="rId9"/>
                      <a:stretch>
                        <a:fillRect/>
                      </a:stretch>
                    </p:blipFill>
                    <p:spPr>
                      <a:xfrm>
                        <a:off x="3790950" y="3308350"/>
                        <a:ext cx="4610100" cy="238125"/>
                      </a:xfrm>
                      <a:prstGeom prst="rect">
                        <a:avLst/>
                      </a:prstGeom>
                    </p:spPr>
                  </p:pic>
                </p:oleObj>
              </mc:Fallback>
            </mc:AlternateContent>
          </a:graphicData>
        </a:graphic>
      </p:graphicFrame>
      <p:sp>
        <p:nvSpPr>
          <p:cNvPr id="2" name="Rectangle 2">
            <a:extLst>
              <a:ext uri="{FF2B5EF4-FFF2-40B4-BE49-F238E27FC236}">
                <a16:creationId xmlns:a16="http://schemas.microsoft.com/office/drawing/2014/main" id="{C73E9297-B74E-45D0-ABFF-A9CBD3EDF4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3D19C1A-0B4E-46D4-8DEA-246A36A44EA9}"/>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0" imgW="4609575" imgH="237935" progId="Equation.DSMT4">
                  <p:embed/>
                </p:oleObj>
              </mc:Choice>
              <mc:Fallback>
                <p:oleObj name="Equation" r:id="rId10" imgW="4609575" imgH="237935" progId="Equation.DSMT4">
                  <p:embed/>
                  <p:pic>
                    <p:nvPicPr>
                      <p:cNvPr id="6" name="对象 5">
                        <a:extLst>
                          <a:ext uri="{FF2B5EF4-FFF2-40B4-BE49-F238E27FC236}">
                            <a16:creationId xmlns:a16="http://schemas.microsoft.com/office/drawing/2014/main" id="{E3D19C1A-0B4E-46D4-8DEA-246A36A44EA9}"/>
                          </a:ext>
                        </a:extLst>
                      </p:cNvPr>
                      <p:cNvPicPr/>
                      <p:nvPr/>
                    </p:nvPicPr>
                    <p:blipFill>
                      <a:blip r:embed="rId11"/>
                      <a:stretch>
                        <a:fillRect/>
                      </a:stretch>
                    </p:blipFill>
                    <p:spPr>
                      <a:xfrm>
                        <a:off x="3790950" y="3308350"/>
                        <a:ext cx="4610100" cy="2381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EC35774-8CEF-4119-9408-C535985D583B}"/>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2" imgW="4609575" imgH="237935" progId="Equation.DSMT4">
                  <p:embed/>
                </p:oleObj>
              </mc:Choice>
              <mc:Fallback>
                <p:oleObj name="Equation" r:id="rId12" imgW="4609575" imgH="237935" progId="Equation.DSMT4">
                  <p:embed/>
                  <p:pic>
                    <p:nvPicPr>
                      <p:cNvPr id="7" name="对象 6">
                        <a:extLst>
                          <a:ext uri="{FF2B5EF4-FFF2-40B4-BE49-F238E27FC236}">
                            <a16:creationId xmlns:a16="http://schemas.microsoft.com/office/drawing/2014/main" id="{DEC35774-8CEF-4119-9408-C535985D583B}"/>
                          </a:ext>
                        </a:extLst>
                      </p:cNvPr>
                      <p:cNvPicPr/>
                      <p:nvPr/>
                    </p:nvPicPr>
                    <p:blipFill>
                      <a:blip r:embed="rId11"/>
                      <a:stretch>
                        <a:fillRect/>
                      </a:stretch>
                    </p:blipFill>
                    <p:spPr>
                      <a:xfrm>
                        <a:off x="3790950" y="3308350"/>
                        <a:ext cx="4610100" cy="2381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FDCF2C0-E036-48EB-9322-3A532CC7A056}"/>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3" imgW="4609575" imgH="237935" progId="Equation.DSMT4">
                  <p:embed/>
                </p:oleObj>
              </mc:Choice>
              <mc:Fallback>
                <p:oleObj name="Equation" r:id="rId13" imgW="4609575" imgH="237935" progId="Equation.DSMT4">
                  <p:embed/>
                  <p:pic>
                    <p:nvPicPr>
                      <p:cNvPr id="8" name="对象 7">
                        <a:extLst>
                          <a:ext uri="{FF2B5EF4-FFF2-40B4-BE49-F238E27FC236}">
                            <a16:creationId xmlns:a16="http://schemas.microsoft.com/office/drawing/2014/main" id="{EFDCF2C0-E036-48EB-9322-3A532CC7A056}"/>
                          </a:ext>
                        </a:extLst>
                      </p:cNvPr>
                      <p:cNvPicPr/>
                      <p:nvPr/>
                    </p:nvPicPr>
                    <p:blipFill>
                      <a:blip r:embed="rId11"/>
                      <a:stretch>
                        <a:fillRect/>
                      </a:stretch>
                    </p:blipFill>
                    <p:spPr>
                      <a:xfrm>
                        <a:off x="3790950" y="3308350"/>
                        <a:ext cx="4610100" cy="2381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DA45F56D-C950-4E08-9CCA-9423DA3E9E3F}"/>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4" imgW="4609575" imgH="237935" progId="Equation.DSMT4">
                  <p:embed/>
                </p:oleObj>
              </mc:Choice>
              <mc:Fallback>
                <p:oleObj name="Equation" r:id="rId14" imgW="4609575" imgH="237935" progId="Equation.DSMT4">
                  <p:embed/>
                  <p:pic>
                    <p:nvPicPr>
                      <p:cNvPr id="14" name="对象 13">
                        <a:extLst>
                          <a:ext uri="{FF2B5EF4-FFF2-40B4-BE49-F238E27FC236}">
                            <a16:creationId xmlns:a16="http://schemas.microsoft.com/office/drawing/2014/main" id="{DA45F56D-C950-4E08-9CCA-9423DA3E9E3F}"/>
                          </a:ext>
                        </a:extLst>
                      </p:cNvPr>
                      <p:cNvPicPr/>
                      <p:nvPr/>
                    </p:nvPicPr>
                    <p:blipFill>
                      <a:blip r:embed="rId15"/>
                      <a:stretch>
                        <a:fillRect/>
                      </a:stretch>
                    </p:blipFill>
                    <p:spPr>
                      <a:xfrm>
                        <a:off x="3790950" y="3308350"/>
                        <a:ext cx="4610100" cy="238125"/>
                      </a:xfrm>
                      <a:prstGeom prst="rect">
                        <a:avLst/>
                      </a:prstGeom>
                    </p:spPr>
                  </p:pic>
                </p:oleObj>
              </mc:Fallback>
            </mc:AlternateContent>
          </a:graphicData>
        </a:graphic>
      </p:graphicFrame>
      <p:sp>
        <p:nvSpPr>
          <p:cNvPr id="16" name="Rectangle 2">
            <a:extLst>
              <a:ext uri="{FF2B5EF4-FFF2-40B4-BE49-F238E27FC236}">
                <a16:creationId xmlns:a16="http://schemas.microsoft.com/office/drawing/2014/main" id="{47C8DAE9-C74E-436A-852D-75E4E11AF6FD}"/>
              </a:ext>
            </a:extLst>
          </p:cNvPr>
          <p:cNvSpPr>
            <a:spLocks noChangeArrowheads="1"/>
          </p:cNvSpPr>
          <p:nvPr/>
        </p:nvSpPr>
        <p:spPr bwMode="auto">
          <a:xfrm>
            <a:off x="896470" y="24204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4672A943-D34E-4D43-A2D2-DC82BB9F277C}"/>
              </a:ext>
            </a:extLst>
          </p:cNvPr>
          <p:cNvGraphicFramePr>
            <a:graphicFrameLocks noChangeAspect="1"/>
          </p:cNvGraphicFramePr>
          <p:nvPr/>
        </p:nvGraphicFramePr>
        <p:xfrm>
          <a:off x="3790950" y="3308350"/>
          <a:ext cx="4610100" cy="238125"/>
        </p:xfrm>
        <a:graphic>
          <a:graphicData uri="http://schemas.openxmlformats.org/presentationml/2006/ole">
            <mc:AlternateContent xmlns:mc="http://schemas.openxmlformats.org/markup-compatibility/2006">
              <mc:Choice xmlns:v="urn:schemas-microsoft-com:vml" Requires="v">
                <p:oleObj name="Equation" r:id="rId16" imgW="4609575" imgH="237935" progId="Equation.DSMT4">
                  <p:embed/>
                </p:oleObj>
              </mc:Choice>
              <mc:Fallback>
                <p:oleObj name="Equation" r:id="rId16" imgW="4609575" imgH="237935" progId="Equation.DSMT4">
                  <p:embed/>
                  <p:pic>
                    <p:nvPicPr>
                      <p:cNvPr id="18" name="对象 17">
                        <a:extLst>
                          <a:ext uri="{FF2B5EF4-FFF2-40B4-BE49-F238E27FC236}">
                            <a16:creationId xmlns:a16="http://schemas.microsoft.com/office/drawing/2014/main" id="{4672A943-D34E-4D43-A2D2-DC82BB9F277C}"/>
                          </a:ext>
                        </a:extLst>
                      </p:cNvPr>
                      <p:cNvPicPr/>
                      <p:nvPr/>
                    </p:nvPicPr>
                    <p:blipFill>
                      <a:blip r:embed="rId17"/>
                      <a:stretch>
                        <a:fillRect/>
                      </a:stretch>
                    </p:blipFill>
                    <p:spPr>
                      <a:xfrm>
                        <a:off x="3790950" y="3308350"/>
                        <a:ext cx="4610100" cy="238125"/>
                      </a:xfrm>
                      <a:prstGeom prst="rect">
                        <a:avLst/>
                      </a:prstGeom>
                    </p:spPr>
                  </p:pic>
                </p:oleObj>
              </mc:Fallback>
            </mc:AlternateContent>
          </a:graphicData>
        </a:graphic>
      </p:graphicFrame>
      <p:sp>
        <p:nvSpPr>
          <p:cNvPr id="19" name="灯片编号占位符 18">
            <a:extLst>
              <a:ext uri="{FF2B5EF4-FFF2-40B4-BE49-F238E27FC236}">
                <a16:creationId xmlns:a16="http://schemas.microsoft.com/office/drawing/2014/main" id="{5150AFBD-C5AC-4F0A-8A79-D7166D6FFCDA}"/>
              </a:ext>
            </a:extLst>
          </p:cNvPr>
          <p:cNvSpPr>
            <a:spLocks noGrp="1"/>
          </p:cNvSpPr>
          <p:nvPr>
            <p:ph type="sldNum" sz="quarter" idx="12"/>
          </p:nvPr>
        </p:nvSpPr>
        <p:spPr/>
        <p:txBody>
          <a:bodyPr/>
          <a:lstStyle/>
          <a:p>
            <a:fld id="{0FE64D3A-6AB6-4A5A-9A74-A7332117BB36}" type="slidenum">
              <a:rPr lang="zh-CN" altLang="en-US" smtClean="0"/>
              <a:t>12</a:t>
            </a:fld>
            <a:endParaRPr lang="zh-CN" altLang="en-US"/>
          </a:p>
        </p:txBody>
      </p:sp>
      <p:sp>
        <p:nvSpPr>
          <p:cNvPr id="22" name="Google Shape;1145;p65">
            <a:extLst>
              <a:ext uri="{FF2B5EF4-FFF2-40B4-BE49-F238E27FC236}">
                <a16:creationId xmlns:a16="http://schemas.microsoft.com/office/drawing/2014/main" id="{F7E1A8E0-7A02-A543-12DB-AF24D6F29302}"/>
              </a:ext>
            </a:extLst>
          </p:cNvPr>
          <p:cNvSpPr txBox="1">
            <a:spLocks noGrp="1"/>
          </p:cNvSpPr>
          <p:nvPr/>
        </p:nvSpPr>
        <p:spPr>
          <a:xfrm>
            <a:off x="2020047" y="1055582"/>
            <a:ext cx="8317753" cy="369888"/>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panose="00000500000000000000"/>
              <a:buNone/>
              <a:defRPr sz="28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2pPr>
            <a:lvl3pPr marR="0" lvl="2"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3pPr>
            <a:lvl4pPr marR="0" lvl="3"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4pPr>
            <a:lvl5pPr marR="0" lvl="4"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100000"/>
              </a:lnSpc>
              <a:spcBef>
                <a:spcPts val="0"/>
              </a:spcBef>
              <a:spcAft>
                <a:spcPts val="0"/>
              </a:spcAft>
              <a:buClr>
                <a:schemeClr val="lt1"/>
              </a:buClr>
              <a:buSzPts val="3000"/>
              <a:buFont typeface="Montserrat" panose="00000500000000000000"/>
              <a:buNone/>
              <a:defRPr sz="30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9pPr>
          </a:lstStyle>
          <a:p>
            <a:pPr marL="0" lvl="0" indent="0" algn="l" rtl="0">
              <a:spcBef>
                <a:spcPts val="0"/>
              </a:spcBef>
              <a:spcAft>
                <a:spcPts val="0"/>
              </a:spcAft>
              <a:buNone/>
            </a:pPr>
            <a:r>
              <a:rPr lang="en-GB" sz="1600" b="1" dirty="0">
                <a:solidFill>
                  <a:schemeClr val="tx1"/>
                </a:solidFill>
                <a:latin typeface="Times New Roman" panose="02020603050405020304" pitchFamily="18" charset="0"/>
                <a:ea typeface="Montserrat Black" panose="00000A00000000000000"/>
                <a:cs typeface="Times New Roman" panose="02020603050405020304" pitchFamily="18" charset="0"/>
                <a:sym typeface="Montserrat Black" panose="00000A00000000000000"/>
              </a:rPr>
              <a:t>Table 1  Demographic characteristics of </a:t>
            </a:r>
            <a:r>
              <a:rPr lang="en-GB" sz="1600" b="1" dirty="0">
                <a:solidFill>
                  <a:schemeClr val="tx1"/>
                </a:solidFill>
                <a:latin typeface="Times New Roman" panose="02020603050405020304" pitchFamily="18" charset="0"/>
                <a:cs typeface="Times New Roman" panose="02020603050405020304" pitchFamily="18" charset="0"/>
                <a:sym typeface="Montserrat Black" panose="00000A00000000000000"/>
              </a:rPr>
              <a:t>AMI inpatients according to two measures of quality</a:t>
            </a:r>
            <a:endParaRPr b="1" dirty="0">
              <a:solidFill>
                <a:schemeClr val="tx1"/>
              </a:solidFill>
              <a:latin typeface="Times New Roman" panose="02020603050405020304" pitchFamily="18" charset="0"/>
              <a:cs typeface="Times New Roman" panose="02020603050405020304" pitchFamily="18" charset="0"/>
            </a:endParaRPr>
          </a:p>
        </p:txBody>
      </p:sp>
      <p:graphicFrame>
        <p:nvGraphicFramePr>
          <p:cNvPr id="23" name="表格 22">
            <a:extLst>
              <a:ext uri="{FF2B5EF4-FFF2-40B4-BE49-F238E27FC236}">
                <a16:creationId xmlns:a16="http://schemas.microsoft.com/office/drawing/2014/main" id="{B8FF0513-8200-0258-4EBC-D92FD62708D8}"/>
              </a:ext>
            </a:extLst>
          </p:cNvPr>
          <p:cNvGraphicFramePr>
            <a:graphicFrameLocks noGrp="1"/>
          </p:cNvGraphicFramePr>
          <p:nvPr>
            <p:extLst>
              <p:ext uri="{D42A27DB-BD31-4B8C-83A1-F6EECF244321}">
                <p14:modId xmlns:p14="http://schemas.microsoft.com/office/powerpoint/2010/main" val="1174471121"/>
              </p:ext>
            </p:extLst>
          </p:nvPr>
        </p:nvGraphicFramePr>
        <p:xfrm>
          <a:off x="639416" y="1569695"/>
          <a:ext cx="10561986" cy="4232723"/>
        </p:xfrm>
        <a:graphic>
          <a:graphicData uri="http://schemas.openxmlformats.org/drawingml/2006/table">
            <a:tbl>
              <a:tblPr>
                <a:tableStyleId>{9D7B26C5-4107-4FEC-AEDC-1716B250A1EF}</a:tableStyleId>
              </a:tblPr>
              <a:tblGrid>
                <a:gridCol w="1976784">
                  <a:extLst>
                    <a:ext uri="{9D8B030D-6E8A-4147-A177-3AD203B41FA5}">
                      <a16:colId xmlns:a16="http://schemas.microsoft.com/office/drawing/2014/main" val="936057300"/>
                    </a:ext>
                  </a:extLst>
                </a:gridCol>
                <a:gridCol w="1514925">
                  <a:extLst>
                    <a:ext uri="{9D8B030D-6E8A-4147-A177-3AD203B41FA5}">
                      <a16:colId xmlns:a16="http://schemas.microsoft.com/office/drawing/2014/main" val="2373455717"/>
                    </a:ext>
                  </a:extLst>
                </a:gridCol>
                <a:gridCol w="1876142">
                  <a:extLst>
                    <a:ext uri="{9D8B030D-6E8A-4147-A177-3AD203B41FA5}">
                      <a16:colId xmlns:a16="http://schemas.microsoft.com/office/drawing/2014/main" val="1617230227"/>
                    </a:ext>
                  </a:extLst>
                </a:gridCol>
                <a:gridCol w="1302876">
                  <a:extLst>
                    <a:ext uri="{9D8B030D-6E8A-4147-A177-3AD203B41FA5}">
                      <a16:colId xmlns:a16="http://schemas.microsoft.com/office/drawing/2014/main" val="3210633963"/>
                    </a:ext>
                  </a:extLst>
                </a:gridCol>
                <a:gridCol w="1528709">
                  <a:extLst>
                    <a:ext uri="{9D8B030D-6E8A-4147-A177-3AD203B41FA5}">
                      <a16:colId xmlns:a16="http://schemas.microsoft.com/office/drawing/2014/main" val="1043915633"/>
                    </a:ext>
                  </a:extLst>
                </a:gridCol>
                <a:gridCol w="1528709">
                  <a:extLst>
                    <a:ext uri="{9D8B030D-6E8A-4147-A177-3AD203B41FA5}">
                      <a16:colId xmlns:a16="http://schemas.microsoft.com/office/drawing/2014/main" val="2907638923"/>
                    </a:ext>
                  </a:extLst>
                </a:gridCol>
                <a:gridCol w="833841">
                  <a:extLst>
                    <a:ext uri="{9D8B030D-6E8A-4147-A177-3AD203B41FA5}">
                      <a16:colId xmlns:a16="http://schemas.microsoft.com/office/drawing/2014/main" val="2190433266"/>
                    </a:ext>
                  </a:extLst>
                </a:gridCol>
              </a:tblGrid>
              <a:tr h="440266">
                <a:tc rowSpan="3">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Variables</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gridSpan="2">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30-day all-cause unplanned readmission</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rowSpan="3">
                  <a:txBody>
                    <a:bodyPr/>
                    <a:lstStyle/>
                    <a:p>
                      <a:pPr algn="ctr" fontAlgn="ctr"/>
                      <a:r>
                        <a:rPr lang="en-US" sz="1400" b="1" i="1" u="none" strike="noStrike" dirty="0">
                          <a:effectLst/>
                          <a:latin typeface="Times New Roman" panose="02020603050405020304" pitchFamily="18" charset="0"/>
                          <a:cs typeface="Times New Roman" panose="02020603050405020304" pitchFamily="18" charset="0"/>
                        </a:rPr>
                        <a:t>P</a:t>
                      </a:r>
                      <a:endParaRPr lang="zh-CN" altLang="en-US" sz="1800" b="1"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gridSpan="2">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In-hospital mortality</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rowSpan="3">
                  <a:txBody>
                    <a:bodyPr/>
                    <a:lstStyle/>
                    <a:p>
                      <a:pPr algn="ctr" fontAlgn="ctr"/>
                      <a:r>
                        <a:rPr lang="en-US" sz="1400" b="1" i="1" u="none" strike="noStrike" dirty="0">
                          <a:effectLst/>
                          <a:latin typeface="Times New Roman" panose="02020603050405020304" pitchFamily="18" charset="0"/>
                          <a:cs typeface="Times New Roman" panose="02020603050405020304" pitchFamily="18" charset="0"/>
                        </a:rPr>
                        <a:t>P</a:t>
                      </a:r>
                      <a:endParaRPr lang="zh-CN" altLang="en-US" sz="1800" b="1"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109756"/>
                  </a:ext>
                </a:extLst>
              </a:tr>
              <a:tr h="401645">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Yes</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No</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vMerge="1">
                  <a:txBody>
                    <a:bodyPr/>
                    <a:lstStyle/>
                    <a:p>
                      <a:pPr algn="ctr" fontAlgn="t"/>
                      <a:endParaRPr lang="zh-CN" alt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lnT w="12700" cap="flat" cmpd="sng" algn="ctr">
                      <a:solidFill>
                        <a:schemeClr val="tx1"/>
                      </a:solidFill>
                      <a:prstDash val="solid"/>
                      <a:round/>
                      <a:headEnd type="none" w="med" len="med"/>
                      <a:tailEnd type="none" w="med" len="med"/>
                    </a:lnT>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Yes</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No</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vMerge="1">
                  <a:txBody>
                    <a:bodyPr/>
                    <a:lstStyle/>
                    <a:p>
                      <a:pPr algn="ctr" fontAlgn="t"/>
                      <a:endParaRPr lang="zh-CN" alt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1162923"/>
                  </a:ext>
                </a:extLst>
              </a:tr>
              <a:tr h="409369">
                <a:tc vMerge="1">
                  <a:txBody>
                    <a:bodyPr/>
                    <a:lstStyle/>
                    <a:p>
                      <a:endParaRPr lang="zh-CN" altLang="en-US"/>
                    </a:p>
                  </a:txBody>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(n=407)</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(n=18,624)</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vMerge="1">
                  <a:txBody>
                    <a:bodyPr/>
                    <a:lstStyle/>
                    <a:p>
                      <a:pPr algn="ctr" fontAlgn="t"/>
                      <a:r>
                        <a:rPr lang="zh-CN" altLang="en-US" sz="1800" u="none" strike="noStrike" dirty="0">
                          <a:effectLst/>
                        </a:rPr>
                        <a:t>　</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(n=1,045)</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(n=19,872)</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vMerge="1">
                  <a:txBody>
                    <a:bodyPr/>
                    <a:lstStyle/>
                    <a:p>
                      <a:pPr algn="ctr" fontAlgn="t"/>
                      <a:r>
                        <a:rPr lang="zh-CN" altLang="en-US" sz="1800" u="none" strike="noStrike" dirty="0">
                          <a:effectLst/>
                        </a:rPr>
                        <a:t>　</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297790"/>
                  </a:ext>
                </a:extLst>
              </a:tr>
              <a:tr h="803291">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Total inpatient expenditures </a:t>
                      </a:r>
                      <a:r>
                        <a:rPr lang="en-US" altLang="zh-CN" sz="1400" b="1" u="none" strike="noStrike" dirty="0">
                          <a:effectLst/>
                          <a:latin typeface="Times New Roman" panose="02020603050405020304" pitchFamily="18" charset="0"/>
                          <a:cs typeface="Times New Roman" panose="02020603050405020304" pitchFamily="18" charset="0"/>
                        </a:rPr>
                        <a:t>M(SD)</a:t>
                      </a: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16465.91 </a:t>
                      </a:r>
                    </a:p>
                    <a:p>
                      <a:pPr algn="ctr" fontAlgn="ctr"/>
                      <a:r>
                        <a:rPr lang="en-US" sz="1400" u="none" strike="noStrike" dirty="0">
                          <a:effectLst/>
                          <a:latin typeface="Times New Roman" panose="02020603050405020304" pitchFamily="18" charset="0"/>
                          <a:cs typeface="Times New Roman" panose="02020603050405020304" pitchFamily="18" charset="0"/>
                        </a:rPr>
                        <a:t>(12313.17)</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22.996.36 </a:t>
                      </a:r>
                    </a:p>
                    <a:p>
                      <a:pPr algn="ctr" fontAlgn="ctr"/>
                      <a:r>
                        <a:rPr lang="en-US" sz="1400" u="none" strike="noStrike" dirty="0">
                          <a:effectLst/>
                          <a:latin typeface="Times New Roman" panose="02020603050405020304" pitchFamily="18" charset="0"/>
                          <a:cs typeface="Times New Roman" panose="02020603050405020304" pitchFamily="18" charset="0"/>
                        </a:rPr>
                        <a:t>(14,115.82)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&lt;0.001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17,088.24 (11,775.65)</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22,603.66 (14,137.68)</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&lt;0.001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58318709"/>
                  </a:ext>
                </a:extLst>
              </a:tr>
              <a:tr h="401645">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Critical urgent N(%)</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2,212 (61.21)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23,394 (22.15)</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&lt;0.001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672 (64.31)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10,115 (50.90)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&lt;0.001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635754619"/>
                  </a:ext>
                </a:extLst>
              </a:tr>
              <a:tr h="401645">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Surgery </a:t>
                      </a:r>
                      <a:r>
                        <a:rPr lang="en-US" altLang="zh-CN" sz="1400" b="1" u="none" strike="noStrike" dirty="0">
                          <a:effectLst/>
                          <a:latin typeface="Times New Roman" panose="02020603050405020304" pitchFamily="18" charset="0"/>
                          <a:cs typeface="Times New Roman" panose="02020603050405020304" pitchFamily="18" charset="0"/>
                        </a:rPr>
                        <a:t>N(%)</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294 (72.24)</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8,629 (46.33)</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&lt;0.001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687 (65.74)</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9,447 (47.54)</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&lt;0.001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3570356212"/>
                  </a:ext>
                </a:extLst>
              </a:tr>
              <a:tr h="563848">
                <a:tc>
                  <a:txBody>
                    <a:bodyPr/>
                    <a:lstStyle/>
                    <a:p>
                      <a:pPr algn="l" fontAlgn="ctr"/>
                      <a:r>
                        <a:rPr lang="en-US" sz="1400" b="1" u="none" strike="noStrike" dirty="0" err="1">
                          <a:effectLst/>
                          <a:latin typeface="Times New Roman" panose="02020603050405020304" pitchFamily="18" charset="0"/>
                          <a:cs typeface="Times New Roman" panose="02020603050405020304" pitchFamily="18" charset="0"/>
                        </a:rPr>
                        <a:t>Charlson</a:t>
                      </a:r>
                      <a:r>
                        <a:rPr lang="en-US" sz="1400" b="1" u="none" strike="noStrike" dirty="0">
                          <a:effectLst/>
                          <a:latin typeface="Times New Roman" panose="02020603050405020304" pitchFamily="18" charset="0"/>
                          <a:cs typeface="Times New Roman" panose="02020603050405020304" pitchFamily="18" charset="0"/>
                        </a:rPr>
                        <a:t> comorbidity index </a:t>
                      </a:r>
                      <a:r>
                        <a:rPr lang="en-US" altLang="zh-CN" sz="1400" b="1" u="none" strike="noStrike" dirty="0">
                          <a:effectLst/>
                          <a:latin typeface="Times New Roman" panose="02020603050405020304" pitchFamily="18" charset="0"/>
                          <a:cs typeface="Times New Roman" panose="02020603050405020304" pitchFamily="18" charset="0"/>
                        </a:rPr>
                        <a:t>M(SD)</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1.78 (1.51)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1.66 (1.46)</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0.113</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2.47 (1.82)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1.66 (1.46)</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&lt;0.001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1727591934"/>
                  </a:ext>
                </a:extLst>
              </a:tr>
              <a:tr h="401645">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Age </a:t>
                      </a:r>
                      <a:r>
                        <a:rPr lang="en-US" altLang="zh-CN" sz="1400" b="1" u="none" strike="noStrike" dirty="0">
                          <a:effectLst/>
                          <a:latin typeface="Times New Roman" panose="02020603050405020304" pitchFamily="18" charset="0"/>
                          <a:cs typeface="Times New Roman" panose="02020603050405020304" pitchFamily="18" charset="0"/>
                        </a:rPr>
                        <a:t>M(SD)</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69.72 (11.11)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68.58 (12.69)</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0.073</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77.40 (9.86)</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68.61 (12.68)</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&lt;0.001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327574397"/>
                  </a:ext>
                </a:extLst>
              </a:tr>
              <a:tr h="409369">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Female </a:t>
                      </a:r>
                      <a:r>
                        <a:rPr lang="en-US" altLang="zh-CN" sz="1400" b="1" u="none" strike="noStrike" dirty="0">
                          <a:effectLst/>
                          <a:latin typeface="Times New Roman" panose="02020603050405020304" pitchFamily="18" charset="0"/>
                          <a:cs typeface="Times New Roman" panose="02020603050405020304" pitchFamily="18" charset="0"/>
                        </a:rPr>
                        <a:t>N(%)</a:t>
                      </a:r>
                      <a:endParaRPr lang="en-US" sz="14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139 (34.15)</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6,230 (33.45)</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0.767</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441 (42.20)</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6,678 (33.61)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&lt;0.001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597596966"/>
                  </a:ext>
                </a:extLst>
              </a:tr>
            </a:tbl>
          </a:graphicData>
        </a:graphic>
      </p:graphicFrame>
    </p:spTree>
    <p:extLst>
      <p:ext uri="{BB962C8B-B14F-4D97-AF65-F5344CB8AC3E}">
        <p14:creationId xmlns:p14="http://schemas.microsoft.com/office/powerpoint/2010/main" val="327781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5FA4B-62C5-4ABE-A1DD-380CA9DE042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3D66441-B0DF-4FF7-9A01-16CA44FCD8CB}"/>
              </a:ext>
            </a:extLst>
          </p:cNvPr>
          <p:cNvSpPr>
            <a:spLocks noGrp="1"/>
          </p:cNvSpPr>
          <p:nvPr>
            <p:ph type="sldNum" sz="quarter" idx="12"/>
          </p:nvPr>
        </p:nvSpPr>
        <p:spPr/>
        <p:txBody>
          <a:bodyPr/>
          <a:lstStyle/>
          <a:p>
            <a:fld id="{0FE64D3A-6AB6-4A5A-9A74-A7332117BB36}" type="slidenum">
              <a:rPr lang="zh-CN" altLang="en-US" smtClean="0"/>
              <a:t>13</a:t>
            </a:fld>
            <a:endParaRPr lang="zh-CN" altLang="en-US"/>
          </a:p>
        </p:txBody>
      </p:sp>
      <p:pic>
        <p:nvPicPr>
          <p:cNvPr id="13" name="图片 12">
            <a:extLst>
              <a:ext uri="{FF2B5EF4-FFF2-40B4-BE49-F238E27FC236}">
                <a16:creationId xmlns:a16="http://schemas.microsoft.com/office/drawing/2014/main" id="{0DD40487-CAAC-4037-86CB-7B870920F870}"/>
              </a:ext>
            </a:extLst>
          </p:cNvPr>
          <p:cNvPicPr>
            <a:picLocks noChangeAspect="1"/>
          </p:cNvPicPr>
          <p:nvPr/>
        </p:nvPicPr>
        <p:blipFill>
          <a:blip r:embed="rId2"/>
          <a:stretch>
            <a:fillRect/>
          </a:stretch>
        </p:blipFill>
        <p:spPr>
          <a:xfrm>
            <a:off x="2383890" y="1288102"/>
            <a:ext cx="7340550" cy="4425403"/>
          </a:xfrm>
          <a:prstGeom prst="rect">
            <a:avLst/>
          </a:prstGeom>
        </p:spPr>
      </p:pic>
      <p:sp>
        <p:nvSpPr>
          <p:cNvPr id="6" name="矩形 5">
            <a:extLst>
              <a:ext uri="{FF2B5EF4-FFF2-40B4-BE49-F238E27FC236}">
                <a16:creationId xmlns:a16="http://schemas.microsoft.com/office/drawing/2014/main" id="{EC5F44C4-F5F6-4C6A-9509-92E5F9D788BC}"/>
              </a:ext>
            </a:extLst>
          </p:cNvPr>
          <p:cNvSpPr/>
          <p:nvPr/>
        </p:nvSpPr>
        <p:spPr>
          <a:xfrm>
            <a:off x="5122590" y="3596234"/>
            <a:ext cx="3203390" cy="191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721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6822BAC-B8E0-4F02-9438-0F18C014A5B0}"/>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Results</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4622DF4-1861-410C-B247-77BEA870B95C}"/>
              </a:ext>
            </a:extLst>
          </p:cNvPr>
          <p:cNvSpPr>
            <a:spLocks noGrp="1"/>
          </p:cNvSpPr>
          <p:nvPr>
            <p:ph type="sldNum" sz="quarter" idx="12"/>
          </p:nvPr>
        </p:nvSpPr>
        <p:spPr/>
        <p:txBody>
          <a:bodyPr/>
          <a:lstStyle/>
          <a:p>
            <a:fld id="{0FE64D3A-6AB6-4A5A-9A74-A7332117BB36}" type="slidenum">
              <a:rPr lang="zh-CN" altLang="en-US" smtClean="0"/>
              <a:t>14</a:t>
            </a:fld>
            <a:endParaRPr lang="zh-CN" altLang="en-US"/>
          </a:p>
        </p:txBody>
      </p:sp>
      <p:sp>
        <p:nvSpPr>
          <p:cNvPr id="9" name="文本框 8">
            <a:extLst>
              <a:ext uri="{FF2B5EF4-FFF2-40B4-BE49-F238E27FC236}">
                <a16:creationId xmlns:a16="http://schemas.microsoft.com/office/drawing/2014/main" id="{4A429D1A-9941-38FF-8B01-A23BF2024B53}"/>
              </a:ext>
            </a:extLst>
          </p:cNvPr>
          <p:cNvSpPr txBox="1"/>
          <p:nvPr/>
        </p:nvSpPr>
        <p:spPr>
          <a:xfrm>
            <a:off x="3247526" y="1112779"/>
            <a:ext cx="6096000" cy="36933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Table 3 Causal effect of expenditures by IV models</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1" name="表格 10">
            <a:extLst>
              <a:ext uri="{FF2B5EF4-FFF2-40B4-BE49-F238E27FC236}">
                <a16:creationId xmlns:a16="http://schemas.microsoft.com/office/drawing/2014/main" id="{929189C2-FBE5-087E-C0C8-3B0EDB8C0756}"/>
              </a:ext>
            </a:extLst>
          </p:cNvPr>
          <p:cNvGraphicFramePr>
            <a:graphicFrameLocks noGrp="1"/>
          </p:cNvGraphicFramePr>
          <p:nvPr>
            <p:extLst>
              <p:ext uri="{D42A27DB-BD31-4B8C-83A1-F6EECF244321}">
                <p14:modId xmlns:p14="http://schemas.microsoft.com/office/powerpoint/2010/main" val="1229111296"/>
              </p:ext>
            </p:extLst>
          </p:nvPr>
        </p:nvGraphicFramePr>
        <p:xfrm>
          <a:off x="901700" y="1586230"/>
          <a:ext cx="9305427" cy="3436023"/>
        </p:xfrm>
        <a:graphic>
          <a:graphicData uri="http://schemas.openxmlformats.org/drawingml/2006/table">
            <a:tbl>
              <a:tblPr>
                <a:tableStyleId>{9D7B26C5-4107-4FEC-AEDC-1716B250A1EF}</a:tableStyleId>
              </a:tblPr>
              <a:tblGrid>
                <a:gridCol w="2057400">
                  <a:extLst>
                    <a:ext uri="{9D8B030D-6E8A-4147-A177-3AD203B41FA5}">
                      <a16:colId xmlns:a16="http://schemas.microsoft.com/office/drawing/2014/main" val="1464466175"/>
                    </a:ext>
                  </a:extLst>
                </a:gridCol>
                <a:gridCol w="1282583">
                  <a:extLst>
                    <a:ext uri="{9D8B030D-6E8A-4147-A177-3AD203B41FA5}">
                      <a16:colId xmlns:a16="http://schemas.microsoft.com/office/drawing/2014/main" val="2894168501"/>
                    </a:ext>
                  </a:extLst>
                </a:gridCol>
                <a:gridCol w="2587616">
                  <a:extLst>
                    <a:ext uri="{9D8B030D-6E8A-4147-A177-3AD203B41FA5}">
                      <a16:colId xmlns:a16="http://schemas.microsoft.com/office/drawing/2014/main" val="3853850296"/>
                    </a:ext>
                  </a:extLst>
                </a:gridCol>
                <a:gridCol w="104901">
                  <a:extLst>
                    <a:ext uri="{9D8B030D-6E8A-4147-A177-3AD203B41FA5}">
                      <a16:colId xmlns:a16="http://schemas.microsoft.com/office/drawing/2014/main" val="3478753199"/>
                    </a:ext>
                  </a:extLst>
                </a:gridCol>
                <a:gridCol w="1264498">
                  <a:extLst>
                    <a:ext uri="{9D8B030D-6E8A-4147-A177-3AD203B41FA5}">
                      <a16:colId xmlns:a16="http://schemas.microsoft.com/office/drawing/2014/main" val="249553038"/>
                    </a:ext>
                  </a:extLst>
                </a:gridCol>
                <a:gridCol w="2008429">
                  <a:extLst>
                    <a:ext uri="{9D8B030D-6E8A-4147-A177-3AD203B41FA5}">
                      <a16:colId xmlns:a16="http://schemas.microsoft.com/office/drawing/2014/main" val="3546869546"/>
                    </a:ext>
                  </a:extLst>
                </a:gridCol>
              </a:tblGrid>
              <a:tr h="599799">
                <a:tc row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Variable</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grid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30-day all-cause unplanned readmission</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just" fontAlgn="ctr"/>
                      <a:r>
                        <a:rPr lang="en-US" sz="1800" b="1" u="none" strike="noStrike" dirty="0">
                          <a:effectLst/>
                          <a:latin typeface="Times New Roman" panose="02020603050405020304" pitchFamily="18" charset="0"/>
                          <a:cs typeface="Times New Roman" panose="02020603050405020304" pitchFamily="18" charset="0"/>
                        </a:rPr>
                        <a:t>　</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In-hospital mortality</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1440793744"/>
                  </a:ext>
                </a:extLst>
              </a:tr>
              <a:tr h="305474">
                <a:tc vMerge="1">
                  <a:txBody>
                    <a:bodyPr/>
                    <a:lstStyle/>
                    <a:p>
                      <a:endParaRPr lang="zh-CN" altLang="en-US"/>
                    </a:p>
                  </a:txBody>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Coefficient</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OR (95% CI)</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Coefficient</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OR (95% CI)</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644015"/>
                  </a:ext>
                </a:extLst>
              </a:tr>
              <a:tr h="624326">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Log (expenditures)</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-0.222* </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0.801 (0.666, 0.962) </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just" fontAlgn="ctr"/>
                      <a:r>
                        <a:rPr lang="en-US" sz="1800" u="none" strike="noStrike">
                          <a:effectLst/>
                          <a:latin typeface="Times New Roman" panose="02020603050405020304" pitchFamily="18" charset="0"/>
                          <a:cs typeface="Times New Roman" panose="02020603050405020304" pitchFamily="18" charset="0"/>
                        </a:rPr>
                        <a:t>　</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-0.353***</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0.683 (0.586, 0.797)</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50948713"/>
                  </a:ext>
                </a:extLst>
              </a:tr>
              <a:tr h="334460">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IV1</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l" fontAlgn="ct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2513755643"/>
                  </a:ext>
                </a:extLst>
              </a:tr>
              <a:tr h="312163">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IV2</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l" fontAlgn="ct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2898708386"/>
                  </a:ext>
                </a:extLst>
              </a:tr>
              <a:tr h="312163">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IV3</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l" fontAlgn="ct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934612328"/>
                  </a:ext>
                </a:extLst>
              </a:tr>
              <a:tr h="312163">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IV4</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l" fontAlgn="ct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3085507797"/>
                  </a:ext>
                </a:extLst>
              </a:tr>
              <a:tr h="312163">
                <a:tc>
                  <a:txBody>
                    <a:bodyPr/>
                    <a:lstStyle/>
                    <a:p>
                      <a:pPr algn="ctr" fontAlgn="ctr"/>
                      <a:r>
                        <a:rPr lang="zh-CN" sz="1800" b="1" u="none" strike="noStrike" dirty="0">
                          <a:effectLst/>
                          <a:latin typeface="Times New Roman" panose="02020603050405020304" pitchFamily="18" charset="0"/>
                          <a:cs typeface="Times New Roman" panose="02020603050405020304" pitchFamily="18" charset="0"/>
                        </a:rPr>
                        <a:t>Covariates</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l" fontAlgn="ct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498802641"/>
                  </a:ext>
                </a:extLst>
              </a:tr>
              <a:tr h="323312">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Observations</a:t>
                      </a:r>
                      <a:endParaRPr lang="zh-CN"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ctr" fontAlgn="ctr"/>
                      <a:r>
                        <a:rPr lang="en-US" sz="1800" u="none" strike="noStrike">
                          <a:effectLst/>
                          <a:latin typeface="Times New Roman" panose="02020603050405020304" pitchFamily="18" charset="0"/>
                          <a:cs typeface="Times New Roman" panose="02020603050405020304" pitchFamily="18" charset="0"/>
                        </a:rPr>
                        <a:t>19,031</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a:txBody>
                    <a:bodyPr/>
                    <a:lstStyle/>
                    <a:p>
                      <a:pPr algn="just" fontAlgn="ctr"/>
                      <a:r>
                        <a:rPr lang="en-US" sz="1800" u="none" strike="noStrike">
                          <a:effectLst/>
                          <a:latin typeface="Times New Roman" panose="02020603050405020304" pitchFamily="18" charset="0"/>
                          <a:cs typeface="Times New Roman" panose="02020603050405020304" pitchFamily="18" charset="0"/>
                        </a:rPr>
                        <a:t>　</a:t>
                      </a:r>
                      <a:endParaRPr 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gridSpan="2">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20,917</a:t>
                      </a:r>
                      <a:endParaRPr 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extLst>
                  <a:ext uri="{0D108BD9-81ED-4DB2-BD59-A6C34878D82A}">
                    <a16:rowId xmlns:a16="http://schemas.microsoft.com/office/drawing/2014/main" val="2962995093"/>
                  </a:ext>
                </a:extLst>
              </a:tr>
            </a:tbl>
          </a:graphicData>
        </a:graphic>
      </p:graphicFrame>
    </p:spTree>
    <p:extLst>
      <p:ext uri="{BB962C8B-B14F-4D97-AF65-F5344CB8AC3E}">
        <p14:creationId xmlns:p14="http://schemas.microsoft.com/office/powerpoint/2010/main" val="250273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744927-D386-4998-AA6E-800E948C7D5F}"/>
              </a:ext>
            </a:extLst>
          </p:cNvPr>
          <p:cNvSpPr>
            <a:spLocks noGrp="1"/>
          </p:cNvSpPr>
          <p:nvPr>
            <p:ph type="sldNum" sz="quarter" idx="12"/>
          </p:nvPr>
        </p:nvSpPr>
        <p:spPr/>
        <p:txBody>
          <a:bodyPr/>
          <a:lstStyle/>
          <a:p>
            <a:fld id="{EF99EC9E-E079-4920-8586-C6A0EDC7112D}" type="slidenum">
              <a:rPr lang="zh-CN" altLang="en-US" smtClean="0"/>
              <a:t>15</a:t>
            </a:fld>
            <a:endParaRPr lang="zh-CN" altLang="en-US"/>
          </a:p>
        </p:txBody>
      </p:sp>
      <p:sp>
        <p:nvSpPr>
          <p:cNvPr id="10" name="文本框 9">
            <a:extLst>
              <a:ext uri="{FF2B5EF4-FFF2-40B4-BE49-F238E27FC236}">
                <a16:creationId xmlns:a16="http://schemas.microsoft.com/office/drawing/2014/main" id="{9D84184D-56AD-4C2A-B332-542FFA081272}"/>
              </a:ext>
            </a:extLst>
          </p:cNvPr>
          <p:cNvSpPr txBox="1"/>
          <p:nvPr/>
        </p:nvSpPr>
        <p:spPr>
          <a:xfrm>
            <a:off x="6397106" y="595198"/>
            <a:ext cx="1703294"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Continued</a:t>
            </a:r>
            <a:endParaRPr lang="zh-CN" altLang="en-US" sz="1200" b="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CB64477C-8F85-43E0-961F-B6E8AAECAC1A}"/>
              </a:ext>
            </a:extLst>
          </p:cNvPr>
          <p:cNvPicPr>
            <a:picLocks noChangeAspect="1"/>
          </p:cNvPicPr>
          <p:nvPr/>
        </p:nvPicPr>
        <p:blipFill>
          <a:blip r:embed="rId3"/>
          <a:stretch>
            <a:fillRect/>
          </a:stretch>
        </p:blipFill>
        <p:spPr>
          <a:xfrm>
            <a:off x="136293" y="499260"/>
            <a:ext cx="6207273" cy="5405494"/>
          </a:xfrm>
          <a:prstGeom prst="rect">
            <a:avLst/>
          </a:prstGeom>
        </p:spPr>
      </p:pic>
      <p:pic>
        <p:nvPicPr>
          <p:cNvPr id="14" name="图片 13">
            <a:extLst>
              <a:ext uri="{FF2B5EF4-FFF2-40B4-BE49-F238E27FC236}">
                <a16:creationId xmlns:a16="http://schemas.microsoft.com/office/drawing/2014/main" id="{EE919E19-508A-48E8-BD46-10DBC94CBDC0}"/>
              </a:ext>
            </a:extLst>
          </p:cNvPr>
          <p:cNvPicPr>
            <a:picLocks noChangeAspect="1"/>
          </p:cNvPicPr>
          <p:nvPr/>
        </p:nvPicPr>
        <p:blipFill>
          <a:blip r:embed="rId4"/>
          <a:stretch>
            <a:fillRect/>
          </a:stretch>
        </p:blipFill>
        <p:spPr>
          <a:xfrm>
            <a:off x="6359572" y="931962"/>
            <a:ext cx="5897007" cy="2982625"/>
          </a:xfrm>
          <a:prstGeom prst="rect">
            <a:avLst/>
          </a:prstGeom>
        </p:spPr>
      </p:pic>
    </p:spTree>
    <p:extLst>
      <p:ext uri="{BB962C8B-B14F-4D97-AF65-F5344CB8AC3E}">
        <p14:creationId xmlns:p14="http://schemas.microsoft.com/office/powerpoint/2010/main" val="389955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2EECAEC-36E9-4798-93F0-ACBB0367A5AA}"/>
              </a:ext>
            </a:extLst>
          </p:cNvPr>
          <p:cNvSpPr>
            <a:spLocks noGrp="1"/>
          </p:cNvSpPr>
          <p:nvPr>
            <p:ph type="sldNum" sz="quarter" idx="12"/>
          </p:nvPr>
        </p:nvSpPr>
        <p:spPr/>
        <p:txBody>
          <a:bodyPr/>
          <a:lstStyle/>
          <a:p>
            <a:fld id="{EF99EC9E-E079-4920-8586-C6A0EDC7112D}" type="slidenum">
              <a:rPr lang="zh-CN" altLang="en-US" smtClean="0"/>
              <a:t>16</a:t>
            </a:fld>
            <a:endParaRPr lang="zh-CN" altLang="en-US"/>
          </a:p>
        </p:txBody>
      </p:sp>
      <p:pic>
        <p:nvPicPr>
          <p:cNvPr id="5" name="图片 4">
            <a:extLst>
              <a:ext uri="{FF2B5EF4-FFF2-40B4-BE49-F238E27FC236}">
                <a16:creationId xmlns:a16="http://schemas.microsoft.com/office/drawing/2014/main" id="{B296D95B-6A37-4203-8E1F-A65A226401EB}"/>
              </a:ext>
            </a:extLst>
          </p:cNvPr>
          <p:cNvPicPr>
            <a:picLocks noChangeAspect="1"/>
          </p:cNvPicPr>
          <p:nvPr/>
        </p:nvPicPr>
        <p:blipFill>
          <a:blip r:embed="rId2"/>
          <a:stretch>
            <a:fillRect/>
          </a:stretch>
        </p:blipFill>
        <p:spPr>
          <a:xfrm>
            <a:off x="171238" y="695189"/>
            <a:ext cx="6070797" cy="5335071"/>
          </a:xfrm>
          <a:prstGeom prst="rect">
            <a:avLst/>
          </a:prstGeom>
        </p:spPr>
      </p:pic>
      <p:pic>
        <p:nvPicPr>
          <p:cNvPr id="6" name="图片 5">
            <a:extLst>
              <a:ext uri="{FF2B5EF4-FFF2-40B4-BE49-F238E27FC236}">
                <a16:creationId xmlns:a16="http://schemas.microsoft.com/office/drawing/2014/main" id="{3C240C61-7267-4145-884A-DF65A835ED16}"/>
              </a:ext>
            </a:extLst>
          </p:cNvPr>
          <p:cNvPicPr>
            <a:picLocks noChangeAspect="1"/>
          </p:cNvPicPr>
          <p:nvPr/>
        </p:nvPicPr>
        <p:blipFill>
          <a:blip r:embed="rId3"/>
          <a:stretch>
            <a:fillRect/>
          </a:stretch>
        </p:blipFill>
        <p:spPr>
          <a:xfrm>
            <a:off x="6198896" y="1094335"/>
            <a:ext cx="6070798" cy="3115168"/>
          </a:xfrm>
          <a:prstGeom prst="rect">
            <a:avLst/>
          </a:prstGeom>
        </p:spPr>
      </p:pic>
      <p:sp>
        <p:nvSpPr>
          <p:cNvPr id="7" name="文本框 6">
            <a:extLst>
              <a:ext uri="{FF2B5EF4-FFF2-40B4-BE49-F238E27FC236}">
                <a16:creationId xmlns:a16="http://schemas.microsoft.com/office/drawing/2014/main" id="{2B12E916-50F1-4BDA-B422-FAC9EF7B603C}"/>
              </a:ext>
            </a:extLst>
          </p:cNvPr>
          <p:cNvSpPr txBox="1"/>
          <p:nvPr/>
        </p:nvSpPr>
        <p:spPr>
          <a:xfrm>
            <a:off x="6198896" y="817336"/>
            <a:ext cx="1703294"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Continued</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50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A1A2266-8B4A-4677-8869-FBB66AE8B552}"/>
              </a:ext>
            </a:extLst>
          </p:cNvPr>
          <p:cNvSpPr/>
          <p:nvPr/>
        </p:nvSpPr>
        <p:spPr>
          <a:xfrm>
            <a:off x="794" y="448"/>
            <a:ext cx="12190413" cy="155197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grpSp>
        <p:nvGrpSpPr>
          <p:cNvPr id="10" name="组合 9">
            <a:extLst>
              <a:ext uri="{FF2B5EF4-FFF2-40B4-BE49-F238E27FC236}">
                <a16:creationId xmlns:a16="http://schemas.microsoft.com/office/drawing/2014/main" id="{76AA27FD-574B-43F7-9989-7421E7638737}"/>
              </a:ext>
            </a:extLst>
          </p:cNvPr>
          <p:cNvGrpSpPr>
            <a:grpSpLocks noChangeAspect="1"/>
          </p:cNvGrpSpPr>
          <p:nvPr/>
        </p:nvGrpSpPr>
        <p:grpSpPr>
          <a:xfrm>
            <a:off x="2495601" y="367499"/>
            <a:ext cx="3150335" cy="983505"/>
            <a:chOff x="1970716" y="2420144"/>
            <a:chExt cx="4612568" cy="1440000"/>
          </a:xfrm>
        </p:grpSpPr>
        <p:pic>
          <p:nvPicPr>
            <p:cNvPr id="5" name="图片 4">
              <a:extLst>
                <a:ext uri="{FF2B5EF4-FFF2-40B4-BE49-F238E27FC236}">
                  <a16:creationId xmlns:a16="http://schemas.microsoft.com/office/drawing/2014/main" id="{A3013C67-39FD-4BA3-9A98-6E6E9346FD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0716" y="2420144"/>
              <a:ext cx="1594549" cy="1440000"/>
            </a:xfrm>
            <a:prstGeom prst="rect">
              <a:avLst/>
            </a:prstGeom>
          </p:spPr>
        </p:pic>
        <p:pic>
          <p:nvPicPr>
            <p:cNvPr id="9" name="图片 8" descr="图片包含 剪贴画&#10;&#10;已生成极高可信度的说明">
              <a:extLst>
                <a:ext uri="{FF2B5EF4-FFF2-40B4-BE49-F238E27FC236}">
                  <a16:creationId xmlns:a16="http://schemas.microsoft.com/office/drawing/2014/main" id="{790AC8C4-3FD5-4A1C-AE93-AE9A50AF0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5265" y="2420144"/>
              <a:ext cx="3018019" cy="1440000"/>
            </a:xfrm>
            <a:prstGeom prst="rect">
              <a:avLst/>
            </a:prstGeom>
          </p:spPr>
        </p:pic>
      </p:grpSp>
      <p:sp>
        <p:nvSpPr>
          <p:cNvPr id="8" name="文本框 7">
            <a:extLst>
              <a:ext uri="{FF2B5EF4-FFF2-40B4-BE49-F238E27FC236}">
                <a16:creationId xmlns:a16="http://schemas.microsoft.com/office/drawing/2014/main" id="{F9A61832-AC8E-4238-8FE0-8557BCCCBD64}"/>
              </a:ext>
            </a:extLst>
          </p:cNvPr>
          <p:cNvSpPr txBox="1"/>
          <p:nvPr/>
        </p:nvSpPr>
        <p:spPr>
          <a:xfrm>
            <a:off x="976720" y="2847337"/>
            <a:ext cx="10236969" cy="1830245"/>
          </a:xfrm>
          <a:prstGeom prst="rect">
            <a:avLst/>
          </a:prstGeom>
          <a:noFill/>
        </p:spPr>
        <p:txBody>
          <a:bodyPr wrap="square" rtlCol="0" anchor="ctr">
            <a:spAutoFit/>
          </a:bodyPr>
          <a:lstStyle/>
          <a:p>
            <a:pPr lvl="0" algn="ctr">
              <a:lnSpc>
                <a:spcPct val="150000"/>
              </a:lnSpc>
            </a:pPr>
            <a:r>
              <a:rPr lang="en-US" altLang="zh-CN" sz="4000" dirty="0">
                <a:solidFill>
                  <a:schemeClr val="accent2">
                    <a:lumMod val="75000"/>
                  </a:schemeClr>
                </a:solidFill>
                <a:latin typeface="Times New Roman" panose="02020603050405020304" pitchFamily="18" charset="0"/>
                <a:ea typeface="方正仿宋_GBK" panose="03000509000000000000" pitchFamily="65" charset="-122"/>
                <a:cs typeface="Times New Roman" panose="02020603050405020304" pitchFamily="18" charset="0"/>
              </a:rPr>
              <a:t>Thanks for listening!</a:t>
            </a:r>
          </a:p>
          <a:p>
            <a:pPr lvl="0" algn="ctr">
              <a:lnSpc>
                <a:spcPct val="150000"/>
              </a:lnSpc>
            </a:pPr>
            <a:r>
              <a:rPr lang="en-US" altLang="zh-CN" sz="4000" dirty="0">
                <a:solidFill>
                  <a:schemeClr val="accent2">
                    <a:lumMod val="75000"/>
                  </a:schemeClr>
                </a:solidFill>
                <a:latin typeface="Times New Roman" panose="02020603050405020304" pitchFamily="18" charset="0"/>
                <a:ea typeface="方正仿宋_GBK" panose="03000509000000000000" pitchFamily="65" charset="-122"/>
                <a:cs typeface="Times New Roman" panose="02020603050405020304" pitchFamily="18" charset="0"/>
              </a:rPr>
              <a:t>Q&amp;A</a:t>
            </a:r>
          </a:p>
        </p:txBody>
      </p:sp>
      <p:pic>
        <p:nvPicPr>
          <p:cNvPr id="3" name="图片 2">
            <a:extLst>
              <a:ext uri="{FF2B5EF4-FFF2-40B4-BE49-F238E27FC236}">
                <a16:creationId xmlns:a16="http://schemas.microsoft.com/office/drawing/2014/main" id="{18E11D29-63C2-4280-8A28-4D0A369689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40" y="324664"/>
            <a:ext cx="4006974" cy="1000639"/>
          </a:xfrm>
          <a:prstGeom prst="rect">
            <a:avLst/>
          </a:prstGeom>
        </p:spPr>
      </p:pic>
      <p:sp>
        <p:nvSpPr>
          <p:cNvPr id="11" name="矩形 10">
            <a:extLst>
              <a:ext uri="{FF2B5EF4-FFF2-40B4-BE49-F238E27FC236}">
                <a16:creationId xmlns:a16="http://schemas.microsoft.com/office/drawing/2014/main" id="{0A4F4B83-FBC2-4BFA-A0AD-8F46D29FBCC1}"/>
              </a:ext>
            </a:extLst>
          </p:cNvPr>
          <p:cNvSpPr/>
          <p:nvPr/>
        </p:nvSpPr>
        <p:spPr>
          <a:xfrm>
            <a:off x="-1" y="6691091"/>
            <a:ext cx="12190413" cy="1882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12" name="矩形 11">
            <a:extLst>
              <a:ext uri="{FF2B5EF4-FFF2-40B4-BE49-F238E27FC236}">
                <a16:creationId xmlns:a16="http://schemas.microsoft.com/office/drawing/2014/main" id="{B4714E8C-EE67-4950-8E20-2C240D6D1BCE}"/>
              </a:ext>
            </a:extLst>
          </p:cNvPr>
          <p:cNvSpPr/>
          <p:nvPr/>
        </p:nvSpPr>
        <p:spPr>
          <a:xfrm>
            <a:off x="1587" y="0"/>
            <a:ext cx="12190413" cy="155197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grpSp>
        <p:nvGrpSpPr>
          <p:cNvPr id="13" name="组合 12">
            <a:extLst>
              <a:ext uri="{FF2B5EF4-FFF2-40B4-BE49-F238E27FC236}">
                <a16:creationId xmlns:a16="http://schemas.microsoft.com/office/drawing/2014/main" id="{0B5CBFBC-CFFA-4066-B0AD-76B77264F3B8}"/>
              </a:ext>
            </a:extLst>
          </p:cNvPr>
          <p:cNvGrpSpPr>
            <a:grpSpLocks noChangeAspect="1"/>
          </p:cNvGrpSpPr>
          <p:nvPr/>
        </p:nvGrpSpPr>
        <p:grpSpPr>
          <a:xfrm>
            <a:off x="2496394" y="367051"/>
            <a:ext cx="3150335" cy="983505"/>
            <a:chOff x="1970716" y="2420144"/>
            <a:chExt cx="4612568" cy="1440000"/>
          </a:xfrm>
        </p:grpSpPr>
        <p:pic>
          <p:nvPicPr>
            <p:cNvPr id="14" name="图片 13">
              <a:extLst>
                <a:ext uri="{FF2B5EF4-FFF2-40B4-BE49-F238E27FC236}">
                  <a16:creationId xmlns:a16="http://schemas.microsoft.com/office/drawing/2014/main" id="{CBBB193A-9CD3-41FD-8E11-E8B8730C9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0716" y="2420144"/>
              <a:ext cx="1594549" cy="1440000"/>
            </a:xfrm>
            <a:prstGeom prst="rect">
              <a:avLst/>
            </a:prstGeom>
          </p:spPr>
        </p:pic>
        <p:pic>
          <p:nvPicPr>
            <p:cNvPr id="15" name="图片 14" descr="图片包含 剪贴画&#10;&#10;已生成极高可信度的说明">
              <a:extLst>
                <a:ext uri="{FF2B5EF4-FFF2-40B4-BE49-F238E27FC236}">
                  <a16:creationId xmlns:a16="http://schemas.microsoft.com/office/drawing/2014/main" id="{A16825F1-39EA-4AE8-94DA-CEE5820BE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5265" y="2420144"/>
              <a:ext cx="3018019" cy="1440000"/>
            </a:xfrm>
            <a:prstGeom prst="rect">
              <a:avLst/>
            </a:prstGeom>
          </p:spPr>
        </p:pic>
      </p:grpSp>
      <p:pic>
        <p:nvPicPr>
          <p:cNvPr id="16" name="图片 15">
            <a:extLst>
              <a:ext uri="{FF2B5EF4-FFF2-40B4-BE49-F238E27FC236}">
                <a16:creationId xmlns:a16="http://schemas.microsoft.com/office/drawing/2014/main" id="{0E8CD146-C91C-4898-962A-2B8458D81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833" y="324216"/>
            <a:ext cx="4006974" cy="1000639"/>
          </a:xfrm>
          <a:prstGeom prst="rect">
            <a:avLst/>
          </a:prstGeom>
        </p:spPr>
      </p:pic>
      <p:sp>
        <p:nvSpPr>
          <p:cNvPr id="2" name="灯片编号占位符 1">
            <a:extLst>
              <a:ext uri="{FF2B5EF4-FFF2-40B4-BE49-F238E27FC236}">
                <a16:creationId xmlns:a16="http://schemas.microsoft.com/office/drawing/2014/main" id="{8896F285-FC5F-4879-B4CA-0CC1922D3420}"/>
              </a:ext>
            </a:extLst>
          </p:cNvPr>
          <p:cNvSpPr>
            <a:spLocks noGrp="1"/>
          </p:cNvSpPr>
          <p:nvPr>
            <p:ph type="sldNum" sz="quarter" idx="12"/>
          </p:nvPr>
        </p:nvSpPr>
        <p:spPr/>
        <p:txBody>
          <a:bodyPr/>
          <a:lstStyle/>
          <a:p>
            <a:fld id="{0FE64D3A-6AB6-4A5A-9A74-A7332117BB36}" type="slidenum">
              <a:rPr lang="zh-CN" altLang="en-US" smtClean="0"/>
              <a:t>17</a:t>
            </a:fld>
            <a:endParaRPr lang="zh-CN" altLang="en-US"/>
          </a:p>
        </p:txBody>
      </p:sp>
    </p:spTree>
    <p:extLst>
      <p:ext uri="{BB962C8B-B14F-4D97-AF65-F5344CB8AC3E}">
        <p14:creationId xmlns:p14="http://schemas.microsoft.com/office/powerpoint/2010/main" val="444880854"/>
      </p:ext>
    </p:extLst>
  </p:cSld>
  <p:clrMapOvr>
    <a:masterClrMapping/>
  </p:clrMapOvr>
  <mc:AlternateContent xmlns:mc="http://schemas.openxmlformats.org/markup-compatibility/2006" xmlns:p14="http://schemas.microsoft.com/office/powerpoint/2010/main">
    <mc:Choice Requires="p14">
      <p:transition spd="slow" p14:dur="2000" advTm="32530"/>
    </mc:Choice>
    <mc:Fallback xmlns="">
      <p:transition spd="slow" advTm="32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1134D-7FDA-4D80-9267-3E3AE4044EDB}"/>
              </a:ext>
            </a:extLst>
          </p:cNvPr>
          <p:cNvSpPr txBox="1">
            <a:spLocks noGrp="1"/>
          </p:cNvSpPr>
          <p:nvPr>
            <p:ph type="title"/>
          </p:nvPr>
        </p:nvSpPr>
        <p:spPr>
          <a:xfrm>
            <a:off x="736600" y="398904"/>
            <a:ext cx="10515600" cy="48013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Introduction</a:t>
            </a:r>
            <a:endParaRPr lang="zh-CN" altLang="en-US" sz="2800" dirty="0">
              <a:latin typeface="Times New Roman" panose="02020603050405020304" pitchFamily="18" charset="0"/>
              <a:cs typeface="Times New Roman" panose="02020603050405020304" pitchFamily="18" charset="0"/>
            </a:endParaRPr>
          </a:p>
        </p:txBody>
      </p:sp>
      <p:sp>
        <p:nvSpPr>
          <p:cNvPr id="6" name="object 9">
            <a:extLst>
              <a:ext uri="{FF2B5EF4-FFF2-40B4-BE49-F238E27FC236}">
                <a16:creationId xmlns:a16="http://schemas.microsoft.com/office/drawing/2014/main" id="{3D76B81B-298B-4C49-AFC4-E26B33B126F7}"/>
              </a:ext>
            </a:extLst>
          </p:cNvPr>
          <p:cNvSpPr/>
          <p:nvPr/>
        </p:nvSpPr>
        <p:spPr>
          <a:xfrm>
            <a:off x="743475" y="1147515"/>
            <a:ext cx="5782940" cy="3666403"/>
          </a:xfrm>
          <a:prstGeom prst="rect">
            <a:avLst/>
          </a:prstGeom>
          <a:blipFill>
            <a:blip r:embed="rId3" cstate="print"/>
            <a:stretch>
              <a:fillRect/>
            </a:stretch>
          </a:blip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0">
            <a:extLst>
              <a:ext uri="{FF2B5EF4-FFF2-40B4-BE49-F238E27FC236}">
                <a16:creationId xmlns:a16="http://schemas.microsoft.com/office/drawing/2014/main" id="{47D12DB5-2AFA-4B63-8231-2240ECD0879C}"/>
              </a:ext>
            </a:extLst>
          </p:cNvPr>
          <p:cNvSpPr/>
          <p:nvPr/>
        </p:nvSpPr>
        <p:spPr>
          <a:xfrm>
            <a:off x="4909070" y="4617308"/>
            <a:ext cx="1617345" cy="1661160"/>
          </a:xfrm>
          <a:prstGeom prst="rect">
            <a:avLst/>
          </a:prstGeom>
          <a:blipFill>
            <a:blip r:embed="rId4" cstate="print"/>
            <a:stretch>
              <a:fillRect/>
            </a:stretch>
          </a:blip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文本框 5">
            <a:extLst>
              <a:ext uri="{FF2B5EF4-FFF2-40B4-BE49-F238E27FC236}">
                <a16:creationId xmlns:a16="http://schemas.microsoft.com/office/drawing/2014/main" id="{07A61F27-FBBF-4A16-8A72-E688959333BC}"/>
              </a:ext>
            </a:extLst>
          </p:cNvPr>
          <p:cNvSpPr txBox="1"/>
          <p:nvPr/>
        </p:nvSpPr>
        <p:spPr>
          <a:xfrm>
            <a:off x="251012" y="5432082"/>
            <a:ext cx="5071745"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base">
              <a:buClr>
                <a:srgbClr val="B90000"/>
              </a:buClr>
              <a:buSzTx/>
              <a:buFont typeface="Wingdings" panose="05000000000000000000" charset="0"/>
              <a:buChar char="p"/>
            </a:pPr>
            <a:r>
              <a:rPr lang="en-US" altLang="zh-CN" kern="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Medicare spending in 2006 varied </a:t>
            </a:r>
            <a:r>
              <a:rPr lang="en-US" altLang="zh-CN" b="1" kern="0" dirty="0">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rPr>
              <a:t>more than threefold</a:t>
            </a:r>
            <a:r>
              <a:rPr lang="en-US" altLang="zh-CN" kern="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across U.S. hospital </a:t>
            </a:r>
            <a:r>
              <a:rPr lang="en-US" altLang="zh-CN" kern="0" dirty="0" err="1">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referrel</a:t>
            </a:r>
            <a:r>
              <a:rPr lang="en-US" altLang="zh-CN" kern="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regions</a:t>
            </a:r>
          </a:p>
          <a:p>
            <a:pPr indent="0" algn="l" fontAlgn="base">
              <a:buClr>
                <a:srgbClr val="B90000"/>
              </a:buClr>
              <a:buSzTx/>
              <a:buFont typeface="Wingdings" panose="05000000000000000000" charset="0"/>
              <a:buNone/>
            </a:pPr>
            <a:r>
              <a:rPr lang="en-US" altLang="zh-CN" sz="1600" dirty="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err="1">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Darmouth</a:t>
            </a:r>
            <a:r>
              <a:rPr lang="en-US" altLang="zh-CN" sz="1600" dirty="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 Atlas, 2009)</a:t>
            </a:r>
          </a:p>
          <a:p>
            <a:pPr marL="285750" indent="-285750" algn="l" fontAlgn="base">
              <a:buClr>
                <a:srgbClr val="B90000"/>
              </a:buClr>
              <a:buSzTx/>
              <a:buFont typeface="Wingdings" panose="05000000000000000000" pitchFamily="2" charset="2"/>
              <a:buChar char="p"/>
            </a:pPr>
            <a:endParaRPr lang="en-US" altLang="zh-CN" kern="0" dirty="0">
              <a:solidFill>
                <a:schemeClr val="tx2"/>
              </a:solidFill>
              <a:latin typeface="华文楷体" panose="02010600040101010101" pitchFamily="2" charset="-122"/>
              <a:ea typeface="华文楷体" panose="02010600040101010101" pitchFamily="2" charset="-122"/>
              <a:cs typeface="+mj-cs"/>
            </a:endParaRPr>
          </a:p>
          <a:p>
            <a:pPr indent="0">
              <a:buFont typeface="Arial" panose="020B0604020202020204" pitchFamily="34" charset="0"/>
              <a:buNone/>
            </a:pPr>
            <a:endParaRPr lang="en-US" altLang="zh-CN" sz="16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zh-CN" sz="1600" dirty="0">
              <a:latin typeface="Times New Roman" panose="02020603050405020304" pitchFamily="18" charset="0"/>
              <a:cs typeface="Times New Roman" panose="02020603050405020304" pitchFamily="18" charset="0"/>
            </a:endParaRPr>
          </a:p>
        </p:txBody>
      </p:sp>
      <p:sp>
        <p:nvSpPr>
          <p:cNvPr id="10" name="文本框 11">
            <a:extLst>
              <a:ext uri="{FF2B5EF4-FFF2-40B4-BE49-F238E27FC236}">
                <a16:creationId xmlns:a16="http://schemas.microsoft.com/office/drawing/2014/main" id="{8F6A01D5-E6FA-4E0F-90D5-7E138AEAA6FA}"/>
              </a:ext>
            </a:extLst>
          </p:cNvPr>
          <p:cNvSpPr txBox="1"/>
          <p:nvPr/>
        </p:nvSpPr>
        <p:spPr>
          <a:xfrm>
            <a:off x="251012" y="4980853"/>
            <a:ext cx="5125308"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B90000"/>
              </a:buClr>
              <a:buFont typeface="Wingdings" panose="05000000000000000000" charset="0"/>
              <a:buChar char="n"/>
            </a:pPr>
            <a:r>
              <a:rPr b="1" spc="95" dirty="0">
                <a:solidFill>
                  <a:schemeClr val="tx1"/>
                </a:solidFill>
                <a:latin typeface="Times New Roman" panose="02020603050405020304" pitchFamily="18" charset="0"/>
                <a:cs typeface="Times New Roman" panose="02020603050405020304" pitchFamily="18" charset="0"/>
                <a:sym typeface="+mn-ea"/>
              </a:rPr>
              <a:t>Medicare </a:t>
            </a:r>
            <a:r>
              <a:rPr b="1" spc="65" dirty="0">
                <a:solidFill>
                  <a:schemeClr val="tx1"/>
                </a:solidFill>
                <a:latin typeface="Times New Roman" panose="02020603050405020304" pitchFamily="18" charset="0"/>
                <a:cs typeface="Times New Roman" panose="02020603050405020304" pitchFamily="18" charset="0"/>
                <a:sym typeface="+mn-ea"/>
              </a:rPr>
              <a:t>spending </a:t>
            </a:r>
            <a:r>
              <a:rPr b="1" spc="80" dirty="0">
                <a:solidFill>
                  <a:schemeClr val="tx1"/>
                </a:solidFill>
                <a:latin typeface="Times New Roman" panose="02020603050405020304" pitchFamily="18" charset="0"/>
                <a:cs typeface="Times New Roman" panose="02020603050405020304" pitchFamily="18" charset="0"/>
                <a:sym typeface="+mn-ea"/>
              </a:rPr>
              <a:t>varies</a:t>
            </a:r>
            <a:r>
              <a:rPr b="1" spc="15" dirty="0">
                <a:solidFill>
                  <a:schemeClr val="tx1"/>
                </a:solidFill>
                <a:latin typeface="Times New Roman" panose="02020603050405020304" pitchFamily="18" charset="0"/>
                <a:cs typeface="Times New Roman" panose="02020603050405020304" pitchFamily="18" charset="0"/>
                <a:sym typeface="+mn-ea"/>
              </a:rPr>
              <a:t> </a:t>
            </a:r>
            <a:r>
              <a:rPr b="1" spc="90" dirty="0">
                <a:solidFill>
                  <a:schemeClr val="tx1"/>
                </a:solidFill>
                <a:latin typeface="Times New Roman" panose="02020603050405020304" pitchFamily="18" charset="0"/>
                <a:cs typeface="Times New Roman" panose="02020603050405020304" pitchFamily="18" charset="0"/>
                <a:sym typeface="+mn-ea"/>
              </a:rPr>
              <a:t>dramatically</a:t>
            </a:r>
            <a:endParaRPr dirty="0">
              <a:solidFill>
                <a:schemeClr val="tx1"/>
              </a:solidFill>
              <a:latin typeface="Times New Roman" panose="02020603050405020304" pitchFamily="18" charset="0"/>
              <a:cs typeface="Times New Roman" panose="02020603050405020304" pitchFamily="18" charset="0"/>
            </a:endParaRPr>
          </a:p>
          <a:p>
            <a:pPr marL="285750" indent="-285750"/>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95E83D9-0A35-4409-9935-57A3BD09C066}"/>
              </a:ext>
            </a:extLst>
          </p:cNvPr>
          <p:cNvSpPr txBox="1"/>
          <p:nvPr/>
        </p:nvSpPr>
        <p:spPr>
          <a:xfrm>
            <a:off x="7017441" y="6001468"/>
            <a:ext cx="541277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Source: China Health Statistical Yearbook 2020 (Exchange rate on 2019) </a:t>
            </a:r>
            <a:endParaRPr lang="zh-CN" altLang="en-US" sz="1200" dirty="0">
              <a:latin typeface="Times New Roman" panose="02020603050405020304" pitchFamily="18" charset="0"/>
              <a:cs typeface="Times New Roman" panose="02020603050405020304" pitchFamily="18" charset="0"/>
            </a:endParaRPr>
          </a:p>
        </p:txBody>
      </p:sp>
      <p:pic>
        <p:nvPicPr>
          <p:cNvPr id="24" name="内容占位符 23">
            <a:extLst>
              <a:ext uri="{FF2B5EF4-FFF2-40B4-BE49-F238E27FC236}">
                <a16:creationId xmlns:a16="http://schemas.microsoft.com/office/drawing/2014/main" id="{D13A24F1-057C-4286-9A06-14E65D28071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274429" y="949282"/>
            <a:ext cx="3345759" cy="5018639"/>
          </a:xfrm>
        </p:spPr>
      </p:pic>
      <p:sp>
        <p:nvSpPr>
          <p:cNvPr id="2" name="灯片编号占位符 1">
            <a:extLst>
              <a:ext uri="{FF2B5EF4-FFF2-40B4-BE49-F238E27FC236}">
                <a16:creationId xmlns:a16="http://schemas.microsoft.com/office/drawing/2014/main" id="{152A68F3-3458-4164-9204-65B455F6F38C}"/>
              </a:ext>
            </a:extLst>
          </p:cNvPr>
          <p:cNvSpPr>
            <a:spLocks noGrp="1"/>
          </p:cNvSpPr>
          <p:nvPr>
            <p:ph type="sldNum" sz="quarter" idx="12"/>
          </p:nvPr>
        </p:nvSpPr>
        <p:spPr/>
        <p:txBody>
          <a:bodyPr/>
          <a:lstStyle/>
          <a:p>
            <a:fld id="{0FE64D3A-6AB6-4A5A-9A74-A7332117BB36}" type="slidenum">
              <a:rPr lang="zh-CN" altLang="en-US" smtClean="0"/>
              <a:t>2</a:t>
            </a:fld>
            <a:endParaRPr lang="zh-CN" altLang="en-US"/>
          </a:p>
        </p:txBody>
      </p:sp>
    </p:spTree>
    <p:extLst>
      <p:ext uri="{BB962C8B-B14F-4D97-AF65-F5344CB8AC3E}">
        <p14:creationId xmlns:p14="http://schemas.microsoft.com/office/powerpoint/2010/main" val="43489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EE01A0-0C7B-44C2-8A0D-66164DE85DDB}"/>
              </a:ext>
            </a:extLst>
          </p:cNvPr>
          <p:cNvSpPr txBox="1">
            <a:spLocks noGrp="1"/>
          </p:cNvSpPr>
          <p:nvPr>
            <p:ph type="title"/>
          </p:nvPr>
        </p:nvSpPr>
        <p:spPr>
          <a:xfrm>
            <a:off x="736600" y="398904"/>
            <a:ext cx="10515600" cy="48013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Introduction</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9" name="内容占位符 8">
            <a:extLst>
              <a:ext uri="{FF2B5EF4-FFF2-40B4-BE49-F238E27FC236}">
                <a16:creationId xmlns:a16="http://schemas.microsoft.com/office/drawing/2014/main" id="{C6C78AA4-760D-4D16-9C08-DAE4B921306C}"/>
              </a:ext>
            </a:extLst>
          </p:cNvPr>
          <p:cNvGraphicFramePr>
            <a:graphicFrameLocks noGrp="1"/>
          </p:cNvGraphicFramePr>
          <p:nvPr>
            <p:ph idx="1"/>
            <p:extLst>
              <p:ext uri="{D42A27DB-BD31-4B8C-83A1-F6EECF244321}">
                <p14:modId xmlns:p14="http://schemas.microsoft.com/office/powerpoint/2010/main" val="69957732"/>
              </p:ext>
            </p:extLst>
          </p:nvPr>
        </p:nvGraphicFramePr>
        <p:xfrm>
          <a:off x="736599" y="1182968"/>
          <a:ext cx="10576859" cy="3753545"/>
        </p:xfrm>
        <a:graphic>
          <a:graphicData uri="http://schemas.openxmlformats.org/drawingml/2006/table">
            <a:tbl>
              <a:tblPr>
                <a:tableStyleId>{5C22544A-7EE6-4342-B048-85BDC9FD1C3A}</a:tableStyleId>
              </a:tblPr>
              <a:tblGrid>
                <a:gridCol w="10576859">
                  <a:extLst>
                    <a:ext uri="{9D8B030D-6E8A-4147-A177-3AD203B41FA5}">
                      <a16:colId xmlns:a16="http://schemas.microsoft.com/office/drawing/2014/main" val="20001"/>
                    </a:ext>
                  </a:extLst>
                </a:gridCol>
              </a:tblGrid>
              <a:tr h="322290">
                <a:tc>
                  <a:txBody>
                    <a:bodyPr/>
                    <a:lstStyle/>
                    <a:p>
                      <a:r>
                        <a:rPr lang="en-US" altLang="zh-CN" b="1" dirty="0">
                          <a:latin typeface="Times New Roman" panose="02020603050405020304" pitchFamily="18" charset="0"/>
                          <a:cs typeface="Times New Roman" panose="02020603050405020304" pitchFamily="18" charset="0"/>
                        </a:rPr>
                        <a:t>Correlations (consistent results: </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higher expenditures is not correlated with a better quality of care</a:t>
                      </a:r>
                      <a:r>
                        <a:rPr lang="en-US" altLang="zh-CN" b="1" dirty="0">
                          <a:latin typeface="Times New Roman" panose="02020603050405020304" pitchFamily="18" charset="0"/>
                          <a:cs typeface="Times New Roman" panose="02020603050405020304" pitchFamily="18" charset="0"/>
                        </a:rPr>
                        <a:t>)</a:t>
                      </a:r>
                      <a:endParaRPr lang="zh-C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95432">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62230" marR="0" algn="l">
                        <a:spcBef>
                          <a:spcPts val="270"/>
                        </a:spcBef>
                        <a:spcAft>
                          <a:spcPts val="0"/>
                        </a:spcAft>
                      </a:pPr>
                      <a:r>
                        <a:rPr lang="en-US" sz="1600" dirty="0">
                          <a:effectLst/>
                          <a:latin typeface="Times New Roman" panose="02020603050405020304" pitchFamily="18" charset="0"/>
                          <a:ea typeface="华文楷体" panose="02010600040101010101" pitchFamily="2" charset="-122"/>
                          <a:cs typeface="Times New Roman" panose="02020603050405020304" pitchFamily="18" charset="0"/>
                        </a:rPr>
                        <a:t>Higher-Spending Regions V.S. Lower-Spending Ones</a:t>
                      </a:r>
                      <a:endParaRPr lang="en-US" sz="28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378853">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marR="0" lvl="0" indent="-342900" algn="l">
                        <a:spcBef>
                          <a:spcPts val="205"/>
                        </a:spcBef>
                        <a:spcAft>
                          <a:spcPts val="0"/>
                        </a:spcAft>
                        <a:buClr>
                          <a:srgbClr val="231F20"/>
                        </a:buClr>
                        <a:buFont typeface="Trebuchet MS" panose="020B0603020202020204" pitchFamily="34" charset="0"/>
                        <a:buChar char="•"/>
                      </a:pPr>
                      <a:r>
                        <a:rPr lang="en-US" sz="1600" spc="-70" dirty="0">
                          <a:effectLst/>
                          <a:latin typeface="Times New Roman" panose="02020603050405020304" pitchFamily="18" charset="0"/>
                          <a:ea typeface="华文楷体" panose="02010600040101010101" pitchFamily="2" charset="-122"/>
                          <a:cs typeface="Times New Roman" panose="02020603050405020304" pitchFamily="18" charset="0"/>
                        </a:rPr>
                        <a:t>Adherence</a:t>
                      </a:r>
                      <a:r>
                        <a:rPr lang="en-US" sz="1600" spc="-14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20" dirty="0">
                          <a:effectLst/>
                          <a:latin typeface="Times New Roman" panose="02020603050405020304" pitchFamily="18" charset="0"/>
                          <a:ea typeface="华文楷体" panose="02010600040101010101" pitchFamily="2" charset="-122"/>
                          <a:cs typeface="Times New Roman" panose="02020603050405020304" pitchFamily="18" charset="0"/>
                        </a:rPr>
                        <a:t>to</a:t>
                      </a:r>
                      <a:r>
                        <a:rPr lang="en-US" sz="1600" spc="-14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70" dirty="0">
                          <a:effectLst/>
                          <a:latin typeface="Times New Roman" panose="02020603050405020304" pitchFamily="18" charset="0"/>
                          <a:ea typeface="华文楷体" panose="02010600040101010101" pitchFamily="2" charset="-122"/>
                          <a:cs typeface="Times New Roman" panose="02020603050405020304" pitchFamily="18" charset="0"/>
                        </a:rPr>
                        <a:t>evidence-based</a:t>
                      </a:r>
                      <a:r>
                        <a:rPr lang="en-US" sz="1600" spc="-14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55" dirty="0">
                          <a:effectLst/>
                          <a:latin typeface="Times New Roman" panose="02020603050405020304" pitchFamily="18" charset="0"/>
                          <a:ea typeface="华文楷体" panose="02010600040101010101" pitchFamily="2" charset="-122"/>
                          <a:cs typeface="Times New Roman" panose="02020603050405020304" pitchFamily="18" charset="0"/>
                        </a:rPr>
                        <a:t>care</a:t>
                      </a:r>
                      <a:r>
                        <a:rPr lang="en-US" sz="1600" spc="-14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guidelines</a:t>
                      </a:r>
                      <a:r>
                        <a:rPr lang="en-US" sz="1600" spc="-13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5" dirty="0">
                          <a:effectLst/>
                          <a:latin typeface="Times New Roman" panose="02020603050405020304" pitchFamily="18" charset="0"/>
                          <a:ea typeface="华文楷体" panose="02010600040101010101" pitchFamily="2" charset="-122"/>
                          <a:cs typeface="Times New Roman" panose="02020603050405020304" pitchFamily="18" charset="0"/>
                        </a:rPr>
                        <a:t>worse </a:t>
                      </a:r>
                      <a:r>
                        <a:rPr lang="en-US" sz="1600" spc="-5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en-US" sz="1600" kern="1200"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Fisher </a:t>
                      </a:r>
                      <a:r>
                        <a:rPr lang="en-US" sz="1600" kern="1200" dirty="0" err="1">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ES,et</a:t>
                      </a:r>
                      <a:r>
                        <a:rPr lang="en-US" sz="1600" kern="1200"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 al.,2003; Baicker K, et al.,2004</a:t>
                      </a:r>
                      <a:r>
                        <a:rPr lang="en-US" sz="1600" spc="-5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sz="16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3"/>
                  </a:ext>
                </a:extLst>
              </a:tr>
              <a:tr h="378853">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marR="0" lvl="0" indent="-342900" algn="l">
                        <a:spcBef>
                          <a:spcPts val="205"/>
                        </a:spcBef>
                        <a:spcAft>
                          <a:spcPts val="0"/>
                        </a:spcAft>
                        <a:buClr>
                          <a:srgbClr val="231F20"/>
                        </a:buClr>
                        <a:buFont typeface="Trebuchet MS" panose="020B0603020202020204" pitchFamily="34" charset="0"/>
                        <a:buChar char="•"/>
                      </a:pPr>
                      <a:r>
                        <a:rPr lang="en-US" sz="1600" spc="-50" dirty="0">
                          <a:effectLst/>
                          <a:latin typeface="Times New Roman" panose="02020603050405020304" pitchFamily="18" charset="0"/>
                          <a:ea typeface="华文楷体" panose="02010600040101010101" pitchFamily="2" charset="-122"/>
                          <a:cs typeface="Times New Roman" panose="02020603050405020304" pitchFamily="18" charset="0"/>
                        </a:rPr>
                        <a:t>Mortality </a:t>
                      </a:r>
                      <a:r>
                        <a:rPr lang="en-US" sz="1600" spc="-14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higher </a:t>
                      </a:r>
                      <a:r>
                        <a:rPr lang="en-US" sz="1600" spc="-12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following </a:t>
                      </a:r>
                      <a:r>
                        <a:rPr lang="en-US" sz="1600" spc="-15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55" dirty="0">
                          <a:effectLst/>
                          <a:latin typeface="Times New Roman" panose="02020603050405020304" pitchFamily="18" charset="0"/>
                          <a:ea typeface="华文楷体" panose="02010600040101010101" pitchFamily="2" charset="-122"/>
                          <a:cs typeface="Times New Roman" panose="02020603050405020304" pitchFamily="18" charset="0"/>
                        </a:rPr>
                        <a:t>acute</a:t>
                      </a:r>
                      <a:r>
                        <a:rPr lang="en-US" sz="1600" spc="-14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75" dirty="0">
                          <a:effectLst/>
                          <a:latin typeface="Times New Roman" panose="02020603050405020304" pitchFamily="18" charset="0"/>
                          <a:ea typeface="华文楷体" panose="02010600040101010101" pitchFamily="2" charset="-122"/>
                          <a:cs typeface="Times New Roman" panose="02020603050405020304" pitchFamily="18" charset="0"/>
                        </a:rPr>
                        <a:t>myocardial</a:t>
                      </a:r>
                      <a:r>
                        <a:rPr lang="en-US" sz="1600" spc="-11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infarction,</a:t>
                      </a:r>
                      <a:r>
                        <a:rPr lang="en-US" sz="1600" spc="-11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40" dirty="0">
                          <a:effectLst/>
                          <a:latin typeface="Times New Roman" panose="02020603050405020304" pitchFamily="18" charset="0"/>
                          <a:ea typeface="华文楷体" panose="02010600040101010101" pitchFamily="2" charset="-122"/>
                          <a:cs typeface="Times New Roman" panose="02020603050405020304" pitchFamily="18" charset="0"/>
                        </a:rPr>
                        <a:t>hip</a:t>
                      </a:r>
                      <a:r>
                        <a:rPr lang="en-US" sz="1600" spc="-15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fracture,</a:t>
                      </a:r>
                      <a:r>
                        <a:rPr lang="en-US" sz="1600" spc="-11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55" dirty="0">
                          <a:effectLst/>
                          <a:latin typeface="Times New Roman" panose="02020603050405020304" pitchFamily="18" charset="0"/>
                          <a:ea typeface="华文楷体" panose="02010600040101010101" pitchFamily="2" charset="-122"/>
                          <a:cs typeface="Times New Roman" panose="02020603050405020304" pitchFamily="18" charset="0"/>
                        </a:rPr>
                        <a:t>and </a:t>
                      </a:r>
                      <a:r>
                        <a:rPr lang="en-US" sz="1600" spc="-15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0" dirty="0">
                          <a:effectLst/>
                          <a:latin typeface="Times New Roman" panose="02020603050405020304" pitchFamily="18" charset="0"/>
                          <a:ea typeface="华文楷体" panose="02010600040101010101" pitchFamily="2" charset="-122"/>
                          <a:cs typeface="Times New Roman" panose="02020603050405020304" pitchFamily="18" charset="0"/>
                        </a:rPr>
                        <a:t>colorectal</a:t>
                      </a:r>
                      <a:r>
                        <a:rPr lang="en-US" sz="1600" spc="-105"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5" dirty="0">
                          <a:effectLst/>
                          <a:latin typeface="Times New Roman" panose="02020603050405020304" pitchFamily="18" charset="0"/>
                          <a:ea typeface="华文楷体" panose="02010600040101010101" pitchFamily="2" charset="-122"/>
                          <a:cs typeface="Times New Roman" panose="02020603050405020304" pitchFamily="18" charset="0"/>
                        </a:rPr>
                        <a:t>cancer</a:t>
                      </a:r>
                      <a:r>
                        <a:rPr lang="en-US" sz="1600" spc="-12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en-US" sz="1600" spc="-65" dirty="0">
                          <a:effectLst/>
                          <a:latin typeface="Times New Roman" panose="02020603050405020304" pitchFamily="18" charset="0"/>
                          <a:ea typeface="华文楷体" panose="02010600040101010101" pitchFamily="2" charset="-122"/>
                          <a:cs typeface="Times New Roman" panose="02020603050405020304" pitchFamily="18" charset="0"/>
                        </a:rPr>
                        <a:t>diagnosis </a:t>
                      </a:r>
                      <a:r>
                        <a:rPr lang="en-US" sz="16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en-US" sz="1600"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Fisher ES, et al.,2003</a:t>
                      </a:r>
                      <a:r>
                        <a:rPr lang="en-US" sz="16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sz="16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4"/>
                  </a:ext>
                </a:extLst>
              </a:tr>
              <a:tr h="378853">
                <a:tc>
                  <a:txBody>
                    <a:bodyPr/>
                    <a:lstStyle/>
                    <a:p>
                      <a:pPr marL="0" marR="0" lvl="0" indent="0" algn="l">
                        <a:spcBef>
                          <a:spcPts val="205"/>
                        </a:spcBef>
                        <a:spcAft>
                          <a:spcPts val="0"/>
                        </a:spcAft>
                        <a:buClr>
                          <a:srgbClr val="231F20"/>
                        </a:buClr>
                        <a:buFont typeface="Trebuchet MS" panose="020B0603020202020204" pitchFamily="34" charset="0"/>
                        <a:buNone/>
                      </a:pPr>
                      <a:r>
                        <a:rPr lang="en-US" sz="1600" dirty="0">
                          <a:effectLst/>
                          <a:latin typeface="Times New Roman" panose="02020603050405020304" pitchFamily="18" charset="0"/>
                          <a:ea typeface="华文楷体" panose="02010600040101010101" pitchFamily="2" charset="-122"/>
                          <a:cs typeface="Times New Roman" panose="02020603050405020304" pitchFamily="18" charset="0"/>
                        </a:rPr>
                        <a:t>…</a:t>
                      </a:r>
                    </a:p>
                  </a:txBody>
                  <a:tcPr/>
                </a:tc>
                <a:extLst>
                  <a:ext uri="{0D108BD9-81ED-4DB2-BD59-A6C34878D82A}">
                    <a16:rowId xmlns:a16="http://schemas.microsoft.com/office/drawing/2014/main" val="2712422678"/>
                  </a:ext>
                </a:extLst>
              </a:tr>
              <a:tr h="378853">
                <a:tc>
                  <a:txBody>
                    <a:bodyPr/>
                    <a:lstStyle/>
                    <a:p>
                      <a:pPr marL="0" marR="0" lvl="0" indent="0" algn="l">
                        <a:spcBef>
                          <a:spcPts val="205"/>
                        </a:spcBef>
                        <a:spcAft>
                          <a:spcPts val="0"/>
                        </a:spcAft>
                        <a:buClr>
                          <a:srgbClr val="231F20"/>
                        </a:buClr>
                        <a:buFont typeface="Trebuchet MS" panose="020B0603020202020204" pitchFamily="34" charset="0"/>
                        <a:buNone/>
                      </a:pPr>
                      <a:r>
                        <a:rPr lang="en-US" sz="1800" b="1" dirty="0">
                          <a:effectLst/>
                          <a:latin typeface="Times New Roman" panose="02020603050405020304" pitchFamily="18" charset="0"/>
                          <a:ea typeface="华文楷体" panose="02010600040101010101" pitchFamily="2" charset="-122"/>
                          <a:cs typeface="Times New Roman" panose="02020603050405020304" pitchFamily="18" charset="0"/>
                        </a:rPr>
                        <a:t>Causal effects (different results according to type of patient and health services)</a:t>
                      </a:r>
                    </a:p>
                  </a:txBody>
                  <a:tcPr/>
                </a:tc>
                <a:extLst>
                  <a:ext uri="{0D108BD9-81ED-4DB2-BD59-A6C34878D82A}">
                    <a16:rowId xmlns:a16="http://schemas.microsoft.com/office/drawing/2014/main" val="29145465"/>
                  </a:ext>
                </a:extLst>
              </a:tr>
              <a:tr h="378853">
                <a:tc>
                  <a:txBody>
                    <a:bodyPr/>
                    <a:lstStyle/>
                    <a:p>
                      <a:pPr marL="285750" marR="0" lvl="0" indent="-285750" algn="l">
                        <a:spcBef>
                          <a:spcPts val="205"/>
                        </a:spcBef>
                        <a:spcAft>
                          <a:spcPts val="0"/>
                        </a:spcAft>
                        <a:buClr>
                          <a:srgbClr val="231F20"/>
                        </a:buClr>
                        <a:buFont typeface="Arial" panose="020B0604020202020204" pitchFamily="34" charset="0"/>
                        <a:buChar char="•"/>
                      </a:pPr>
                      <a:r>
                        <a:rPr lang="en-US" altLang="zh-CN" sz="1600" kern="1200" spc="-60" dirty="0">
                          <a:solidFill>
                            <a:schemeClr val="dk1"/>
                          </a:solidFill>
                          <a:effectLst/>
                          <a:latin typeface="Times New Roman" panose="02020603050405020304" pitchFamily="18" charset="0"/>
                          <a:ea typeface="华文楷体" panose="02010600040101010101" pitchFamily="2" charset="-122"/>
                          <a:cs typeface="Times New Roman" panose="02020603050405020304" pitchFamily="18" charset="0"/>
                        </a:rPr>
                        <a:t>  Except for AMI patients, a 10 percent increase in inpatient spending was associated with a decrease of between 3.1 and 11.3 percent in    thirty-day mortality </a:t>
                      </a:r>
                      <a:r>
                        <a:rPr lang="en-US" altLang="zh-CN" sz="16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spc="-65" dirty="0" err="1">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Kaestner</a:t>
                      </a:r>
                      <a:r>
                        <a:rPr lang="en-US" altLang="zh-CN" sz="16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 R &amp; Silber JH </a:t>
                      </a:r>
                      <a:r>
                        <a:rPr lang="en-US" altLang="zh-CN" sz="1600"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 2010</a:t>
                      </a:r>
                      <a:r>
                        <a:rPr lang="en-US" altLang="zh-CN" sz="16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sz="1600" kern="1200" spc="-60" dirty="0">
                        <a:solidFill>
                          <a:schemeClr val="dk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992916727"/>
                  </a:ext>
                </a:extLst>
              </a:tr>
              <a:tr h="378853">
                <a:tc>
                  <a:txBody>
                    <a:bodyPr/>
                    <a:lstStyle/>
                    <a:p>
                      <a:pPr marL="285750" marR="0" lvl="0" indent="-285750" algn="l">
                        <a:spcBef>
                          <a:spcPts val="205"/>
                        </a:spcBef>
                        <a:spcAft>
                          <a:spcPts val="0"/>
                        </a:spcAft>
                        <a:buClr>
                          <a:srgbClr val="231F20"/>
                        </a:buClr>
                        <a:buFont typeface="Arial" panose="020B0604020202020204" pitchFamily="34" charset="0"/>
                        <a:buChar char="•"/>
                      </a:pPr>
                      <a:r>
                        <a:rPr lang="en-US" altLang="zh-CN" sz="1600" kern="1200" spc="-60" dirty="0">
                          <a:solidFill>
                            <a:schemeClr val="dk1"/>
                          </a:solidFill>
                          <a:effectLst/>
                          <a:latin typeface="Times New Roman" panose="02020603050405020304" pitchFamily="18" charset="0"/>
                          <a:ea typeface="华文楷体" panose="02010600040101010101" pitchFamily="2" charset="-122"/>
                          <a:cs typeface="Times New Roman" panose="02020603050405020304" pitchFamily="18" charset="0"/>
                        </a:rPr>
                        <a:t>  Higher returns to surgery, better outcomes among patients most appropriate for surgery, and worse outcomes among patients least appropriate for surgery</a:t>
                      </a:r>
                      <a:r>
                        <a:rPr lang="en-US" altLang="zh-CN" sz="1600" kern="12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en-CA" altLang="zh-CN" sz="1600" kern="12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Chandra and </a:t>
                      </a:r>
                      <a:r>
                        <a:rPr lang="en-CA" altLang="zh-CN" sz="1600" kern="1200" spc="-65" dirty="0" err="1">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Staiger</a:t>
                      </a:r>
                      <a:r>
                        <a:rPr lang="en-CA" altLang="zh-CN" sz="1600" kern="12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 DO , 2007</a:t>
                      </a:r>
                      <a:r>
                        <a:rPr lang="en-US" altLang="zh-CN" sz="1600" kern="12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sz="1600" kern="1200" spc="-65" dirty="0">
                        <a:solidFill>
                          <a:schemeClr val="bg1">
                            <a:lumMod val="65000"/>
                          </a:schemeClr>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871010517"/>
                  </a:ext>
                </a:extLst>
              </a:tr>
              <a:tr h="378853">
                <a:tc>
                  <a:txBody>
                    <a:bodyPr/>
                    <a:lstStyle/>
                    <a:p>
                      <a:pPr marL="0" marR="0" lvl="0" indent="0" algn="l">
                        <a:spcBef>
                          <a:spcPts val="205"/>
                        </a:spcBef>
                        <a:spcAft>
                          <a:spcPts val="0"/>
                        </a:spcAft>
                        <a:buClr>
                          <a:srgbClr val="231F20"/>
                        </a:buClr>
                        <a:buFont typeface="Trebuchet MS" panose="020B0603020202020204" pitchFamily="34" charset="0"/>
                        <a:buNone/>
                      </a:pPr>
                      <a:r>
                        <a:rPr lang="en-US" altLang="zh-CN" sz="1600" dirty="0">
                          <a:effectLst/>
                          <a:latin typeface="Times New Roman" panose="02020603050405020304" pitchFamily="18" charset="0"/>
                          <a:ea typeface="华文楷体" panose="02010600040101010101" pitchFamily="2" charset="-122"/>
                          <a:cs typeface="Times New Roman" panose="02020603050405020304" pitchFamily="18" charset="0"/>
                        </a:rPr>
                        <a:t>…</a:t>
                      </a:r>
                    </a:p>
                  </a:txBody>
                  <a:tcPr/>
                </a:tc>
                <a:extLst>
                  <a:ext uri="{0D108BD9-81ED-4DB2-BD59-A6C34878D82A}">
                    <a16:rowId xmlns:a16="http://schemas.microsoft.com/office/drawing/2014/main" val="970577886"/>
                  </a:ext>
                </a:extLst>
              </a:tr>
            </a:tbl>
          </a:graphicData>
        </a:graphic>
      </p:graphicFrame>
      <p:sp>
        <p:nvSpPr>
          <p:cNvPr id="12" name="文本框 11">
            <a:extLst>
              <a:ext uri="{FF2B5EF4-FFF2-40B4-BE49-F238E27FC236}">
                <a16:creationId xmlns:a16="http://schemas.microsoft.com/office/drawing/2014/main" id="{E151C9EF-E825-47AD-99D4-B0E330427654}"/>
              </a:ext>
            </a:extLst>
          </p:cNvPr>
          <p:cNvSpPr txBox="1"/>
          <p:nvPr/>
        </p:nvSpPr>
        <p:spPr>
          <a:xfrm>
            <a:off x="736599" y="5205506"/>
            <a:ext cx="10924987"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Most of previous studies conducted in developed countries, little is know about such effect in the context of China</a:t>
            </a:r>
          </a:p>
          <a:p>
            <a:r>
              <a:rPr lang="en-US" altLang="zh-CN" b="1" dirty="0">
                <a:solidFill>
                  <a:schemeClr val="accent2">
                    <a:lumMod val="75000"/>
                  </a:schemeClr>
                </a:solidFill>
                <a:latin typeface="Times New Roman" panose="02020603050405020304" pitchFamily="18" charset="0"/>
                <a:cs typeface="Times New Roman" panose="02020603050405020304" pitchFamily="18" charset="0"/>
              </a:rPr>
              <a:t>Research question: </a:t>
            </a:r>
            <a:r>
              <a:rPr lang="en-US" altLang="zh-CN" b="1" kern="100" dirty="0">
                <a:solidFill>
                  <a:schemeClr val="accent2">
                    <a:lumMod val="75000"/>
                  </a:schemeClr>
                </a:solidFill>
                <a:latin typeface="Times New Roman" panose="02020603050405020304" pitchFamily="18" charset="0"/>
                <a:ea typeface="等线" panose="02010600030101010101" pitchFamily="2" charset="-122"/>
                <a:cs typeface="Times New Roman" panose="02020603050405020304" pitchFamily="18" charset="0"/>
              </a:rPr>
              <a:t>Higher-expenditure regions are less problematic if they can produce better health outcomes, what is the association </a:t>
            </a:r>
            <a:r>
              <a:rPr lang="en-US" altLang="zh-CN" sz="1800" b="1" kern="100" dirty="0">
                <a:solidFill>
                  <a:schemeClr val="accent2">
                    <a:lumMod val="75000"/>
                  </a:schemeClr>
                </a:solidFill>
                <a:effectLst/>
                <a:latin typeface="Times New Roman" panose="02020603050405020304" pitchFamily="18" charset="0"/>
                <a:ea typeface="等线" panose="02010600030101010101" pitchFamily="2" charset="-122"/>
                <a:cs typeface="Times New Roman" panose="02020603050405020304" pitchFamily="18" charset="0"/>
              </a:rPr>
              <a:t>between health expenditures and quality of care?</a:t>
            </a:r>
            <a:endParaRPr lang="zh-CN"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52CA38B-0204-4271-9C26-F5F829367B0A}"/>
              </a:ext>
            </a:extLst>
          </p:cNvPr>
          <p:cNvSpPr>
            <a:spLocks noGrp="1"/>
          </p:cNvSpPr>
          <p:nvPr>
            <p:ph type="sldNum" sz="quarter" idx="12"/>
          </p:nvPr>
        </p:nvSpPr>
        <p:spPr/>
        <p:txBody>
          <a:bodyPr/>
          <a:lstStyle/>
          <a:p>
            <a:fld id="{0FE64D3A-6AB6-4A5A-9A74-A7332117BB36}" type="slidenum">
              <a:rPr lang="zh-CN" altLang="en-US" smtClean="0"/>
              <a:t>3</a:t>
            </a:fld>
            <a:endParaRPr lang="zh-CN" altLang="en-US"/>
          </a:p>
        </p:txBody>
      </p:sp>
    </p:spTree>
    <p:extLst>
      <p:ext uri="{BB962C8B-B14F-4D97-AF65-F5344CB8AC3E}">
        <p14:creationId xmlns:p14="http://schemas.microsoft.com/office/powerpoint/2010/main" val="403244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B54F70-2D9A-4E22-A2FF-32FA37ED4F78}"/>
              </a:ext>
            </a:extLst>
          </p:cNvPr>
          <p:cNvSpPr txBox="1">
            <a:spLocks noGrp="1"/>
          </p:cNvSpPr>
          <p:nvPr>
            <p:ph type="title"/>
          </p:nvPr>
        </p:nvSpPr>
        <p:spPr>
          <a:xfrm>
            <a:off x="736600" y="398904"/>
            <a:ext cx="10515600" cy="48013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Study area and data source</a:t>
            </a:r>
            <a:endParaRPr lang="zh-CN" altLang="en-US" sz="28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ACBE2DC2-9BF5-4CCA-B616-464AFD51E7CE}"/>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3431" r="26318"/>
          <a:stretch/>
        </p:blipFill>
        <p:spPr bwMode="auto">
          <a:xfrm>
            <a:off x="726421" y="1504365"/>
            <a:ext cx="7579102" cy="3701137"/>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2A69C4A0-F5B2-496E-B45A-05587DC07F44}"/>
              </a:ext>
            </a:extLst>
          </p:cNvPr>
          <p:cNvSpPr txBox="1"/>
          <p:nvPr/>
        </p:nvSpPr>
        <p:spPr>
          <a:xfrm>
            <a:off x="652932" y="5247681"/>
            <a:ext cx="7726080" cy="584775"/>
          </a:xfrm>
          <a:prstGeom prst="rect">
            <a:avLst/>
          </a:prstGeom>
          <a:noFill/>
        </p:spPr>
        <p:txBody>
          <a:bodyPr wrap="square">
            <a:spAutoFit/>
          </a:bodyPr>
          <a:lstStyle/>
          <a:p>
            <a:pPr algn="l"/>
            <a:r>
              <a:rPr lang="en-US" altLang="zh-CN" sz="1600" kern="100" dirty="0">
                <a:solidFill>
                  <a:srgbClr val="000000"/>
                </a:solidFill>
                <a:effectLst/>
                <a:latin typeface="Times New Roman" panose="02020603050405020304" pitchFamily="18" charset="0"/>
                <a:ea typeface="等线" panose="02010600030101010101" pitchFamily="2" charset="-122"/>
              </a:rPr>
              <a:t>Sichuan province: ranks the fifth largest province (486,052 km</a:t>
            </a:r>
            <a:r>
              <a:rPr lang="en-US" altLang="zh-CN" sz="1600" kern="100" baseline="30000" dirty="0">
                <a:solidFill>
                  <a:srgbClr val="000000"/>
                </a:solidFill>
                <a:effectLst/>
                <a:latin typeface="Times New Roman" panose="02020603050405020304" pitchFamily="18" charset="0"/>
                <a:ea typeface="等线" panose="02010600030101010101" pitchFamily="2" charset="-122"/>
              </a:rPr>
              <a:t>2</a:t>
            </a:r>
            <a:r>
              <a:rPr lang="en-US" altLang="zh-CN" sz="1600" kern="100" dirty="0">
                <a:solidFill>
                  <a:srgbClr val="000000"/>
                </a:solidFill>
                <a:effectLst/>
                <a:latin typeface="Times New Roman" panose="02020603050405020304" pitchFamily="18" charset="0"/>
                <a:ea typeface="等线" panose="02010600030101010101" pitchFamily="2" charset="-122"/>
              </a:rPr>
              <a:t>) in land size and had a resident population of 83.75 million in 2019</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1">
            <a:extLst>
              <a:ext uri="{FF2B5EF4-FFF2-40B4-BE49-F238E27FC236}">
                <a16:creationId xmlns:a16="http://schemas.microsoft.com/office/drawing/2014/main" id="{E0DF9E9D-0FD9-4762-A026-22417F88F436}"/>
              </a:ext>
            </a:extLst>
          </p:cNvPr>
          <p:cNvSpPr txBox="1"/>
          <p:nvPr/>
        </p:nvSpPr>
        <p:spPr>
          <a:xfrm>
            <a:off x="7547182" y="1456554"/>
            <a:ext cx="3873853" cy="482478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85850" lvl="1" indent="-285750" algn="just" fontAlgn="base">
              <a:lnSpc>
                <a:spcPct val="150000"/>
              </a:lnSpc>
              <a:spcBef>
                <a:spcPct val="20000"/>
              </a:spcBef>
              <a:spcAft>
                <a:spcPct val="0"/>
              </a:spcAft>
              <a:buClr>
                <a:srgbClr val="B90000"/>
              </a:buClr>
              <a:buFont typeface="Wingdings" panose="05000000000000000000" charset="0"/>
              <a:buChar char="n"/>
              <a:defRPr/>
            </a:pPr>
            <a:r>
              <a:rPr lang="en-US" altLang="zh-CN" sz="1600" b="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Hospital discharge data</a:t>
            </a:r>
            <a:endParaRPr lang="en-US" altLang="zh-CN" sz="1600" b="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1085850" lvl="1" indent="-285750" algn="just" fontAlgn="base">
              <a:lnSpc>
                <a:spcPct val="150000"/>
              </a:lnSpc>
              <a:spcBef>
                <a:spcPct val="20000"/>
              </a:spcBef>
              <a:spcAft>
                <a:spcPct val="0"/>
              </a:spcAft>
              <a:buClr>
                <a:srgbClr val="CC0000"/>
              </a:buClr>
              <a:buFont typeface="Wingdings" panose="05000000000000000000" charset="0"/>
              <a:buChar char="p"/>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Discharge data in the fourth quarter from 2016 to 2019</a:t>
            </a:r>
          </a:p>
          <a:p>
            <a:pPr marL="800100" lvl="1" indent="0" algn="just" fontAlgn="base">
              <a:lnSpc>
                <a:spcPct val="150000"/>
              </a:lnSpc>
              <a:spcBef>
                <a:spcPct val="20000"/>
              </a:spcBef>
              <a:spcAft>
                <a:spcPct val="0"/>
              </a:spcAft>
              <a:buClr>
                <a:srgbClr val="CC0000"/>
              </a:buClr>
              <a:buFont typeface="Wingdings" panose="05000000000000000000" charset="0"/>
              <a:buNone/>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(from September to December)</a:t>
            </a:r>
          </a:p>
          <a:p>
            <a:pPr marL="800100" lvl="1" indent="0" algn="just" fontAlgn="base">
              <a:lnSpc>
                <a:spcPct val="150000"/>
              </a:lnSpc>
              <a:spcBef>
                <a:spcPct val="20000"/>
              </a:spcBef>
              <a:spcAft>
                <a:spcPct val="0"/>
              </a:spcAft>
              <a:buClr>
                <a:srgbClr val="CC0000"/>
              </a:buClr>
              <a:buFont typeface="Wingdings" panose="05000000000000000000" charset="0"/>
              <a:buNone/>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(2017-2019 for constructing units for analysis)</a:t>
            </a:r>
          </a:p>
          <a:p>
            <a:pPr marL="800100" lvl="1" indent="0" algn="just" fontAlgn="base">
              <a:lnSpc>
                <a:spcPct val="150000"/>
              </a:lnSpc>
              <a:spcBef>
                <a:spcPct val="20000"/>
              </a:spcBef>
              <a:spcAft>
                <a:spcPct val="0"/>
              </a:spcAft>
              <a:buClr>
                <a:srgbClr val="CC0000"/>
              </a:buClr>
              <a:buFont typeface="Wingdings" panose="05000000000000000000" charset="0"/>
              <a:buNone/>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(2016 only for IV strategy)</a:t>
            </a:r>
          </a:p>
          <a:p>
            <a:pPr marL="1085850" lvl="1" indent="-285750" algn="just" fontAlgn="base">
              <a:lnSpc>
                <a:spcPct val="150000"/>
              </a:lnSpc>
              <a:spcBef>
                <a:spcPct val="20000"/>
              </a:spcBef>
              <a:spcAft>
                <a:spcPct val="0"/>
              </a:spcAft>
              <a:buClr>
                <a:srgbClr val="CC0000"/>
              </a:buClr>
              <a:buFont typeface="Wingdings" panose="05000000000000000000" charset="0"/>
              <a:buChar char="p"/>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AMI hospital discharge data from 2017 to 2019</a:t>
            </a:r>
          </a:p>
          <a:p>
            <a:pPr marL="1143000" marR="0" lvl="1" indent="-342900" algn="just" defTabSz="914400" rtl="0" eaLnBrk="1" fontAlgn="base" latinLnBrk="0" hangingPunct="1">
              <a:lnSpc>
                <a:spcPct val="150000"/>
              </a:lnSpc>
              <a:spcBef>
                <a:spcPct val="20000"/>
              </a:spcBef>
              <a:spcAft>
                <a:spcPct val="0"/>
              </a:spcAft>
              <a:buClr>
                <a:srgbClr val="B90000"/>
              </a:buClr>
              <a:buSzTx/>
              <a:buFont typeface="Wingdings" panose="05000000000000000000" charset="0"/>
              <a:buChar char="n"/>
              <a:defRPr/>
            </a:pPr>
            <a:r>
              <a:rPr lang="en-US" altLang="zh-CN" sz="1600" b="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Hospital-level administrative data</a:t>
            </a:r>
          </a:p>
          <a:p>
            <a:pPr marL="1143000" marR="0" lvl="1" indent="-342900" algn="just" defTabSz="914400" rtl="0" eaLnBrk="1" fontAlgn="base" latinLnBrk="0" hangingPunct="1">
              <a:lnSpc>
                <a:spcPct val="150000"/>
              </a:lnSpc>
              <a:spcBef>
                <a:spcPct val="20000"/>
              </a:spcBef>
              <a:spcAft>
                <a:spcPct val="0"/>
              </a:spcAft>
              <a:buClr>
                <a:srgbClr val="B90000"/>
              </a:buClr>
              <a:buSzTx/>
              <a:buFont typeface="Wingdings" panose="05000000000000000000" charset="0"/>
              <a:buChar char="p"/>
              <a:defRPr/>
            </a:pPr>
            <a:r>
              <a:rPr lang="en-US" altLang="zh-CN" sz="16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Hospitals' annual report</a:t>
            </a:r>
          </a:p>
        </p:txBody>
      </p:sp>
      <p:sp>
        <p:nvSpPr>
          <p:cNvPr id="2" name="灯片编号占位符 1">
            <a:extLst>
              <a:ext uri="{FF2B5EF4-FFF2-40B4-BE49-F238E27FC236}">
                <a16:creationId xmlns:a16="http://schemas.microsoft.com/office/drawing/2014/main" id="{B1601226-B454-4085-9D02-0A67AAB908B1}"/>
              </a:ext>
            </a:extLst>
          </p:cNvPr>
          <p:cNvSpPr>
            <a:spLocks noGrp="1"/>
          </p:cNvSpPr>
          <p:nvPr>
            <p:ph type="sldNum" sz="quarter" idx="12"/>
          </p:nvPr>
        </p:nvSpPr>
        <p:spPr/>
        <p:txBody>
          <a:bodyPr/>
          <a:lstStyle/>
          <a:p>
            <a:fld id="{0FE64D3A-6AB6-4A5A-9A74-A7332117BB36}" type="slidenum">
              <a:rPr lang="zh-CN" altLang="en-US" smtClean="0"/>
              <a:t>4</a:t>
            </a:fld>
            <a:endParaRPr lang="zh-CN" altLang="en-US"/>
          </a:p>
        </p:txBody>
      </p:sp>
    </p:spTree>
    <p:extLst>
      <p:ext uri="{BB962C8B-B14F-4D97-AF65-F5344CB8AC3E}">
        <p14:creationId xmlns:p14="http://schemas.microsoft.com/office/powerpoint/2010/main" val="249668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98625-DFDA-4B86-B1D3-5A31691111B4}"/>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75D4D24-108C-40CF-AFA3-BE2E7647F507}"/>
              </a:ext>
            </a:extLst>
          </p:cNvPr>
          <p:cNvSpPr>
            <a:spLocks noGrp="1"/>
          </p:cNvSpPr>
          <p:nvPr>
            <p:ph idx="1"/>
          </p:nvPr>
        </p:nvSpPr>
        <p:spPr/>
        <p:txBody>
          <a:bodyPr>
            <a:normAutofit/>
          </a:bodyPr>
          <a:lstStyle/>
          <a:p>
            <a:r>
              <a:rPr lang="en-US" altLang="zh-CN" sz="2000" b="1" dirty="0">
                <a:latin typeface="Times New Roman" panose="02020603050405020304" pitchFamily="18" charset="0"/>
                <a:cs typeface="Times New Roman" panose="02020603050405020304" pitchFamily="18" charset="0"/>
              </a:rPr>
              <a:t>Choice of disease: </a:t>
            </a:r>
            <a:r>
              <a:rPr lang="en-US" altLang="zh-CN" sz="2000" b="1" dirty="0">
                <a:latin typeface="Times New Roman" panose="02020603050405020304" pitchFamily="18" charset="0"/>
                <a:ea typeface="方正楷体_GBK" panose="03000509000000000000" pitchFamily="65" charset="-122"/>
                <a:cs typeface="Times New Roman" panose="02020603050405020304" pitchFamily="18" charset="0"/>
              </a:rPr>
              <a:t>acute myocardial infarction (AMI)</a:t>
            </a:r>
            <a:endParaRPr lang="en-US" altLang="zh-CN" sz="2000" b="1"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“Pickiness” of patients and their providers among hospitals has less chance of happening </a:t>
            </a:r>
          </a:p>
          <a:p>
            <a:r>
              <a:rPr lang="en-US" altLang="zh-CN" sz="1800" dirty="0">
                <a:latin typeface="Times New Roman" panose="02020603050405020304" pitchFamily="18" charset="0"/>
                <a:cs typeface="Times New Roman" panose="02020603050405020304" pitchFamily="18" charset="0"/>
              </a:rPr>
              <a:t>AMI is highly prevalent, and it is the leading cause of mortality, resulting in a large number of hospital admissions for sample size guarantee</a:t>
            </a:r>
            <a:endParaRPr lang="zh-CN"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Hospitals that provide higher-quality services can achieve substantially lower mortality rates or cause fewer readmission cases</a:t>
            </a:r>
          </a:p>
          <a:p>
            <a:r>
              <a:rPr lang="en-CA" altLang="zh-CN" sz="1800" dirty="0">
                <a:latin typeface="Times New Roman" panose="02020603050405020304" pitchFamily="18" charset="0"/>
                <a:cs typeface="Times New Roman" panose="02020603050405020304" pitchFamily="18" charset="0"/>
              </a:rPr>
              <a:t>Hospitals have to treat AMI, and they treat a lot of it -- so we really care if the spending gradient affects quality here from a policy perspective; if it doesn't, we need to start talking about how to resign spending in</a:t>
            </a:r>
            <a:endParaRPr lang="zh-CN" altLang="en-US" sz="18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2BDD433F-10E6-43A7-AE87-85468D1FD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72263">
            <a:off x="7416555" y="505036"/>
            <a:ext cx="1399604" cy="1374352"/>
          </a:xfrm>
          <a:prstGeom prst="rect">
            <a:avLst/>
          </a:prstGeom>
          <a:effectLst>
            <a:glow rad="63500">
              <a:schemeClr val="bg2">
                <a:lumMod val="90000"/>
                <a:alpha val="40000"/>
              </a:schemeClr>
            </a:glow>
            <a:reflection stA="0" endPos="14000" dist="50800" dir="5400000" sy="-100000" algn="bl" rotWithShape="0"/>
            <a:softEdge rad="76200"/>
          </a:effectLst>
        </p:spPr>
      </p:pic>
      <p:sp>
        <p:nvSpPr>
          <p:cNvPr id="4" name="灯片编号占位符 3">
            <a:extLst>
              <a:ext uri="{FF2B5EF4-FFF2-40B4-BE49-F238E27FC236}">
                <a16:creationId xmlns:a16="http://schemas.microsoft.com/office/drawing/2014/main" id="{801287DB-17A2-4A99-ABF9-2816158D363D}"/>
              </a:ext>
            </a:extLst>
          </p:cNvPr>
          <p:cNvSpPr>
            <a:spLocks noGrp="1"/>
          </p:cNvSpPr>
          <p:nvPr>
            <p:ph type="sldNum" sz="quarter" idx="12"/>
          </p:nvPr>
        </p:nvSpPr>
        <p:spPr/>
        <p:txBody>
          <a:bodyPr/>
          <a:lstStyle/>
          <a:p>
            <a:fld id="{0FE64D3A-6AB6-4A5A-9A74-A7332117BB36}" type="slidenum">
              <a:rPr lang="zh-CN" altLang="en-US" smtClean="0"/>
              <a:t>5</a:t>
            </a:fld>
            <a:endParaRPr lang="zh-CN" altLang="en-US"/>
          </a:p>
        </p:txBody>
      </p:sp>
    </p:spTree>
    <p:extLst>
      <p:ext uri="{BB962C8B-B14F-4D97-AF65-F5344CB8AC3E}">
        <p14:creationId xmlns:p14="http://schemas.microsoft.com/office/powerpoint/2010/main" val="280402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8B4D3C-1239-4635-850A-6E64AE0E2C32}"/>
              </a:ext>
            </a:extLst>
          </p:cNvPr>
          <p:cNvSpPr>
            <a:spLocks noGrp="1"/>
          </p:cNvSpPr>
          <p:nvPr>
            <p:ph idx="1"/>
          </p:nvPr>
        </p:nvSpPr>
        <p:spPr>
          <a:xfrm>
            <a:off x="737355" y="1625227"/>
            <a:ext cx="11113985" cy="4351338"/>
          </a:xfrm>
        </p:spPr>
        <p:txBody>
          <a:bodyPr>
            <a:normAutofit/>
          </a:bodyPr>
          <a:lstStyle/>
          <a:p>
            <a:r>
              <a:rPr lang="en-US" altLang="zh-CN" sz="2000" dirty="0">
                <a:latin typeface="Times New Roman" panose="02020603050405020304" pitchFamily="18" charset="0"/>
                <a:cs typeface="Times New Roman" panose="02020603050405020304" pitchFamily="18" charset="0"/>
              </a:rPr>
              <a:t>Quality measures:</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(1) </a:t>
            </a:r>
            <a:r>
              <a:rPr lang="en-US" altLang="zh-CN" sz="1800" dirty="0">
                <a:latin typeface="Times New Roman" panose="02020603050405020304" pitchFamily="18" charset="0"/>
                <a:cs typeface="Times New Roman" panose="02020603050405020304" pitchFamily="18" charset="0"/>
              </a:rPr>
              <a:t>30 day </a:t>
            </a:r>
            <a:r>
              <a:rPr lang="en-US" altLang="zh-CN" sz="1800" kern="100" dirty="0">
                <a:solidFill>
                  <a:srgbClr val="000000"/>
                </a:solidFill>
                <a:effectLst/>
                <a:latin typeface="Times New Roman" panose="02020603050405020304" pitchFamily="18" charset="0"/>
                <a:ea typeface="等线" panose="02010600030101010101" pitchFamily="2" charset="-122"/>
              </a:rPr>
              <a:t>all-cause unplanned readmission; (2) in-hospital mortality</a:t>
            </a:r>
          </a:p>
          <a:p>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Definition of health expenditure: </a:t>
            </a:r>
            <a:r>
              <a:rPr lang="en-US" altLang="zh-CN" sz="1800" kern="100" dirty="0">
                <a:solidFill>
                  <a:srgbClr val="000000"/>
                </a:solidFill>
                <a:effectLst/>
                <a:latin typeface="Times New Roman" panose="02020603050405020304" pitchFamily="18" charset="0"/>
                <a:ea typeface="等线" panose="02010600030101010101" pitchFamily="2" charset="-122"/>
              </a:rPr>
              <a:t>total inpatient expenditures during the index hospitalization for treatment of AMI</a:t>
            </a:r>
          </a:p>
          <a:p>
            <a:endParaRPr lang="en-US" altLang="zh-CN" sz="1800" kern="100" dirty="0">
              <a:solidFill>
                <a:srgbClr val="000000"/>
              </a:solidFill>
              <a:effectLst/>
              <a:latin typeface="Times New Roman" panose="02020603050405020304" pitchFamily="18" charset="0"/>
              <a:ea typeface="等线" panose="02010600030101010101" pitchFamily="2" charset="-122"/>
            </a:endParaRPr>
          </a:p>
          <a:p>
            <a:r>
              <a:rPr lang="en-US" altLang="zh-CN" sz="1800" b="1"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Quality measure criterions: </a:t>
            </a:r>
            <a:r>
              <a:rPr lang="en-US" altLang="zh-CN" sz="1800" kern="100" dirty="0">
                <a:effectLst/>
                <a:latin typeface="Times New Roman" panose="02020603050405020304" pitchFamily="18" charset="0"/>
                <a:ea typeface="等线" panose="02010600030101010101" pitchFamily="2" charset="-122"/>
              </a:rPr>
              <a:t>patients admitted in secondary or tertiary hospitals; whose urgency status when admission were critical urgent or urgent; excluded AMI patients who admitted after December 1, 2019</a:t>
            </a:r>
            <a:endParaRPr lang="en-US" altLang="zh-CN" sz="1800" b="1"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r>
              <a:rPr lang="en-US" altLang="zh-CN" sz="1800" b="1"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Health expenditure criterions: </a:t>
            </a:r>
            <a:r>
              <a:rPr lang="en-US" altLang="zh-CN" sz="1800" kern="100" dirty="0">
                <a:effectLst/>
                <a:latin typeface="Times New Roman" panose="02020603050405020304" pitchFamily="18" charset="0"/>
                <a:ea typeface="等线" panose="02010600030101010101" pitchFamily="2" charset="-122"/>
              </a:rPr>
              <a:t>excluded AMI patients whose total inpatient expenditures are fewer than 100 Chinese yuan, after removing the extreme value of total inpatient expenditures (maximum and minimum expenditures), we included the AMI patients whose total inpatient expenditures were in the 95% cost range</a:t>
            </a:r>
            <a:endParaRPr lang="en-US" altLang="zh-CN" sz="1800" b="1"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endParaRPr lang="zh-CN" altLang="en-US" sz="2000" b="1"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33E621D0-9298-4448-9E35-10176DFFE91D}"/>
              </a:ext>
            </a:extLst>
          </p:cNvPr>
          <p:cNvSpPr>
            <a:spLocks noGrp="1"/>
          </p:cNvSpPr>
          <p:nvPr>
            <p:ph type="title"/>
          </p:nvPr>
        </p:nvSpPr>
        <p:spPr>
          <a:xfrm>
            <a:off x="737356" y="454818"/>
            <a:ext cx="10515600" cy="368301"/>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sp>
        <p:nvSpPr>
          <p:cNvPr id="13" name="文本框 11">
            <a:extLst>
              <a:ext uri="{FF2B5EF4-FFF2-40B4-BE49-F238E27FC236}">
                <a16:creationId xmlns:a16="http://schemas.microsoft.com/office/drawing/2014/main" id="{50E1E602-E8A1-4F39-BB16-02C91FD51BE2}"/>
              </a:ext>
            </a:extLst>
          </p:cNvPr>
          <p:cNvSpPr txBox="1"/>
          <p:nvPr/>
        </p:nvSpPr>
        <p:spPr>
          <a:xfrm>
            <a:off x="721036" y="1364561"/>
            <a:ext cx="5125308"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B90000"/>
              </a:buClr>
              <a:buFont typeface="Wingdings" panose="05000000000000000000" charset="0"/>
              <a:buChar char="n"/>
            </a:pPr>
            <a:r>
              <a:rPr lang="en-US" b="1" spc="95" dirty="0">
                <a:solidFill>
                  <a:schemeClr val="tx1"/>
                </a:solidFill>
                <a:latin typeface="Times New Roman" panose="02020603050405020304" pitchFamily="18" charset="0"/>
                <a:cs typeface="Times New Roman" panose="02020603050405020304" pitchFamily="18" charset="0"/>
                <a:sym typeface="+mn-ea"/>
              </a:rPr>
              <a:t>Main definitions</a:t>
            </a:r>
            <a:endParaRPr dirty="0">
              <a:solidFill>
                <a:schemeClr val="tx1"/>
              </a:solidFill>
              <a:latin typeface="Times New Roman" panose="02020603050405020304" pitchFamily="18" charset="0"/>
              <a:cs typeface="Times New Roman" panose="02020603050405020304" pitchFamily="18" charset="0"/>
            </a:endParaRPr>
          </a:p>
          <a:p>
            <a:pPr marL="285750" indent="-285750"/>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文本框 11">
            <a:extLst>
              <a:ext uri="{FF2B5EF4-FFF2-40B4-BE49-F238E27FC236}">
                <a16:creationId xmlns:a16="http://schemas.microsoft.com/office/drawing/2014/main" id="{3A04E018-B465-4D26-A44C-5303A8B6A859}"/>
              </a:ext>
            </a:extLst>
          </p:cNvPr>
          <p:cNvSpPr txBox="1"/>
          <p:nvPr/>
        </p:nvSpPr>
        <p:spPr>
          <a:xfrm>
            <a:off x="721036" y="3034702"/>
            <a:ext cx="1028325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B90000"/>
              </a:buClr>
              <a:buFont typeface="Wingdings" panose="05000000000000000000" charset="0"/>
              <a:buChar char="n"/>
            </a:pPr>
            <a:r>
              <a:rPr lang="en-US" b="1" spc="95" dirty="0">
                <a:solidFill>
                  <a:schemeClr val="tx1"/>
                </a:solidFill>
                <a:latin typeface="Times New Roman" panose="02020603050405020304" pitchFamily="18" charset="0"/>
                <a:cs typeface="Times New Roman" panose="02020603050405020304" pitchFamily="18" charset="0"/>
                <a:sym typeface="+mn-ea"/>
              </a:rPr>
              <a:t>Samples (final sample 19,031 for quality measure 1# and 20,917 for quality measure #2)</a:t>
            </a:r>
            <a:endParaRPr dirty="0">
              <a:solidFill>
                <a:schemeClr val="tx1"/>
              </a:solidFill>
              <a:latin typeface="Times New Roman" panose="02020603050405020304" pitchFamily="18" charset="0"/>
              <a:cs typeface="Times New Roman" panose="02020603050405020304" pitchFamily="18" charset="0"/>
            </a:endParaRPr>
          </a:p>
          <a:p>
            <a:pPr marL="285750" indent="-285750"/>
            <a:endParaRPr lang="zh-CN" alt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84A5DD7-A5DB-479F-951E-B6A6B96149E4}"/>
              </a:ext>
            </a:extLst>
          </p:cNvPr>
          <p:cNvSpPr>
            <a:spLocks noGrp="1"/>
          </p:cNvSpPr>
          <p:nvPr>
            <p:ph type="sldNum" sz="quarter" idx="12"/>
          </p:nvPr>
        </p:nvSpPr>
        <p:spPr/>
        <p:txBody>
          <a:bodyPr/>
          <a:lstStyle/>
          <a:p>
            <a:fld id="{0FE64D3A-6AB6-4A5A-9A74-A7332117BB36}" type="slidenum">
              <a:rPr lang="zh-CN" altLang="en-US" smtClean="0"/>
              <a:t>6</a:t>
            </a:fld>
            <a:endParaRPr lang="zh-CN" altLang="en-US"/>
          </a:p>
        </p:txBody>
      </p:sp>
    </p:spTree>
    <p:extLst>
      <p:ext uri="{BB962C8B-B14F-4D97-AF65-F5344CB8AC3E}">
        <p14:creationId xmlns:p14="http://schemas.microsoft.com/office/powerpoint/2010/main" val="213343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0A4D16-6957-446E-B9AD-FF5C41493E04}"/>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741916D1-9E98-42C9-AE3A-1E7BA4303F22}"/>
              </a:ext>
            </a:extLst>
          </p:cNvPr>
          <p:cNvSpPr/>
          <p:nvPr/>
        </p:nvSpPr>
        <p:spPr>
          <a:xfrm>
            <a:off x="2154682" y="4608834"/>
            <a:ext cx="2788601" cy="1153459"/>
          </a:xfrm>
          <a:prstGeom prst="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C100815-A516-4FA8-BF6A-FD2B2FE55898}"/>
              </a:ext>
            </a:extLst>
          </p:cNvPr>
          <p:cNvSpPr/>
          <p:nvPr/>
        </p:nvSpPr>
        <p:spPr>
          <a:xfrm>
            <a:off x="7396048" y="4608834"/>
            <a:ext cx="2668328" cy="1153459"/>
          </a:xfrm>
          <a:prstGeom prst="rect">
            <a:avLst/>
          </a:prstGeom>
          <a:solidFill>
            <a:schemeClr val="accent5">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C5711D8-2EB3-4B1E-98B0-11CA7624742A}"/>
              </a:ext>
            </a:extLst>
          </p:cNvPr>
          <p:cNvSpPr txBox="1"/>
          <p:nvPr/>
        </p:nvSpPr>
        <p:spPr>
          <a:xfrm>
            <a:off x="2154682" y="4847949"/>
            <a:ext cx="2938854"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Total inpatient expenditure</a:t>
            </a:r>
          </a:p>
          <a:p>
            <a:r>
              <a:rPr lang="en-US" altLang="zh-CN" b="1" dirty="0">
                <a:latin typeface="Times New Roman" panose="02020603050405020304" pitchFamily="18" charset="0"/>
                <a:cs typeface="Times New Roman" panose="02020603050405020304" pitchFamily="18" charset="0"/>
              </a:rPr>
              <a:t>                    X</a:t>
            </a:r>
            <a:endParaRPr lang="zh-CN" altLang="en-US"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FB06B02E-943E-4F76-846E-5FCB0CF4270A}"/>
              </a:ext>
            </a:extLst>
          </p:cNvPr>
          <p:cNvSpPr txBox="1"/>
          <p:nvPr/>
        </p:nvSpPr>
        <p:spPr>
          <a:xfrm>
            <a:off x="7781689" y="4821594"/>
            <a:ext cx="2263862"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Quality measures</a:t>
            </a:r>
          </a:p>
          <a:p>
            <a:r>
              <a:rPr lang="en-US" altLang="zh-CN" b="1" dirty="0">
                <a:latin typeface="Times New Roman" panose="02020603050405020304" pitchFamily="18" charset="0"/>
                <a:cs typeface="Times New Roman" panose="02020603050405020304" pitchFamily="18" charset="0"/>
              </a:rPr>
              <a:t>             Y</a:t>
            </a:r>
            <a:endParaRPr lang="zh-CN" altLang="en-US" b="1" dirty="0">
              <a:latin typeface="Times New Roman" panose="02020603050405020304" pitchFamily="18" charset="0"/>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84216DD1-6BB9-4B53-B864-D8F3690C3807}"/>
              </a:ext>
            </a:extLst>
          </p:cNvPr>
          <p:cNvCxnSpPr>
            <a:cxnSpLocks/>
            <a:stCxn id="23" idx="2"/>
            <a:endCxn id="11" idx="0"/>
          </p:cNvCxnSpPr>
          <p:nvPr/>
        </p:nvCxnSpPr>
        <p:spPr>
          <a:xfrm flipH="1">
            <a:off x="3548983" y="3404943"/>
            <a:ext cx="2418367" cy="12038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017CEA1E-8D09-480E-BBE7-7593630E61B0}"/>
              </a:ext>
            </a:extLst>
          </p:cNvPr>
          <p:cNvSpPr/>
          <p:nvPr/>
        </p:nvSpPr>
        <p:spPr>
          <a:xfrm>
            <a:off x="4153010" y="2099157"/>
            <a:ext cx="3628680" cy="1305786"/>
          </a:xfrm>
          <a:prstGeom prst="rect">
            <a:avLst/>
          </a:prstGeom>
          <a:solidFill>
            <a:srgbClr val="E7E6E6"/>
          </a:solidFill>
          <a:ln w="285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000000"/>
                </a:solidFill>
                <a:latin typeface="Times New Roman" panose="02020603050405020304" pitchFamily="18" charset="0"/>
                <a:ea typeface="等线" panose="02010600030101010101" pitchFamily="2" charset="-122"/>
              </a:rPr>
              <a:t>Unobserved confounders</a:t>
            </a:r>
          </a:p>
          <a:p>
            <a:pPr algn="ctr"/>
            <a:r>
              <a:rPr lang="en-US" altLang="zh-CN" sz="1800" kern="100" dirty="0">
                <a:solidFill>
                  <a:srgbClr val="000000"/>
                </a:solidFill>
                <a:effectLst/>
                <a:latin typeface="Times New Roman" panose="02020603050405020304" pitchFamily="18" charset="0"/>
                <a:ea typeface="等线" panose="02010600030101010101" pitchFamily="2" charset="-122"/>
              </a:rPr>
              <a:t> physicians’ beliefs, medical uncertainty or clinical indications</a:t>
            </a:r>
          </a:p>
        </p:txBody>
      </p:sp>
      <p:sp>
        <p:nvSpPr>
          <p:cNvPr id="28" name="文本框 27">
            <a:extLst>
              <a:ext uri="{FF2B5EF4-FFF2-40B4-BE49-F238E27FC236}">
                <a16:creationId xmlns:a16="http://schemas.microsoft.com/office/drawing/2014/main" id="{F5D9D17A-E392-4F98-8270-1B6A1D36E7BF}"/>
              </a:ext>
            </a:extLst>
          </p:cNvPr>
          <p:cNvSpPr txBox="1"/>
          <p:nvPr/>
        </p:nvSpPr>
        <p:spPr>
          <a:xfrm>
            <a:off x="3105206" y="4758843"/>
            <a:ext cx="6116926" cy="369332"/>
          </a:xfrm>
          <a:prstGeom prst="rect">
            <a:avLst/>
          </a:prstGeom>
          <a:noFill/>
        </p:spPr>
        <p:txBody>
          <a:bodyPr wrap="square">
            <a:spAutoFit/>
          </a:bodyPr>
          <a:lstStyle/>
          <a:p>
            <a:pPr algn="ctr"/>
            <a:r>
              <a:rPr lang="en-US" altLang="zh-CN" b="1" kern="100" dirty="0">
                <a:solidFill>
                  <a:srgbClr val="000000"/>
                </a:solidFill>
                <a:latin typeface="Times New Roman" panose="02020603050405020304" pitchFamily="18" charset="0"/>
                <a:ea typeface="等线" panose="02010600030101010101" pitchFamily="2" charset="-122"/>
              </a:rPr>
              <a:t>Simultaneous problems</a:t>
            </a:r>
          </a:p>
        </p:txBody>
      </p:sp>
      <p:cxnSp>
        <p:nvCxnSpPr>
          <p:cNvPr id="20" name="直接箭头连接符 19">
            <a:extLst>
              <a:ext uri="{FF2B5EF4-FFF2-40B4-BE49-F238E27FC236}">
                <a16:creationId xmlns:a16="http://schemas.microsoft.com/office/drawing/2014/main" id="{7D6CC4C7-CE3B-4C6C-84B9-41A65DC671FA}"/>
              </a:ext>
            </a:extLst>
          </p:cNvPr>
          <p:cNvCxnSpPr>
            <a:cxnSpLocks/>
            <a:endCxn id="14" idx="1"/>
          </p:cNvCxnSpPr>
          <p:nvPr/>
        </p:nvCxnSpPr>
        <p:spPr>
          <a:xfrm>
            <a:off x="4955276" y="5182624"/>
            <a:ext cx="2440772" cy="294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6569020-83D6-4AB9-B70A-F400E7FE5B87}"/>
              </a:ext>
            </a:extLst>
          </p:cNvPr>
          <p:cNvCxnSpPr>
            <a:cxnSpLocks/>
            <a:endCxn id="14" idx="0"/>
          </p:cNvCxnSpPr>
          <p:nvPr/>
        </p:nvCxnSpPr>
        <p:spPr>
          <a:xfrm>
            <a:off x="5997082" y="3404943"/>
            <a:ext cx="2733130" cy="12038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灯片编号占位符 1">
            <a:extLst>
              <a:ext uri="{FF2B5EF4-FFF2-40B4-BE49-F238E27FC236}">
                <a16:creationId xmlns:a16="http://schemas.microsoft.com/office/drawing/2014/main" id="{3F56D16C-A384-48C0-BC3E-2C19EB2A8084}"/>
              </a:ext>
            </a:extLst>
          </p:cNvPr>
          <p:cNvSpPr>
            <a:spLocks noGrp="1"/>
          </p:cNvSpPr>
          <p:nvPr>
            <p:ph type="sldNum" sz="quarter" idx="12"/>
          </p:nvPr>
        </p:nvSpPr>
        <p:spPr/>
        <p:txBody>
          <a:bodyPr/>
          <a:lstStyle/>
          <a:p>
            <a:fld id="{0FE64D3A-6AB6-4A5A-9A74-A7332117BB36}" type="slidenum">
              <a:rPr lang="zh-CN" altLang="en-US" smtClean="0"/>
              <a:t>7</a:t>
            </a:fld>
            <a:endParaRPr lang="zh-CN" altLang="en-US"/>
          </a:p>
        </p:txBody>
      </p:sp>
    </p:spTree>
    <p:extLst>
      <p:ext uri="{BB962C8B-B14F-4D97-AF65-F5344CB8AC3E}">
        <p14:creationId xmlns:p14="http://schemas.microsoft.com/office/powerpoint/2010/main" val="293968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22FDA5E-6B17-4CC5-ADBE-92992F963734}"/>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A8D9325E-2091-450E-8697-CBFEBFF4A4E6}"/>
              </a:ext>
            </a:extLst>
          </p:cNvPr>
          <p:cNvGrpSpPr/>
          <p:nvPr/>
        </p:nvGrpSpPr>
        <p:grpSpPr>
          <a:xfrm>
            <a:off x="692306" y="4018919"/>
            <a:ext cx="10446789" cy="1165714"/>
            <a:chOff x="771005" y="4413366"/>
            <a:chExt cx="10446789" cy="1165714"/>
          </a:xfrm>
        </p:grpSpPr>
        <p:grpSp>
          <p:nvGrpSpPr>
            <p:cNvPr id="11" name="组合 10">
              <a:extLst>
                <a:ext uri="{FF2B5EF4-FFF2-40B4-BE49-F238E27FC236}">
                  <a16:creationId xmlns:a16="http://schemas.microsoft.com/office/drawing/2014/main" id="{EDEF0887-DC56-4E16-8AF5-4D77DCC00A82}"/>
                </a:ext>
              </a:extLst>
            </p:cNvPr>
            <p:cNvGrpSpPr/>
            <p:nvPr/>
          </p:nvGrpSpPr>
          <p:grpSpPr>
            <a:xfrm>
              <a:off x="771005" y="4413366"/>
              <a:ext cx="10446789" cy="1165714"/>
              <a:chOff x="872565" y="3580189"/>
              <a:chExt cx="10446789" cy="1165714"/>
            </a:xfrm>
          </p:grpSpPr>
          <p:sp>
            <p:nvSpPr>
              <p:cNvPr id="12" name="矩形 11">
                <a:extLst>
                  <a:ext uri="{FF2B5EF4-FFF2-40B4-BE49-F238E27FC236}">
                    <a16:creationId xmlns:a16="http://schemas.microsoft.com/office/drawing/2014/main" id="{80FA70FC-3473-48F0-B20C-6433AB192842}"/>
                  </a:ext>
                </a:extLst>
              </p:cNvPr>
              <p:cNvSpPr/>
              <p:nvPr/>
            </p:nvSpPr>
            <p:spPr>
              <a:xfrm>
                <a:off x="872565" y="3580189"/>
                <a:ext cx="2659200" cy="1153459"/>
              </a:xfrm>
              <a:prstGeom prst="rect">
                <a:avLst/>
              </a:prstGeom>
              <a:solidFill>
                <a:schemeClr val="accent4">
                  <a:lumMod val="40000"/>
                  <a:lumOff val="6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D39BE29B-0C8E-42D3-975D-6207932D867F}"/>
                  </a:ext>
                </a:extLst>
              </p:cNvPr>
              <p:cNvCxnSpPr>
                <a:cxnSpLocks/>
                <a:stCxn id="12" idx="3"/>
              </p:cNvCxnSpPr>
              <p:nvPr/>
            </p:nvCxnSpPr>
            <p:spPr>
              <a:xfrm>
                <a:off x="3531765" y="4156919"/>
                <a:ext cx="1177694" cy="27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7C5B9E1B-ABA1-44ED-ACD8-D583D0C97E39}"/>
                  </a:ext>
                </a:extLst>
              </p:cNvPr>
              <p:cNvSpPr/>
              <p:nvPr/>
            </p:nvSpPr>
            <p:spPr>
              <a:xfrm>
                <a:off x="4709459" y="3592444"/>
                <a:ext cx="2779061" cy="1153459"/>
              </a:xfrm>
              <a:prstGeom prst="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3820D059-69A1-45AD-851A-C4AF6D254842}"/>
                  </a:ext>
                </a:extLst>
              </p:cNvPr>
              <p:cNvCxnSpPr/>
              <p:nvPr/>
            </p:nvCxnSpPr>
            <p:spPr>
              <a:xfrm>
                <a:off x="7482460" y="4166470"/>
                <a:ext cx="1177694" cy="27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2595927F-04D8-4E1A-A603-1E97A8033DB9}"/>
                  </a:ext>
                </a:extLst>
              </p:cNvPr>
              <p:cNvSpPr/>
              <p:nvPr/>
            </p:nvSpPr>
            <p:spPr>
              <a:xfrm>
                <a:off x="8660154" y="3592444"/>
                <a:ext cx="2659200" cy="1153459"/>
              </a:xfrm>
              <a:prstGeom prst="rect">
                <a:avLst/>
              </a:prstGeom>
              <a:solidFill>
                <a:schemeClr val="accent5">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2FCAD2D3-C3F4-43F0-BC12-8F36EF318153}"/>
                </a:ext>
              </a:extLst>
            </p:cNvPr>
            <p:cNvSpPr txBox="1"/>
            <p:nvPr/>
          </p:nvSpPr>
          <p:spPr>
            <a:xfrm>
              <a:off x="1135496" y="4556046"/>
              <a:ext cx="2731406" cy="923330"/>
            </a:xfrm>
            <a:prstGeom prst="rect">
              <a:avLst/>
            </a:prstGeom>
            <a:noFill/>
          </p:spPr>
          <p:txBody>
            <a:bodyPr wrap="square" rtlCol="0">
              <a:spAutoFit/>
            </a:bodyPr>
            <a:lstStyle/>
            <a:p>
              <a:r>
                <a:rPr lang="en-CA" altLang="zh-CN" sz="1800" b="1" kern="100" dirty="0">
                  <a:effectLst/>
                  <a:latin typeface="Times New Roman" panose="02020603050405020304" pitchFamily="18" charset="0"/>
                  <a:cs typeface="Times New Roman" panose="02020603050405020304" pitchFamily="18" charset="0"/>
                </a:rPr>
                <a:t>hospital-specific treatment level</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Z</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08AD576-9EB3-45DE-8B70-5761F52635EF}"/>
                </a:ext>
              </a:extLst>
            </p:cNvPr>
            <p:cNvSpPr txBox="1"/>
            <p:nvPr/>
          </p:nvSpPr>
          <p:spPr>
            <a:xfrm>
              <a:off x="4601839" y="4640075"/>
              <a:ext cx="2928800"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Total inpatient expenditure</a:t>
              </a:r>
            </a:p>
            <a:p>
              <a:r>
                <a:rPr lang="en-US" altLang="zh-CN" b="1" dirty="0">
                  <a:latin typeface="Times New Roman" panose="02020603050405020304" pitchFamily="18" charset="0"/>
                  <a:cs typeface="Times New Roman" panose="02020603050405020304" pitchFamily="18" charset="0"/>
                </a:rPr>
                <a:t>                    X</a:t>
              </a:r>
              <a:endParaRPr lang="zh-CN" altLang="en-US"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3685242-A374-4486-BE0B-460D22BC7422}"/>
                </a:ext>
              </a:extLst>
            </p:cNvPr>
            <p:cNvSpPr txBox="1"/>
            <p:nvPr/>
          </p:nvSpPr>
          <p:spPr>
            <a:xfrm>
              <a:off x="8961677" y="4666929"/>
              <a:ext cx="2256117"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Quality measures</a:t>
              </a:r>
            </a:p>
            <a:p>
              <a:r>
                <a:rPr lang="en-US" altLang="zh-CN" b="1" dirty="0">
                  <a:latin typeface="Times New Roman" panose="02020603050405020304" pitchFamily="18" charset="0"/>
                  <a:cs typeface="Times New Roman" panose="02020603050405020304" pitchFamily="18" charset="0"/>
                </a:rPr>
                <a:t>             Y</a:t>
              </a:r>
              <a:endParaRPr lang="zh-CN" altLang="en-US" b="1" dirty="0">
                <a:latin typeface="Times New Roman" panose="02020603050405020304" pitchFamily="18" charset="0"/>
                <a:cs typeface="Times New Roman" panose="02020603050405020304" pitchFamily="18" charset="0"/>
              </a:endParaRPr>
            </a:p>
          </p:txBody>
        </p:sp>
      </p:grpSp>
      <p:sp>
        <p:nvSpPr>
          <p:cNvPr id="43" name="对话气泡: 圆角矩形 42">
            <a:extLst>
              <a:ext uri="{FF2B5EF4-FFF2-40B4-BE49-F238E27FC236}">
                <a16:creationId xmlns:a16="http://schemas.microsoft.com/office/drawing/2014/main" id="{DD9F16CE-A633-4946-8317-08B72E8C4F7A}"/>
              </a:ext>
            </a:extLst>
          </p:cNvPr>
          <p:cNvSpPr/>
          <p:nvPr/>
        </p:nvSpPr>
        <p:spPr>
          <a:xfrm>
            <a:off x="412335" y="1554754"/>
            <a:ext cx="11713924" cy="1575552"/>
          </a:xfrm>
          <a:prstGeom prst="wedgeRoundRectCallout">
            <a:avLst>
              <a:gd name="adj1" fmla="val -35545"/>
              <a:gd name="adj2" fmla="val 105743"/>
              <a:gd name="adj3" fmla="val 16667"/>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n w="10160">
                <a:solidFill>
                  <a:schemeClr val="accent5"/>
                </a:solidFill>
                <a:prstDash val="solid"/>
              </a:ln>
              <a:solidFill>
                <a:srgbClr val="FFFFFF"/>
              </a:solidFill>
            </a:endParaRPr>
          </a:p>
        </p:txBody>
      </p:sp>
      <p:sp>
        <p:nvSpPr>
          <p:cNvPr id="45" name="矩形 44">
            <a:extLst>
              <a:ext uri="{FF2B5EF4-FFF2-40B4-BE49-F238E27FC236}">
                <a16:creationId xmlns:a16="http://schemas.microsoft.com/office/drawing/2014/main" id="{A83A6A32-860F-4B07-BAF8-86EA8005CC56}"/>
              </a:ext>
            </a:extLst>
          </p:cNvPr>
          <p:cNvSpPr/>
          <p:nvPr/>
        </p:nvSpPr>
        <p:spPr>
          <a:xfrm>
            <a:off x="618061" y="1772291"/>
            <a:ext cx="12195492" cy="1200329"/>
          </a:xfrm>
          <a:prstGeom prst="rect">
            <a:avLst/>
          </a:prstGeom>
          <a:noFill/>
        </p:spPr>
        <p:txBody>
          <a:bodyPr wrap="square" lIns="91440" tIns="45720" rIns="91440" bIns="45720">
            <a:spAutoFit/>
          </a:bodyPr>
          <a:lstStyle/>
          <a:p>
            <a:r>
              <a:rPr lang="en-US" altLang="zh-CN" b="0" kern="100" cap="none" spc="0" dirty="0">
                <a:ln w="0"/>
                <a:solidFill>
                  <a:schemeClr val="tx1"/>
                </a:solidFill>
                <a:latin typeface="Times New Roman" panose="02020603050405020304" pitchFamily="18" charset="0"/>
                <a:ea typeface="等线" panose="02010600030101010101" pitchFamily="2" charset="-122"/>
              </a:rPr>
              <a:t>#1 average total inpatient expenditures of inpatients with non-specific diseases of a hospital in a previous period (year 2016) </a:t>
            </a:r>
          </a:p>
          <a:p>
            <a:r>
              <a:rPr lang="en-US" altLang="zh-CN" b="0" kern="100" cap="none" spc="0" dirty="0">
                <a:ln w="0"/>
                <a:solidFill>
                  <a:schemeClr val="tx1"/>
                </a:solidFill>
                <a:latin typeface="Times New Roman" panose="02020603050405020304" pitchFamily="18" charset="0"/>
                <a:ea typeface="等线" panose="02010600030101010101" pitchFamily="2" charset="-122"/>
              </a:rPr>
              <a:t>#2 average total inpatient expenditures of AMI inpatients of a hospital in a previous period (year 2016) </a:t>
            </a:r>
          </a:p>
          <a:p>
            <a:r>
              <a:rPr lang="en-US" altLang="zh-CN" b="0" kern="100" cap="none" spc="0" dirty="0">
                <a:ln w="0"/>
                <a:solidFill>
                  <a:schemeClr val="tx1"/>
                </a:solidFill>
                <a:latin typeface="Times New Roman" panose="02020603050405020304" pitchFamily="18" charset="0"/>
                <a:ea typeface="等线" panose="02010600030101010101" pitchFamily="2" charset="-122"/>
              </a:rPr>
              <a:t>#3 average length of stay of inpatients with non-specific diseases of a hospital in a previous period (year 2016) </a:t>
            </a:r>
          </a:p>
          <a:p>
            <a:r>
              <a:rPr lang="en-US" altLang="zh-CN" b="0" kern="100" cap="none" spc="0" dirty="0">
                <a:ln w="0"/>
                <a:solidFill>
                  <a:schemeClr val="tx1"/>
                </a:solidFill>
                <a:latin typeface="Times New Roman" panose="02020603050405020304" pitchFamily="18" charset="0"/>
                <a:ea typeface="等线" panose="02010600030101010101" pitchFamily="2" charset="-122"/>
              </a:rPr>
              <a:t>#4 average length of stay of AMI inpatients of a hospital in a previous period (year 2016) </a:t>
            </a:r>
            <a:endParaRPr lang="zh-CN" altLang="en-US" b="0" cap="none" spc="0" dirty="0">
              <a:ln w="0"/>
              <a:solidFill>
                <a:schemeClr val="tx1"/>
              </a:solidFill>
            </a:endParaRPr>
          </a:p>
        </p:txBody>
      </p:sp>
      <p:sp>
        <p:nvSpPr>
          <p:cNvPr id="2" name="灯片编号占位符 1">
            <a:extLst>
              <a:ext uri="{FF2B5EF4-FFF2-40B4-BE49-F238E27FC236}">
                <a16:creationId xmlns:a16="http://schemas.microsoft.com/office/drawing/2014/main" id="{D8C6D760-D0E6-4B10-98AF-C25D6840196B}"/>
              </a:ext>
            </a:extLst>
          </p:cNvPr>
          <p:cNvSpPr>
            <a:spLocks noGrp="1"/>
          </p:cNvSpPr>
          <p:nvPr>
            <p:ph type="sldNum" sz="quarter" idx="12"/>
          </p:nvPr>
        </p:nvSpPr>
        <p:spPr/>
        <p:txBody>
          <a:bodyPr/>
          <a:lstStyle/>
          <a:p>
            <a:fld id="{0FE64D3A-6AB6-4A5A-9A74-A7332117BB36}" type="slidenum">
              <a:rPr lang="zh-CN" altLang="en-US" smtClean="0"/>
              <a:t>8</a:t>
            </a:fld>
            <a:endParaRPr lang="zh-CN" altLang="en-US"/>
          </a:p>
        </p:txBody>
      </p:sp>
    </p:spTree>
    <p:extLst>
      <p:ext uri="{BB962C8B-B14F-4D97-AF65-F5344CB8AC3E}">
        <p14:creationId xmlns:p14="http://schemas.microsoft.com/office/powerpoint/2010/main" val="412014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45250D-959C-4736-AC7C-421F7F3137A8}"/>
              </a:ext>
            </a:extLst>
          </p:cNvPr>
          <p:cNvSpPr>
            <a:spLocks noGrp="1"/>
          </p:cNvSpPr>
          <p:nvPr>
            <p:ph idx="1"/>
          </p:nvPr>
        </p:nvSpPr>
        <p:spPr/>
        <p:txBody>
          <a:bodyPr>
            <a:normAutofit/>
          </a:bodyPr>
          <a:lstStyle/>
          <a:p>
            <a:pPr>
              <a:lnSpc>
                <a:spcPct val="100000"/>
              </a:lnSpc>
            </a:pPr>
            <a:r>
              <a:rPr lang="en-US" altLang="zh-CN" sz="1800" b="1" dirty="0">
                <a:latin typeface="Times New Roman" panose="02020603050405020304" pitchFamily="18" charset="0"/>
                <a:cs typeface="Times New Roman" panose="02020603050405020304" pitchFamily="18" charset="0"/>
              </a:rPr>
              <a:t>Relevance: </a:t>
            </a:r>
            <a:r>
              <a:rPr lang="en-US" altLang="zh-CN" sz="1800" kern="100" dirty="0">
                <a:solidFill>
                  <a:srgbClr val="000000"/>
                </a:solidFill>
                <a:effectLst/>
                <a:latin typeface="Times New Roman" panose="02020603050405020304" pitchFamily="18" charset="0"/>
                <a:ea typeface="等线" panose="02010600030101010101" pitchFamily="2" charset="-122"/>
              </a:rPr>
              <a:t>previous evidence from the </a:t>
            </a:r>
            <a:r>
              <a:rPr lang="en-US" altLang="zh-CN" sz="1800" i="1" kern="100" dirty="0">
                <a:solidFill>
                  <a:srgbClr val="000000"/>
                </a:solidFill>
                <a:effectLst/>
                <a:latin typeface="Times New Roman" panose="02020603050405020304" pitchFamily="18" charset="0"/>
                <a:ea typeface="等线" panose="02010600030101010101" pitchFamily="2" charset="-122"/>
              </a:rPr>
              <a:t>Dartmouth Atlas Project </a:t>
            </a:r>
            <a:r>
              <a:rPr lang="en-US" altLang="zh-CN" sz="1800" kern="100" dirty="0">
                <a:solidFill>
                  <a:srgbClr val="000000"/>
                </a:solidFill>
                <a:effectLst/>
                <a:latin typeface="Times New Roman" panose="02020603050405020304" pitchFamily="18" charset="0"/>
                <a:ea typeface="等线" panose="02010600030101010101" pitchFamily="2" charset="-122"/>
              </a:rPr>
              <a:t>showing that the treatment intensity and resource use for patients in a hospital is significantly associated with the intensity of treatment and use of resources in that same hospital, even in different periods </a:t>
            </a:r>
            <a:r>
              <a:rPr lang="en-US" altLang="zh-CN" sz="1800" dirty="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800" dirty="0" err="1">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Darmouth</a:t>
            </a:r>
            <a:r>
              <a:rPr lang="en-US" altLang="zh-CN" sz="1800" dirty="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 Atlas, 2009)</a:t>
            </a:r>
          </a:p>
          <a:p>
            <a:r>
              <a:rPr lang="en-US" altLang="zh-CN" sz="1800" b="1" dirty="0">
                <a:latin typeface="Times New Roman" panose="02020603050405020304" pitchFamily="18" charset="0"/>
                <a:cs typeface="Times New Roman" panose="02020603050405020304" pitchFamily="18" charset="0"/>
              </a:rPr>
              <a:t>Validity: </a:t>
            </a:r>
            <a:r>
              <a:rPr lang="en-US" altLang="zh-CN" sz="1800" kern="100" dirty="0">
                <a:solidFill>
                  <a:srgbClr val="000000"/>
                </a:solidFill>
                <a:effectLst/>
                <a:latin typeface="Times New Roman" panose="02020603050405020304" pitchFamily="18" charset="0"/>
                <a:ea typeface="等线" panose="02010600030101010101" pitchFamily="2" charset="-122"/>
              </a:rPr>
              <a:t>the patient doesn’t pick the hospital</a:t>
            </a:r>
            <a:endParaRPr lang="en-US" altLang="zh-CN" sz="1800" b="1" dirty="0">
              <a:latin typeface="Times New Roman" panose="02020603050405020304" pitchFamily="18" charset="0"/>
              <a:cs typeface="Times New Roman" panose="02020603050405020304" pitchFamily="18" charset="0"/>
            </a:endParaRPr>
          </a:p>
          <a:p>
            <a:pPr>
              <a:lnSpc>
                <a:spcPct val="100000"/>
              </a:lnSpc>
            </a:pPr>
            <a:r>
              <a:rPr lang="en-US" altLang="zh-CN" sz="1800" b="1" dirty="0">
                <a:latin typeface="Times New Roman" panose="02020603050405020304" pitchFamily="18" charset="0"/>
                <a:cs typeface="Times New Roman" panose="02020603050405020304" pitchFamily="18" charset="0"/>
              </a:rPr>
              <a:t>Monotonicity: </a:t>
            </a:r>
            <a:r>
              <a:rPr lang="en-US" altLang="zh-CN" sz="1800" kern="100" dirty="0">
                <a:solidFill>
                  <a:srgbClr val="000000"/>
                </a:solidFill>
                <a:latin typeface="Times New Roman" panose="02020603050405020304" pitchFamily="18" charset="0"/>
                <a:ea typeface="等线" panose="02010600030101010101" pitchFamily="2" charset="-122"/>
              </a:rPr>
              <a:t>hospitals with intensive treatment and resource use leads to higher total expenditures of patients</a:t>
            </a:r>
            <a:endParaRPr lang="zh-CN" altLang="en-US" sz="1800" kern="100" dirty="0">
              <a:solidFill>
                <a:srgbClr val="000000"/>
              </a:solidFill>
              <a:latin typeface="Times New Roman" panose="02020603050405020304" pitchFamily="18" charset="0"/>
              <a:ea typeface="等线" panose="02010600030101010101" pitchFamily="2" charset="-122"/>
            </a:endParaRPr>
          </a:p>
        </p:txBody>
      </p:sp>
      <p:sp>
        <p:nvSpPr>
          <p:cNvPr id="4" name="标题 1">
            <a:extLst>
              <a:ext uri="{FF2B5EF4-FFF2-40B4-BE49-F238E27FC236}">
                <a16:creationId xmlns:a16="http://schemas.microsoft.com/office/drawing/2014/main" id="{8DC3605E-5B44-4D68-874B-DE8B5C96B381}"/>
              </a:ext>
            </a:extLst>
          </p:cNvPr>
          <p:cNvSpPr>
            <a:spLocks noGrp="1"/>
          </p:cNvSpPr>
          <p:nvPr>
            <p:ph type="title"/>
          </p:nvPr>
        </p:nvSpPr>
        <p:spPr>
          <a:xfrm>
            <a:off x="736600" y="454025"/>
            <a:ext cx="10515600" cy="369888"/>
          </a:xfrm>
        </p:spPr>
        <p:txBody>
          <a:bodyPr/>
          <a:lstStyle/>
          <a:p>
            <a:r>
              <a:rPr lang="en-US" altLang="zh-CN" sz="2800" dirty="0">
                <a:latin typeface="Times New Roman" panose="02020603050405020304" pitchFamily="18" charset="0"/>
                <a:cs typeface="Times New Roman" panose="02020603050405020304" pitchFamily="18" charset="0"/>
              </a:rPr>
              <a:t>Methods</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03A41AF-6AEF-4F4C-8F56-DE02AE2FE832}"/>
              </a:ext>
            </a:extLst>
          </p:cNvPr>
          <p:cNvSpPr>
            <a:spLocks noGrp="1"/>
          </p:cNvSpPr>
          <p:nvPr>
            <p:ph type="sldNum" sz="quarter" idx="12"/>
          </p:nvPr>
        </p:nvSpPr>
        <p:spPr/>
        <p:txBody>
          <a:bodyPr/>
          <a:lstStyle/>
          <a:p>
            <a:fld id="{0FE64D3A-6AB6-4A5A-9A74-A7332117BB36}" type="slidenum">
              <a:rPr lang="zh-CN" altLang="en-US" smtClean="0"/>
              <a:t>9</a:t>
            </a:fld>
            <a:endParaRPr lang="zh-CN" altLang="en-US"/>
          </a:p>
        </p:txBody>
      </p:sp>
    </p:spTree>
    <p:extLst>
      <p:ext uri="{BB962C8B-B14F-4D97-AF65-F5344CB8AC3E}">
        <p14:creationId xmlns:p14="http://schemas.microsoft.com/office/powerpoint/2010/main" val="26988092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4974</TotalTime>
  <Words>1236</Words>
  <Application>Microsoft Office PowerPoint</Application>
  <PresentationFormat>宽屏</PresentationFormat>
  <Paragraphs>221</Paragraphs>
  <Slides>17</Slides>
  <Notes>13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17</vt:i4>
      </vt:variant>
    </vt:vector>
  </HeadingPairs>
  <TitlesOfParts>
    <vt:vector size="31" baseType="lpstr">
      <vt:lpstr>等线</vt:lpstr>
      <vt:lpstr>等线 Light</vt:lpstr>
      <vt:lpstr>黑体</vt:lpstr>
      <vt:lpstr>华文楷体</vt:lpstr>
      <vt:lpstr>微软雅黑</vt:lpstr>
      <vt:lpstr>Arial</vt:lpstr>
      <vt:lpstr>Calibri</vt:lpstr>
      <vt:lpstr>Montserrat</vt:lpstr>
      <vt:lpstr>Times New Roman</vt:lpstr>
      <vt:lpstr>Trebuchet MS</vt:lpstr>
      <vt:lpstr>Wingdings</vt:lpstr>
      <vt:lpstr>Office 主题​​</vt:lpstr>
      <vt:lpstr>1_Office 主题​​</vt:lpstr>
      <vt:lpstr>Equation</vt:lpstr>
      <vt:lpstr>PowerPoint 演示文稿</vt:lpstr>
      <vt:lpstr>Introduction</vt:lpstr>
      <vt:lpstr>Introduction</vt:lpstr>
      <vt:lpstr>Study area and data source</vt:lpstr>
      <vt:lpstr>Methods</vt:lpstr>
      <vt:lpstr>Methods</vt:lpstr>
      <vt:lpstr>Methods</vt:lpstr>
      <vt:lpstr>Methods</vt:lpstr>
      <vt:lpstr>Methods</vt:lpstr>
      <vt:lpstr>Methods</vt:lpstr>
      <vt:lpstr>Methods</vt:lpstr>
      <vt:lpstr>Results</vt:lpstr>
      <vt:lpstr>Results</vt:lpstr>
      <vt:lpstr>Results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 chen</dc:creator>
  <cp:lastModifiedBy>Cao Peiya</cp:lastModifiedBy>
  <cp:revision>426</cp:revision>
  <dcterms:created xsi:type="dcterms:W3CDTF">2017-11-18T03:25:13Z</dcterms:created>
  <dcterms:modified xsi:type="dcterms:W3CDTF">2022-11-29T15:45:05Z</dcterms:modified>
</cp:coreProperties>
</file>