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062475" cx="109728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9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B597D5-6EA8-4F55-91F1-065311795F2E}">
  <a:tblStyle styleId="{16B597D5-6EA8-4F55-91F1-065311795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9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26133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26133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8e5b3ade8_0_17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8e5b3ad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47f5ff93_0_115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47f5ff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f963c37c1_0_0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f963c3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d47f5ff93_0_100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d47f5ff9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7f5ff93_0_90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7f5ff9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963c37c1_0_5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963c37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8e5b3ade8_0_56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8e5b3ad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8e5b3ade8_4_34:notes"/>
          <p:cNvSpPr/>
          <p:nvPr>
            <p:ph idx="2" type="sldImg"/>
          </p:nvPr>
        </p:nvSpPr>
        <p:spPr>
          <a:xfrm>
            <a:off x="326133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8e5b3ade8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7f5ff93_0_95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7f5ff9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47f5ff93_0_105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d47f5ff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f963c37c1_0_277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f963c37c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8e5b3ade8_0_0:notes"/>
          <p:cNvSpPr/>
          <p:nvPr>
            <p:ph idx="2" type="sldImg"/>
          </p:nvPr>
        </p:nvSpPr>
        <p:spPr>
          <a:xfrm>
            <a:off x="326134" y="685800"/>
            <a:ext cx="620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8e5b3a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409282" y="3744493"/>
            <a:ext cx="674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890042" y="3722528"/>
            <a:ext cx="674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204946" y="1204661"/>
            <a:ext cx="8563872" cy="179634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204954" y="4678378"/>
            <a:ext cx="8563872" cy="179634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204980" y="2064747"/>
            <a:ext cx="8564100" cy="1205100"/>
          </a:xfrm>
          <a:prstGeom prst="rect">
            <a:avLst/>
          </a:prstGeom>
        </p:spPr>
        <p:txBody>
          <a:bodyPr anchorCtr="0" anchor="b" bIns="109050" lIns="109050" spcFirstLastPara="1" rIns="109050" wrap="square" tIns="109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564670" y="3359248"/>
            <a:ext cx="5844600" cy="9342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90" y="5947201"/>
            <a:ext cx="109728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050" lIns="109050" spcFirstLastPara="1" rIns="109050" wrap="square" tIns="10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74040" y="1537984"/>
            <a:ext cx="10224600" cy="18132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0"/>
              <a:buNone/>
              <a:defRPr sz="15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74040" y="3530875"/>
            <a:ext cx="10224600" cy="12630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0" y="3031414"/>
            <a:ext cx="10972800" cy="30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9050" lIns="109050" spcFirstLastPara="1" rIns="109050" wrap="square" tIns="10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74040" y="960378"/>
            <a:ext cx="10285500" cy="11103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90" y="5947201"/>
            <a:ext cx="10972800" cy="1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9050" lIns="109050" spcFirstLastPara="1" rIns="109050" wrap="square" tIns="10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74040" y="1492399"/>
            <a:ext cx="48000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798880" y="1492399"/>
            <a:ext cx="48000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74040" y="654868"/>
            <a:ext cx="3369600" cy="890700"/>
          </a:xfrm>
          <a:prstGeom prst="rect">
            <a:avLst/>
          </a:prstGeom>
        </p:spPr>
        <p:txBody>
          <a:bodyPr anchorCtr="0" anchor="b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74040" y="1637876"/>
            <a:ext cx="3369600" cy="37476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88300" y="620392"/>
            <a:ext cx="6736200" cy="48216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b="0" sz="6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5486400" y="0"/>
            <a:ext cx="5486400" cy="60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09050" lIns="109050" spcFirstLastPara="1" rIns="109050" wrap="square" tIns="10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035610" y="5298699"/>
            <a:ext cx="56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18600" y="1225431"/>
            <a:ext cx="4854300" cy="1975200"/>
          </a:xfrm>
          <a:prstGeom prst="rect">
            <a:avLst/>
          </a:prstGeom>
        </p:spPr>
        <p:txBody>
          <a:bodyPr anchorCtr="0" anchor="b" bIns="109050" lIns="109050" spcFirstLastPara="1" rIns="109050" wrap="square" tIns="109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18600" y="3214078"/>
            <a:ext cx="4854300" cy="14559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5927400" y="853591"/>
            <a:ext cx="4604400" cy="43554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74040" y="4986617"/>
            <a:ext cx="7198500" cy="7059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PT Sans Narrow"/>
              <a:buNone/>
              <a:defRPr sz="29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50" lIns="109050" spcFirstLastPara="1" rIns="109050" wrap="square" tIns="109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PT Sans Narrow"/>
              <a:buNone/>
              <a:defRPr b="1" sz="43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50" lIns="109050" spcFirstLastPara="1" rIns="109050" wrap="square" tIns="109050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  <a:defRPr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○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■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○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■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○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■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5496381"/>
            <a:ext cx="658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050" lIns="109050" spcFirstLastPara="1" rIns="109050" wrap="square" tIns="10905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086100" y="2592154"/>
            <a:ext cx="4237200" cy="1717800"/>
          </a:xfrm>
          <a:prstGeom prst="rect">
            <a:avLst/>
          </a:prstGeom>
        </p:spPr>
        <p:txBody>
          <a:bodyPr anchorCtr="0" anchor="b" bIns="109050" lIns="109050" spcFirstLastPara="1" rIns="109050" wrap="square" tIns="1090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Impact of Non-Communicable Diseases (NCDs) on Worker Productivity in China</a:t>
            </a:r>
            <a:endParaRPr sz="41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881662" y="4991066"/>
            <a:ext cx="6940200" cy="10713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Guan Wang &amp; Pratyasha Acharya</a:t>
            </a:r>
            <a:endParaRPr i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74040" y="257303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r>
              <a:rPr lang="en"/>
              <a:t> 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853950" y="36937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1737350"/>
                <a:gridCol w="1737350"/>
                <a:gridCol w="1737350"/>
                <a:gridCol w="1737350"/>
                <a:gridCol w="1737350"/>
              </a:tblGrid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</a:t>
                      </a:r>
                      <a:endParaRPr b="1"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</a:t>
                      </a:r>
                      <a:endParaRPr b="1"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T-value </a:t>
                      </a:r>
                      <a:endParaRPr b="1"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  <a:endParaRPr b="1"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cdcount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0.532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0.498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1.069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0.285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factor(year)1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0.056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0.049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1.147  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0.251</a:t>
                      </a:r>
                      <a:endParaRPr sz="17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</a:tbl>
          </a:graphicData>
        </a:graphic>
      </p:graphicFrame>
      <p:graphicFrame>
        <p:nvGraphicFramePr>
          <p:cNvPr id="123" name="Google Shape;123;p22"/>
          <p:cNvGraphicFramePr/>
          <p:nvPr/>
        </p:nvGraphicFramePr>
        <p:xfrm>
          <a:off x="853950" y="1630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1737350"/>
                <a:gridCol w="1737350"/>
                <a:gridCol w="1737350"/>
                <a:gridCol w="1737350"/>
                <a:gridCol w="1737350"/>
              </a:tblGrid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</a:t>
                      </a:r>
                      <a:endParaRPr b="1"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</a:t>
                      </a:r>
                      <a:endParaRPr b="1"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T-value </a:t>
                      </a:r>
                      <a:endParaRPr b="1"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  <a:endParaRPr b="1"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cdcount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5.895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9.098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0.648 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0.5171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factor(year)1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1.798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0.889 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2.023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0.043 * </a:t>
                      </a:r>
                      <a:endParaRPr sz="17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932725" y="1111903"/>
            <a:ext cx="828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50" lIns="109050" spcFirstLastPara="1" rIns="109050" wrap="square" tIns="109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impact of having chronic diseases on presenteeism</a:t>
            </a:r>
            <a:endParaRPr i="1"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853950" y="3196292"/>
            <a:ext cx="828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050" lIns="109050" spcFirstLastPara="1" rIns="109050" wrap="square" tIns="109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impact of having chronic diseases on absenteeism</a:t>
            </a:r>
            <a:endParaRPr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27180" y="360849"/>
            <a:ext cx="10224600" cy="979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lnSpcReduction="20000"/>
          </a:bodyPr>
          <a:lstStyle/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results were not not statistically significant (p&gt;0.05)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Matching could not be an </a:t>
            </a:r>
            <a:r>
              <a:rPr lang="en" sz="1700"/>
              <a:t>optimal method in this study due to the SMD changed, which was a poor matching.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However, this could be because of the way the worker productivity is captured &amp; quantified in the CHARLS dataset which is only in terms of hours per week (presenteeism). 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number of </a:t>
            </a:r>
            <a:r>
              <a:rPr lang="en" sz="1700"/>
              <a:t>hours might not paint a true picture of the productivity, as some respondents might have reported higher numbers to seem “more productive”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CHARLS does not capture a lot of observations for individuals &lt;45 years, because the survey is targeted mainly towards elderly people 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might have implications on our analysis &amp; results, since a significant chunk of the “productive population” could be &lt;45 years 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Furthermore, some NCDs are more long-term conditions whose effect on the worker productivity might be difficult to isolate and study </a:t>
            </a:r>
            <a:endParaRPr sz="1700"/>
          </a:p>
          <a:p>
            <a:pPr indent="-387350" lvl="0" marL="5461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Other indices and metrics could additionally be used to reflect the work productivity loss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2810" y="2284935"/>
            <a:ext cx="10224600" cy="979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24940" y="83509"/>
            <a:ext cx="10224600" cy="979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table before matching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524925" y="1404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1225000"/>
                <a:gridCol w="1051100"/>
                <a:gridCol w="1051100"/>
                <a:gridCol w="1051100"/>
                <a:gridCol w="1051100"/>
                <a:gridCol w="1051100"/>
                <a:gridCol w="1051100"/>
                <a:gridCol w="1051100"/>
              </a:tblGrid>
              <a:tr h="2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Covariates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2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gender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0000"/>
                          </a:highlight>
                        </a:rPr>
                        <a:t>F=5.298</a:t>
                      </a:r>
                      <a:r>
                        <a:rPr baseline="30000" lang="en" sz="900">
                          <a:highlight>
                            <a:srgbClr val="FF0000"/>
                          </a:highlight>
                        </a:rPr>
                        <a:t>**</a:t>
                      </a:r>
                      <a:endParaRPr baseline="30000" sz="900">
                        <a:highlight>
                          <a:srgbClr val="FF0000"/>
                        </a:highlight>
                      </a:endParaRPr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37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age_catergory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2.51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2.66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0000"/>
                          </a:highlight>
                        </a:rPr>
                        <a:t>F=34.527</a:t>
                      </a:r>
                      <a:r>
                        <a:rPr baseline="30000" lang="en" sz="900">
                          <a:highlight>
                            <a:srgbClr val="FF0000"/>
                          </a:highlight>
                        </a:rPr>
                        <a:t>***</a:t>
                      </a:r>
                      <a:endParaRPr baseline="30000" sz="900">
                        <a:highlight>
                          <a:srgbClr val="FF0000"/>
                        </a:highlight>
                      </a:endParaRPr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residence_category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2.44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2.47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F=1.278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37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Smoker_category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F=1.445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Marriage_category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F=1.952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Education_category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2.41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0000"/>
                          </a:highlight>
                        </a:rPr>
                        <a:t>F=5.681</a:t>
                      </a:r>
                      <a:r>
                        <a:rPr baseline="30000" lang="en" sz="900">
                          <a:highlight>
                            <a:srgbClr val="FF0000"/>
                          </a:highlight>
                        </a:rPr>
                        <a:t>**</a:t>
                      </a:r>
                      <a:endParaRPr baseline="30000" sz="900">
                        <a:highlight>
                          <a:srgbClr val="FF0000"/>
                        </a:highlight>
                      </a:endParaRPr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</a:tr>
              <a:tr h="27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alcohol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2.1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2.1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F=0.042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27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social_activity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0000"/>
                          </a:highlight>
                        </a:rPr>
                        <a:t>F=4.204</a:t>
                      </a:r>
                      <a:r>
                        <a:rPr baseline="30000" lang="en" sz="900">
                          <a:highlight>
                            <a:srgbClr val="FF0000"/>
                          </a:highlight>
                        </a:rPr>
                        <a:t>**</a:t>
                      </a:r>
                      <a:endParaRPr baseline="30000" sz="900">
                        <a:highlight>
                          <a:srgbClr val="FF0000"/>
                        </a:highlight>
                      </a:endParaRPr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</a:tr>
              <a:tr h="27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job_category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2.08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F=0.453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FFFFFF"/>
                    </a:solidFill>
                  </a:tcPr>
                </a:tc>
              </a:tr>
              <a:tr h="27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insurance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1974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0.96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3235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0.97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0.17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F=2.463</a:t>
                      </a:r>
                      <a:endParaRPr sz="900"/>
                    </a:p>
                  </a:txBody>
                  <a:tcPr marT="44900" marB="44900" marR="45725" marL="45725"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Research Question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85000" lnSpcReduction="10000"/>
          </a:bodyPr>
          <a:lstStyle/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Link between a health society &amp; a wealthy nation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Economic </a:t>
            </a:r>
            <a:r>
              <a:rPr lang="en" sz="1900"/>
              <a:t>consequences of Non-Communicable Diseases (NCDs)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Studies on the economic impact of NCDs in terms of worker productivity/labour days lost (</a:t>
            </a:r>
            <a:r>
              <a:rPr i="1" lang="en" sz="1900"/>
              <a:t>Tien Thanh &amp; Bao Duong, 2022)</a:t>
            </a:r>
            <a:endParaRPr i="1"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Other studies examine the association between risky behaviour patterns &amp; worker/employment productivity 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China: Ageing population, increased multimorbidities &amp; transition of the disease spectrum 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Underlying behavioural risk factors (tobacco consumption)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Chronic illnesses have placed a considerable burden on the working population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Few studies have explored the association of multibordities with work productivity among the Chinese workforce 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900"/>
              <a:t>Our Goal:</a:t>
            </a:r>
            <a:r>
              <a:rPr lang="en" sz="1900"/>
              <a:t> To study the relationship between having chronic conditions and work productivity </a:t>
            </a:r>
            <a:endParaRPr sz="1900"/>
          </a:p>
          <a:p>
            <a:pPr indent="-38195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900"/>
              <a:t>Long-term Aim:</a:t>
            </a:r>
            <a:r>
              <a:rPr lang="en" sz="1900"/>
              <a:t> Evidence to health policymakers for better disease management, evidence for long-term fiscal planning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74040" y="438818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232"/>
              <a:buFont typeface="Arial"/>
              <a:buNone/>
            </a:pPr>
            <a:r>
              <a:rPr lang="en"/>
              <a:t>Data &amp; Summary Statistics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74040" y="120194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2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 u="sng"/>
              <a:t>CHINA HEALTH AND RETIREMENT LONGITUDINAL STUDY (CHARLS)</a:t>
            </a:r>
            <a:endParaRPr b="1" sz="6700" u="sng"/>
          </a:p>
          <a:p>
            <a:pPr indent="-385762" lvl="0" marL="5461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6700">
                <a:solidFill>
                  <a:srgbClr val="666666"/>
                </a:solidFill>
              </a:rPr>
              <a:t>It is a nationally representative, publicly available micro-database, targeting the middle-aged and older population (aged 45+) in China</a:t>
            </a:r>
            <a:endParaRPr sz="6700">
              <a:solidFill>
                <a:srgbClr val="666666"/>
              </a:solidFill>
            </a:endParaRPr>
          </a:p>
          <a:p>
            <a:pPr indent="-385762" lvl="0" marL="546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6700">
                <a:solidFill>
                  <a:srgbClr val="666666"/>
                </a:solidFill>
              </a:rPr>
              <a:t>150 counties or districts and 450 villages within 28 provinces have been included</a:t>
            </a:r>
            <a:endParaRPr sz="6700">
              <a:solidFill>
                <a:srgbClr val="666666"/>
              </a:solidFill>
            </a:endParaRPr>
          </a:p>
          <a:p>
            <a:pPr indent="-385762" lvl="0" marL="546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6700">
                <a:solidFill>
                  <a:srgbClr val="666666"/>
                </a:solidFill>
              </a:rPr>
              <a:t>Four-stage stratified cluster probability sampling strategy</a:t>
            </a:r>
            <a:endParaRPr sz="6700">
              <a:solidFill>
                <a:srgbClr val="666666"/>
              </a:solidFill>
            </a:endParaRPr>
          </a:p>
          <a:p>
            <a:pPr indent="-385762" lvl="0" marL="5461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6700">
                <a:solidFill>
                  <a:srgbClr val="666666"/>
                </a:solidFill>
              </a:rPr>
              <a:t>We used the 2015  and 2018 waves (panel data)</a:t>
            </a:r>
            <a:endParaRPr sz="6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700">
                <a:solidFill>
                  <a:srgbClr val="666666"/>
                </a:solidFill>
              </a:rPr>
              <a:t>Dependent Variables</a:t>
            </a:r>
            <a:endParaRPr sz="6700">
              <a:solidFill>
                <a:srgbClr val="666666"/>
              </a:solidFill>
            </a:endParaRPr>
          </a:p>
          <a:p>
            <a:pPr indent="-385762" lvl="0" marL="5461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 sz="6700"/>
              <a:t>Days missed at job due to health problems in the past year (absenteeism)</a:t>
            </a:r>
            <a:endParaRPr sz="6700"/>
          </a:p>
          <a:p>
            <a:pPr indent="-38576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700"/>
              <a:t>Hours work per week on average in the past year (presenteeism)</a:t>
            </a:r>
            <a:endParaRPr sz="67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700"/>
              <a:t>Treatment Group</a:t>
            </a:r>
            <a:endParaRPr sz="6700"/>
          </a:p>
          <a:p>
            <a:pPr indent="-385762" lvl="0" marL="5461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 sz="6700"/>
              <a:t>No chronic disease VS having chronic disease(s)</a:t>
            </a:r>
            <a:endParaRPr sz="67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700"/>
              <a:t>Covariates</a:t>
            </a:r>
            <a:endParaRPr sz="6700"/>
          </a:p>
          <a:p>
            <a:pPr indent="-385762" lvl="0" marL="5461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 sz="6700"/>
              <a:t>Gender, age (45-65), residence, marriage status, education, alcohol, smoke, social activity, job category, insurance status</a:t>
            </a:r>
            <a:endParaRPr sz="67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700"/>
          </a:p>
          <a:p>
            <a:pPr indent="0" lvl="0" marL="5461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7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endParaRPr sz="4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10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970" y="506739"/>
            <a:ext cx="1783677" cy="69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6"/>
          <p:cNvGraphicFramePr/>
          <p:nvPr/>
        </p:nvGraphicFramePr>
        <p:xfrm>
          <a:off x="328225" y="1833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2541175"/>
                <a:gridCol w="2560275"/>
              </a:tblGrid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Sample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size (percentage) N(%)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N=5209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Gender (male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female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1864 (35.8%)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 ([45-50)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[50,55)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2012 (38.6%)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[55,60)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1769 (34.0%)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[60,65)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927 (17.8%)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Residence (city/town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5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Combination zone between urban and rural areas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581 (11.2%)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Village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3454 (66.3%)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Special area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 (0.7%)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Marriage(Single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Married/cohabit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4933 (94.7%)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5556750" y="1833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2541175"/>
                <a:gridCol w="2560275"/>
              </a:tblGrid>
              <a:tr h="3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Sample size (percentage) N(%)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N=5209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Widow/separate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262 (5.0%)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Education(Illiterate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 school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1135 (21.8%)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Middle or high school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2620 (50.3%)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College or higher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262 (5.0%)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Smoking(None smoke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Former smoker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666 (12.8%)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52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Continuously smoker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2091 (40.1%)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lcohol(frequently drinker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ess drink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557 (10.7%)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1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drink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2581 (49.5%)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7"/>
          <p:cNvGraphicFramePr/>
          <p:nvPr/>
        </p:nvGraphicFramePr>
        <p:xfrm>
          <a:off x="436475" y="16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{16B597D5-6EA8-4F55-91F1-065311795F2E}</a:tableStyleId>
              </a:tblPr>
              <a:tblGrid>
                <a:gridCol w="2541175"/>
                <a:gridCol w="2560275"/>
              </a:tblGrid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Sample size (percentage) N(%)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N=5209</a:t>
                      </a:r>
                      <a:endParaRPr b="1" sz="12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>
                    <a:solidFill>
                      <a:schemeClr val="accent1"/>
                    </a:solidFill>
                  </a:tcPr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</a:t>
                      </a: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(official job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Firm/individual firm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3434 (65.9%)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Farmers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533 (10.2%)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Others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381 (7.3%)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activity (no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3185 (61.1%)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Insurance (no as reference)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5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5037 (96.7%)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5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Chronic diseases</a:t>
                      </a: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(no as reference)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  <a:tr h="5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3235 (62.1%)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07750" marB="107750" marR="109700" marL="1097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2500" lnSpcReduction="20000"/>
          </a:bodyPr>
          <a:lstStyle/>
          <a:p>
            <a:pPr indent="-402748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estimate whether an individual would have a chronic condition or multimorbidity based on their socioeconomic status &amp; risky behaviour</a:t>
            </a:r>
            <a:endParaRPr/>
          </a:p>
          <a:p>
            <a:pPr indent="-402748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Propensity Score Matching (PSM)</a:t>
            </a:r>
            <a:r>
              <a:rPr lang="en"/>
              <a:t> to examine the relationship b/w NCD &amp; productivity loss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/>
              <a:t>Balancing property </a:t>
            </a:r>
            <a:endParaRPr i="1"/>
          </a:p>
          <a:p>
            <a:pPr indent="-402748" lvl="0" marL="5461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Standardized Mean Differences was applied to check the balancing property across the covariates </a:t>
            </a:r>
            <a:endParaRPr/>
          </a:p>
          <a:p>
            <a:pPr indent="-402748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Statistically significant differences in the means for age, social activity, education, and gender </a:t>
            </a:r>
            <a:endParaRPr/>
          </a:p>
          <a:p>
            <a:pPr indent="-402748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implies that there were back-doors for these covariates which could have led to a bias and impacted the treatment effect 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74040" y="1492576"/>
            <a:ext cx="102246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lnSpcReduction="20000"/>
          </a:bodyPr>
          <a:lstStyle/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Matched for age, gender, social activity &amp; education</a:t>
            </a:r>
            <a:endParaRPr/>
          </a:p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Since we used panel data, we matched within the same year i.e., treated individuals in 2015 with matched controls in 2015, and the same process for 2018 </a:t>
            </a:r>
            <a:endParaRPr/>
          </a:p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We converted the Chronic Disease count to a binary variable which indicated any disease count, and used the standard Average Treatment Effect on Treated (ATT) approach </a:t>
            </a:r>
            <a:endParaRPr/>
          </a:p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Second-stage regression was conducted for each of the outcome variables; (1) Absenteeism (2) Presenteeism </a:t>
            </a:r>
            <a:endParaRPr/>
          </a:p>
          <a:p>
            <a:pPr indent="-412750" lvl="0" marL="546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The individuals were </a:t>
            </a:r>
            <a:r>
              <a:rPr lang="en"/>
              <a:t>matched based on their propensity score </a:t>
            </a:r>
            <a:endParaRPr/>
          </a:p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Sampling weights were included (Panel had sampled weights) </a:t>
            </a:r>
            <a:endParaRPr/>
          </a:p>
          <a:p>
            <a:pPr indent="-412750" lvl="0" marL="5461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Differences between groups were assessed before and after matching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74040" y="524536"/>
            <a:ext cx="10224600" cy="8337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74045" y="1358225"/>
            <a:ext cx="5413200" cy="3892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Propensity score matching</a:t>
            </a:r>
            <a:endParaRPr sz="5500"/>
          </a:p>
          <a:p>
            <a:pPr indent="-366712" lvl="0" marL="5461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 sz="5500"/>
              <a:t>Ascertained the probability of having chronic diseases based on matching variables</a:t>
            </a:r>
            <a:endParaRPr sz="5500"/>
          </a:p>
          <a:p>
            <a:pPr indent="-366712" lvl="0" marL="5461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00"/>
              <a:t>Individual’s propensity score was calculated using the logistic regression model </a:t>
            </a:r>
            <a:endParaRPr i="1" sz="5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5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5500"/>
              <a:t>Common Support Assumption</a:t>
            </a:r>
            <a:endParaRPr i="1" sz="5500"/>
          </a:p>
          <a:p>
            <a:pPr indent="-315912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-"/>
            </a:pPr>
            <a:r>
              <a:rPr lang="en" sz="5500"/>
              <a:t>The assumptions after matching were not satisfied</a:t>
            </a:r>
            <a:endParaRPr sz="55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00"/>
              <a:t>The distributional balance between the treated &amp; control variables actually got worse after matching. </a:t>
            </a:r>
            <a:endParaRPr sz="5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0" lvl="0" marL="5461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61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61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825" y="1247200"/>
            <a:ext cx="4690601" cy="31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74090" y="8"/>
            <a:ext cx="10224600" cy="979800"/>
          </a:xfrm>
          <a:prstGeom prst="rect">
            <a:avLst/>
          </a:prstGeom>
        </p:spPr>
        <p:txBody>
          <a:bodyPr anchorCtr="0" anchor="t" bIns="109050" lIns="109050" spcFirstLastPara="1" rIns="109050" wrap="square" tIns="10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Balance exam for SMD before and after matching </a:t>
            </a:r>
            <a:endParaRPr sz="3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0" y="710775"/>
            <a:ext cx="9407375" cy="47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