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diagrams/data6.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357" r:id="rId2"/>
    <p:sldId id="359" r:id="rId3"/>
    <p:sldId id="358" r:id="rId4"/>
    <p:sldId id="364" r:id="rId5"/>
    <p:sldId id="370" r:id="rId6"/>
    <p:sldId id="375" r:id="rId7"/>
    <p:sldId id="361" r:id="rId8"/>
    <p:sldId id="378" r:id="rId9"/>
    <p:sldId id="369" r:id="rId10"/>
    <p:sldId id="388" r:id="rId11"/>
    <p:sldId id="362" r:id="rId12"/>
    <p:sldId id="376" r:id="rId13"/>
    <p:sldId id="381" r:id="rId14"/>
    <p:sldId id="368" r:id="rId15"/>
    <p:sldId id="384" r:id="rId16"/>
    <p:sldId id="385" r:id="rId17"/>
    <p:sldId id="386" r:id="rId18"/>
    <p:sldId id="363" r:id="rId19"/>
    <p:sldId id="383" r:id="rId20"/>
    <p:sldId id="387" r:id="rId21"/>
    <p:sldId id="389" r:id="rId22"/>
    <p:sldId id="360" r:id="rId23"/>
    <p:sldId id="371" r:id="rId24"/>
    <p:sldId id="379" r:id="rId25"/>
    <p:sldId id="3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D52F545-E0F1-C2A0-688D-419D1E73E4D4}" name="Chantal Valiquette" initials="CV" userId="0cd915ac6d6ebde8"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82807" autoAdjust="0"/>
  </p:normalViewPr>
  <p:slideViewPr>
    <p:cSldViewPr snapToGrid="0">
      <p:cViewPr varScale="1">
        <p:scale>
          <a:sx n="71" d="100"/>
          <a:sy n="71" d="100"/>
        </p:scale>
        <p:origin x="90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ica Morgan" userId="07a2366ed4cc5526" providerId="LiveId" clId="{A7CF7357-3592-4E24-BBCA-3AEEF178962B}"/>
    <pc:docChg chg="">
      <pc:chgData name="Jessica Morgan" userId="07a2366ed4cc5526" providerId="LiveId" clId="{A7CF7357-3592-4E24-BBCA-3AEEF178962B}" dt="2022-11-25T17:34:24.006" v="3"/>
      <pc:docMkLst>
        <pc:docMk/>
      </pc:docMkLst>
      <pc:sldChg chg="delCm">
        <pc:chgData name="Jessica Morgan" userId="07a2366ed4cc5526" providerId="LiveId" clId="{A7CF7357-3592-4E24-BBCA-3AEEF178962B}" dt="2022-11-25T17:34:07.478" v="0"/>
        <pc:sldMkLst>
          <pc:docMk/>
          <pc:sldMk cId="161290880" sldId="383"/>
        </pc:sldMkLst>
      </pc:sldChg>
      <pc:sldChg chg="delCm">
        <pc:chgData name="Jessica Morgan" userId="07a2366ed4cc5526" providerId="LiveId" clId="{A7CF7357-3592-4E24-BBCA-3AEEF178962B}" dt="2022-11-25T17:34:24.006" v="3"/>
        <pc:sldMkLst>
          <pc:docMk/>
          <pc:sldMk cId="89857515" sldId="385"/>
        </pc:sldMkLst>
      </pc:sldChg>
      <pc:sldChg chg="delCm">
        <pc:chgData name="Jessica Morgan" userId="07a2366ed4cc5526" providerId="LiveId" clId="{A7CF7357-3592-4E24-BBCA-3AEEF178962B}" dt="2022-11-25T17:34:13.812" v="1"/>
        <pc:sldMkLst>
          <pc:docMk/>
          <pc:sldMk cId="1544468138" sldId="386"/>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ata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svg"/><Relationship Id="rId1" Type="http://schemas.openxmlformats.org/officeDocument/2006/relationships/image" Target="../media/image16.png"/></Relationships>
</file>

<file path=ppt/diagrams/_rels/data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svg"/><Relationship Id="rId1" Type="http://schemas.openxmlformats.org/officeDocument/2006/relationships/image" Target="../media/image21.png"/></Relationships>
</file>

<file path=ppt/diagrams/_rels/data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image" Target="../media/image240.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svg"/><Relationship Id="rId1" Type="http://schemas.openxmlformats.org/officeDocument/2006/relationships/image" Target="../media/image16.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svg"/><Relationship Id="rId1"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95A0F9-910E-4DA8-B71B-3921797C6392}"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0E906267-A128-41F3-B6C0-B82339AEF5DE}">
      <dgm:prSet/>
      <dgm:spPr/>
      <dgm:t>
        <a:bodyPr/>
        <a:lstStyle/>
        <a:p>
          <a:r>
            <a:rPr lang="en-US"/>
            <a:t>Introduction</a:t>
          </a:r>
        </a:p>
      </dgm:t>
    </dgm:pt>
    <dgm:pt modelId="{9A9DF51F-2BB7-4A81-9259-9528CB6A6F16}" type="parTrans" cxnId="{FAD6425B-CF91-4861-962B-A1DFB0657EB3}">
      <dgm:prSet/>
      <dgm:spPr/>
      <dgm:t>
        <a:bodyPr/>
        <a:lstStyle/>
        <a:p>
          <a:endParaRPr lang="en-US"/>
        </a:p>
      </dgm:t>
    </dgm:pt>
    <dgm:pt modelId="{795225C4-B608-4773-86F4-00FD31767654}" type="sibTrans" cxnId="{FAD6425B-CF91-4861-962B-A1DFB0657EB3}">
      <dgm:prSet/>
      <dgm:spPr/>
      <dgm:t>
        <a:bodyPr/>
        <a:lstStyle/>
        <a:p>
          <a:endParaRPr lang="en-US"/>
        </a:p>
      </dgm:t>
    </dgm:pt>
    <dgm:pt modelId="{46C8A9F7-C32C-475D-A376-A8120D1D65FF}">
      <dgm:prSet/>
      <dgm:spPr/>
      <dgm:t>
        <a:bodyPr/>
        <a:lstStyle/>
        <a:p>
          <a:r>
            <a:rPr lang="en-US" dirty="0"/>
            <a:t>Objectives</a:t>
          </a:r>
        </a:p>
      </dgm:t>
    </dgm:pt>
    <dgm:pt modelId="{5C5C5608-21BB-42E2-B894-6EA9A1B6A402}" type="parTrans" cxnId="{CBE55806-B082-4D5A-942C-F9E7D7B7F8C2}">
      <dgm:prSet/>
      <dgm:spPr/>
      <dgm:t>
        <a:bodyPr/>
        <a:lstStyle/>
        <a:p>
          <a:endParaRPr lang="en-US"/>
        </a:p>
      </dgm:t>
    </dgm:pt>
    <dgm:pt modelId="{02E75614-6B1B-4A5D-BA12-7E6E664E2047}" type="sibTrans" cxnId="{CBE55806-B082-4D5A-942C-F9E7D7B7F8C2}">
      <dgm:prSet/>
      <dgm:spPr/>
      <dgm:t>
        <a:bodyPr/>
        <a:lstStyle/>
        <a:p>
          <a:endParaRPr lang="en-US"/>
        </a:p>
      </dgm:t>
    </dgm:pt>
    <dgm:pt modelId="{C6DCE44A-7CE9-4B86-882E-A61E4E191312}">
      <dgm:prSet/>
      <dgm:spPr/>
      <dgm:t>
        <a:bodyPr/>
        <a:lstStyle/>
        <a:p>
          <a:r>
            <a:rPr lang="en-US"/>
            <a:t>Data and Summary Statistics</a:t>
          </a:r>
        </a:p>
      </dgm:t>
    </dgm:pt>
    <dgm:pt modelId="{5685BB0D-A737-4B66-B1C1-FC03E56F1451}" type="parTrans" cxnId="{0C1F3DAB-975D-4ED7-B08C-E59F928976D0}">
      <dgm:prSet/>
      <dgm:spPr/>
      <dgm:t>
        <a:bodyPr/>
        <a:lstStyle/>
        <a:p>
          <a:endParaRPr lang="en-US"/>
        </a:p>
      </dgm:t>
    </dgm:pt>
    <dgm:pt modelId="{855A30BF-E9E8-425C-951F-1F9AAF04F36C}" type="sibTrans" cxnId="{0C1F3DAB-975D-4ED7-B08C-E59F928976D0}">
      <dgm:prSet/>
      <dgm:spPr/>
      <dgm:t>
        <a:bodyPr/>
        <a:lstStyle/>
        <a:p>
          <a:endParaRPr lang="en-US"/>
        </a:p>
      </dgm:t>
    </dgm:pt>
    <dgm:pt modelId="{A91D12C1-7034-4DBC-95C5-E5178D1C8214}">
      <dgm:prSet/>
      <dgm:spPr/>
      <dgm:t>
        <a:bodyPr/>
        <a:lstStyle/>
        <a:p>
          <a:r>
            <a:rPr lang="en-US"/>
            <a:t>Methods</a:t>
          </a:r>
        </a:p>
      </dgm:t>
    </dgm:pt>
    <dgm:pt modelId="{DE1363A6-48BD-486C-9122-423A882FD463}" type="parTrans" cxnId="{4EB84428-A077-4542-8462-E884FF9B3047}">
      <dgm:prSet/>
      <dgm:spPr/>
      <dgm:t>
        <a:bodyPr/>
        <a:lstStyle/>
        <a:p>
          <a:endParaRPr lang="en-US"/>
        </a:p>
      </dgm:t>
    </dgm:pt>
    <dgm:pt modelId="{CBCF71D8-A8D5-425E-817C-26844150D853}" type="sibTrans" cxnId="{4EB84428-A077-4542-8462-E884FF9B3047}">
      <dgm:prSet/>
      <dgm:spPr/>
      <dgm:t>
        <a:bodyPr/>
        <a:lstStyle/>
        <a:p>
          <a:endParaRPr lang="en-US"/>
        </a:p>
      </dgm:t>
    </dgm:pt>
    <dgm:pt modelId="{474EF6F9-3AF5-4910-B256-9DD22D05540C}">
      <dgm:prSet/>
      <dgm:spPr/>
      <dgm:t>
        <a:bodyPr/>
        <a:lstStyle/>
        <a:p>
          <a:r>
            <a:rPr lang="en-US"/>
            <a:t>Preliminary Results</a:t>
          </a:r>
        </a:p>
      </dgm:t>
    </dgm:pt>
    <dgm:pt modelId="{AEB2C21F-D278-4340-809A-81E8C498589A}" type="parTrans" cxnId="{FD3DB5FC-23B9-4E9E-8E69-21D895B478E9}">
      <dgm:prSet/>
      <dgm:spPr/>
      <dgm:t>
        <a:bodyPr/>
        <a:lstStyle/>
        <a:p>
          <a:endParaRPr lang="en-US"/>
        </a:p>
      </dgm:t>
    </dgm:pt>
    <dgm:pt modelId="{F2C80961-98F5-4FFB-880D-FDB031247EAD}" type="sibTrans" cxnId="{FD3DB5FC-23B9-4E9E-8E69-21D895B478E9}">
      <dgm:prSet/>
      <dgm:spPr/>
      <dgm:t>
        <a:bodyPr/>
        <a:lstStyle/>
        <a:p>
          <a:endParaRPr lang="en-US"/>
        </a:p>
      </dgm:t>
    </dgm:pt>
    <dgm:pt modelId="{5E15E9F1-DEC3-4941-8BAB-EC836418B9F5}" type="pres">
      <dgm:prSet presAssocID="{4095A0F9-910E-4DA8-B71B-3921797C6392}" presName="root" presStyleCnt="0">
        <dgm:presLayoutVars>
          <dgm:dir/>
          <dgm:resizeHandles val="exact"/>
        </dgm:presLayoutVars>
      </dgm:prSet>
      <dgm:spPr/>
    </dgm:pt>
    <dgm:pt modelId="{5B103EAE-CAB2-4A79-A363-0DDE3B13058D}" type="pres">
      <dgm:prSet presAssocID="{0E906267-A128-41F3-B6C0-B82339AEF5DE}" presName="compNode" presStyleCnt="0"/>
      <dgm:spPr/>
    </dgm:pt>
    <dgm:pt modelId="{57B9CC6B-DFF3-40AB-9EA9-A061B8F51745}" type="pres">
      <dgm:prSet presAssocID="{0E906267-A128-41F3-B6C0-B82339AEF5DE}"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ign language outline"/>
        </a:ext>
      </dgm:extLst>
    </dgm:pt>
    <dgm:pt modelId="{DE445737-1D7A-4D85-BD20-12202A466E02}" type="pres">
      <dgm:prSet presAssocID="{0E906267-A128-41F3-B6C0-B82339AEF5DE}" presName="spaceRect" presStyleCnt="0"/>
      <dgm:spPr/>
    </dgm:pt>
    <dgm:pt modelId="{EB92C013-9936-486F-8ED9-898D516A5F6C}" type="pres">
      <dgm:prSet presAssocID="{0E906267-A128-41F3-B6C0-B82339AEF5DE}" presName="textRect" presStyleLbl="revTx" presStyleIdx="0" presStyleCnt="5">
        <dgm:presLayoutVars>
          <dgm:chMax val="1"/>
          <dgm:chPref val="1"/>
        </dgm:presLayoutVars>
      </dgm:prSet>
      <dgm:spPr/>
    </dgm:pt>
    <dgm:pt modelId="{93AD83DD-5BF6-4C44-91EE-9659AE63CA86}" type="pres">
      <dgm:prSet presAssocID="{795225C4-B608-4773-86F4-00FD31767654}" presName="sibTrans" presStyleCnt="0"/>
      <dgm:spPr/>
    </dgm:pt>
    <dgm:pt modelId="{610365D5-06B9-46E1-8F1C-451F5714F2DC}" type="pres">
      <dgm:prSet presAssocID="{46C8A9F7-C32C-475D-A376-A8120D1D65FF}" presName="compNode" presStyleCnt="0"/>
      <dgm:spPr/>
    </dgm:pt>
    <dgm:pt modelId="{0A9C7465-BB9E-451A-A1C3-EF382E3B3E50}" type="pres">
      <dgm:prSet presAssocID="{46C8A9F7-C32C-475D-A376-A8120D1D65FF}"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with solid fill"/>
        </a:ext>
      </dgm:extLst>
    </dgm:pt>
    <dgm:pt modelId="{9AE29C5E-0576-4EC1-AE08-6ED56B7B565C}" type="pres">
      <dgm:prSet presAssocID="{46C8A9F7-C32C-475D-A376-A8120D1D65FF}" presName="spaceRect" presStyleCnt="0"/>
      <dgm:spPr/>
    </dgm:pt>
    <dgm:pt modelId="{680B8C27-52E8-456A-AFB0-C21EAFE3CE35}" type="pres">
      <dgm:prSet presAssocID="{46C8A9F7-C32C-475D-A376-A8120D1D65FF}" presName="textRect" presStyleLbl="revTx" presStyleIdx="1" presStyleCnt="5">
        <dgm:presLayoutVars>
          <dgm:chMax val="1"/>
          <dgm:chPref val="1"/>
        </dgm:presLayoutVars>
      </dgm:prSet>
      <dgm:spPr/>
    </dgm:pt>
    <dgm:pt modelId="{FA054B56-FE81-4F31-925B-72E0E78FA323}" type="pres">
      <dgm:prSet presAssocID="{02E75614-6B1B-4A5D-BA12-7E6E664E2047}" presName="sibTrans" presStyleCnt="0"/>
      <dgm:spPr/>
    </dgm:pt>
    <dgm:pt modelId="{0FA28AAB-9FA6-468F-B3DB-FBEA91604B3C}" type="pres">
      <dgm:prSet presAssocID="{C6DCE44A-7CE9-4B86-882E-A61E4E191312}" presName="compNode" presStyleCnt="0"/>
      <dgm:spPr/>
    </dgm:pt>
    <dgm:pt modelId="{2BC75D08-6325-4A93-A4F2-6BF7E0A643B4}" type="pres">
      <dgm:prSet presAssocID="{C6DCE44A-7CE9-4B86-882E-A61E4E19131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port Add"/>
        </a:ext>
      </dgm:extLst>
    </dgm:pt>
    <dgm:pt modelId="{2F43360A-D737-46F3-8477-950440028DE8}" type="pres">
      <dgm:prSet presAssocID="{C6DCE44A-7CE9-4B86-882E-A61E4E191312}" presName="spaceRect" presStyleCnt="0"/>
      <dgm:spPr/>
    </dgm:pt>
    <dgm:pt modelId="{97679F9F-4908-4D58-B44F-7869540A23BC}" type="pres">
      <dgm:prSet presAssocID="{C6DCE44A-7CE9-4B86-882E-A61E4E191312}" presName="textRect" presStyleLbl="revTx" presStyleIdx="2" presStyleCnt="5">
        <dgm:presLayoutVars>
          <dgm:chMax val="1"/>
          <dgm:chPref val="1"/>
        </dgm:presLayoutVars>
      </dgm:prSet>
      <dgm:spPr/>
    </dgm:pt>
    <dgm:pt modelId="{C979BF6C-710B-4C7F-B216-A97C31AF8AAB}" type="pres">
      <dgm:prSet presAssocID="{855A30BF-E9E8-425C-951F-1F9AAF04F36C}" presName="sibTrans" presStyleCnt="0"/>
      <dgm:spPr/>
    </dgm:pt>
    <dgm:pt modelId="{CA91C5A5-FA79-4D8A-9076-BEC6899B1487}" type="pres">
      <dgm:prSet presAssocID="{A91D12C1-7034-4DBC-95C5-E5178D1C8214}" presName="compNode" presStyleCnt="0"/>
      <dgm:spPr/>
    </dgm:pt>
    <dgm:pt modelId="{538C0957-D29E-4B97-9899-4616D9855DC2}" type="pres">
      <dgm:prSet presAssocID="{A91D12C1-7034-4DBC-95C5-E5178D1C821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st Plan"/>
        </a:ext>
      </dgm:extLst>
    </dgm:pt>
    <dgm:pt modelId="{1BC4D8E6-28AD-4F9F-B386-453DF613709C}" type="pres">
      <dgm:prSet presAssocID="{A91D12C1-7034-4DBC-95C5-E5178D1C8214}" presName="spaceRect" presStyleCnt="0"/>
      <dgm:spPr/>
    </dgm:pt>
    <dgm:pt modelId="{2ADED76F-2E7F-4BB2-B205-AE95E3BFE7F7}" type="pres">
      <dgm:prSet presAssocID="{A91D12C1-7034-4DBC-95C5-E5178D1C8214}" presName="textRect" presStyleLbl="revTx" presStyleIdx="3" presStyleCnt="5">
        <dgm:presLayoutVars>
          <dgm:chMax val="1"/>
          <dgm:chPref val="1"/>
        </dgm:presLayoutVars>
      </dgm:prSet>
      <dgm:spPr/>
    </dgm:pt>
    <dgm:pt modelId="{31B21EDA-F154-4DA6-9800-E2C9FF95CD66}" type="pres">
      <dgm:prSet presAssocID="{CBCF71D8-A8D5-425E-817C-26844150D853}" presName="sibTrans" presStyleCnt="0"/>
      <dgm:spPr/>
    </dgm:pt>
    <dgm:pt modelId="{E9C476EF-CBE1-4A99-9ABE-D261CC1E4C8B}" type="pres">
      <dgm:prSet presAssocID="{474EF6F9-3AF5-4910-B256-9DD22D05540C}" presName="compNode" presStyleCnt="0"/>
      <dgm:spPr/>
    </dgm:pt>
    <dgm:pt modelId="{79A751EF-7BC7-4AAC-A467-ACA391B3A2A4}" type="pres">
      <dgm:prSet presAssocID="{474EF6F9-3AF5-4910-B256-9DD22D05540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est Case"/>
        </a:ext>
      </dgm:extLst>
    </dgm:pt>
    <dgm:pt modelId="{1EEF767A-25CC-4065-B321-9AC623370ABE}" type="pres">
      <dgm:prSet presAssocID="{474EF6F9-3AF5-4910-B256-9DD22D05540C}" presName="spaceRect" presStyleCnt="0"/>
      <dgm:spPr/>
    </dgm:pt>
    <dgm:pt modelId="{FE25C108-5CAC-4D0A-9D4F-C5E67A95A5DB}" type="pres">
      <dgm:prSet presAssocID="{474EF6F9-3AF5-4910-B256-9DD22D05540C}" presName="textRect" presStyleLbl="revTx" presStyleIdx="4" presStyleCnt="5">
        <dgm:presLayoutVars>
          <dgm:chMax val="1"/>
          <dgm:chPref val="1"/>
        </dgm:presLayoutVars>
      </dgm:prSet>
      <dgm:spPr/>
    </dgm:pt>
  </dgm:ptLst>
  <dgm:cxnLst>
    <dgm:cxn modelId="{CBE55806-B082-4D5A-942C-F9E7D7B7F8C2}" srcId="{4095A0F9-910E-4DA8-B71B-3921797C6392}" destId="{46C8A9F7-C32C-475D-A376-A8120D1D65FF}" srcOrd="1" destOrd="0" parTransId="{5C5C5608-21BB-42E2-B894-6EA9A1B6A402}" sibTransId="{02E75614-6B1B-4A5D-BA12-7E6E664E2047}"/>
    <dgm:cxn modelId="{396BA10B-A47F-4623-ABAE-138372F5127C}" type="presOf" srcId="{C6DCE44A-7CE9-4B86-882E-A61E4E191312}" destId="{97679F9F-4908-4D58-B44F-7869540A23BC}" srcOrd="0" destOrd="0" presId="urn:microsoft.com/office/officeart/2018/2/layout/IconLabelList"/>
    <dgm:cxn modelId="{4EB84428-A077-4542-8462-E884FF9B3047}" srcId="{4095A0F9-910E-4DA8-B71B-3921797C6392}" destId="{A91D12C1-7034-4DBC-95C5-E5178D1C8214}" srcOrd="3" destOrd="0" parTransId="{DE1363A6-48BD-486C-9122-423A882FD463}" sibTransId="{CBCF71D8-A8D5-425E-817C-26844150D853}"/>
    <dgm:cxn modelId="{FAD6425B-CF91-4861-962B-A1DFB0657EB3}" srcId="{4095A0F9-910E-4DA8-B71B-3921797C6392}" destId="{0E906267-A128-41F3-B6C0-B82339AEF5DE}" srcOrd="0" destOrd="0" parTransId="{9A9DF51F-2BB7-4A81-9259-9528CB6A6F16}" sibTransId="{795225C4-B608-4773-86F4-00FD31767654}"/>
    <dgm:cxn modelId="{3C44B38D-1183-4E00-9434-181D728078C2}" type="presOf" srcId="{0E906267-A128-41F3-B6C0-B82339AEF5DE}" destId="{EB92C013-9936-486F-8ED9-898D516A5F6C}" srcOrd="0" destOrd="0" presId="urn:microsoft.com/office/officeart/2018/2/layout/IconLabelList"/>
    <dgm:cxn modelId="{0C1F3DAB-975D-4ED7-B08C-E59F928976D0}" srcId="{4095A0F9-910E-4DA8-B71B-3921797C6392}" destId="{C6DCE44A-7CE9-4B86-882E-A61E4E191312}" srcOrd="2" destOrd="0" parTransId="{5685BB0D-A737-4B66-B1C1-FC03E56F1451}" sibTransId="{855A30BF-E9E8-425C-951F-1F9AAF04F36C}"/>
    <dgm:cxn modelId="{08BCB8CD-D457-44BB-9EF9-55AD0AB12E8B}" type="presOf" srcId="{46C8A9F7-C32C-475D-A376-A8120D1D65FF}" destId="{680B8C27-52E8-456A-AFB0-C21EAFE3CE35}" srcOrd="0" destOrd="0" presId="urn:microsoft.com/office/officeart/2018/2/layout/IconLabelList"/>
    <dgm:cxn modelId="{31395FD4-0E04-4E54-8E94-489BBF7B07A7}" type="presOf" srcId="{474EF6F9-3AF5-4910-B256-9DD22D05540C}" destId="{FE25C108-5CAC-4D0A-9D4F-C5E67A95A5DB}" srcOrd="0" destOrd="0" presId="urn:microsoft.com/office/officeart/2018/2/layout/IconLabelList"/>
    <dgm:cxn modelId="{87BC83E7-7299-4A9D-BE58-FC94DCF819C6}" type="presOf" srcId="{4095A0F9-910E-4DA8-B71B-3921797C6392}" destId="{5E15E9F1-DEC3-4941-8BAB-EC836418B9F5}" srcOrd="0" destOrd="0" presId="urn:microsoft.com/office/officeart/2018/2/layout/IconLabelList"/>
    <dgm:cxn modelId="{286913EC-0B0B-4AB9-82B0-292840CEE7F5}" type="presOf" srcId="{A91D12C1-7034-4DBC-95C5-E5178D1C8214}" destId="{2ADED76F-2E7F-4BB2-B205-AE95E3BFE7F7}" srcOrd="0" destOrd="0" presId="urn:microsoft.com/office/officeart/2018/2/layout/IconLabelList"/>
    <dgm:cxn modelId="{FD3DB5FC-23B9-4E9E-8E69-21D895B478E9}" srcId="{4095A0F9-910E-4DA8-B71B-3921797C6392}" destId="{474EF6F9-3AF5-4910-B256-9DD22D05540C}" srcOrd="4" destOrd="0" parTransId="{AEB2C21F-D278-4340-809A-81E8C498589A}" sibTransId="{F2C80961-98F5-4FFB-880D-FDB031247EAD}"/>
    <dgm:cxn modelId="{BE1B09F2-6EAC-4122-AC08-728DDAFBE2DD}" type="presParOf" srcId="{5E15E9F1-DEC3-4941-8BAB-EC836418B9F5}" destId="{5B103EAE-CAB2-4A79-A363-0DDE3B13058D}" srcOrd="0" destOrd="0" presId="urn:microsoft.com/office/officeart/2018/2/layout/IconLabelList"/>
    <dgm:cxn modelId="{699402ED-1A66-4711-9693-914931BB49C0}" type="presParOf" srcId="{5B103EAE-CAB2-4A79-A363-0DDE3B13058D}" destId="{57B9CC6B-DFF3-40AB-9EA9-A061B8F51745}" srcOrd="0" destOrd="0" presId="urn:microsoft.com/office/officeart/2018/2/layout/IconLabelList"/>
    <dgm:cxn modelId="{8E4F8844-AD59-444B-9537-50A4C9754488}" type="presParOf" srcId="{5B103EAE-CAB2-4A79-A363-0DDE3B13058D}" destId="{DE445737-1D7A-4D85-BD20-12202A466E02}" srcOrd="1" destOrd="0" presId="urn:microsoft.com/office/officeart/2018/2/layout/IconLabelList"/>
    <dgm:cxn modelId="{B8B7A019-4F9B-4642-8D3F-B6D9AEFD9BA1}" type="presParOf" srcId="{5B103EAE-CAB2-4A79-A363-0DDE3B13058D}" destId="{EB92C013-9936-486F-8ED9-898D516A5F6C}" srcOrd="2" destOrd="0" presId="urn:microsoft.com/office/officeart/2018/2/layout/IconLabelList"/>
    <dgm:cxn modelId="{E2EBE764-BA7E-4A47-87C9-C908943F0580}" type="presParOf" srcId="{5E15E9F1-DEC3-4941-8BAB-EC836418B9F5}" destId="{93AD83DD-5BF6-4C44-91EE-9659AE63CA86}" srcOrd="1" destOrd="0" presId="urn:microsoft.com/office/officeart/2018/2/layout/IconLabelList"/>
    <dgm:cxn modelId="{89F76F29-27ED-4FE7-A905-A957286A2DBE}" type="presParOf" srcId="{5E15E9F1-DEC3-4941-8BAB-EC836418B9F5}" destId="{610365D5-06B9-46E1-8F1C-451F5714F2DC}" srcOrd="2" destOrd="0" presId="urn:microsoft.com/office/officeart/2018/2/layout/IconLabelList"/>
    <dgm:cxn modelId="{BD00E9C3-78FE-4C65-9FF4-CC7E27BF68C7}" type="presParOf" srcId="{610365D5-06B9-46E1-8F1C-451F5714F2DC}" destId="{0A9C7465-BB9E-451A-A1C3-EF382E3B3E50}" srcOrd="0" destOrd="0" presId="urn:microsoft.com/office/officeart/2018/2/layout/IconLabelList"/>
    <dgm:cxn modelId="{7717375B-ED88-466D-999D-3B7AFD8B6D0C}" type="presParOf" srcId="{610365D5-06B9-46E1-8F1C-451F5714F2DC}" destId="{9AE29C5E-0576-4EC1-AE08-6ED56B7B565C}" srcOrd="1" destOrd="0" presId="urn:microsoft.com/office/officeart/2018/2/layout/IconLabelList"/>
    <dgm:cxn modelId="{DECCDEEE-8799-4986-8248-44824853055A}" type="presParOf" srcId="{610365D5-06B9-46E1-8F1C-451F5714F2DC}" destId="{680B8C27-52E8-456A-AFB0-C21EAFE3CE35}" srcOrd="2" destOrd="0" presId="urn:microsoft.com/office/officeart/2018/2/layout/IconLabelList"/>
    <dgm:cxn modelId="{4FD81D8F-D8B6-4C9D-B599-5D40C9339598}" type="presParOf" srcId="{5E15E9F1-DEC3-4941-8BAB-EC836418B9F5}" destId="{FA054B56-FE81-4F31-925B-72E0E78FA323}" srcOrd="3" destOrd="0" presId="urn:microsoft.com/office/officeart/2018/2/layout/IconLabelList"/>
    <dgm:cxn modelId="{903C02F2-03AA-454F-A38A-FF20FEAC0893}" type="presParOf" srcId="{5E15E9F1-DEC3-4941-8BAB-EC836418B9F5}" destId="{0FA28AAB-9FA6-468F-B3DB-FBEA91604B3C}" srcOrd="4" destOrd="0" presId="urn:microsoft.com/office/officeart/2018/2/layout/IconLabelList"/>
    <dgm:cxn modelId="{B0C019C4-AB1D-4092-A1D8-62C1DC074C96}" type="presParOf" srcId="{0FA28AAB-9FA6-468F-B3DB-FBEA91604B3C}" destId="{2BC75D08-6325-4A93-A4F2-6BF7E0A643B4}" srcOrd="0" destOrd="0" presId="urn:microsoft.com/office/officeart/2018/2/layout/IconLabelList"/>
    <dgm:cxn modelId="{7A1A58A7-3ECF-4ABA-88CF-5566533EC0AF}" type="presParOf" srcId="{0FA28AAB-9FA6-468F-B3DB-FBEA91604B3C}" destId="{2F43360A-D737-46F3-8477-950440028DE8}" srcOrd="1" destOrd="0" presId="urn:microsoft.com/office/officeart/2018/2/layout/IconLabelList"/>
    <dgm:cxn modelId="{20B9B50D-7CFD-4071-9A21-088EECB672BC}" type="presParOf" srcId="{0FA28AAB-9FA6-468F-B3DB-FBEA91604B3C}" destId="{97679F9F-4908-4D58-B44F-7869540A23BC}" srcOrd="2" destOrd="0" presId="urn:microsoft.com/office/officeart/2018/2/layout/IconLabelList"/>
    <dgm:cxn modelId="{BCAF54A0-123F-4598-9B8A-0DD759871798}" type="presParOf" srcId="{5E15E9F1-DEC3-4941-8BAB-EC836418B9F5}" destId="{C979BF6C-710B-4C7F-B216-A97C31AF8AAB}" srcOrd="5" destOrd="0" presId="urn:microsoft.com/office/officeart/2018/2/layout/IconLabelList"/>
    <dgm:cxn modelId="{E9D02DDC-215B-4A16-AE76-71EFCEB2610F}" type="presParOf" srcId="{5E15E9F1-DEC3-4941-8BAB-EC836418B9F5}" destId="{CA91C5A5-FA79-4D8A-9076-BEC6899B1487}" srcOrd="6" destOrd="0" presId="urn:microsoft.com/office/officeart/2018/2/layout/IconLabelList"/>
    <dgm:cxn modelId="{882596E3-8AAF-4D14-BFA2-5A25C9537021}" type="presParOf" srcId="{CA91C5A5-FA79-4D8A-9076-BEC6899B1487}" destId="{538C0957-D29E-4B97-9899-4616D9855DC2}" srcOrd="0" destOrd="0" presId="urn:microsoft.com/office/officeart/2018/2/layout/IconLabelList"/>
    <dgm:cxn modelId="{2A8A565B-D9D7-4F05-A970-ADE49ED5C9F4}" type="presParOf" srcId="{CA91C5A5-FA79-4D8A-9076-BEC6899B1487}" destId="{1BC4D8E6-28AD-4F9F-B386-453DF613709C}" srcOrd="1" destOrd="0" presId="urn:microsoft.com/office/officeart/2018/2/layout/IconLabelList"/>
    <dgm:cxn modelId="{6F3F38E0-12D1-462E-A6A2-16CC4F536130}" type="presParOf" srcId="{CA91C5A5-FA79-4D8A-9076-BEC6899B1487}" destId="{2ADED76F-2E7F-4BB2-B205-AE95E3BFE7F7}" srcOrd="2" destOrd="0" presId="urn:microsoft.com/office/officeart/2018/2/layout/IconLabelList"/>
    <dgm:cxn modelId="{5B640C9A-E209-4D5E-AE1D-96016E537902}" type="presParOf" srcId="{5E15E9F1-DEC3-4941-8BAB-EC836418B9F5}" destId="{31B21EDA-F154-4DA6-9800-E2C9FF95CD66}" srcOrd="7" destOrd="0" presId="urn:microsoft.com/office/officeart/2018/2/layout/IconLabelList"/>
    <dgm:cxn modelId="{B9F03B67-785C-4EAB-9353-F44D44F20650}" type="presParOf" srcId="{5E15E9F1-DEC3-4941-8BAB-EC836418B9F5}" destId="{E9C476EF-CBE1-4A99-9ABE-D261CC1E4C8B}" srcOrd="8" destOrd="0" presId="urn:microsoft.com/office/officeart/2018/2/layout/IconLabelList"/>
    <dgm:cxn modelId="{A0266DBB-60AA-41A3-B458-6F5A57BE163D}" type="presParOf" srcId="{E9C476EF-CBE1-4A99-9ABE-D261CC1E4C8B}" destId="{79A751EF-7BC7-4AAC-A467-ACA391B3A2A4}" srcOrd="0" destOrd="0" presId="urn:microsoft.com/office/officeart/2018/2/layout/IconLabelList"/>
    <dgm:cxn modelId="{B548883B-201A-4BEF-985A-6579F5A7F48A}" type="presParOf" srcId="{E9C476EF-CBE1-4A99-9ABE-D261CC1E4C8B}" destId="{1EEF767A-25CC-4065-B321-9AC623370ABE}" srcOrd="1" destOrd="0" presId="urn:microsoft.com/office/officeart/2018/2/layout/IconLabelList"/>
    <dgm:cxn modelId="{58419537-142E-4547-A095-262480769EDB}" type="presParOf" srcId="{E9C476EF-CBE1-4A99-9ABE-D261CC1E4C8B}" destId="{FE25C108-5CAC-4D0A-9D4F-C5E67A95A5D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5BF49E-FEEB-406B-A93F-CFB4097F2178}" type="doc">
      <dgm:prSet loTypeId="urn:microsoft.com/office/officeart/2005/8/layout/matrix2" loCatId="matrix" qsTypeId="urn:microsoft.com/office/officeart/2005/8/quickstyle/simple2" qsCatId="simple" csTypeId="urn:microsoft.com/office/officeart/2005/8/colors/accent3_2" csCatId="accent3" phldr="1"/>
      <dgm:spPr/>
      <dgm:t>
        <a:bodyPr/>
        <a:lstStyle/>
        <a:p>
          <a:endParaRPr lang="en-US"/>
        </a:p>
      </dgm:t>
    </dgm:pt>
    <dgm:pt modelId="{6FCED863-0C5D-46B8-9BEC-CE141EDEE474}">
      <dgm:prSet custT="1"/>
      <dgm:spPr>
        <a:solidFill>
          <a:schemeClr val="bg1">
            <a:lumMod val="25000"/>
          </a:schemeClr>
        </a:solidFill>
      </dgm:spPr>
      <dgm:t>
        <a:bodyPr/>
        <a:lstStyle/>
        <a:p>
          <a:r>
            <a:rPr lang="en-US" sz="1600" dirty="0"/>
            <a:t>Non-communicable diseases (NCDs) account for ~74% of all global deaths </a:t>
          </a:r>
          <a:r>
            <a:rPr lang="en-US" sz="1400" dirty="0">
              <a:solidFill>
                <a:schemeClr val="bg1">
                  <a:lumMod val="90000"/>
                </a:schemeClr>
              </a:solidFill>
            </a:rPr>
            <a:t>[1]</a:t>
          </a:r>
        </a:p>
      </dgm:t>
    </dgm:pt>
    <dgm:pt modelId="{17DDFEB3-976E-4DDC-AF11-41CDC9F13891}" type="parTrans" cxnId="{8A7606A7-45D3-4B11-9568-3CED1B66183D}">
      <dgm:prSet/>
      <dgm:spPr/>
      <dgm:t>
        <a:bodyPr/>
        <a:lstStyle/>
        <a:p>
          <a:endParaRPr lang="en-US"/>
        </a:p>
      </dgm:t>
    </dgm:pt>
    <dgm:pt modelId="{15C7736B-3063-43A6-836C-8EBC7C41BBA1}" type="sibTrans" cxnId="{8A7606A7-45D3-4B11-9568-3CED1B66183D}">
      <dgm:prSet/>
      <dgm:spPr/>
      <dgm:t>
        <a:bodyPr/>
        <a:lstStyle/>
        <a:p>
          <a:endParaRPr lang="en-US"/>
        </a:p>
      </dgm:t>
    </dgm:pt>
    <dgm:pt modelId="{39735B04-0605-49CB-BEC5-BB7E997E0593}">
      <dgm:prSet custT="1"/>
      <dgm:spPr>
        <a:solidFill>
          <a:schemeClr val="bg1">
            <a:lumMod val="25000"/>
          </a:schemeClr>
        </a:solidFill>
      </dgm:spPr>
      <dgm:t>
        <a:bodyPr/>
        <a:lstStyle/>
        <a:p>
          <a:r>
            <a:rPr lang="en-US" sz="1600" dirty="0"/>
            <a:t>Low- and middle- income countries have high incidences of NCD-related “premature” deaths </a:t>
          </a:r>
          <a:r>
            <a:rPr lang="en-US" sz="1400" dirty="0">
              <a:solidFill>
                <a:schemeClr val="bg1">
                  <a:lumMod val="90000"/>
                </a:schemeClr>
              </a:solidFill>
            </a:rPr>
            <a:t>[1]</a:t>
          </a:r>
        </a:p>
      </dgm:t>
    </dgm:pt>
    <dgm:pt modelId="{018B7D23-6C64-49C7-A352-DA1F154E4E43}" type="parTrans" cxnId="{689F3E27-24FC-43D3-A3FD-DC8D1F70D743}">
      <dgm:prSet/>
      <dgm:spPr/>
      <dgm:t>
        <a:bodyPr/>
        <a:lstStyle/>
        <a:p>
          <a:endParaRPr lang="en-US"/>
        </a:p>
      </dgm:t>
    </dgm:pt>
    <dgm:pt modelId="{36963CCF-124E-44FF-979B-6F55E949B737}" type="sibTrans" cxnId="{689F3E27-24FC-43D3-A3FD-DC8D1F70D743}">
      <dgm:prSet/>
      <dgm:spPr/>
      <dgm:t>
        <a:bodyPr/>
        <a:lstStyle/>
        <a:p>
          <a:endParaRPr lang="en-US"/>
        </a:p>
      </dgm:t>
    </dgm:pt>
    <dgm:pt modelId="{2EEF8093-4DC7-47EB-83B9-D5C26D3480F7}">
      <dgm:prSet custT="1"/>
      <dgm:spPr>
        <a:solidFill>
          <a:schemeClr val="bg1">
            <a:lumMod val="25000"/>
          </a:schemeClr>
        </a:solidFill>
      </dgm:spPr>
      <dgm:t>
        <a:bodyPr/>
        <a:lstStyle/>
        <a:p>
          <a:r>
            <a:rPr lang="en-US" sz="1600" dirty="0"/>
            <a:t>Multimorbidity with NCDs (NCD MM) are associated with increased health costs and catastrophic health expenditure (CHE)</a:t>
          </a:r>
          <a:r>
            <a:rPr lang="en-US" sz="1600" dirty="0">
              <a:solidFill>
                <a:schemeClr val="bg1">
                  <a:lumMod val="90000"/>
                </a:schemeClr>
              </a:solidFill>
            </a:rPr>
            <a:t>[</a:t>
          </a:r>
          <a:r>
            <a:rPr lang="en-US" sz="1400" dirty="0">
              <a:solidFill>
                <a:schemeClr val="bg1">
                  <a:lumMod val="90000"/>
                </a:schemeClr>
              </a:solidFill>
            </a:rPr>
            <a:t>2-6]</a:t>
          </a:r>
        </a:p>
      </dgm:t>
    </dgm:pt>
    <dgm:pt modelId="{1D77F65E-1D14-4FF1-9D38-60BB9EF505D2}" type="parTrans" cxnId="{812EAB4C-21D6-4B62-A3C6-3D28F14D10CD}">
      <dgm:prSet/>
      <dgm:spPr/>
      <dgm:t>
        <a:bodyPr/>
        <a:lstStyle/>
        <a:p>
          <a:endParaRPr lang="en-US"/>
        </a:p>
      </dgm:t>
    </dgm:pt>
    <dgm:pt modelId="{5A4AD4CF-3848-45A6-8D62-431E74B0548A}" type="sibTrans" cxnId="{812EAB4C-21D6-4B62-A3C6-3D28F14D10CD}">
      <dgm:prSet/>
      <dgm:spPr/>
      <dgm:t>
        <a:bodyPr/>
        <a:lstStyle/>
        <a:p>
          <a:endParaRPr lang="en-US"/>
        </a:p>
      </dgm:t>
    </dgm:pt>
    <dgm:pt modelId="{3EF04A4B-2B1C-4F5D-85EA-18686F2E7566}">
      <dgm:prSet custT="1"/>
      <dgm:spPr>
        <a:solidFill>
          <a:schemeClr val="bg1">
            <a:lumMod val="25000"/>
          </a:schemeClr>
        </a:solidFill>
      </dgm:spPr>
      <dgm:t>
        <a:bodyPr/>
        <a:lstStyle/>
        <a:p>
          <a:r>
            <a:rPr lang="en-US" sz="1600" dirty="0"/>
            <a:t>Financial burden from NCDs may negatively impact quality of life (QoL) </a:t>
          </a:r>
          <a:r>
            <a:rPr lang="en-US" sz="1400" dirty="0">
              <a:solidFill>
                <a:schemeClr val="bg1">
                  <a:lumMod val="90000"/>
                </a:schemeClr>
              </a:solidFill>
            </a:rPr>
            <a:t>[6]</a:t>
          </a:r>
        </a:p>
      </dgm:t>
    </dgm:pt>
    <dgm:pt modelId="{41F15E6B-36F4-473C-8969-A4CC66C6E813}" type="parTrans" cxnId="{7146F270-AFBF-40EC-9E1B-C9E492DE1C96}">
      <dgm:prSet/>
      <dgm:spPr/>
      <dgm:t>
        <a:bodyPr/>
        <a:lstStyle/>
        <a:p>
          <a:endParaRPr lang="en-US"/>
        </a:p>
      </dgm:t>
    </dgm:pt>
    <dgm:pt modelId="{BA876FF4-2FCB-41B3-8A79-507D4075E6FF}" type="sibTrans" cxnId="{7146F270-AFBF-40EC-9E1B-C9E492DE1C96}">
      <dgm:prSet/>
      <dgm:spPr/>
      <dgm:t>
        <a:bodyPr/>
        <a:lstStyle/>
        <a:p>
          <a:endParaRPr lang="en-US"/>
        </a:p>
      </dgm:t>
    </dgm:pt>
    <dgm:pt modelId="{44FEE924-A111-423F-9D66-74BAB00F4515}" type="pres">
      <dgm:prSet presAssocID="{DF5BF49E-FEEB-406B-A93F-CFB4097F2178}" presName="matrix" presStyleCnt="0">
        <dgm:presLayoutVars>
          <dgm:chMax val="1"/>
          <dgm:dir/>
          <dgm:resizeHandles val="exact"/>
        </dgm:presLayoutVars>
      </dgm:prSet>
      <dgm:spPr/>
    </dgm:pt>
    <dgm:pt modelId="{395C2249-D400-4B15-A6B0-AA0328CBA0D5}" type="pres">
      <dgm:prSet presAssocID="{DF5BF49E-FEEB-406B-A93F-CFB4097F2178}" presName="axisShape" presStyleLbl="bgShp" presStyleIdx="0" presStyleCnt="1"/>
      <dgm:spPr>
        <a:solidFill>
          <a:schemeClr val="bg1">
            <a:lumMod val="75000"/>
          </a:schemeClr>
        </a:solidFill>
      </dgm:spPr>
    </dgm:pt>
    <dgm:pt modelId="{533E3CD1-57C5-4157-A710-69B9A9F449F4}" type="pres">
      <dgm:prSet presAssocID="{DF5BF49E-FEEB-406B-A93F-CFB4097F2178}" presName="rect1" presStyleLbl="node1" presStyleIdx="0" presStyleCnt="4">
        <dgm:presLayoutVars>
          <dgm:chMax val="0"/>
          <dgm:chPref val="0"/>
          <dgm:bulletEnabled val="1"/>
        </dgm:presLayoutVars>
      </dgm:prSet>
      <dgm:spPr/>
    </dgm:pt>
    <dgm:pt modelId="{B8FDB8BA-A441-45E9-9289-A8F89D571CDE}" type="pres">
      <dgm:prSet presAssocID="{DF5BF49E-FEEB-406B-A93F-CFB4097F2178}" presName="rect2" presStyleLbl="node1" presStyleIdx="1" presStyleCnt="4">
        <dgm:presLayoutVars>
          <dgm:chMax val="0"/>
          <dgm:chPref val="0"/>
          <dgm:bulletEnabled val="1"/>
        </dgm:presLayoutVars>
      </dgm:prSet>
      <dgm:spPr/>
    </dgm:pt>
    <dgm:pt modelId="{24ADDA16-7E56-4169-A983-8BF7BC523159}" type="pres">
      <dgm:prSet presAssocID="{DF5BF49E-FEEB-406B-A93F-CFB4097F2178}" presName="rect3" presStyleLbl="node1" presStyleIdx="2" presStyleCnt="4">
        <dgm:presLayoutVars>
          <dgm:chMax val="0"/>
          <dgm:chPref val="0"/>
          <dgm:bulletEnabled val="1"/>
        </dgm:presLayoutVars>
      </dgm:prSet>
      <dgm:spPr/>
    </dgm:pt>
    <dgm:pt modelId="{F14CFDE4-93D0-4A99-9893-295C466F74BA}" type="pres">
      <dgm:prSet presAssocID="{DF5BF49E-FEEB-406B-A93F-CFB4097F2178}" presName="rect4" presStyleLbl="node1" presStyleIdx="3" presStyleCnt="4">
        <dgm:presLayoutVars>
          <dgm:chMax val="0"/>
          <dgm:chPref val="0"/>
          <dgm:bulletEnabled val="1"/>
        </dgm:presLayoutVars>
      </dgm:prSet>
      <dgm:spPr/>
    </dgm:pt>
  </dgm:ptLst>
  <dgm:cxnLst>
    <dgm:cxn modelId="{2F403A20-6E6E-4B26-AE3E-35F6EED1C4AF}" type="presOf" srcId="{DF5BF49E-FEEB-406B-A93F-CFB4097F2178}" destId="{44FEE924-A111-423F-9D66-74BAB00F4515}" srcOrd="0" destOrd="0" presId="urn:microsoft.com/office/officeart/2005/8/layout/matrix2"/>
    <dgm:cxn modelId="{689F3E27-24FC-43D3-A3FD-DC8D1F70D743}" srcId="{DF5BF49E-FEEB-406B-A93F-CFB4097F2178}" destId="{39735B04-0605-49CB-BEC5-BB7E997E0593}" srcOrd="1" destOrd="0" parTransId="{018B7D23-6C64-49C7-A352-DA1F154E4E43}" sibTransId="{36963CCF-124E-44FF-979B-6F55E949B737}"/>
    <dgm:cxn modelId="{9851C24A-3DED-42F7-B4E3-9E63B2677866}" type="presOf" srcId="{6FCED863-0C5D-46B8-9BEC-CE141EDEE474}" destId="{533E3CD1-57C5-4157-A710-69B9A9F449F4}" srcOrd="0" destOrd="0" presId="urn:microsoft.com/office/officeart/2005/8/layout/matrix2"/>
    <dgm:cxn modelId="{812EAB4C-21D6-4B62-A3C6-3D28F14D10CD}" srcId="{DF5BF49E-FEEB-406B-A93F-CFB4097F2178}" destId="{2EEF8093-4DC7-47EB-83B9-D5C26D3480F7}" srcOrd="2" destOrd="0" parTransId="{1D77F65E-1D14-4FF1-9D38-60BB9EF505D2}" sibTransId="{5A4AD4CF-3848-45A6-8D62-431E74B0548A}"/>
    <dgm:cxn modelId="{7146F270-AFBF-40EC-9E1B-C9E492DE1C96}" srcId="{DF5BF49E-FEEB-406B-A93F-CFB4097F2178}" destId="{3EF04A4B-2B1C-4F5D-85EA-18686F2E7566}" srcOrd="3" destOrd="0" parTransId="{41F15E6B-36F4-473C-8969-A4CC66C6E813}" sibTransId="{BA876FF4-2FCB-41B3-8A79-507D4075E6FF}"/>
    <dgm:cxn modelId="{8A7606A7-45D3-4B11-9568-3CED1B66183D}" srcId="{DF5BF49E-FEEB-406B-A93F-CFB4097F2178}" destId="{6FCED863-0C5D-46B8-9BEC-CE141EDEE474}" srcOrd="0" destOrd="0" parTransId="{17DDFEB3-976E-4DDC-AF11-41CDC9F13891}" sibTransId="{15C7736B-3063-43A6-836C-8EBC7C41BBA1}"/>
    <dgm:cxn modelId="{F167EDC3-F051-4EF5-94B0-BDD04C776CB3}" type="presOf" srcId="{2EEF8093-4DC7-47EB-83B9-D5C26D3480F7}" destId="{24ADDA16-7E56-4169-A983-8BF7BC523159}" srcOrd="0" destOrd="0" presId="urn:microsoft.com/office/officeart/2005/8/layout/matrix2"/>
    <dgm:cxn modelId="{E8CA3DF0-DF42-4AA2-8E6F-9054C1D237D6}" type="presOf" srcId="{39735B04-0605-49CB-BEC5-BB7E997E0593}" destId="{B8FDB8BA-A441-45E9-9289-A8F89D571CDE}" srcOrd="0" destOrd="0" presId="urn:microsoft.com/office/officeart/2005/8/layout/matrix2"/>
    <dgm:cxn modelId="{E626D0FD-60C5-42CE-AC2E-E1FBF79A8AE6}" type="presOf" srcId="{3EF04A4B-2B1C-4F5D-85EA-18686F2E7566}" destId="{F14CFDE4-93D0-4A99-9893-295C466F74BA}" srcOrd="0" destOrd="0" presId="urn:microsoft.com/office/officeart/2005/8/layout/matrix2"/>
    <dgm:cxn modelId="{B39A70F9-FC60-4B94-80A8-4F267342BE43}" type="presParOf" srcId="{44FEE924-A111-423F-9D66-74BAB00F4515}" destId="{395C2249-D400-4B15-A6B0-AA0328CBA0D5}" srcOrd="0" destOrd="0" presId="urn:microsoft.com/office/officeart/2005/8/layout/matrix2"/>
    <dgm:cxn modelId="{80B34DE5-8AE0-4C71-8010-CEEBBAA37158}" type="presParOf" srcId="{44FEE924-A111-423F-9D66-74BAB00F4515}" destId="{533E3CD1-57C5-4157-A710-69B9A9F449F4}" srcOrd="1" destOrd="0" presId="urn:microsoft.com/office/officeart/2005/8/layout/matrix2"/>
    <dgm:cxn modelId="{B41E0B2C-A622-4625-8077-4F518AC42079}" type="presParOf" srcId="{44FEE924-A111-423F-9D66-74BAB00F4515}" destId="{B8FDB8BA-A441-45E9-9289-A8F89D571CDE}" srcOrd="2" destOrd="0" presId="urn:microsoft.com/office/officeart/2005/8/layout/matrix2"/>
    <dgm:cxn modelId="{19E90D6C-0666-4508-9E9A-D547FB09200B}" type="presParOf" srcId="{44FEE924-A111-423F-9D66-74BAB00F4515}" destId="{24ADDA16-7E56-4169-A983-8BF7BC523159}" srcOrd="3" destOrd="0" presId="urn:microsoft.com/office/officeart/2005/8/layout/matrix2"/>
    <dgm:cxn modelId="{B75D316E-A38F-4940-9024-F7D88A972A08}" type="presParOf" srcId="{44FEE924-A111-423F-9D66-74BAB00F4515}" destId="{F14CFDE4-93D0-4A99-9893-295C466F74BA}"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C1BB1B-96C9-41D8-BD5A-9B7D5BA85D4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68A260DF-E5D6-49E0-AA1F-20C1B66F7B83}">
      <dgm:prSet/>
      <dgm:spPr/>
      <dgm:t>
        <a:bodyPr/>
        <a:lstStyle/>
        <a:p>
          <a:r>
            <a:rPr lang="en-US" dirty="0">
              <a:effectLst/>
            </a:rPr>
            <a:t>Establish the causal relationship between NCD MM and CHE </a:t>
          </a:r>
          <a:endParaRPr lang="en-US" dirty="0"/>
        </a:p>
      </dgm:t>
    </dgm:pt>
    <dgm:pt modelId="{619042F3-5EF7-4FCC-BC3F-B479654C3A4E}" type="parTrans" cxnId="{5B4FE0B3-7DA9-4DAE-9322-8916DC283234}">
      <dgm:prSet/>
      <dgm:spPr/>
      <dgm:t>
        <a:bodyPr/>
        <a:lstStyle/>
        <a:p>
          <a:endParaRPr lang="en-US"/>
        </a:p>
      </dgm:t>
    </dgm:pt>
    <dgm:pt modelId="{85B8A8CF-ECB0-42E7-AF98-E38C036DE123}" type="sibTrans" cxnId="{5B4FE0B3-7DA9-4DAE-9322-8916DC283234}">
      <dgm:prSet/>
      <dgm:spPr/>
      <dgm:t>
        <a:bodyPr/>
        <a:lstStyle/>
        <a:p>
          <a:endParaRPr lang="en-US"/>
        </a:p>
      </dgm:t>
    </dgm:pt>
    <dgm:pt modelId="{2F4B50DE-4711-4D35-9A68-A1F3029FDA7F}">
      <dgm:prSet/>
      <dgm:spPr/>
      <dgm:t>
        <a:bodyPr/>
        <a:lstStyle/>
        <a:p>
          <a:r>
            <a:rPr lang="en-US" dirty="0"/>
            <a:t>E</a:t>
          </a:r>
          <a:r>
            <a:rPr lang="en-US" dirty="0">
              <a:effectLst/>
            </a:rPr>
            <a:t>xamine the relationship between CHE and QoL considering policy implications of this relationship in Ghana. </a:t>
          </a:r>
          <a:endParaRPr lang="en-US" dirty="0"/>
        </a:p>
      </dgm:t>
    </dgm:pt>
    <dgm:pt modelId="{C9D94630-2DDD-4830-A2F0-AFDB450A9252}" type="parTrans" cxnId="{2B90DACB-B72B-4C0B-92D9-3540389C1B14}">
      <dgm:prSet/>
      <dgm:spPr/>
      <dgm:t>
        <a:bodyPr/>
        <a:lstStyle/>
        <a:p>
          <a:endParaRPr lang="en-US"/>
        </a:p>
      </dgm:t>
    </dgm:pt>
    <dgm:pt modelId="{DB77F0A6-9DF2-412B-982F-0C7BE5870486}" type="sibTrans" cxnId="{2B90DACB-B72B-4C0B-92D9-3540389C1B14}">
      <dgm:prSet/>
      <dgm:spPr/>
      <dgm:t>
        <a:bodyPr/>
        <a:lstStyle/>
        <a:p>
          <a:endParaRPr lang="en-US"/>
        </a:p>
      </dgm:t>
    </dgm:pt>
    <dgm:pt modelId="{A1F3DB59-24CF-4B71-BDB7-14FD7790E7E6}" type="pres">
      <dgm:prSet presAssocID="{FAC1BB1B-96C9-41D8-BD5A-9B7D5BA85D4A}" presName="root" presStyleCnt="0">
        <dgm:presLayoutVars>
          <dgm:dir/>
          <dgm:resizeHandles val="exact"/>
        </dgm:presLayoutVars>
      </dgm:prSet>
      <dgm:spPr/>
    </dgm:pt>
    <dgm:pt modelId="{1C3817B6-63F5-4F08-8F30-656AF9285513}" type="pres">
      <dgm:prSet presAssocID="{68A260DF-E5D6-49E0-AA1F-20C1B66F7B83}" presName="compNode" presStyleCnt="0"/>
      <dgm:spPr/>
    </dgm:pt>
    <dgm:pt modelId="{F245E7D6-A66B-4BF6-84EF-69E327DA81BC}" type="pres">
      <dgm:prSet presAssocID="{68A260DF-E5D6-49E0-AA1F-20C1B66F7B83}" presName="bgRect" presStyleLbl="bgShp" presStyleIdx="0" presStyleCnt="2"/>
      <dgm:spPr/>
    </dgm:pt>
    <dgm:pt modelId="{D5D703F1-EAB4-4187-B4D5-E002DB0CB5A2}" type="pres">
      <dgm:prSet presAssocID="{68A260DF-E5D6-49E0-AA1F-20C1B66F7B8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inary with solid fill"/>
        </a:ext>
      </dgm:extLst>
    </dgm:pt>
    <dgm:pt modelId="{590F026D-E844-4E43-9355-059CC05DF72A}" type="pres">
      <dgm:prSet presAssocID="{68A260DF-E5D6-49E0-AA1F-20C1B66F7B83}" presName="spaceRect" presStyleCnt="0"/>
      <dgm:spPr/>
    </dgm:pt>
    <dgm:pt modelId="{BEA068D1-873C-4F39-B0B8-2A67A4D97F63}" type="pres">
      <dgm:prSet presAssocID="{68A260DF-E5D6-49E0-AA1F-20C1B66F7B83}" presName="parTx" presStyleLbl="revTx" presStyleIdx="0" presStyleCnt="2">
        <dgm:presLayoutVars>
          <dgm:chMax val="0"/>
          <dgm:chPref val="0"/>
        </dgm:presLayoutVars>
      </dgm:prSet>
      <dgm:spPr/>
    </dgm:pt>
    <dgm:pt modelId="{BF288907-F701-45A7-95C8-31066E7198CC}" type="pres">
      <dgm:prSet presAssocID="{85B8A8CF-ECB0-42E7-AF98-E38C036DE123}" presName="sibTrans" presStyleCnt="0"/>
      <dgm:spPr/>
    </dgm:pt>
    <dgm:pt modelId="{9AB129FC-5E3E-42F7-8F1C-FC852B423645}" type="pres">
      <dgm:prSet presAssocID="{2F4B50DE-4711-4D35-9A68-A1F3029FDA7F}" presName="compNode" presStyleCnt="0"/>
      <dgm:spPr/>
    </dgm:pt>
    <dgm:pt modelId="{AE283BDB-824F-411A-B98B-89F1596CBBDB}" type="pres">
      <dgm:prSet presAssocID="{2F4B50DE-4711-4D35-9A68-A1F3029FDA7F}" presName="bgRect" presStyleLbl="bgShp" presStyleIdx="1" presStyleCnt="2"/>
      <dgm:spPr/>
    </dgm:pt>
    <dgm:pt modelId="{C35AD01E-4AAD-4F8D-A44D-853D286D2DC6}" type="pres">
      <dgm:prSet presAssocID="{2F4B50DE-4711-4D35-9A68-A1F3029FDA7F}"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Africa with solid fill"/>
        </a:ext>
      </dgm:extLst>
    </dgm:pt>
    <dgm:pt modelId="{2F2E7CC8-82E0-4AA7-B42F-413C5D1582C5}" type="pres">
      <dgm:prSet presAssocID="{2F4B50DE-4711-4D35-9A68-A1F3029FDA7F}" presName="spaceRect" presStyleCnt="0"/>
      <dgm:spPr/>
    </dgm:pt>
    <dgm:pt modelId="{EADD79C2-B06C-4C90-92C8-E55B59792D17}" type="pres">
      <dgm:prSet presAssocID="{2F4B50DE-4711-4D35-9A68-A1F3029FDA7F}" presName="parTx" presStyleLbl="revTx" presStyleIdx="1" presStyleCnt="2">
        <dgm:presLayoutVars>
          <dgm:chMax val="0"/>
          <dgm:chPref val="0"/>
        </dgm:presLayoutVars>
      </dgm:prSet>
      <dgm:spPr/>
    </dgm:pt>
  </dgm:ptLst>
  <dgm:cxnLst>
    <dgm:cxn modelId="{1CB1EE60-7365-48B6-9F65-9F2DA2024B18}" type="presOf" srcId="{2F4B50DE-4711-4D35-9A68-A1F3029FDA7F}" destId="{EADD79C2-B06C-4C90-92C8-E55B59792D17}" srcOrd="0" destOrd="0" presId="urn:microsoft.com/office/officeart/2018/2/layout/IconVerticalSolidList"/>
    <dgm:cxn modelId="{D735FB67-9CFD-49AC-BA5A-6505ABF7CEEB}" type="presOf" srcId="{68A260DF-E5D6-49E0-AA1F-20C1B66F7B83}" destId="{BEA068D1-873C-4F39-B0B8-2A67A4D97F63}" srcOrd="0" destOrd="0" presId="urn:microsoft.com/office/officeart/2018/2/layout/IconVerticalSolidList"/>
    <dgm:cxn modelId="{4308F4A2-10C1-4B84-96F2-34B630DD1BA3}" type="presOf" srcId="{FAC1BB1B-96C9-41D8-BD5A-9B7D5BA85D4A}" destId="{A1F3DB59-24CF-4B71-BDB7-14FD7790E7E6}" srcOrd="0" destOrd="0" presId="urn:microsoft.com/office/officeart/2018/2/layout/IconVerticalSolidList"/>
    <dgm:cxn modelId="{5B4FE0B3-7DA9-4DAE-9322-8916DC283234}" srcId="{FAC1BB1B-96C9-41D8-BD5A-9B7D5BA85D4A}" destId="{68A260DF-E5D6-49E0-AA1F-20C1B66F7B83}" srcOrd="0" destOrd="0" parTransId="{619042F3-5EF7-4FCC-BC3F-B479654C3A4E}" sibTransId="{85B8A8CF-ECB0-42E7-AF98-E38C036DE123}"/>
    <dgm:cxn modelId="{2B90DACB-B72B-4C0B-92D9-3540389C1B14}" srcId="{FAC1BB1B-96C9-41D8-BD5A-9B7D5BA85D4A}" destId="{2F4B50DE-4711-4D35-9A68-A1F3029FDA7F}" srcOrd="1" destOrd="0" parTransId="{C9D94630-2DDD-4830-A2F0-AFDB450A9252}" sibTransId="{DB77F0A6-9DF2-412B-982F-0C7BE5870486}"/>
    <dgm:cxn modelId="{6FB72588-793A-4F90-A58D-A701540804D6}" type="presParOf" srcId="{A1F3DB59-24CF-4B71-BDB7-14FD7790E7E6}" destId="{1C3817B6-63F5-4F08-8F30-656AF9285513}" srcOrd="0" destOrd="0" presId="urn:microsoft.com/office/officeart/2018/2/layout/IconVerticalSolidList"/>
    <dgm:cxn modelId="{9FE6E90C-8103-46F4-A53C-87871884B9F9}" type="presParOf" srcId="{1C3817B6-63F5-4F08-8F30-656AF9285513}" destId="{F245E7D6-A66B-4BF6-84EF-69E327DA81BC}" srcOrd="0" destOrd="0" presId="urn:microsoft.com/office/officeart/2018/2/layout/IconVerticalSolidList"/>
    <dgm:cxn modelId="{C52E8F5B-5CF5-4C6A-A10A-0EC3F8ED647D}" type="presParOf" srcId="{1C3817B6-63F5-4F08-8F30-656AF9285513}" destId="{D5D703F1-EAB4-4187-B4D5-E002DB0CB5A2}" srcOrd="1" destOrd="0" presId="urn:microsoft.com/office/officeart/2018/2/layout/IconVerticalSolidList"/>
    <dgm:cxn modelId="{60C6D57A-2BEC-4568-A944-9D548F8E960B}" type="presParOf" srcId="{1C3817B6-63F5-4F08-8F30-656AF9285513}" destId="{590F026D-E844-4E43-9355-059CC05DF72A}" srcOrd="2" destOrd="0" presId="urn:microsoft.com/office/officeart/2018/2/layout/IconVerticalSolidList"/>
    <dgm:cxn modelId="{D53F5B6F-E7F7-4AF9-A23F-EFCA81691BD1}" type="presParOf" srcId="{1C3817B6-63F5-4F08-8F30-656AF9285513}" destId="{BEA068D1-873C-4F39-B0B8-2A67A4D97F63}" srcOrd="3" destOrd="0" presId="urn:microsoft.com/office/officeart/2018/2/layout/IconVerticalSolidList"/>
    <dgm:cxn modelId="{E5DD8AEC-CF29-4EBA-895C-5D1AF63AAE2D}" type="presParOf" srcId="{A1F3DB59-24CF-4B71-BDB7-14FD7790E7E6}" destId="{BF288907-F701-45A7-95C8-31066E7198CC}" srcOrd="1" destOrd="0" presId="urn:microsoft.com/office/officeart/2018/2/layout/IconVerticalSolidList"/>
    <dgm:cxn modelId="{156CA998-7E40-436F-B514-45E8070EAA2E}" type="presParOf" srcId="{A1F3DB59-24CF-4B71-BDB7-14FD7790E7E6}" destId="{9AB129FC-5E3E-42F7-8F1C-FC852B423645}" srcOrd="2" destOrd="0" presId="urn:microsoft.com/office/officeart/2018/2/layout/IconVerticalSolidList"/>
    <dgm:cxn modelId="{D0DAD5D7-8332-4214-9B66-B710315EDD46}" type="presParOf" srcId="{9AB129FC-5E3E-42F7-8F1C-FC852B423645}" destId="{AE283BDB-824F-411A-B98B-89F1596CBBDB}" srcOrd="0" destOrd="0" presId="urn:microsoft.com/office/officeart/2018/2/layout/IconVerticalSolidList"/>
    <dgm:cxn modelId="{66E60CEA-B2C2-4073-BF18-40DFEE46E78D}" type="presParOf" srcId="{9AB129FC-5E3E-42F7-8F1C-FC852B423645}" destId="{C35AD01E-4AAD-4F8D-A44D-853D286D2DC6}" srcOrd="1" destOrd="0" presId="urn:microsoft.com/office/officeart/2018/2/layout/IconVerticalSolidList"/>
    <dgm:cxn modelId="{32E77D3F-C29B-476B-B519-5EF1808DE113}" type="presParOf" srcId="{9AB129FC-5E3E-42F7-8F1C-FC852B423645}" destId="{2F2E7CC8-82E0-4AA7-B42F-413C5D1582C5}" srcOrd="2" destOrd="0" presId="urn:microsoft.com/office/officeart/2018/2/layout/IconVerticalSolidList"/>
    <dgm:cxn modelId="{7909C1E3-9F97-47E7-B1D9-2B6704368F84}" type="presParOf" srcId="{9AB129FC-5E3E-42F7-8F1C-FC852B423645}" destId="{EADD79C2-B06C-4C90-92C8-E55B59792D1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C1BB1B-96C9-41D8-BD5A-9B7D5BA85D4A}"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68A260DF-E5D6-49E0-AA1F-20C1B66F7B83}">
      <dgm:prSet/>
      <dgm:spPr/>
      <dgm:t>
        <a:bodyPr/>
        <a:lstStyle/>
        <a:p>
          <a:r>
            <a:rPr lang="en-CA" dirty="0"/>
            <a:t>Included:</a:t>
          </a:r>
        </a:p>
        <a:p>
          <a:r>
            <a:rPr lang="en-CA" dirty="0"/>
            <a:t>poverty, age, sex, region (</a:t>
          </a:r>
          <a:r>
            <a:rPr lang="en-CA" b="0" u="sng" dirty="0"/>
            <a:t>urban</a:t>
          </a:r>
          <a:r>
            <a:rPr lang="en-CA" dirty="0"/>
            <a:t> vs rural), household size, employment status (employed &lt;2/past 7 days), insurance status (both voluntary and mandatory), social supports, disability, education, income</a:t>
          </a:r>
          <a:endParaRPr lang="en-US" dirty="0"/>
        </a:p>
      </dgm:t>
    </dgm:pt>
    <dgm:pt modelId="{619042F3-5EF7-4FCC-BC3F-B479654C3A4E}" type="parTrans" cxnId="{5B4FE0B3-7DA9-4DAE-9322-8916DC283234}">
      <dgm:prSet/>
      <dgm:spPr/>
      <dgm:t>
        <a:bodyPr/>
        <a:lstStyle/>
        <a:p>
          <a:endParaRPr lang="en-US"/>
        </a:p>
      </dgm:t>
    </dgm:pt>
    <dgm:pt modelId="{85B8A8CF-ECB0-42E7-AF98-E38C036DE123}" type="sibTrans" cxnId="{5B4FE0B3-7DA9-4DAE-9322-8916DC283234}">
      <dgm:prSet/>
      <dgm:spPr/>
      <dgm:t>
        <a:bodyPr/>
        <a:lstStyle/>
        <a:p>
          <a:endParaRPr lang="en-US"/>
        </a:p>
      </dgm:t>
    </dgm:pt>
    <dgm:pt modelId="{2F4B50DE-4711-4D35-9A68-A1F3029FDA7F}">
      <dgm:prSet/>
      <dgm:spPr/>
      <dgm:t>
        <a:bodyPr/>
        <a:lstStyle/>
        <a:p>
          <a:r>
            <a:rPr lang="en-US" dirty="0"/>
            <a:t>Unable to Include:</a:t>
          </a:r>
        </a:p>
        <a:p>
          <a:r>
            <a:rPr lang="en-US" dirty="0"/>
            <a:t>distance to health facility, Indigeneity, medication adherence </a:t>
          </a:r>
        </a:p>
      </dgm:t>
    </dgm:pt>
    <dgm:pt modelId="{C9D94630-2DDD-4830-A2F0-AFDB450A9252}" type="parTrans" cxnId="{2B90DACB-B72B-4C0B-92D9-3540389C1B14}">
      <dgm:prSet/>
      <dgm:spPr/>
      <dgm:t>
        <a:bodyPr/>
        <a:lstStyle/>
        <a:p>
          <a:endParaRPr lang="en-US"/>
        </a:p>
      </dgm:t>
    </dgm:pt>
    <dgm:pt modelId="{DB77F0A6-9DF2-412B-982F-0C7BE5870486}" type="sibTrans" cxnId="{2B90DACB-B72B-4C0B-92D9-3540389C1B14}">
      <dgm:prSet/>
      <dgm:spPr/>
      <dgm:t>
        <a:bodyPr/>
        <a:lstStyle/>
        <a:p>
          <a:endParaRPr lang="en-US"/>
        </a:p>
      </dgm:t>
    </dgm:pt>
    <dgm:pt modelId="{A1F3DB59-24CF-4B71-BDB7-14FD7790E7E6}" type="pres">
      <dgm:prSet presAssocID="{FAC1BB1B-96C9-41D8-BD5A-9B7D5BA85D4A}" presName="root" presStyleCnt="0">
        <dgm:presLayoutVars>
          <dgm:dir/>
          <dgm:resizeHandles val="exact"/>
        </dgm:presLayoutVars>
      </dgm:prSet>
      <dgm:spPr/>
    </dgm:pt>
    <dgm:pt modelId="{1C3817B6-63F5-4F08-8F30-656AF9285513}" type="pres">
      <dgm:prSet presAssocID="{68A260DF-E5D6-49E0-AA1F-20C1B66F7B83}" presName="compNode" presStyleCnt="0"/>
      <dgm:spPr/>
    </dgm:pt>
    <dgm:pt modelId="{F245E7D6-A66B-4BF6-84EF-69E327DA81BC}" type="pres">
      <dgm:prSet presAssocID="{68A260DF-E5D6-49E0-AA1F-20C1B66F7B83}" presName="bgRect" presStyleLbl="bgShp" presStyleIdx="0" presStyleCnt="2"/>
      <dgm:spPr>
        <a:solidFill>
          <a:schemeClr val="bg1"/>
        </a:solidFill>
      </dgm:spPr>
    </dgm:pt>
    <dgm:pt modelId="{D5D703F1-EAB4-4187-B4D5-E002DB0CB5A2}" type="pres">
      <dgm:prSet presAssocID="{68A260DF-E5D6-49E0-AA1F-20C1B66F7B83}" presName="iconRect" presStyleLbl="node1" presStyleIdx="0" presStyleCnt="2"/>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alculator"/>
        </a:ext>
      </dgm:extLst>
    </dgm:pt>
    <dgm:pt modelId="{590F026D-E844-4E43-9355-059CC05DF72A}" type="pres">
      <dgm:prSet presAssocID="{68A260DF-E5D6-49E0-AA1F-20C1B66F7B83}" presName="spaceRect" presStyleCnt="0"/>
      <dgm:spPr/>
    </dgm:pt>
    <dgm:pt modelId="{BEA068D1-873C-4F39-B0B8-2A67A4D97F63}" type="pres">
      <dgm:prSet presAssocID="{68A260DF-E5D6-49E0-AA1F-20C1B66F7B83}" presName="parTx" presStyleLbl="revTx" presStyleIdx="0" presStyleCnt="2">
        <dgm:presLayoutVars>
          <dgm:chMax val="0"/>
          <dgm:chPref val="0"/>
        </dgm:presLayoutVars>
      </dgm:prSet>
      <dgm:spPr/>
    </dgm:pt>
    <dgm:pt modelId="{BF288907-F701-45A7-95C8-31066E7198CC}" type="pres">
      <dgm:prSet presAssocID="{85B8A8CF-ECB0-42E7-AF98-E38C036DE123}" presName="sibTrans" presStyleCnt="0"/>
      <dgm:spPr/>
    </dgm:pt>
    <dgm:pt modelId="{9AB129FC-5E3E-42F7-8F1C-FC852B423645}" type="pres">
      <dgm:prSet presAssocID="{2F4B50DE-4711-4D35-9A68-A1F3029FDA7F}" presName="compNode" presStyleCnt="0"/>
      <dgm:spPr/>
    </dgm:pt>
    <dgm:pt modelId="{AE283BDB-824F-411A-B98B-89F1596CBBDB}" type="pres">
      <dgm:prSet presAssocID="{2F4B50DE-4711-4D35-9A68-A1F3029FDA7F}" presName="bgRect" presStyleLbl="bgShp" presStyleIdx="1" presStyleCnt="2"/>
      <dgm:spPr>
        <a:solidFill>
          <a:schemeClr val="bg1"/>
        </a:solidFill>
      </dgm:spPr>
    </dgm:pt>
    <dgm:pt modelId="{C35AD01E-4AAD-4F8D-A44D-853D286D2DC6}" type="pres">
      <dgm:prSet presAssocID="{2F4B50DE-4711-4D35-9A68-A1F3029FDA7F}" presName="iconRect" presStyleLbl="node1" presStyleIdx="1"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Bar chart"/>
        </a:ext>
      </dgm:extLst>
    </dgm:pt>
    <dgm:pt modelId="{2F2E7CC8-82E0-4AA7-B42F-413C5D1582C5}" type="pres">
      <dgm:prSet presAssocID="{2F4B50DE-4711-4D35-9A68-A1F3029FDA7F}" presName="spaceRect" presStyleCnt="0"/>
      <dgm:spPr/>
    </dgm:pt>
    <dgm:pt modelId="{EADD79C2-B06C-4C90-92C8-E55B59792D17}" type="pres">
      <dgm:prSet presAssocID="{2F4B50DE-4711-4D35-9A68-A1F3029FDA7F}" presName="parTx" presStyleLbl="revTx" presStyleIdx="1" presStyleCnt="2">
        <dgm:presLayoutVars>
          <dgm:chMax val="0"/>
          <dgm:chPref val="0"/>
        </dgm:presLayoutVars>
      </dgm:prSet>
      <dgm:spPr/>
    </dgm:pt>
  </dgm:ptLst>
  <dgm:cxnLst>
    <dgm:cxn modelId="{1CB1EE60-7365-48B6-9F65-9F2DA2024B18}" type="presOf" srcId="{2F4B50DE-4711-4D35-9A68-A1F3029FDA7F}" destId="{EADD79C2-B06C-4C90-92C8-E55B59792D17}" srcOrd="0" destOrd="0" presId="urn:microsoft.com/office/officeart/2018/2/layout/IconVerticalSolidList"/>
    <dgm:cxn modelId="{D735FB67-9CFD-49AC-BA5A-6505ABF7CEEB}" type="presOf" srcId="{68A260DF-E5D6-49E0-AA1F-20C1B66F7B83}" destId="{BEA068D1-873C-4F39-B0B8-2A67A4D97F63}" srcOrd="0" destOrd="0" presId="urn:microsoft.com/office/officeart/2018/2/layout/IconVerticalSolidList"/>
    <dgm:cxn modelId="{4308F4A2-10C1-4B84-96F2-34B630DD1BA3}" type="presOf" srcId="{FAC1BB1B-96C9-41D8-BD5A-9B7D5BA85D4A}" destId="{A1F3DB59-24CF-4B71-BDB7-14FD7790E7E6}" srcOrd="0" destOrd="0" presId="urn:microsoft.com/office/officeart/2018/2/layout/IconVerticalSolidList"/>
    <dgm:cxn modelId="{5B4FE0B3-7DA9-4DAE-9322-8916DC283234}" srcId="{FAC1BB1B-96C9-41D8-BD5A-9B7D5BA85D4A}" destId="{68A260DF-E5D6-49E0-AA1F-20C1B66F7B83}" srcOrd="0" destOrd="0" parTransId="{619042F3-5EF7-4FCC-BC3F-B479654C3A4E}" sibTransId="{85B8A8CF-ECB0-42E7-AF98-E38C036DE123}"/>
    <dgm:cxn modelId="{2B90DACB-B72B-4C0B-92D9-3540389C1B14}" srcId="{FAC1BB1B-96C9-41D8-BD5A-9B7D5BA85D4A}" destId="{2F4B50DE-4711-4D35-9A68-A1F3029FDA7F}" srcOrd="1" destOrd="0" parTransId="{C9D94630-2DDD-4830-A2F0-AFDB450A9252}" sibTransId="{DB77F0A6-9DF2-412B-982F-0C7BE5870486}"/>
    <dgm:cxn modelId="{6FB72588-793A-4F90-A58D-A701540804D6}" type="presParOf" srcId="{A1F3DB59-24CF-4B71-BDB7-14FD7790E7E6}" destId="{1C3817B6-63F5-4F08-8F30-656AF9285513}" srcOrd="0" destOrd="0" presId="urn:microsoft.com/office/officeart/2018/2/layout/IconVerticalSolidList"/>
    <dgm:cxn modelId="{9FE6E90C-8103-46F4-A53C-87871884B9F9}" type="presParOf" srcId="{1C3817B6-63F5-4F08-8F30-656AF9285513}" destId="{F245E7D6-A66B-4BF6-84EF-69E327DA81BC}" srcOrd="0" destOrd="0" presId="urn:microsoft.com/office/officeart/2018/2/layout/IconVerticalSolidList"/>
    <dgm:cxn modelId="{C52E8F5B-5CF5-4C6A-A10A-0EC3F8ED647D}" type="presParOf" srcId="{1C3817B6-63F5-4F08-8F30-656AF9285513}" destId="{D5D703F1-EAB4-4187-B4D5-E002DB0CB5A2}" srcOrd="1" destOrd="0" presId="urn:microsoft.com/office/officeart/2018/2/layout/IconVerticalSolidList"/>
    <dgm:cxn modelId="{60C6D57A-2BEC-4568-A944-9D548F8E960B}" type="presParOf" srcId="{1C3817B6-63F5-4F08-8F30-656AF9285513}" destId="{590F026D-E844-4E43-9355-059CC05DF72A}" srcOrd="2" destOrd="0" presId="urn:microsoft.com/office/officeart/2018/2/layout/IconVerticalSolidList"/>
    <dgm:cxn modelId="{D53F5B6F-E7F7-4AF9-A23F-EFCA81691BD1}" type="presParOf" srcId="{1C3817B6-63F5-4F08-8F30-656AF9285513}" destId="{BEA068D1-873C-4F39-B0B8-2A67A4D97F63}" srcOrd="3" destOrd="0" presId="urn:microsoft.com/office/officeart/2018/2/layout/IconVerticalSolidList"/>
    <dgm:cxn modelId="{E5DD8AEC-CF29-4EBA-895C-5D1AF63AAE2D}" type="presParOf" srcId="{A1F3DB59-24CF-4B71-BDB7-14FD7790E7E6}" destId="{BF288907-F701-45A7-95C8-31066E7198CC}" srcOrd="1" destOrd="0" presId="urn:microsoft.com/office/officeart/2018/2/layout/IconVerticalSolidList"/>
    <dgm:cxn modelId="{156CA998-7E40-436F-B514-45E8070EAA2E}" type="presParOf" srcId="{A1F3DB59-24CF-4B71-BDB7-14FD7790E7E6}" destId="{9AB129FC-5E3E-42F7-8F1C-FC852B423645}" srcOrd="2" destOrd="0" presId="urn:microsoft.com/office/officeart/2018/2/layout/IconVerticalSolidList"/>
    <dgm:cxn modelId="{D0DAD5D7-8332-4214-9B66-B710315EDD46}" type="presParOf" srcId="{9AB129FC-5E3E-42F7-8F1C-FC852B423645}" destId="{AE283BDB-824F-411A-B98B-89F1596CBBDB}" srcOrd="0" destOrd="0" presId="urn:microsoft.com/office/officeart/2018/2/layout/IconVerticalSolidList"/>
    <dgm:cxn modelId="{66E60CEA-B2C2-4073-BF18-40DFEE46E78D}" type="presParOf" srcId="{9AB129FC-5E3E-42F7-8F1C-FC852B423645}" destId="{C35AD01E-4AAD-4F8D-A44D-853D286D2DC6}" srcOrd="1" destOrd="0" presId="urn:microsoft.com/office/officeart/2018/2/layout/IconVerticalSolidList"/>
    <dgm:cxn modelId="{32E77D3F-C29B-476B-B519-5EF1808DE113}" type="presParOf" srcId="{9AB129FC-5E3E-42F7-8F1C-FC852B423645}" destId="{2F2E7CC8-82E0-4AA7-B42F-413C5D1582C5}" srcOrd="2" destOrd="0" presId="urn:microsoft.com/office/officeart/2018/2/layout/IconVerticalSolidList"/>
    <dgm:cxn modelId="{7909C1E3-9F97-47E7-B1D9-2B6704368F84}" type="presParOf" srcId="{9AB129FC-5E3E-42F7-8F1C-FC852B423645}" destId="{EADD79C2-B06C-4C90-92C8-E55B59792D1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C1BB1B-96C9-41D8-BD5A-9B7D5BA85D4A}"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mc:AlternateContent xmlns:mc="http://schemas.openxmlformats.org/markup-compatibility/2006" xmlns:a14="http://schemas.microsoft.com/office/drawing/2010/main">
      <mc:Choice Requires="a14">
        <dgm:pt modelId="{68A260DF-E5D6-49E0-AA1F-20C1B66F7B83}">
          <dgm:prSet/>
          <dgm:spPr/>
          <dgm:t>
            <a:bodyPr/>
            <a:lstStyle/>
            <a:p>
              <a:r>
                <a:rPr lang="en-CA" dirty="0"/>
                <a:t>If 0.40 &lt; </a:t>
              </a:r>
              <a14:m>
                <m:oMath xmlns:m="http://schemas.openxmlformats.org/officeDocument/2006/math">
                  <m:f>
                    <m:fPr>
                      <m:ctrlPr>
                        <a:rPr lang="en-CA" i="1">
                          <a:latin typeface="Cambria Math" panose="02040503050406030204" pitchFamily="18" charset="0"/>
                        </a:rPr>
                      </m:ctrlPr>
                    </m:fPr>
                    <m:num>
                      <m:r>
                        <a:rPr lang="en-CA" i="1">
                          <a:latin typeface="Cambria Math" panose="02040503050406030204" pitchFamily="18" charset="0"/>
                        </a:rPr>
                        <m:t>𝐻𝐸</m:t>
                      </m:r>
                    </m:num>
                    <m:den>
                      <m:r>
                        <a:rPr lang="en-CA" i="1">
                          <a:latin typeface="Cambria Math" panose="02040503050406030204" pitchFamily="18" charset="0"/>
                        </a:rPr>
                        <m:t>𝐶𝑇𝑃</m:t>
                      </m:r>
                    </m:den>
                  </m:f>
                </m:oMath>
              </a14:m>
              <a:r>
                <a:rPr lang="en-CA" dirty="0"/>
                <a:t> true, then CHE</a:t>
              </a:r>
              <a:endParaRPr lang="en-US" dirty="0"/>
            </a:p>
          </dgm:t>
        </dgm:pt>
      </mc:Choice>
      <mc:Fallback xmlns="">
        <dgm:pt modelId="{68A260DF-E5D6-49E0-AA1F-20C1B66F7B83}">
          <dgm:prSet/>
          <dgm:spPr/>
          <dgm:t>
            <a:bodyPr/>
            <a:lstStyle/>
            <a:p>
              <a:r>
                <a:rPr lang="en-CA" dirty="0"/>
                <a:t>If 0.40 &lt; </a:t>
              </a:r>
              <a:r>
                <a:rPr lang="en-CA" i="0">
                  <a:latin typeface="Cambria Math" panose="02040503050406030204" pitchFamily="18" charset="0"/>
                </a:rPr>
                <a:t>𝐻𝐸/𝐶𝑇𝑃</a:t>
              </a:r>
              <a:r>
                <a:rPr lang="en-CA" dirty="0"/>
                <a:t> true, then CHE</a:t>
              </a:r>
              <a:endParaRPr lang="en-US" dirty="0"/>
            </a:p>
          </dgm:t>
        </dgm:pt>
      </mc:Fallback>
    </mc:AlternateContent>
    <dgm:pt modelId="{619042F3-5EF7-4FCC-BC3F-B479654C3A4E}" type="parTrans" cxnId="{5B4FE0B3-7DA9-4DAE-9322-8916DC283234}">
      <dgm:prSet/>
      <dgm:spPr/>
      <dgm:t>
        <a:bodyPr/>
        <a:lstStyle/>
        <a:p>
          <a:endParaRPr lang="en-US"/>
        </a:p>
      </dgm:t>
    </dgm:pt>
    <dgm:pt modelId="{85B8A8CF-ECB0-42E7-AF98-E38C036DE123}" type="sibTrans" cxnId="{5B4FE0B3-7DA9-4DAE-9322-8916DC283234}">
      <dgm:prSet/>
      <dgm:spPr/>
      <dgm:t>
        <a:bodyPr/>
        <a:lstStyle/>
        <a:p>
          <a:endParaRPr lang="en-US"/>
        </a:p>
      </dgm:t>
    </dgm:pt>
    <dgm:pt modelId="{2F4B50DE-4711-4D35-9A68-A1F3029FDA7F}">
      <dgm:prSet/>
      <dgm:spPr/>
      <dgm:t>
        <a:bodyPr/>
        <a:lstStyle/>
        <a:p>
          <a:r>
            <a:rPr lang="en-CA" i="0" dirty="0"/>
            <a:t>CTP = CE - SE</a:t>
          </a:r>
          <a:endParaRPr lang="en-US" i="0" dirty="0"/>
        </a:p>
      </dgm:t>
    </dgm:pt>
    <dgm:pt modelId="{C9D94630-2DDD-4830-A2F0-AFDB450A9252}" type="parTrans" cxnId="{2B90DACB-B72B-4C0B-92D9-3540389C1B14}">
      <dgm:prSet/>
      <dgm:spPr/>
      <dgm:t>
        <a:bodyPr/>
        <a:lstStyle/>
        <a:p>
          <a:endParaRPr lang="en-US"/>
        </a:p>
      </dgm:t>
    </dgm:pt>
    <dgm:pt modelId="{DB77F0A6-9DF2-412B-982F-0C7BE5870486}" type="sibTrans" cxnId="{2B90DACB-B72B-4C0B-92D9-3540389C1B14}">
      <dgm:prSet/>
      <dgm:spPr/>
      <dgm:t>
        <a:bodyPr/>
        <a:lstStyle/>
        <a:p>
          <a:endParaRPr lang="en-US"/>
        </a:p>
      </dgm:t>
    </dgm:pt>
    <dgm:pt modelId="{A1F3DB59-24CF-4B71-BDB7-14FD7790E7E6}" type="pres">
      <dgm:prSet presAssocID="{FAC1BB1B-96C9-41D8-BD5A-9B7D5BA85D4A}" presName="root" presStyleCnt="0">
        <dgm:presLayoutVars>
          <dgm:dir/>
          <dgm:resizeHandles val="exact"/>
        </dgm:presLayoutVars>
      </dgm:prSet>
      <dgm:spPr/>
    </dgm:pt>
    <dgm:pt modelId="{1C3817B6-63F5-4F08-8F30-656AF9285513}" type="pres">
      <dgm:prSet presAssocID="{68A260DF-E5D6-49E0-AA1F-20C1B66F7B83}" presName="compNode" presStyleCnt="0"/>
      <dgm:spPr/>
    </dgm:pt>
    <dgm:pt modelId="{F245E7D6-A66B-4BF6-84EF-69E327DA81BC}" type="pres">
      <dgm:prSet presAssocID="{68A260DF-E5D6-49E0-AA1F-20C1B66F7B83}" presName="bgRect" presStyleLbl="bgShp" presStyleIdx="0" presStyleCnt="2" custLinFactNeighborX="431" custLinFactNeighborY="-681"/>
      <dgm:spPr>
        <a:solidFill>
          <a:schemeClr val="bg1"/>
        </a:solidFill>
      </dgm:spPr>
    </dgm:pt>
    <dgm:pt modelId="{D5D703F1-EAB4-4187-B4D5-E002DB0CB5A2}" type="pres">
      <dgm:prSet presAssocID="{68A260DF-E5D6-49E0-AA1F-20C1B66F7B8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culator"/>
        </a:ext>
      </dgm:extLst>
    </dgm:pt>
    <dgm:pt modelId="{590F026D-E844-4E43-9355-059CC05DF72A}" type="pres">
      <dgm:prSet presAssocID="{68A260DF-E5D6-49E0-AA1F-20C1B66F7B83}" presName="spaceRect" presStyleCnt="0"/>
      <dgm:spPr/>
    </dgm:pt>
    <dgm:pt modelId="{BEA068D1-873C-4F39-B0B8-2A67A4D97F63}" type="pres">
      <dgm:prSet presAssocID="{68A260DF-E5D6-49E0-AA1F-20C1B66F7B83}" presName="parTx" presStyleLbl="revTx" presStyleIdx="0" presStyleCnt="2">
        <dgm:presLayoutVars>
          <dgm:chMax val="0"/>
          <dgm:chPref val="0"/>
        </dgm:presLayoutVars>
      </dgm:prSet>
      <dgm:spPr/>
    </dgm:pt>
    <dgm:pt modelId="{BF288907-F701-45A7-95C8-31066E7198CC}" type="pres">
      <dgm:prSet presAssocID="{85B8A8CF-ECB0-42E7-AF98-E38C036DE123}" presName="sibTrans" presStyleCnt="0"/>
      <dgm:spPr/>
    </dgm:pt>
    <dgm:pt modelId="{9AB129FC-5E3E-42F7-8F1C-FC852B423645}" type="pres">
      <dgm:prSet presAssocID="{2F4B50DE-4711-4D35-9A68-A1F3029FDA7F}" presName="compNode" presStyleCnt="0"/>
      <dgm:spPr/>
    </dgm:pt>
    <dgm:pt modelId="{AE283BDB-824F-411A-B98B-89F1596CBBDB}" type="pres">
      <dgm:prSet presAssocID="{2F4B50DE-4711-4D35-9A68-A1F3029FDA7F}" presName="bgRect" presStyleLbl="bgShp" presStyleIdx="1" presStyleCnt="2"/>
      <dgm:spPr>
        <a:solidFill>
          <a:schemeClr val="bg1"/>
        </a:solidFill>
      </dgm:spPr>
    </dgm:pt>
    <dgm:pt modelId="{C35AD01E-4AAD-4F8D-A44D-853D286D2DC6}" type="pres">
      <dgm:prSet presAssocID="{2F4B50DE-4711-4D35-9A68-A1F3029FDA7F}" presName="iconRect" presStyleLbl="node1" presStyleIdx="1"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dgm:spPr>
      <dgm:extLst>
        <a:ext uri="{E40237B7-FDA0-4F09-8148-C483321AD2D9}">
          <dgm14:cNvPr xmlns:dgm14="http://schemas.microsoft.com/office/drawing/2010/diagram" id="0" name="" descr="Calculator with solid fill"/>
        </a:ext>
      </dgm:extLst>
    </dgm:pt>
    <dgm:pt modelId="{2F2E7CC8-82E0-4AA7-B42F-413C5D1582C5}" type="pres">
      <dgm:prSet presAssocID="{2F4B50DE-4711-4D35-9A68-A1F3029FDA7F}" presName="spaceRect" presStyleCnt="0"/>
      <dgm:spPr/>
    </dgm:pt>
    <dgm:pt modelId="{EADD79C2-B06C-4C90-92C8-E55B59792D17}" type="pres">
      <dgm:prSet presAssocID="{2F4B50DE-4711-4D35-9A68-A1F3029FDA7F}" presName="parTx" presStyleLbl="revTx" presStyleIdx="1" presStyleCnt="2">
        <dgm:presLayoutVars>
          <dgm:chMax val="0"/>
          <dgm:chPref val="0"/>
        </dgm:presLayoutVars>
      </dgm:prSet>
      <dgm:spPr/>
    </dgm:pt>
  </dgm:ptLst>
  <dgm:cxnLst>
    <dgm:cxn modelId="{1CB1EE60-7365-48B6-9F65-9F2DA2024B18}" type="presOf" srcId="{2F4B50DE-4711-4D35-9A68-A1F3029FDA7F}" destId="{EADD79C2-B06C-4C90-92C8-E55B59792D17}" srcOrd="0" destOrd="0" presId="urn:microsoft.com/office/officeart/2018/2/layout/IconVerticalSolidList"/>
    <dgm:cxn modelId="{D735FB67-9CFD-49AC-BA5A-6505ABF7CEEB}" type="presOf" srcId="{68A260DF-E5D6-49E0-AA1F-20C1B66F7B83}" destId="{BEA068D1-873C-4F39-B0B8-2A67A4D97F63}" srcOrd="0" destOrd="0" presId="urn:microsoft.com/office/officeart/2018/2/layout/IconVerticalSolidList"/>
    <dgm:cxn modelId="{4308F4A2-10C1-4B84-96F2-34B630DD1BA3}" type="presOf" srcId="{FAC1BB1B-96C9-41D8-BD5A-9B7D5BA85D4A}" destId="{A1F3DB59-24CF-4B71-BDB7-14FD7790E7E6}" srcOrd="0" destOrd="0" presId="urn:microsoft.com/office/officeart/2018/2/layout/IconVerticalSolidList"/>
    <dgm:cxn modelId="{5B4FE0B3-7DA9-4DAE-9322-8916DC283234}" srcId="{FAC1BB1B-96C9-41D8-BD5A-9B7D5BA85D4A}" destId="{68A260DF-E5D6-49E0-AA1F-20C1B66F7B83}" srcOrd="0" destOrd="0" parTransId="{619042F3-5EF7-4FCC-BC3F-B479654C3A4E}" sibTransId="{85B8A8CF-ECB0-42E7-AF98-E38C036DE123}"/>
    <dgm:cxn modelId="{2B90DACB-B72B-4C0B-92D9-3540389C1B14}" srcId="{FAC1BB1B-96C9-41D8-BD5A-9B7D5BA85D4A}" destId="{2F4B50DE-4711-4D35-9A68-A1F3029FDA7F}" srcOrd="1" destOrd="0" parTransId="{C9D94630-2DDD-4830-A2F0-AFDB450A9252}" sibTransId="{DB77F0A6-9DF2-412B-982F-0C7BE5870486}"/>
    <dgm:cxn modelId="{6FB72588-793A-4F90-A58D-A701540804D6}" type="presParOf" srcId="{A1F3DB59-24CF-4B71-BDB7-14FD7790E7E6}" destId="{1C3817B6-63F5-4F08-8F30-656AF9285513}" srcOrd="0" destOrd="0" presId="urn:microsoft.com/office/officeart/2018/2/layout/IconVerticalSolidList"/>
    <dgm:cxn modelId="{9FE6E90C-8103-46F4-A53C-87871884B9F9}" type="presParOf" srcId="{1C3817B6-63F5-4F08-8F30-656AF9285513}" destId="{F245E7D6-A66B-4BF6-84EF-69E327DA81BC}" srcOrd="0" destOrd="0" presId="urn:microsoft.com/office/officeart/2018/2/layout/IconVerticalSolidList"/>
    <dgm:cxn modelId="{C52E8F5B-5CF5-4C6A-A10A-0EC3F8ED647D}" type="presParOf" srcId="{1C3817B6-63F5-4F08-8F30-656AF9285513}" destId="{D5D703F1-EAB4-4187-B4D5-E002DB0CB5A2}" srcOrd="1" destOrd="0" presId="urn:microsoft.com/office/officeart/2018/2/layout/IconVerticalSolidList"/>
    <dgm:cxn modelId="{60C6D57A-2BEC-4568-A944-9D548F8E960B}" type="presParOf" srcId="{1C3817B6-63F5-4F08-8F30-656AF9285513}" destId="{590F026D-E844-4E43-9355-059CC05DF72A}" srcOrd="2" destOrd="0" presId="urn:microsoft.com/office/officeart/2018/2/layout/IconVerticalSolidList"/>
    <dgm:cxn modelId="{D53F5B6F-E7F7-4AF9-A23F-EFCA81691BD1}" type="presParOf" srcId="{1C3817B6-63F5-4F08-8F30-656AF9285513}" destId="{BEA068D1-873C-4F39-B0B8-2A67A4D97F63}" srcOrd="3" destOrd="0" presId="urn:microsoft.com/office/officeart/2018/2/layout/IconVerticalSolidList"/>
    <dgm:cxn modelId="{E5DD8AEC-CF29-4EBA-895C-5D1AF63AAE2D}" type="presParOf" srcId="{A1F3DB59-24CF-4B71-BDB7-14FD7790E7E6}" destId="{BF288907-F701-45A7-95C8-31066E7198CC}" srcOrd="1" destOrd="0" presId="urn:microsoft.com/office/officeart/2018/2/layout/IconVerticalSolidList"/>
    <dgm:cxn modelId="{156CA998-7E40-436F-B514-45E8070EAA2E}" type="presParOf" srcId="{A1F3DB59-24CF-4B71-BDB7-14FD7790E7E6}" destId="{9AB129FC-5E3E-42F7-8F1C-FC852B423645}" srcOrd="2" destOrd="0" presId="urn:microsoft.com/office/officeart/2018/2/layout/IconVerticalSolidList"/>
    <dgm:cxn modelId="{D0DAD5D7-8332-4214-9B66-B710315EDD46}" type="presParOf" srcId="{9AB129FC-5E3E-42F7-8F1C-FC852B423645}" destId="{AE283BDB-824F-411A-B98B-89F1596CBBDB}" srcOrd="0" destOrd="0" presId="urn:microsoft.com/office/officeart/2018/2/layout/IconVerticalSolidList"/>
    <dgm:cxn modelId="{66E60CEA-B2C2-4073-BF18-40DFEE46E78D}" type="presParOf" srcId="{9AB129FC-5E3E-42F7-8F1C-FC852B423645}" destId="{C35AD01E-4AAD-4F8D-A44D-853D286D2DC6}" srcOrd="1" destOrd="0" presId="urn:microsoft.com/office/officeart/2018/2/layout/IconVerticalSolidList"/>
    <dgm:cxn modelId="{32E77D3F-C29B-476B-B519-5EF1808DE113}" type="presParOf" srcId="{9AB129FC-5E3E-42F7-8F1C-FC852B423645}" destId="{2F2E7CC8-82E0-4AA7-B42F-413C5D1582C5}" srcOrd="2" destOrd="0" presId="urn:microsoft.com/office/officeart/2018/2/layout/IconVerticalSolidList"/>
    <dgm:cxn modelId="{7909C1E3-9F97-47E7-B1D9-2B6704368F84}" type="presParOf" srcId="{9AB129FC-5E3E-42F7-8F1C-FC852B423645}" destId="{EADD79C2-B06C-4C90-92C8-E55B59792D1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AC1BB1B-96C9-41D8-BD5A-9B7D5BA85D4A}"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68A260DF-E5D6-49E0-AA1F-20C1B66F7B83}">
      <dgm:prSet/>
      <dgm:spPr>
        <a:blipFill>
          <a:blip xmlns:r="http://schemas.openxmlformats.org/officeDocument/2006/relationships" r:embed="rId1"/>
          <a:stretch>
            <a:fillRect l="-921"/>
          </a:stretch>
        </a:blipFill>
      </dgm:spPr>
      <dgm:t>
        <a:bodyPr/>
        <a:lstStyle/>
        <a:p>
          <a:r>
            <a:rPr lang="en-CA">
              <a:noFill/>
            </a:rPr>
            <a:t> </a:t>
          </a:r>
        </a:p>
      </dgm:t>
    </dgm:pt>
    <dgm:pt modelId="{619042F3-5EF7-4FCC-BC3F-B479654C3A4E}" type="parTrans" cxnId="{5B4FE0B3-7DA9-4DAE-9322-8916DC283234}">
      <dgm:prSet/>
      <dgm:spPr/>
      <dgm:t>
        <a:bodyPr/>
        <a:lstStyle/>
        <a:p>
          <a:endParaRPr lang="en-US"/>
        </a:p>
      </dgm:t>
    </dgm:pt>
    <dgm:pt modelId="{85B8A8CF-ECB0-42E7-AF98-E38C036DE123}" type="sibTrans" cxnId="{5B4FE0B3-7DA9-4DAE-9322-8916DC283234}">
      <dgm:prSet/>
      <dgm:spPr/>
      <dgm:t>
        <a:bodyPr/>
        <a:lstStyle/>
        <a:p>
          <a:endParaRPr lang="en-US"/>
        </a:p>
      </dgm:t>
    </dgm:pt>
    <dgm:pt modelId="{2F4B50DE-4711-4D35-9A68-A1F3029FDA7F}">
      <dgm:prSet/>
      <dgm:spPr/>
      <dgm:t>
        <a:bodyPr/>
        <a:lstStyle/>
        <a:p>
          <a:r>
            <a:rPr lang="en-CA" i="0" dirty="0"/>
            <a:t>CTP = CE - SE</a:t>
          </a:r>
          <a:endParaRPr lang="en-US" i="0" dirty="0"/>
        </a:p>
      </dgm:t>
    </dgm:pt>
    <dgm:pt modelId="{C9D94630-2DDD-4830-A2F0-AFDB450A9252}" type="parTrans" cxnId="{2B90DACB-B72B-4C0B-92D9-3540389C1B14}">
      <dgm:prSet/>
      <dgm:spPr/>
      <dgm:t>
        <a:bodyPr/>
        <a:lstStyle/>
        <a:p>
          <a:endParaRPr lang="en-US"/>
        </a:p>
      </dgm:t>
    </dgm:pt>
    <dgm:pt modelId="{DB77F0A6-9DF2-412B-982F-0C7BE5870486}" type="sibTrans" cxnId="{2B90DACB-B72B-4C0B-92D9-3540389C1B14}">
      <dgm:prSet/>
      <dgm:spPr/>
      <dgm:t>
        <a:bodyPr/>
        <a:lstStyle/>
        <a:p>
          <a:endParaRPr lang="en-US"/>
        </a:p>
      </dgm:t>
    </dgm:pt>
    <dgm:pt modelId="{A1F3DB59-24CF-4B71-BDB7-14FD7790E7E6}" type="pres">
      <dgm:prSet presAssocID="{FAC1BB1B-96C9-41D8-BD5A-9B7D5BA85D4A}" presName="root" presStyleCnt="0">
        <dgm:presLayoutVars>
          <dgm:dir/>
          <dgm:resizeHandles val="exact"/>
        </dgm:presLayoutVars>
      </dgm:prSet>
      <dgm:spPr/>
    </dgm:pt>
    <dgm:pt modelId="{1C3817B6-63F5-4F08-8F30-656AF9285513}" type="pres">
      <dgm:prSet presAssocID="{68A260DF-E5D6-49E0-AA1F-20C1B66F7B83}" presName="compNode" presStyleCnt="0"/>
      <dgm:spPr/>
    </dgm:pt>
    <dgm:pt modelId="{F245E7D6-A66B-4BF6-84EF-69E327DA81BC}" type="pres">
      <dgm:prSet presAssocID="{68A260DF-E5D6-49E0-AA1F-20C1B66F7B83}" presName="bgRect" presStyleLbl="bgShp" presStyleIdx="0" presStyleCnt="2" custLinFactNeighborX="431" custLinFactNeighborY="-681"/>
      <dgm:spPr>
        <a:solidFill>
          <a:schemeClr val="bg1"/>
        </a:solidFill>
      </dgm:spPr>
    </dgm:pt>
    <dgm:pt modelId="{D5D703F1-EAB4-4187-B4D5-E002DB0CB5A2}" type="pres">
      <dgm:prSet presAssocID="{68A260DF-E5D6-49E0-AA1F-20C1B66F7B83}"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Calculator"/>
        </a:ext>
      </dgm:extLst>
    </dgm:pt>
    <dgm:pt modelId="{590F026D-E844-4E43-9355-059CC05DF72A}" type="pres">
      <dgm:prSet presAssocID="{68A260DF-E5D6-49E0-AA1F-20C1B66F7B83}" presName="spaceRect" presStyleCnt="0"/>
      <dgm:spPr/>
    </dgm:pt>
    <dgm:pt modelId="{BEA068D1-873C-4F39-B0B8-2A67A4D97F63}" type="pres">
      <dgm:prSet presAssocID="{68A260DF-E5D6-49E0-AA1F-20C1B66F7B83}" presName="parTx" presStyleLbl="revTx" presStyleIdx="0" presStyleCnt="2">
        <dgm:presLayoutVars>
          <dgm:chMax val="0"/>
          <dgm:chPref val="0"/>
        </dgm:presLayoutVars>
      </dgm:prSet>
      <dgm:spPr/>
    </dgm:pt>
    <dgm:pt modelId="{BF288907-F701-45A7-95C8-31066E7198CC}" type="pres">
      <dgm:prSet presAssocID="{85B8A8CF-ECB0-42E7-AF98-E38C036DE123}" presName="sibTrans" presStyleCnt="0"/>
      <dgm:spPr/>
    </dgm:pt>
    <dgm:pt modelId="{9AB129FC-5E3E-42F7-8F1C-FC852B423645}" type="pres">
      <dgm:prSet presAssocID="{2F4B50DE-4711-4D35-9A68-A1F3029FDA7F}" presName="compNode" presStyleCnt="0"/>
      <dgm:spPr/>
    </dgm:pt>
    <dgm:pt modelId="{AE283BDB-824F-411A-B98B-89F1596CBBDB}" type="pres">
      <dgm:prSet presAssocID="{2F4B50DE-4711-4D35-9A68-A1F3029FDA7F}" presName="bgRect" presStyleLbl="bgShp" presStyleIdx="1" presStyleCnt="2"/>
      <dgm:spPr>
        <a:solidFill>
          <a:schemeClr val="bg1"/>
        </a:solidFill>
      </dgm:spPr>
    </dgm:pt>
    <dgm:pt modelId="{C35AD01E-4AAD-4F8D-A44D-853D286D2DC6}" type="pres">
      <dgm:prSet presAssocID="{2F4B50DE-4711-4D35-9A68-A1F3029FDA7F}" presName="iconRect" presStyleLbl="node1" presStyleIdx="1"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alculator with solid fill"/>
        </a:ext>
      </dgm:extLst>
    </dgm:pt>
    <dgm:pt modelId="{2F2E7CC8-82E0-4AA7-B42F-413C5D1582C5}" type="pres">
      <dgm:prSet presAssocID="{2F4B50DE-4711-4D35-9A68-A1F3029FDA7F}" presName="spaceRect" presStyleCnt="0"/>
      <dgm:spPr/>
    </dgm:pt>
    <dgm:pt modelId="{EADD79C2-B06C-4C90-92C8-E55B59792D17}" type="pres">
      <dgm:prSet presAssocID="{2F4B50DE-4711-4D35-9A68-A1F3029FDA7F}" presName="parTx" presStyleLbl="revTx" presStyleIdx="1" presStyleCnt="2">
        <dgm:presLayoutVars>
          <dgm:chMax val="0"/>
          <dgm:chPref val="0"/>
        </dgm:presLayoutVars>
      </dgm:prSet>
      <dgm:spPr/>
    </dgm:pt>
  </dgm:ptLst>
  <dgm:cxnLst>
    <dgm:cxn modelId="{1CB1EE60-7365-48B6-9F65-9F2DA2024B18}" type="presOf" srcId="{2F4B50DE-4711-4D35-9A68-A1F3029FDA7F}" destId="{EADD79C2-B06C-4C90-92C8-E55B59792D17}" srcOrd="0" destOrd="0" presId="urn:microsoft.com/office/officeart/2018/2/layout/IconVerticalSolidList"/>
    <dgm:cxn modelId="{D735FB67-9CFD-49AC-BA5A-6505ABF7CEEB}" type="presOf" srcId="{68A260DF-E5D6-49E0-AA1F-20C1B66F7B83}" destId="{BEA068D1-873C-4F39-B0B8-2A67A4D97F63}" srcOrd="0" destOrd="0" presId="urn:microsoft.com/office/officeart/2018/2/layout/IconVerticalSolidList"/>
    <dgm:cxn modelId="{4308F4A2-10C1-4B84-96F2-34B630DD1BA3}" type="presOf" srcId="{FAC1BB1B-96C9-41D8-BD5A-9B7D5BA85D4A}" destId="{A1F3DB59-24CF-4B71-BDB7-14FD7790E7E6}" srcOrd="0" destOrd="0" presId="urn:microsoft.com/office/officeart/2018/2/layout/IconVerticalSolidList"/>
    <dgm:cxn modelId="{5B4FE0B3-7DA9-4DAE-9322-8916DC283234}" srcId="{FAC1BB1B-96C9-41D8-BD5A-9B7D5BA85D4A}" destId="{68A260DF-E5D6-49E0-AA1F-20C1B66F7B83}" srcOrd="0" destOrd="0" parTransId="{619042F3-5EF7-4FCC-BC3F-B479654C3A4E}" sibTransId="{85B8A8CF-ECB0-42E7-AF98-E38C036DE123}"/>
    <dgm:cxn modelId="{2B90DACB-B72B-4C0B-92D9-3540389C1B14}" srcId="{FAC1BB1B-96C9-41D8-BD5A-9B7D5BA85D4A}" destId="{2F4B50DE-4711-4D35-9A68-A1F3029FDA7F}" srcOrd="1" destOrd="0" parTransId="{C9D94630-2DDD-4830-A2F0-AFDB450A9252}" sibTransId="{DB77F0A6-9DF2-412B-982F-0C7BE5870486}"/>
    <dgm:cxn modelId="{6FB72588-793A-4F90-A58D-A701540804D6}" type="presParOf" srcId="{A1F3DB59-24CF-4B71-BDB7-14FD7790E7E6}" destId="{1C3817B6-63F5-4F08-8F30-656AF9285513}" srcOrd="0" destOrd="0" presId="urn:microsoft.com/office/officeart/2018/2/layout/IconVerticalSolidList"/>
    <dgm:cxn modelId="{9FE6E90C-8103-46F4-A53C-87871884B9F9}" type="presParOf" srcId="{1C3817B6-63F5-4F08-8F30-656AF9285513}" destId="{F245E7D6-A66B-4BF6-84EF-69E327DA81BC}" srcOrd="0" destOrd="0" presId="urn:microsoft.com/office/officeart/2018/2/layout/IconVerticalSolidList"/>
    <dgm:cxn modelId="{C52E8F5B-5CF5-4C6A-A10A-0EC3F8ED647D}" type="presParOf" srcId="{1C3817B6-63F5-4F08-8F30-656AF9285513}" destId="{D5D703F1-EAB4-4187-B4D5-E002DB0CB5A2}" srcOrd="1" destOrd="0" presId="urn:microsoft.com/office/officeart/2018/2/layout/IconVerticalSolidList"/>
    <dgm:cxn modelId="{60C6D57A-2BEC-4568-A944-9D548F8E960B}" type="presParOf" srcId="{1C3817B6-63F5-4F08-8F30-656AF9285513}" destId="{590F026D-E844-4E43-9355-059CC05DF72A}" srcOrd="2" destOrd="0" presId="urn:microsoft.com/office/officeart/2018/2/layout/IconVerticalSolidList"/>
    <dgm:cxn modelId="{D53F5B6F-E7F7-4AF9-A23F-EFCA81691BD1}" type="presParOf" srcId="{1C3817B6-63F5-4F08-8F30-656AF9285513}" destId="{BEA068D1-873C-4F39-B0B8-2A67A4D97F63}" srcOrd="3" destOrd="0" presId="urn:microsoft.com/office/officeart/2018/2/layout/IconVerticalSolidList"/>
    <dgm:cxn modelId="{E5DD8AEC-CF29-4EBA-895C-5D1AF63AAE2D}" type="presParOf" srcId="{A1F3DB59-24CF-4B71-BDB7-14FD7790E7E6}" destId="{BF288907-F701-45A7-95C8-31066E7198CC}" srcOrd="1" destOrd="0" presId="urn:microsoft.com/office/officeart/2018/2/layout/IconVerticalSolidList"/>
    <dgm:cxn modelId="{156CA998-7E40-436F-B514-45E8070EAA2E}" type="presParOf" srcId="{A1F3DB59-24CF-4B71-BDB7-14FD7790E7E6}" destId="{9AB129FC-5E3E-42F7-8F1C-FC852B423645}" srcOrd="2" destOrd="0" presId="urn:microsoft.com/office/officeart/2018/2/layout/IconVerticalSolidList"/>
    <dgm:cxn modelId="{D0DAD5D7-8332-4214-9B66-B710315EDD46}" type="presParOf" srcId="{9AB129FC-5E3E-42F7-8F1C-FC852B423645}" destId="{AE283BDB-824F-411A-B98B-89F1596CBBDB}" srcOrd="0" destOrd="0" presId="urn:microsoft.com/office/officeart/2018/2/layout/IconVerticalSolidList"/>
    <dgm:cxn modelId="{66E60CEA-B2C2-4073-BF18-40DFEE46E78D}" type="presParOf" srcId="{9AB129FC-5E3E-42F7-8F1C-FC852B423645}" destId="{C35AD01E-4AAD-4F8D-A44D-853D286D2DC6}" srcOrd="1" destOrd="0" presId="urn:microsoft.com/office/officeart/2018/2/layout/IconVerticalSolidList"/>
    <dgm:cxn modelId="{32E77D3F-C29B-476B-B519-5EF1808DE113}" type="presParOf" srcId="{9AB129FC-5E3E-42F7-8F1C-FC852B423645}" destId="{2F2E7CC8-82E0-4AA7-B42F-413C5D1582C5}" srcOrd="2" destOrd="0" presId="urn:microsoft.com/office/officeart/2018/2/layout/IconVerticalSolidList"/>
    <dgm:cxn modelId="{7909C1E3-9F97-47E7-B1D9-2B6704368F84}" type="presParOf" srcId="{9AB129FC-5E3E-42F7-8F1C-FC852B423645}" destId="{EADD79C2-B06C-4C90-92C8-E55B59792D1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B9CC6B-DFF3-40AB-9EA9-A061B8F51745}">
      <dsp:nvSpPr>
        <dsp:cNvPr id="0" name=""/>
        <dsp:cNvSpPr/>
      </dsp:nvSpPr>
      <dsp:spPr>
        <a:xfrm>
          <a:off x="489253" y="998804"/>
          <a:ext cx="793388" cy="793388"/>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B92C013-9936-486F-8ED9-898D516A5F6C}">
      <dsp:nvSpPr>
        <dsp:cNvPr id="0" name=""/>
        <dsp:cNvSpPr/>
      </dsp:nvSpPr>
      <dsp:spPr>
        <a:xfrm>
          <a:off x="4405" y="2056851"/>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Introduction</a:t>
          </a:r>
        </a:p>
      </dsp:txBody>
      <dsp:txXfrm>
        <a:off x="4405" y="2056851"/>
        <a:ext cx="1763085" cy="705234"/>
      </dsp:txXfrm>
    </dsp:sp>
    <dsp:sp modelId="{0A9C7465-BB9E-451A-A1C3-EF382E3B3E50}">
      <dsp:nvSpPr>
        <dsp:cNvPr id="0" name=""/>
        <dsp:cNvSpPr/>
      </dsp:nvSpPr>
      <dsp:spPr>
        <a:xfrm>
          <a:off x="2560879" y="998804"/>
          <a:ext cx="793388" cy="793388"/>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0B8C27-52E8-456A-AFB0-C21EAFE3CE35}">
      <dsp:nvSpPr>
        <dsp:cNvPr id="0" name=""/>
        <dsp:cNvSpPr/>
      </dsp:nvSpPr>
      <dsp:spPr>
        <a:xfrm>
          <a:off x="2076031" y="2056851"/>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Objectives</a:t>
          </a:r>
        </a:p>
      </dsp:txBody>
      <dsp:txXfrm>
        <a:off x="2076031" y="2056851"/>
        <a:ext cx="1763085" cy="705234"/>
      </dsp:txXfrm>
    </dsp:sp>
    <dsp:sp modelId="{2BC75D08-6325-4A93-A4F2-6BF7E0A643B4}">
      <dsp:nvSpPr>
        <dsp:cNvPr id="0" name=""/>
        <dsp:cNvSpPr/>
      </dsp:nvSpPr>
      <dsp:spPr>
        <a:xfrm>
          <a:off x="4632505" y="998804"/>
          <a:ext cx="793388" cy="7933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679F9F-4908-4D58-B44F-7869540A23BC}">
      <dsp:nvSpPr>
        <dsp:cNvPr id="0" name=""/>
        <dsp:cNvSpPr/>
      </dsp:nvSpPr>
      <dsp:spPr>
        <a:xfrm>
          <a:off x="4147657" y="2056851"/>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Data and Summary Statistics</a:t>
          </a:r>
        </a:p>
      </dsp:txBody>
      <dsp:txXfrm>
        <a:off x="4147657" y="2056851"/>
        <a:ext cx="1763085" cy="705234"/>
      </dsp:txXfrm>
    </dsp:sp>
    <dsp:sp modelId="{538C0957-D29E-4B97-9899-4616D9855DC2}">
      <dsp:nvSpPr>
        <dsp:cNvPr id="0" name=""/>
        <dsp:cNvSpPr/>
      </dsp:nvSpPr>
      <dsp:spPr>
        <a:xfrm>
          <a:off x="6704131" y="998804"/>
          <a:ext cx="793388" cy="7933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DED76F-2E7F-4BB2-B205-AE95E3BFE7F7}">
      <dsp:nvSpPr>
        <dsp:cNvPr id="0" name=""/>
        <dsp:cNvSpPr/>
      </dsp:nvSpPr>
      <dsp:spPr>
        <a:xfrm>
          <a:off x="6219283" y="2056851"/>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Methods</a:t>
          </a:r>
        </a:p>
      </dsp:txBody>
      <dsp:txXfrm>
        <a:off x="6219283" y="2056851"/>
        <a:ext cx="1763085" cy="705234"/>
      </dsp:txXfrm>
    </dsp:sp>
    <dsp:sp modelId="{79A751EF-7BC7-4AAC-A467-ACA391B3A2A4}">
      <dsp:nvSpPr>
        <dsp:cNvPr id="0" name=""/>
        <dsp:cNvSpPr/>
      </dsp:nvSpPr>
      <dsp:spPr>
        <a:xfrm>
          <a:off x="8775757" y="998804"/>
          <a:ext cx="793388" cy="79338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E25C108-5CAC-4D0A-9D4F-C5E67A95A5DB}">
      <dsp:nvSpPr>
        <dsp:cNvPr id="0" name=""/>
        <dsp:cNvSpPr/>
      </dsp:nvSpPr>
      <dsp:spPr>
        <a:xfrm>
          <a:off x="8290908" y="2056851"/>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Preliminary Results</a:t>
          </a:r>
        </a:p>
      </dsp:txBody>
      <dsp:txXfrm>
        <a:off x="8290908" y="2056851"/>
        <a:ext cx="1763085" cy="705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5C2249-D400-4B15-A6B0-AA0328CBA0D5}">
      <dsp:nvSpPr>
        <dsp:cNvPr id="0" name=""/>
        <dsp:cNvSpPr/>
      </dsp:nvSpPr>
      <dsp:spPr>
        <a:xfrm>
          <a:off x="195460" y="0"/>
          <a:ext cx="5590250" cy="5590250"/>
        </a:xfrm>
        <a:prstGeom prst="quadArrow">
          <a:avLst>
            <a:gd name="adj1" fmla="val 2000"/>
            <a:gd name="adj2" fmla="val 4000"/>
            <a:gd name="adj3" fmla="val 5000"/>
          </a:avLst>
        </a:prstGeom>
        <a:solidFill>
          <a:schemeClr val="bg1">
            <a:lumMod val="75000"/>
          </a:schemeClr>
        </a:solidFill>
        <a:ln>
          <a:noFill/>
        </a:ln>
        <a:effectLst/>
      </dsp:spPr>
      <dsp:style>
        <a:lnRef idx="0">
          <a:scrgbClr r="0" g="0" b="0"/>
        </a:lnRef>
        <a:fillRef idx="1">
          <a:scrgbClr r="0" g="0" b="0"/>
        </a:fillRef>
        <a:effectRef idx="0">
          <a:scrgbClr r="0" g="0" b="0"/>
        </a:effectRef>
        <a:fontRef idx="minor"/>
      </dsp:style>
    </dsp:sp>
    <dsp:sp modelId="{533E3CD1-57C5-4157-A710-69B9A9F449F4}">
      <dsp:nvSpPr>
        <dsp:cNvPr id="0" name=""/>
        <dsp:cNvSpPr/>
      </dsp:nvSpPr>
      <dsp:spPr>
        <a:xfrm>
          <a:off x="558826" y="363366"/>
          <a:ext cx="2236100" cy="2236100"/>
        </a:xfrm>
        <a:prstGeom prst="roundRect">
          <a:avLst/>
        </a:prstGeom>
        <a:solidFill>
          <a:schemeClr val="bg1">
            <a:lumMod val="2500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Non-communicable diseases (NCDs) account for ~74% of all global deaths </a:t>
          </a:r>
          <a:r>
            <a:rPr lang="en-US" sz="1400" kern="1200" dirty="0">
              <a:solidFill>
                <a:schemeClr val="bg1">
                  <a:lumMod val="90000"/>
                </a:schemeClr>
              </a:solidFill>
            </a:rPr>
            <a:t>[1]</a:t>
          </a:r>
        </a:p>
      </dsp:txBody>
      <dsp:txXfrm>
        <a:off x="667983" y="472523"/>
        <a:ext cx="2017786" cy="2017786"/>
      </dsp:txXfrm>
    </dsp:sp>
    <dsp:sp modelId="{B8FDB8BA-A441-45E9-9289-A8F89D571CDE}">
      <dsp:nvSpPr>
        <dsp:cNvPr id="0" name=""/>
        <dsp:cNvSpPr/>
      </dsp:nvSpPr>
      <dsp:spPr>
        <a:xfrm>
          <a:off x="3186244" y="363366"/>
          <a:ext cx="2236100" cy="2236100"/>
        </a:xfrm>
        <a:prstGeom prst="roundRect">
          <a:avLst/>
        </a:prstGeom>
        <a:solidFill>
          <a:schemeClr val="bg1">
            <a:lumMod val="2500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Low- and middle- income countries have high incidences of NCD-related “premature” deaths </a:t>
          </a:r>
          <a:r>
            <a:rPr lang="en-US" sz="1400" kern="1200" dirty="0">
              <a:solidFill>
                <a:schemeClr val="bg1">
                  <a:lumMod val="90000"/>
                </a:schemeClr>
              </a:solidFill>
            </a:rPr>
            <a:t>[1]</a:t>
          </a:r>
        </a:p>
      </dsp:txBody>
      <dsp:txXfrm>
        <a:off x="3295401" y="472523"/>
        <a:ext cx="2017786" cy="2017786"/>
      </dsp:txXfrm>
    </dsp:sp>
    <dsp:sp modelId="{24ADDA16-7E56-4169-A983-8BF7BC523159}">
      <dsp:nvSpPr>
        <dsp:cNvPr id="0" name=""/>
        <dsp:cNvSpPr/>
      </dsp:nvSpPr>
      <dsp:spPr>
        <a:xfrm>
          <a:off x="558826" y="2990783"/>
          <a:ext cx="2236100" cy="2236100"/>
        </a:xfrm>
        <a:prstGeom prst="roundRect">
          <a:avLst/>
        </a:prstGeom>
        <a:solidFill>
          <a:schemeClr val="bg1">
            <a:lumMod val="2500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Multimorbidity with NCDs (NCD MM) are associated with increased health costs and catastrophic health expenditure (CHE)</a:t>
          </a:r>
          <a:r>
            <a:rPr lang="en-US" sz="1600" kern="1200" dirty="0">
              <a:solidFill>
                <a:schemeClr val="bg1">
                  <a:lumMod val="90000"/>
                </a:schemeClr>
              </a:solidFill>
            </a:rPr>
            <a:t>[</a:t>
          </a:r>
          <a:r>
            <a:rPr lang="en-US" sz="1400" kern="1200" dirty="0">
              <a:solidFill>
                <a:schemeClr val="bg1">
                  <a:lumMod val="90000"/>
                </a:schemeClr>
              </a:solidFill>
            </a:rPr>
            <a:t>2-6]</a:t>
          </a:r>
        </a:p>
      </dsp:txBody>
      <dsp:txXfrm>
        <a:off x="667983" y="3099940"/>
        <a:ext cx="2017786" cy="2017786"/>
      </dsp:txXfrm>
    </dsp:sp>
    <dsp:sp modelId="{F14CFDE4-93D0-4A99-9893-295C466F74BA}">
      <dsp:nvSpPr>
        <dsp:cNvPr id="0" name=""/>
        <dsp:cNvSpPr/>
      </dsp:nvSpPr>
      <dsp:spPr>
        <a:xfrm>
          <a:off x="3186244" y="2990783"/>
          <a:ext cx="2236100" cy="2236100"/>
        </a:xfrm>
        <a:prstGeom prst="roundRect">
          <a:avLst/>
        </a:prstGeom>
        <a:solidFill>
          <a:schemeClr val="bg1">
            <a:lumMod val="2500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Financial burden from NCDs may negatively impact quality of life (QoL) </a:t>
          </a:r>
          <a:r>
            <a:rPr lang="en-US" sz="1400" kern="1200" dirty="0">
              <a:solidFill>
                <a:schemeClr val="bg1">
                  <a:lumMod val="90000"/>
                </a:schemeClr>
              </a:solidFill>
            </a:rPr>
            <a:t>[6]</a:t>
          </a:r>
        </a:p>
      </dsp:txBody>
      <dsp:txXfrm>
        <a:off x="3295401" y="3099940"/>
        <a:ext cx="2017786" cy="20177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45E7D6-A66B-4BF6-84EF-69E327DA81BC}">
      <dsp:nvSpPr>
        <dsp:cNvPr id="0" name=""/>
        <dsp:cNvSpPr/>
      </dsp:nvSpPr>
      <dsp:spPr>
        <a:xfrm>
          <a:off x="0" y="908415"/>
          <a:ext cx="5981171" cy="167707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D703F1-EAB4-4187-B4D5-E002DB0CB5A2}">
      <dsp:nvSpPr>
        <dsp:cNvPr id="0" name=""/>
        <dsp:cNvSpPr/>
      </dsp:nvSpPr>
      <dsp:spPr>
        <a:xfrm>
          <a:off x="507315" y="1285757"/>
          <a:ext cx="922391" cy="9223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A068D1-873C-4F39-B0B8-2A67A4D97F63}">
      <dsp:nvSpPr>
        <dsp:cNvPr id="0" name=""/>
        <dsp:cNvSpPr/>
      </dsp:nvSpPr>
      <dsp:spPr>
        <a:xfrm>
          <a:off x="1937021" y="908415"/>
          <a:ext cx="4044149" cy="1677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90" tIns="177490" rIns="177490" bIns="177490" numCol="1" spcCol="1270" anchor="ctr" anchorCtr="0">
          <a:noAutofit/>
        </a:bodyPr>
        <a:lstStyle/>
        <a:p>
          <a:pPr marL="0" lvl="0" indent="0" algn="l" defTabSz="844550">
            <a:lnSpc>
              <a:spcPct val="90000"/>
            </a:lnSpc>
            <a:spcBef>
              <a:spcPct val="0"/>
            </a:spcBef>
            <a:spcAft>
              <a:spcPct val="35000"/>
            </a:spcAft>
            <a:buNone/>
          </a:pPr>
          <a:r>
            <a:rPr lang="en-US" sz="1900" kern="1200" dirty="0">
              <a:effectLst/>
            </a:rPr>
            <a:t>Establish the causal relationship between NCD MM and CHE </a:t>
          </a:r>
          <a:endParaRPr lang="en-US" sz="1900" kern="1200" dirty="0"/>
        </a:p>
      </dsp:txBody>
      <dsp:txXfrm>
        <a:off x="1937021" y="908415"/>
        <a:ext cx="4044149" cy="1677075"/>
      </dsp:txXfrm>
    </dsp:sp>
    <dsp:sp modelId="{AE283BDB-824F-411A-B98B-89F1596CBBDB}">
      <dsp:nvSpPr>
        <dsp:cNvPr id="0" name=""/>
        <dsp:cNvSpPr/>
      </dsp:nvSpPr>
      <dsp:spPr>
        <a:xfrm>
          <a:off x="0" y="3004759"/>
          <a:ext cx="5981171" cy="167707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5AD01E-4AAD-4F8D-A44D-853D286D2DC6}">
      <dsp:nvSpPr>
        <dsp:cNvPr id="0" name=""/>
        <dsp:cNvSpPr/>
      </dsp:nvSpPr>
      <dsp:spPr>
        <a:xfrm>
          <a:off x="507315" y="3382101"/>
          <a:ext cx="922391" cy="922391"/>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DD79C2-B06C-4C90-92C8-E55B59792D17}">
      <dsp:nvSpPr>
        <dsp:cNvPr id="0" name=""/>
        <dsp:cNvSpPr/>
      </dsp:nvSpPr>
      <dsp:spPr>
        <a:xfrm>
          <a:off x="1937021" y="3004759"/>
          <a:ext cx="4044149" cy="1677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90" tIns="177490" rIns="177490" bIns="177490" numCol="1" spcCol="1270" anchor="ctr" anchorCtr="0">
          <a:noAutofit/>
        </a:bodyPr>
        <a:lstStyle/>
        <a:p>
          <a:pPr marL="0" lvl="0" indent="0" algn="l" defTabSz="844550">
            <a:lnSpc>
              <a:spcPct val="90000"/>
            </a:lnSpc>
            <a:spcBef>
              <a:spcPct val="0"/>
            </a:spcBef>
            <a:spcAft>
              <a:spcPct val="35000"/>
            </a:spcAft>
            <a:buNone/>
          </a:pPr>
          <a:r>
            <a:rPr lang="en-US" sz="1900" kern="1200" dirty="0"/>
            <a:t>E</a:t>
          </a:r>
          <a:r>
            <a:rPr lang="en-US" sz="1900" kern="1200" dirty="0">
              <a:effectLst/>
            </a:rPr>
            <a:t>xamine the relationship between CHE and QoL considering policy implications of this relationship in Ghana. </a:t>
          </a:r>
          <a:endParaRPr lang="en-US" sz="1900" kern="1200" dirty="0"/>
        </a:p>
      </dsp:txBody>
      <dsp:txXfrm>
        <a:off x="1937021" y="3004759"/>
        <a:ext cx="4044149" cy="16770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45E7D6-A66B-4BF6-84EF-69E327DA81BC}">
      <dsp:nvSpPr>
        <dsp:cNvPr id="0" name=""/>
        <dsp:cNvSpPr/>
      </dsp:nvSpPr>
      <dsp:spPr>
        <a:xfrm>
          <a:off x="0" y="505369"/>
          <a:ext cx="9912096" cy="1234042"/>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D5D703F1-EAB4-4187-B4D5-E002DB0CB5A2}">
      <dsp:nvSpPr>
        <dsp:cNvPr id="0" name=""/>
        <dsp:cNvSpPr/>
      </dsp:nvSpPr>
      <dsp:spPr>
        <a:xfrm>
          <a:off x="373297" y="783029"/>
          <a:ext cx="678723" cy="678723"/>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A068D1-873C-4F39-B0B8-2A67A4D97F63}">
      <dsp:nvSpPr>
        <dsp:cNvPr id="0" name=""/>
        <dsp:cNvSpPr/>
      </dsp:nvSpPr>
      <dsp:spPr>
        <a:xfrm>
          <a:off x="1425318" y="505369"/>
          <a:ext cx="8486777" cy="12340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03" tIns="130603" rIns="130603" bIns="130603" numCol="1" spcCol="1270" anchor="ctr" anchorCtr="0">
          <a:noAutofit/>
        </a:bodyPr>
        <a:lstStyle/>
        <a:p>
          <a:pPr marL="0" lvl="0" indent="0" algn="l" defTabSz="622300">
            <a:lnSpc>
              <a:spcPct val="90000"/>
            </a:lnSpc>
            <a:spcBef>
              <a:spcPct val="0"/>
            </a:spcBef>
            <a:spcAft>
              <a:spcPct val="35000"/>
            </a:spcAft>
            <a:buNone/>
          </a:pPr>
          <a:r>
            <a:rPr lang="en-CA" sz="1400" kern="1200" dirty="0"/>
            <a:t>Included:</a:t>
          </a:r>
        </a:p>
        <a:p>
          <a:pPr marL="0" lvl="0" indent="0" algn="l" defTabSz="622300">
            <a:lnSpc>
              <a:spcPct val="90000"/>
            </a:lnSpc>
            <a:spcBef>
              <a:spcPct val="0"/>
            </a:spcBef>
            <a:spcAft>
              <a:spcPct val="35000"/>
            </a:spcAft>
            <a:buNone/>
          </a:pPr>
          <a:r>
            <a:rPr lang="en-CA" sz="1400" kern="1200" dirty="0"/>
            <a:t>poverty, age, sex, region (</a:t>
          </a:r>
          <a:r>
            <a:rPr lang="en-CA" sz="1400" b="0" u="sng" kern="1200" dirty="0"/>
            <a:t>urban</a:t>
          </a:r>
          <a:r>
            <a:rPr lang="en-CA" sz="1400" kern="1200" dirty="0"/>
            <a:t> vs rural), household size, employment status (employed &lt;2/past 7 days), insurance status (both voluntary and mandatory), social supports, disability, education, income</a:t>
          </a:r>
          <a:endParaRPr lang="en-US" sz="1400" kern="1200" dirty="0"/>
        </a:p>
      </dsp:txBody>
      <dsp:txXfrm>
        <a:off x="1425318" y="505369"/>
        <a:ext cx="8486777" cy="1234042"/>
      </dsp:txXfrm>
    </dsp:sp>
    <dsp:sp modelId="{AE283BDB-824F-411A-B98B-89F1596CBBDB}">
      <dsp:nvSpPr>
        <dsp:cNvPr id="0" name=""/>
        <dsp:cNvSpPr/>
      </dsp:nvSpPr>
      <dsp:spPr>
        <a:xfrm>
          <a:off x="0" y="2021478"/>
          <a:ext cx="9912096" cy="1234042"/>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C35AD01E-4AAD-4F8D-A44D-853D286D2DC6}">
      <dsp:nvSpPr>
        <dsp:cNvPr id="0" name=""/>
        <dsp:cNvSpPr/>
      </dsp:nvSpPr>
      <dsp:spPr>
        <a:xfrm>
          <a:off x="373297" y="2299138"/>
          <a:ext cx="678723" cy="6787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DD79C2-B06C-4C90-92C8-E55B59792D17}">
      <dsp:nvSpPr>
        <dsp:cNvPr id="0" name=""/>
        <dsp:cNvSpPr/>
      </dsp:nvSpPr>
      <dsp:spPr>
        <a:xfrm>
          <a:off x="1425318" y="2021478"/>
          <a:ext cx="8486777" cy="12340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603" tIns="130603" rIns="130603" bIns="130603" numCol="1" spcCol="1270" anchor="ctr" anchorCtr="0">
          <a:noAutofit/>
        </a:bodyPr>
        <a:lstStyle/>
        <a:p>
          <a:pPr marL="0" lvl="0" indent="0" algn="l" defTabSz="622300">
            <a:lnSpc>
              <a:spcPct val="90000"/>
            </a:lnSpc>
            <a:spcBef>
              <a:spcPct val="0"/>
            </a:spcBef>
            <a:spcAft>
              <a:spcPct val="35000"/>
            </a:spcAft>
            <a:buNone/>
          </a:pPr>
          <a:r>
            <a:rPr lang="en-US" sz="1400" kern="1200" dirty="0"/>
            <a:t>Unable to Include:</a:t>
          </a:r>
        </a:p>
        <a:p>
          <a:pPr marL="0" lvl="0" indent="0" algn="l" defTabSz="622300">
            <a:lnSpc>
              <a:spcPct val="90000"/>
            </a:lnSpc>
            <a:spcBef>
              <a:spcPct val="0"/>
            </a:spcBef>
            <a:spcAft>
              <a:spcPct val="35000"/>
            </a:spcAft>
            <a:buNone/>
          </a:pPr>
          <a:r>
            <a:rPr lang="en-US" sz="1400" kern="1200" dirty="0"/>
            <a:t>distance to health facility, Indigeneity, medication adherence </a:t>
          </a:r>
        </a:p>
      </dsp:txBody>
      <dsp:txXfrm>
        <a:off x="1425318" y="2021478"/>
        <a:ext cx="8486777" cy="12340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45E7D6-A66B-4BF6-84EF-69E327DA81BC}">
      <dsp:nvSpPr>
        <dsp:cNvPr id="0" name=""/>
        <dsp:cNvSpPr/>
      </dsp:nvSpPr>
      <dsp:spPr>
        <a:xfrm>
          <a:off x="0" y="603461"/>
          <a:ext cx="9912096" cy="1128267"/>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D5D703F1-EAB4-4187-B4D5-E002DB0CB5A2}">
      <dsp:nvSpPr>
        <dsp:cNvPr id="0" name=""/>
        <dsp:cNvSpPr/>
      </dsp:nvSpPr>
      <dsp:spPr>
        <a:xfrm>
          <a:off x="341300" y="865004"/>
          <a:ext cx="620547" cy="6205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A068D1-873C-4F39-B0B8-2A67A4D97F63}">
      <dsp:nvSpPr>
        <dsp:cNvPr id="0" name=""/>
        <dsp:cNvSpPr/>
      </dsp:nvSpPr>
      <dsp:spPr>
        <a:xfrm>
          <a:off x="1303148" y="611144"/>
          <a:ext cx="8608947" cy="1128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408" tIns="119408" rIns="119408" bIns="119408" numCol="1" spcCol="1270" anchor="ctr" anchorCtr="0">
          <a:noAutofit/>
        </a:bodyPr>
        <a:lstStyle/>
        <a:p>
          <a:pPr marL="0" lvl="0" indent="0" algn="l" defTabSz="1111250">
            <a:lnSpc>
              <a:spcPct val="90000"/>
            </a:lnSpc>
            <a:spcBef>
              <a:spcPct val="0"/>
            </a:spcBef>
            <a:spcAft>
              <a:spcPct val="35000"/>
            </a:spcAft>
            <a:buNone/>
          </a:pPr>
          <a:r>
            <a:rPr lang="en-CA" sz="2500" kern="1200" dirty="0"/>
            <a:t>If 0.40 &lt; </a:t>
          </a:r>
          <a14:m xmlns:a14="http://schemas.microsoft.com/office/drawing/2010/main">
            <m:oMath xmlns:m="http://schemas.openxmlformats.org/officeDocument/2006/math">
              <m:f>
                <m:fPr>
                  <m:ctrlPr>
                    <a:rPr lang="en-CA" sz="2500" i="1" kern="1200">
                      <a:latin typeface="Cambria Math" panose="02040503050406030204" pitchFamily="18" charset="0"/>
                    </a:rPr>
                  </m:ctrlPr>
                </m:fPr>
                <m:num>
                  <m:r>
                    <a:rPr lang="en-CA" sz="2500" i="1" kern="1200">
                      <a:latin typeface="Cambria Math" panose="02040503050406030204" pitchFamily="18" charset="0"/>
                    </a:rPr>
                    <m:t>𝐻𝐸</m:t>
                  </m:r>
                </m:num>
                <m:den>
                  <m:r>
                    <a:rPr lang="en-CA" sz="2500" i="1" kern="1200">
                      <a:latin typeface="Cambria Math" panose="02040503050406030204" pitchFamily="18" charset="0"/>
                    </a:rPr>
                    <m:t>𝐶𝑇𝑃</m:t>
                  </m:r>
                </m:den>
              </m:f>
            </m:oMath>
          </a14:m>
          <a:r>
            <a:rPr lang="en-CA" sz="2500" kern="1200" dirty="0"/>
            <a:t> true, then CHE</a:t>
          </a:r>
          <a:endParaRPr lang="en-US" sz="2500" kern="1200" dirty="0"/>
        </a:p>
      </dsp:txBody>
      <dsp:txXfrm>
        <a:off x="1303148" y="611144"/>
        <a:ext cx="8608947" cy="1128267"/>
      </dsp:txXfrm>
    </dsp:sp>
    <dsp:sp modelId="{AE283BDB-824F-411A-B98B-89F1596CBBDB}">
      <dsp:nvSpPr>
        <dsp:cNvPr id="0" name=""/>
        <dsp:cNvSpPr/>
      </dsp:nvSpPr>
      <dsp:spPr>
        <a:xfrm>
          <a:off x="0" y="2021478"/>
          <a:ext cx="9912096" cy="1128267"/>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C35AD01E-4AAD-4F8D-A44D-853D286D2DC6}">
      <dsp:nvSpPr>
        <dsp:cNvPr id="0" name=""/>
        <dsp:cNvSpPr/>
      </dsp:nvSpPr>
      <dsp:spPr>
        <a:xfrm>
          <a:off x="341300" y="2275339"/>
          <a:ext cx="620547" cy="6205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DD79C2-B06C-4C90-92C8-E55B59792D17}">
      <dsp:nvSpPr>
        <dsp:cNvPr id="0" name=""/>
        <dsp:cNvSpPr/>
      </dsp:nvSpPr>
      <dsp:spPr>
        <a:xfrm>
          <a:off x="1303148" y="2021478"/>
          <a:ext cx="8608947" cy="1128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408" tIns="119408" rIns="119408" bIns="119408" numCol="1" spcCol="1270" anchor="ctr" anchorCtr="0">
          <a:noAutofit/>
        </a:bodyPr>
        <a:lstStyle/>
        <a:p>
          <a:pPr marL="0" lvl="0" indent="0" algn="l" defTabSz="1111250">
            <a:lnSpc>
              <a:spcPct val="90000"/>
            </a:lnSpc>
            <a:spcBef>
              <a:spcPct val="0"/>
            </a:spcBef>
            <a:spcAft>
              <a:spcPct val="35000"/>
            </a:spcAft>
            <a:buNone/>
          </a:pPr>
          <a:r>
            <a:rPr lang="en-CA" sz="2500" i="0" kern="1200" dirty="0"/>
            <a:t>CTP = CE - SE</a:t>
          </a:r>
          <a:endParaRPr lang="en-US" sz="2500" i="0" kern="1200" dirty="0"/>
        </a:p>
      </dsp:txBody>
      <dsp:txXfrm>
        <a:off x="1303148" y="2021478"/>
        <a:ext cx="8608947" cy="112826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2AAA9D-075B-49D8-8082-521B5E6E2BA6}" type="datetimeFigureOut">
              <a:rPr lang="en-CA" smtClean="0"/>
              <a:t>2022-11-25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F04DF7-29DD-426F-A2DF-925FFBADB06A}" type="slidenum">
              <a:rPr lang="en-CA" smtClean="0"/>
              <a:t>‹#›</a:t>
            </a:fld>
            <a:endParaRPr lang="en-CA"/>
          </a:p>
        </p:txBody>
      </p:sp>
    </p:spTree>
    <p:extLst>
      <p:ext uri="{BB962C8B-B14F-4D97-AF65-F5344CB8AC3E}">
        <p14:creationId xmlns:p14="http://schemas.microsoft.com/office/powerpoint/2010/main" val="1034263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unicef.org/ghana/media/531/file/The%20Ghana%20Poverty%20and%20Inequality%20Report.pdf"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 COI</a:t>
            </a:r>
          </a:p>
        </p:txBody>
      </p:sp>
      <p:sp>
        <p:nvSpPr>
          <p:cNvPr id="4" name="Slide Number Placeholder 3"/>
          <p:cNvSpPr>
            <a:spLocks noGrp="1"/>
          </p:cNvSpPr>
          <p:nvPr>
            <p:ph type="sldNum" sz="quarter" idx="5"/>
          </p:nvPr>
        </p:nvSpPr>
        <p:spPr/>
        <p:txBody>
          <a:bodyPr/>
          <a:lstStyle/>
          <a:p>
            <a:fld id="{BDF04DF7-29DD-426F-A2DF-925FFBADB06A}" type="slidenum">
              <a:rPr lang="en-CA" smtClean="0"/>
              <a:t>1</a:t>
            </a:fld>
            <a:endParaRPr lang="en-CA"/>
          </a:p>
        </p:txBody>
      </p:sp>
    </p:spTree>
    <p:extLst>
      <p:ext uri="{BB962C8B-B14F-4D97-AF65-F5344CB8AC3E}">
        <p14:creationId xmlns:p14="http://schemas.microsoft.com/office/powerpoint/2010/main" val="1922963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4-5 Slides</a:t>
            </a:r>
          </a:p>
          <a:p>
            <a:r>
              <a:rPr lang="en-CA" dirty="0"/>
              <a:t>Majority of Presentation</a:t>
            </a:r>
          </a:p>
          <a:p>
            <a:r>
              <a:rPr lang="en-CA" dirty="0"/>
              <a:t>Focus: Parameters recovering, identification of variables, assumptions made</a:t>
            </a:r>
          </a:p>
          <a:p>
            <a:endParaRPr lang="en-CA" dirty="0"/>
          </a:p>
          <a:p>
            <a:r>
              <a:rPr lang="en-CA" dirty="0"/>
              <a:t>LPM is heteroskedastic </a:t>
            </a:r>
            <a:r>
              <a:rPr lang="en-CA" dirty="0">
                <a:sym typeface="Wingdings" panose="05000000000000000000" pitchFamily="2" charset="2"/>
              </a:rPr>
              <a:t> need robust SE</a:t>
            </a:r>
            <a:endParaRPr lang="en-CA" dirty="0"/>
          </a:p>
        </p:txBody>
      </p:sp>
      <p:sp>
        <p:nvSpPr>
          <p:cNvPr id="4" name="Slide Number Placeholder 3"/>
          <p:cNvSpPr>
            <a:spLocks noGrp="1"/>
          </p:cNvSpPr>
          <p:nvPr>
            <p:ph type="sldNum" sz="quarter" idx="5"/>
          </p:nvPr>
        </p:nvSpPr>
        <p:spPr/>
        <p:txBody>
          <a:bodyPr/>
          <a:lstStyle/>
          <a:p>
            <a:fld id="{BDF04DF7-29DD-426F-A2DF-925FFBADB06A}" type="slidenum">
              <a:rPr lang="en-CA" smtClean="0"/>
              <a:t>11</a:t>
            </a:fld>
            <a:endParaRPr lang="en-CA"/>
          </a:p>
        </p:txBody>
      </p:sp>
    </p:spTree>
    <p:extLst>
      <p:ext uri="{BB962C8B-B14F-4D97-AF65-F5344CB8AC3E}">
        <p14:creationId xmlns:p14="http://schemas.microsoft.com/office/powerpoint/2010/main" val="443210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CA" dirty="0"/>
                  <a:t>Ref listed</a:t>
                </a:r>
              </a:p>
              <a:p>
                <a:pPr indent="457200">
                  <a:lnSpc>
                    <a:spcPct val="200000"/>
                  </a:lnSpc>
                  <a:spcAft>
                    <a:spcPts val="800"/>
                  </a:spcAft>
                </a:pP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calculate CHE the following formula will be used: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200000"/>
                  </a:lnSpc>
                  <a:spcAft>
                    <a:spcPts val="800"/>
                  </a:spcAft>
                </a:pP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If 0.40 &lt; </a:t>
                </a:r>
                <a14:m>
                  <m:oMath xmlns:m="http://schemas.openxmlformats.org/officeDocument/2006/math">
                    <m:f>
                      <m:fPr>
                        <m:ctrlPr>
                          <a:rPr lang="en-CA"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CA"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𝐻𝐸</m:t>
                        </m:r>
                      </m:num>
                      <m:den>
                        <m:r>
                          <a:rPr lang="en-CA"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𝐶𝑇𝑃</m:t>
                        </m:r>
                      </m:den>
                    </m:f>
                  </m:oMath>
                </a14:m>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true, then CHE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Where HE is the total health expenditure of the household and CTP is the capacity to pay. A household’s capacity to pay is a household’s effective income after accounting for subsistence needs (SE).</a:t>
                </a:r>
                <a:r>
                  <a:rPr lang="en-CA" sz="1800" baseline="30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SE will be proxied using the average food expenditure of households whose food spending is in the 45</a:t>
                </a:r>
                <a:r>
                  <a:rPr lang="en-CA" sz="1800"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a:t>
                </a: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to 55</a:t>
                </a:r>
                <a:r>
                  <a:rPr lang="en-CA" sz="1800"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a:t>
                </a: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percentile of the study’s </a:t>
                </a:r>
                <a:r>
                  <a:rPr lang="en-CA"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participants.</a:t>
                </a:r>
                <a:r>
                  <a:rPr lang="en-CA" sz="1800" baseline="30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Capacity to pay will be calculated using the following formula:</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200000"/>
                  </a:lnSpc>
                  <a:spcAft>
                    <a:spcPts val="800"/>
                  </a:spcAft>
                </a:pP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a:t>
                </a:r>
                <a:r>
                  <a:rPr lang="en-CA"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CTP</a:t>
                </a: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CA"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a:t>
                </a: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CA"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Where CE is consumption expenditure, used to reflect effective </a:t>
                </a:r>
                <a:r>
                  <a:rPr lang="en-CA"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income.</a:t>
                </a:r>
                <a:r>
                  <a:rPr lang="en-CA" sz="1800" baseline="30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endParaRPr lang="en-CA" sz="1800"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200000"/>
                  </a:lnSpc>
                  <a:spcAft>
                    <a:spcPts val="800"/>
                  </a:spcAft>
                </a:pPr>
                <a:r>
                  <a:rPr lang="en-CA" sz="1800"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 </a:t>
                </a:r>
                <a:r>
                  <a:rPr lang="en-CA" sz="1800" dirty="0">
                    <a:effectLst/>
                    <a:latin typeface="Times New Roman" panose="02020603050405020304" pitchFamily="18" charset="0"/>
                    <a:ea typeface="Times New Roman" panose="02020603050405020304" pitchFamily="18" charset="0"/>
                  </a:rPr>
                  <a:t>Xu K, Evans DB, Kawabata K, </a:t>
                </a:r>
                <a:r>
                  <a:rPr lang="en-CA" sz="1800" dirty="0" err="1">
                    <a:effectLst/>
                    <a:latin typeface="Times New Roman" panose="02020603050405020304" pitchFamily="18" charset="0"/>
                    <a:ea typeface="Times New Roman" panose="02020603050405020304" pitchFamily="18" charset="0"/>
                  </a:rPr>
                  <a:t>Zeramdini</a:t>
                </a:r>
                <a:r>
                  <a:rPr lang="en-CA" sz="1800" dirty="0">
                    <a:effectLst/>
                    <a:latin typeface="Times New Roman" panose="02020603050405020304" pitchFamily="18" charset="0"/>
                    <a:ea typeface="Times New Roman" panose="02020603050405020304" pitchFamily="18" charset="0"/>
                  </a:rPr>
                  <a:t> R, </a:t>
                </a:r>
                <a:r>
                  <a:rPr lang="en-CA" sz="1800" dirty="0" err="1">
                    <a:effectLst/>
                    <a:latin typeface="Times New Roman" panose="02020603050405020304" pitchFamily="18" charset="0"/>
                    <a:ea typeface="Times New Roman" panose="02020603050405020304" pitchFamily="18" charset="0"/>
                  </a:rPr>
                  <a:t>Klavus</a:t>
                </a:r>
                <a:r>
                  <a:rPr lang="en-CA" sz="1800" dirty="0">
                    <a:effectLst/>
                    <a:latin typeface="Times New Roman" panose="02020603050405020304" pitchFamily="18" charset="0"/>
                    <a:ea typeface="Times New Roman" panose="02020603050405020304" pitchFamily="18" charset="0"/>
                  </a:rPr>
                  <a:t> J, Murray CJ. Household catastrophic health expenditure: a </a:t>
                </a:r>
                <a:r>
                  <a:rPr lang="en-CA" sz="1800" dirty="0" err="1">
                    <a:effectLst/>
                    <a:latin typeface="Times New Roman" panose="02020603050405020304" pitchFamily="18" charset="0"/>
                    <a:ea typeface="Times New Roman" panose="02020603050405020304" pitchFamily="18" charset="0"/>
                  </a:rPr>
                  <a:t>multicountry</a:t>
                </a:r>
                <a:r>
                  <a:rPr lang="en-CA" sz="1800" dirty="0">
                    <a:effectLst/>
                    <a:latin typeface="Times New Roman" panose="02020603050405020304" pitchFamily="18" charset="0"/>
                    <a:ea typeface="Times New Roman" panose="02020603050405020304" pitchFamily="18" charset="0"/>
                  </a:rPr>
                  <a:t> analysis. </a:t>
                </a:r>
                <a:r>
                  <a:rPr lang="en-CA" sz="1800" i="1" dirty="0">
                    <a:effectLst/>
                    <a:latin typeface="Times New Roman" panose="02020603050405020304" pitchFamily="18" charset="0"/>
                    <a:ea typeface="Times New Roman" panose="02020603050405020304" pitchFamily="18" charset="0"/>
                  </a:rPr>
                  <a:t>The Lancet</a:t>
                </a:r>
                <a:r>
                  <a:rPr lang="en-CA" sz="1800" dirty="0">
                    <a:effectLst/>
                    <a:latin typeface="Times New Roman" panose="02020603050405020304" pitchFamily="18" charset="0"/>
                    <a:ea typeface="Times New Roman" panose="02020603050405020304" pitchFamily="18" charset="0"/>
                  </a:rPr>
                  <a:t>. 2003;362(9378):111-117. doi:10.1016/S0140-6736(03)13861-5</a:t>
                </a: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lnSpc>
                    <a:spcPct val="200000"/>
                  </a:lnSpc>
                  <a:spcAft>
                    <a:spcPts val="800"/>
                  </a:spcAft>
                </a:pP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200000"/>
                  </a:lnSpc>
                  <a:spcAft>
                    <a:spcPts val="800"/>
                  </a:spcAft>
                </a:pPr>
                <a:r>
                  <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Already explained other covariates we will be using. In analysis including both income and unemployment status made SEs v small and unbelievable, so decided to only include income (assuming unemployment would be mediator of this).</a:t>
                </a:r>
              </a:p>
              <a:p>
                <a:pPr>
                  <a:lnSpc>
                    <a:spcPct val="200000"/>
                  </a:lnSpc>
                  <a:spcAft>
                    <a:spcPts val="800"/>
                  </a:spcAft>
                </a:pP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200000"/>
                  </a:lnSpc>
                  <a:spcAft>
                    <a:spcPts val="800"/>
                  </a:spcAft>
                </a:pPr>
                <a:r>
                  <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 QoL </a:t>
                </a:r>
              </a:p>
              <a:p>
                <a:pPr>
                  <a:lnSpc>
                    <a:spcPct val="200000"/>
                  </a:lnSpc>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mc:Choice>
        <mc:Fallback xmlns="">
          <p:sp>
            <p:nvSpPr>
              <p:cNvPr id="3" name="Notes Placeholder 2"/>
              <p:cNvSpPr>
                <a:spLocks noGrp="1"/>
              </p:cNvSpPr>
              <p:nvPr>
                <p:ph type="body" idx="1"/>
              </p:nvPr>
            </p:nvSpPr>
            <p:spPr/>
            <p:txBody>
              <a:bodyPr/>
              <a:lstStyle/>
              <a:p>
                <a:r>
                  <a:rPr lang="en-CA" dirty="0"/>
                  <a:t>Ref listed</a:t>
                </a:r>
              </a:p>
              <a:p>
                <a:pPr indent="457200">
                  <a:lnSpc>
                    <a:spcPct val="200000"/>
                  </a:lnSpc>
                  <a:spcAft>
                    <a:spcPts val="800"/>
                  </a:spcAft>
                </a:pP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calculate CHE the following formula will be used: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200000"/>
                  </a:lnSpc>
                  <a:spcAft>
                    <a:spcPts val="800"/>
                  </a:spcAft>
                </a:pP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If 0.40 &lt; </a:t>
                </a:r>
                <a:r>
                  <a:rPr lang="en-CA" sz="1800" i="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𝐻𝐸/𝐶𝑇𝑃</a:t>
                </a: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true, then CHE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Where HE is the total health expenditure of the household and CTP is the capacity to pay. A household’s capacity to pay is a household’s effective income after accounting for subsistence needs (SE).</a:t>
                </a:r>
                <a:r>
                  <a:rPr lang="en-CA" sz="1800" baseline="30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SE will be proxied using the average food expenditure of households whose food spending is in the 45</a:t>
                </a:r>
                <a:r>
                  <a:rPr lang="en-CA" sz="1800"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a:t>
                </a: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to 55</a:t>
                </a:r>
                <a:r>
                  <a:rPr lang="en-CA" sz="1800"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a:t>
                </a: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percentile of the study’s </a:t>
                </a:r>
                <a:r>
                  <a:rPr lang="en-CA"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participants.</a:t>
                </a:r>
                <a:r>
                  <a:rPr lang="en-CA" sz="1800" baseline="30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Capacity to pay will be calculated using the following formula:</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200000"/>
                  </a:lnSpc>
                  <a:spcAft>
                    <a:spcPts val="800"/>
                  </a:spcAft>
                </a:pP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a:t>
                </a:r>
                <a:r>
                  <a:rPr lang="en-CA"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CTP</a:t>
                </a: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CA"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a:t>
                </a: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CA"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Where CE is consumption expenditure, used to reflect effective </a:t>
                </a:r>
                <a:r>
                  <a:rPr lang="en-CA"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income.</a:t>
                </a:r>
                <a:r>
                  <a:rPr lang="en-CA" sz="1800" baseline="30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endParaRPr lang="en-CA" sz="1800"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200000"/>
                  </a:lnSpc>
                  <a:spcAft>
                    <a:spcPts val="800"/>
                  </a:spcAft>
                </a:pPr>
                <a:r>
                  <a:rPr lang="en-CA" sz="1800"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 </a:t>
                </a:r>
                <a:r>
                  <a:rPr lang="en-CA" sz="1800" dirty="0">
                    <a:effectLst/>
                    <a:latin typeface="Times New Roman" panose="02020603050405020304" pitchFamily="18" charset="0"/>
                    <a:ea typeface="Times New Roman" panose="02020603050405020304" pitchFamily="18" charset="0"/>
                  </a:rPr>
                  <a:t>Xu K, Evans DB, Kawabata K, </a:t>
                </a:r>
                <a:r>
                  <a:rPr lang="en-CA" sz="1800" dirty="0" err="1">
                    <a:effectLst/>
                    <a:latin typeface="Times New Roman" panose="02020603050405020304" pitchFamily="18" charset="0"/>
                    <a:ea typeface="Times New Roman" panose="02020603050405020304" pitchFamily="18" charset="0"/>
                  </a:rPr>
                  <a:t>Zeramdini</a:t>
                </a:r>
                <a:r>
                  <a:rPr lang="en-CA" sz="1800" dirty="0">
                    <a:effectLst/>
                    <a:latin typeface="Times New Roman" panose="02020603050405020304" pitchFamily="18" charset="0"/>
                    <a:ea typeface="Times New Roman" panose="02020603050405020304" pitchFamily="18" charset="0"/>
                  </a:rPr>
                  <a:t> R, </a:t>
                </a:r>
                <a:r>
                  <a:rPr lang="en-CA" sz="1800" dirty="0" err="1">
                    <a:effectLst/>
                    <a:latin typeface="Times New Roman" panose="02020603050405020304" pitchFamily="18" charset="0"/>
                    <a:ea typeface="Times New Roman" panose="02020603050405020304" pitchFamily="18" charset="0"/>
                  </a:rPr>
                  <a:t>Klavus</a:t>
                </a:r>
                <a:r>
                  <a:rPr lang="en-CA" sz="1800" dirty="0">
                    <a:effectLst/>
                    <a:latin typeface="Times New Roman" panose="02020603050405020304" pitchFamily="18" charset="0"/>
                    <a:ea typeface="Times New Roman" panose="02020603050405020304" pitchFamily="18" charset="0"/>
                  </a:rPr>
                  <a:t> J, Murray CJ. Household catastrophic health expenditure: a </a:t>
                </a:r>
                <a:r>
                  <a:rPr lang="en-CA" sz="1800" dirty="0" err="1">
                    <a:effectLst/>
                    <a:latin typeface="Times New Roman" panose="02020603050405020304" pitchFamily="18" charset="0"/>
                    <a:ea typeface="Times New Roman" panose="02020603050405020304" pitchFamily="18" charset="0"/>
                  </a:rPr>
                  <a:t>multicountry</a:t>
                </a:r>
                <a:r>
                  <a:rPr lang="en-CA" sz="1800" dirty="0">
                    <a:effectLst/>
                    <a:latin typeface="Times New Roman" panose="02020603050405020304" pitchFamily="18" charset="0"/>
                    <a:ea typeface="Times New Roman" panose="02020603050405020304" pitchFamily="18" charset="0"/>
                  </a:rPr>
                  <a:t> analysis. </a:t>
                </a:r>
                <a:r>
                  <a:rPr lang="en-CA" sz="1800" i="1" dirty="0">
                    <a:effectLst/>
                    <a:latin typeface="Times New Roman" panose="02020603050405020304" pitchFamily="18" charset="0"/>
                    <a:ea typeface="Times New Roman" panose="02020603050405020304" pitchFamily="18" charset="0"/>
                  </a:rPr>
                  <a:t>The Lancet</a:t>
                </a:r>
                <a:r>
                  <a:rPr lang="en-CA" sz="1800" dirty="0">
                    <a:effectLst/>
                    <a:latin typeface="Times New Roman" panose="02020603050405020304" pitchFamily="18" charset="0"/>
                    <a:ea typeface="Times New Roman" panose="02020603050405020304" pitchFamily="18" charset="0"/>
                  </a:rPr>
                  <a:t>. 2003;362(9378):111-117. doi:10.1016/S0140-6736(03)13861-5</a:t>
                </a: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lnSpc>
                    <a:spcPct val="200000"/>
                  </a:lnSpc>
                  <a:spcAft>
                    <a:spcPts val="800"/>
                  </a:spcAft>
                </a:pP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200000"/>
                  </a:lnSpc>
                  <a:spcAft>
                    <a:spcPts val="800"/>
                  </a:spcAft>
                </a:pPr>
                <a:r>
                  <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Already explained other covariates we will be using. In analysis including both income and unemployment status made SEs v small and unbelievable, so decided to only include income (assuming unemployment would be mediator of this).</a:t>
                </a:r>
              </a:p>
              <a:p>
                <a:pPr>
                  <a:lnSpc>
                    <a:spcPct val="200000"/>
                  </a:lnSpc>
                  <a:spcAft>
                    <a:spcPts val="800"/>
                  </a:spcAft>
                </a:pP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200000"/>
                  </a:lnSpc>
                  <a:spcAft>
                    <a:spcPts val="800"/>
                  </a:spcAft>
                </a:pPr>
                <a:r>
                  <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 QoL </a:t>
                </a:r>
              </a:p>
              <a:p>
                <a:pPr>
                  <a:lnSpc>
                    <a:spcPct val="200000"/>
                  </a:lnSpc>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mc:Fallback>
      </mc:AlternateContent>
      <p:sp>
        <p:nvSpPr>
          <p:cNvPr id="4" name="Slide Number Placeholder 3"/>
          <p:cNvSpPr>
            <a:spLocks noGrp="1"/>
          </p:cNvSpPr>
          <p:nvPr>
            <p:ph type="sldNum" sz="quarter" idx="5"/>
          </p:nvPr>
        </p:nvSpPr>
        <p:spPr/>
        <p:txBody>
          <a:bodyPr/>
          <a:lstStyle/>
          <a:p>
            <a:fld id="{BDF04DF7-29DD-426F-A2DF-925FFBADB06A}" type="slidenum">
              <a:rPr lang="en-CA" smtClean="0"/>
              <a:t>12</a:t>
            </a:fld>
            <a:endParaRPr lang="en-CA"/>
          </a:p>
        </p:txBody>
      </p:sp>
    </p:spTree>
    <p:extLst>
      <p:ext uri="{BB962C8B-B14F-4D97-AF65-F5344CB8AC3E}">
        <p14:creationId xmlns:p14="http://schemas.microsoft.com/office/powerpoint/2010/main" val="3758029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b="1" dirty="0">
                <a:effectLst/>
                <a:latin typeface="Times New Roman" panose="02020603050405020304" pitchFamily="18" charset="0"/>
              </a:rPr>
              <a:t>NCDMM:</a:t>
            </a:r>
          </a:p>
          <a:p>
            <a:r>
              <a:rPr lang="en-CA" sz="1800" dirty="0">
                <a:solidFill>
                  <a:srgbClr val="000000"/>
                </a:solidFill>
                <a:effectLst/>
                <a:latin typeface="Times New Roman" panose="02020603050405020304" pitchFamily="18" charset="0"/>
                <a:ea typeface="Times New Roman" panose="02020603050405020304" pitchFamily="18" charset="0"/>
              </a:rPr>
              <a:t>Lastly, having two or more of the following chronic diseases will be considered as having NCD MM: diabetes, heart disease, asthma, hypertension, arthritis, depression, chronic lung disease, stroke, and </a:t>
            </a:r>
            <a:r>
              <a:rPr lang="en-CA" sz="1800" dirty="0" err="1">
                <a:solidFill>
                  <a:srgbClr val="000000"/>
                </a:solidFill>
                <a:effectLst/>
                <a:latin typeface="Times New Roman" panose="02020603050405020304" pitchFamily="18" charset="0"/>
                <a:ea typeface="Times New Roman" panose="02020603050405020304" pitchFamily="18" charset="0"/>
              </a:rPr>
              <a:t>cataracts.</a:t>
            </a:r>
            <a:r>
              <a:rPr lang="en-CA" sz="1800" baseline="30000" dirty="0" err="1">
                <a:solidFill>
                  <a:srgbClr val="000000"/>
                </a:solidFill>
                <a:effectLst/>
                <a:latin typeface="Times New Roman" panose="02020603050405020304" pitchFamily="18" charset="0"/>
                <a:ea typeface="Times New Roman" panose="02020603050405020304" pitchFamily="18" charset="0"/>
              </a:rPr>
              <a:t>ii,iii</a:t>
            </a:r>
            <a:r>
              <a:rPr lang="en-CA" sz="1800" dirty="0">
                <a:solidFill>
                  <a:srgbClr val="000000"/>
                </a:solidFill>
                <a:effectLst/>
                <a:latin typeface="Times New Roman" panose="02020603050405020304" pitchFamily="18" charset="0"/>
                <a:ea typeface="Times New Roman" panose="02020603050405020304" pitchFamily="18" charset="0"/>
              </a:rPr>
              <a:t> </a:t>
            </a:r>
          </a:p>
          <a:p>
            <a:endParaRPr lang="en-CA" sz="1800" dirty="0">
              <a:solidFill>
                <a:srgbClr val="000000"/>
              </a:solidFill>
              <a:effectLst/>
              <a:latin typeface="Times New Roman" panose="02020603050405020304" pitchFamily="18" charset="0"/>
            </a:endParaRPr>
          </a:p>
          <a:p>
            <a:r>
              <a:rPr lang="en-CA" sz="1800" b="1" dirty="0">
                <a:solidFill>
                  <a:srgbClr val="000000"/>
                </a:solidFill>
                <a:effectLst/>
                <a:latin typeface="Times New Roman" panose="02020603050405020304" pitchFamily="18" charset="0"/>
              </a:rPr>
              <a:t>QoL:</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solidFill>
                  <a:srgbClr val="000000"/>
                </a:solidFill>
                <a:effectLst/>
                <a:latin typeface="Times New Roman" panose="02020603050405020304" pitchFamily="18" charset="0"/>
                <a:ea typeface="Times New Roman" panose="02020603050405020304" pitchFamily="18" charset="0"/>
              </a:rPr>
              <a:t>This paper will use the WHO definition of QoL, which is an “individual's perception of their position in life in the context of the culture and value systems in which they live and in relation to their goals, expectations, standards and concerns”.</a:t>
            </a:r>
            <a:r>
              <a:rPr lang="en-CA" sz="1800" baseline="30000" dirty="0" err="1">
                <a:solidFill>
                  <a:srgbClr val="000000"/>
                </a:solidFill>
                <a:effectLst/>
                <a:latin typeface="Times New Roman" panose="02020603050405020304" pitchFamily="18" charset="0"/>
                <a:ea typeface="Times New Roman" panose="02020603050405020304" pitchFamily="18" charset="0"/>
              </a:rPr>
              <a:t>i</a:t>
            </a:r>
            <a:r>
              <a:rPr lang="en-CA" sz="1800" dirty="0">
                <a:solidFill>
                  <a:srgbClr val="000000"/>
                </a:solidFill>
                <a:effectLst/>
                <a:latin typeface="Times New Roman" panose="02020603050405020304" pitchFamily="18" charset="0"/>
                <a:ea typeface="Times New Roman" panose="02020603050405020304" pitchFamily="18" charset="0"/>
              </a:rPr>
              <a:t> To quantify this, WHO integrated an eight-item WHO Quality of Life (WHOQOL) assessment into the </a:t>
            </a:r>
            <a:r>
              <a:rPr lang="en-CA" sz="1800" dirty="0" err="1">
                <a:solidFill>
                  <a:srgbClr val="000000"/>
                </a:solidFill>
                <a:effectLst/>
                <a:latin typeface="Times New Roman" panose="02020603050405020304" pitchFamily="18" charset="0"/>
                <a:ea typeface="Times New Roman" panose="02020603050405020304" pitchFamily="18" charset="0"/>
              </a:rPr>
              <a:t>questionnaire.</a:t>
            </a:r>
            <a:r>
              <a:rPr lang="en-CA" sz="1800" baseline="30000" dirty="0" err="1">
                <a:solidFill>
                  <a:srgbClr val="000000"/>
                </a:solidFill>
                <a:effectLst/>
                <a:latin typeface="Times New Roman" panose="02020603050405020304" pitchFamily="18" charset="0"/>
                <a:ea typeface="Times New Roman" panose="02020603050405020304" pitchFamily="18" charset="0"/>
              </a:rPr>
              <a:t>ii,i</a:t>
            </a:r>
            <a:r>
              <a:rPr lang="en-CA" sz="1800" dirty="0">
                <a:solidFill>
                  <a:srgbClr val="000000"/>
                </a:solidFill>
                <a:effectLst/>
                <a:latin typeface="Times New Roman" panose="02020603050405020304" pitchFamily="18" charset="0"/>
                <a:ea typeface="Times New Roman" panose="02020603050405020304" pitchFamily="18" charset="0"/>
              </a:rPr>
              <a:t> This assessment tool includes an assessment of overall QoL which has values of “very good”, “good”, “moderate”, “bad”, and “very bad”, as well as “don’t know” and “not applicable”.</a:t>
            </a:r>
            <a:r>
              <a:rPr lang="en-CA" sz="1800" baseline="30000" dirty="0" err="1">
                <a:solidFill>
                  <a:srgbClr val="000000"/>
                </a:solidFill>
                <a:effectLst/>
                <a:latin typeface="Times New Roman" panose="02020603050405020304" pitchFamily="18" charset="0"/>
                <a:ea typeface="Times New Roman" panose="02020603050405020304" pitchFamily="18" charset="0"/>
              </a:rPr>
              <a:t>ii,iii</a:t>
            </a:r>
            <a:endParaRPr lang="en-CA" sz="1800" baseline="30000" dirty="0">
              <a:solidFill>
                <a:srgbClr val="000000"/>
              </a:solidFill>
              <a:effectLst/>
              <a:latin typeface="Times New Roman" panose="02020603050405020304" pitchFamily="18" charset="0"/>
              <a:ea typeface="Times New Roman" panose="02020603050405020304" pitchFamily="18" charset="0"/>
            </a:endParaRPr>
          </a:p>
          <a:p>
            <a:endParaRPr lang="en-CA" sz="1800" dirty="0">
              <a:solidFill>
                <a:srgbClr val="000000"/>
              </a:solidFill>
              <a:effectLst/>
              <a:latin typeface="Times New Roman" panose="02020603050405020304" pitchFamily="18" charset="0"/>
            </a:endParaRPr>
          </a:p>
          <a:p>
            <a:pPr>
              <a:lnSpc>
                <a:spcPct val="200000"/>
              </a:lnSpc>
              <a:spcAft>
                <a:spcPts val="800"/>
              </a:spcAft>
            </a:pPr>
            <a:r>
              <a:rPr lang="en-CA" sz="1200" baseline="30000" dirty="0" err="1">
                <a:solidFill>
                  <a:srgbClr val="000000"/>
                </a:solidFill>
                <a:effectLst/>
                <a:latin typeface="Times New Roman" panose="02020603050405020304" pitchFamily="18" charset="0"/>
                <a:ea typeface="Times New Roman" panose="02020603050405020304" pitchFamily="18" charset="0"/>
              </a:rPr>
              <a:t>i</a:t>
            </a:r>
            <a:r>
              <a:rPr lang="en-CA" sz="1200" baseline="30000" dirty="0">
                <a:solidFill>
                  <a:srgbClr val="000000"/>
                </a:solidFill>
                <a:effectLst/>
                <a:latin typeface="Times New Roman" panose="02020603050405020304" pitchFamily="18" charset="0"/>
                <a:ea typeface="Times New Roman" panose="02020603050405020304" pitchFamily="18" charset="0"/>
              </a:rPr>
              <a:t> </a:t>
            </a:r>
            <a:r>
              <a:rPr lang="en-CA" sz="1200" dirty="0">
                <a:effectLst/>
                <a:latin typeface="Times New Roman" panose="02020603050405020304" pitchFamily="18" charset="0"/>
                <a:ea typeface="Times New Roman" panose="02020603050405020304" pitchFamily="18" charset="0"/>
              </a:rPr>
              <a:t>World Health Organization. WHOQOL: Measuring Quality of Life.</a:t>
            </a:r>
            <a:r>
              <a:rPr lang="en-CA" sz="1200" dirty="0">
                <a:solidFill>
                  <a:srgbClr val="000000"/>
                </a:solidFill>
                <a:effectLst/>
                <a:latin typeface="Times New Roman" panose="02020603050405020304" pitchFamily="18" charset="0"/>
                <a:ea typeface="Times New Roman" panose="02020603050405020304" pitchFamily="18" charset="0"/>
              </a:rPr>
              <a:t> </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p>
            <a:r>
              <a:rPr lang="en-CA" sz="1200" baseline="30000" dirty="0">
                <a:solidFill>
                  <a:srgbClr val="000000"/>
                </a:solidFill>
                <a:effectLst/>
                <a:latin typeface="Times New Roman" panose="02020603050405020304" pitchFamily="18" charset="0"/>
                <a:ea typeface="Times New Roman" panose="02020603050405020304" pitchFamily="18" charset="0"/>
              </a:rPr>
              <a:t>ii </a:t>
            </a:r>
            <a:r>
              <a:rPr lang="en-CA" sz="1200" dirty="0" err="1">
                <a:effectLst/>
                <a:latin typeface="Times New Roman" panose="02020603050405020304" pitchFamily="18" charset="0"/>
                <a:ea typeface="Times New Roman" panose="02020603050405020304" pitchFamily="18" charset="0"/>
              </a:rPr>
              <a:t>Biritwum</a:t>
            </a:r>
            <a:r>
              <a:rPr lang="en-CA" sz="1200" dirty="0">
                <a:effectLst/>
                <a:latin typeface="Times New Roman" panose="02020603050405020304" pitchFamily="18" charset="0"/>
                <a:ea typeface="Times New Roman" panose="02020603050405020304" pitchFamily="18" charset="0"/>
              </a:rPr>
              <a:t> R, Mensah G, </a:t>
            </a:r>
            <a:r>
              <a:rPr lang="en-CA" sz="1200" dirty="0" err="1">
                <a:effectLst/>
                <a:latin typeface="Times New Roman" panose="02020603050405020304" pitchFamily="18" charset="0"/>
                <a:ea typeface="Times New Roman" panose="02020603050405020304" pitchFamily="18" charset="0"/>
              </a:rPr>
              <a:t>Yawson</a:t>
            </a:r>
            <a:r>
              <a:rPr lang="en-CA" sz="1200" dirty="0">
                <a:effectLst/>
                <a:latin typeface="Times New Roman" panose="02020603050405020304" pitchFamily="18" charset="0"/>
                <a:ea typeface="Times New Roman" panose="02020603050405020304" pitchFamily="18" charset="0"/>
              </a:rPr>
              <a:t> A, </a:t>
            </a:r>
            <a:r>
              <a:rPr lang="en-CA" sz="1200" dirty="0" err="1">
                <a:effectLst/>
                <a:latin typeface="Times New Roman" panose="02020603050405020304" pitchFamily="18" charset="0"/>
                <a:ea typeface="Times New Roman" panose="02020603050405020304" pitchFamily="18" charset="0"/>
              </a:rPr>
              <a:t>Minicuci</a:t>
            </a:r>
            <a:r>
              <a:rPr lang="en-CA" sz="1200" dirty="0">
                <a:effectLst/>
                <a:latin typeface="Times New Roman" panose="02020603050405020304" pitchFamily="18" charset="0"/>
                <a:ea typeface="Times New Roman" panose="02020603050405020304" pitchFamily="18" charset="0"/>
              </a:rPr>
              <a:t> N. </a:t>
            </a:r>
            <a:r>
              <a:rPr lang="en-CA" sz="1200" i="1" dirty="0">
                <a:effectLst/>
                <a:latin typeface="Times New Roman" panose="02020603050405020304" pitchFamily="18" charset="0"/>
                <a:ea typeface="Times New Roman" panose="02020603050405020304" pitchFamily="18" charset="0"/>
              </a:rPr>
              <a:t>Study on Global </a:t>
            </a:r>
            <a:r>
              <a:rPr lang="en-CA" sz="1200" i="1" dirty="0" err="1">
                <a:effectLst/>
                <a:latin typeface="Times New Roman" panose="02020603050405020304" pitchFamily="18" charset="0"/>
                <a:ea typeface="Times New Roman" panose="02020603050405020304" pitchFamily="18" charset="0"/>
              </a:rPr>
              <a:t>AGEing</a:t>
            </a:r>
            <a:r>
              <a:rPr lang="en-CA" sz="1200" i="1" dirty="0">
                <a:effectLst/>
                <a:latin typeface="Times New Roman" panose="02020603050405020304" pitchFamily="18" charset="0"/>
                <a:ea typeface="Times New Roman" panose="02020603050405020304" pitchFamily="18" charset="0"/>
              </a:rPr>
              <a:t> and Adult Health (SAGE) Wave 1 - The Ghana National Report</a:t>
            </a:r>
            <a:r>
              <a:rPr lang="en-CA" sz="1200" dirty="0">
                <a:effectLst/>
                <a:latin typeface="Times New Roman" panose="02020603050405020304" pitchFamily="18" charset="0"/>
                <a:ea typeface="Times New Roman" panose="02020603050405020304" pitchFamily="18" charset="0"/>
              </a:rPr>
              <a:t>.; 2013.</a:t>
            </a:r>
          </a:p>
          <a:p>
            <a:r>
              <a:rPr lang="en-CA" sz="1200" baseline="30000" dirty="0">
                <a:solidFill>
                  <a:srgbClr val="000000"/>
                </a:solidFill>
                <a:effectLst/>
                <a:latin typeface="Times New Roman" panose="02020603050405020304" pitchFamily="18" charset="0"/>
                <a:ea typeface="Times New Roman" panose="02020603050405020304" pitchFamily="18" charset="0"/>
              </a:rPr>
              <a:t>iii </a:t>
            </a:r>
            <a:r>
              <a:rPr lang="en-CA" sz="1200" dirty="0">
                <a:effectLst/>
                <a:latin typeface="Times New Roman" panose="02020603050405020304" pitchFamily="18" charset="0"/>
                <a:ea typeface="Times New Roman" panose="02020603050405020304" pitchFamily="18" charset="0"/>
              </a:rPr>
              <a:t>World Health Organization. Study on Global Ageing and Adult Health Wave 1 - Individual Questionnaire - Set A. Published 2007.</a:t>
            </a:r>
          </a:p>
          <a:p>
            <a:endParaRPr lang="en-CA" dirty="0"/>
          </a:p>
        </p:txBody>
      </p:sp>
      <p:sp>
        <p:nvSpPr>
          <p:cNvPr id="4" name="Slide Number Placeholder 3"/>
          <p:cNvSpPr>
            <a:spLocks noGrp="1"/>
          </p:cNvSpPr>
          <p:nvPr>
            <p:ph type="sldNum" sz="quarter" idx="5"/>
          </p:nvPr>
        </p:nvSpPr>
        <p:spPr/>
        <p:txBody>
          <a:bodyPr/>
          <a:lstStyle/>
          <a:p>
            <a:fld id="{BDF04DF7-29DD-426F-A2DF-925FFBADB06A}" type="slidenum">
              <a:rPr lang="en-CA" smtClean="0"/>
              <a:t>13</a:t>
            </a:fld>
            <a:endParaRPr lang="en-CA"/>
          </a:p>
        </p:txBody>
      </p:sp>
    </p:spTree>
    <p:extLst>
      <p:ext uri="{BB962C8B-B14F-4D97-AF65-F5344CB8AC3E}">
        <p14:creationId xmlns:p14="http://schemas.microsoft.com/office/powerpoint/2010/main" val="3098914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dirty="0">
                <a:solidFill>
                  <a:srgbClr val="000000"/>
                </a:solidFill>
                <a:effectLst/>
                <a:latin typeface="Times New Roman" panose="02020603050405020304" pitchFamily="18" charset="0"/>
                <a:ea typeface="Times New Roman" panose="02020603050405020304" pitchFamily="18" charset="0"/>
              </a:rPr>
              <a:t>We will investigate this by using an instrumental variable (IV) to control for endogeneity in NCD MM and conduct a Two Stage Least Squares (2SLS) estimate. </a:t>
            </a:r>
          </a:p>
          <a:p>
            <a:r>
              <a:rPr lang="en-CA" sz="1800" dirty="0">
                <a:solidFill>
                  <a:srgbClr val="000000"/>
                </a:solidFill>
                <a:effectLst/>
                <a:latin typeface="Times New Roman" panose="02020603050405020304" pitchFamily="18" charset="0"/>
                <a:ea typeface="Times New Roman" panose="02020603050405020304" pitchFamily="18" charset="0"/>
              </a:rPr>
              <a:t>For example, an individual whose household is already facing CHE incurred by a different family member may not be able to afford preventative measures which would otherwise decrease their personal risk of NCD MM. Therefore, an IV will be used to randomize NCD MM on CHE and reduce the bias of the causal estimate. </a:t>
            </a:r>
            <a:endParaRPr lang="en-CA" dirty="0"/>
          </a:p>
        </p:txBody>
      </p:sp>
      <p:sp>
        <p:nvSpPr>
          <p:cNvPr id="4" name="Slide Number Placeholder 3"/>
          <p:cNvSpPr>
            <a:spLocks noGrp="1"/>
          </p:cNvSpPr>
          <p:nvPr>
            <p:ph type="sldNum" sz="quarter" idx="5"/>
          </p:nvPr>
        </p:nvSpPr>
        <p:spPr/>
        <p:txBody>
          <a:bodyPr/>
          <a:lstStyle/>
          <a:p>
            <a:fld id="{BDF04DF7-29DD-426F-A2DF-925FFBADB06A}" type="slidenum">
              <a:rPr lang="en-CA" smtClean="0"/>
              <a:t>14</a:t>
            </a:fld>
            <a:endParaRPr lang="en-CA"/>
          </a:p>
        </p:txBody>
      </p:sp>
    </p:spTree>
    <p:extLst>
      <p:ext uri="{BB962C8B-B14F-4D97-AF65-F5344CB8AC3E}">
        <p14:creationId xmlns:p14="http://schemas.microsoft.com/office/powerpoint/2010/main" val="1665168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b="1" dirty="0">
                <a:solidFill>
                  <a:srgbClr val="000000"/>
                </a:solidFill>
                <a:effectLst/>
                <a:latin typeface="Times New Roman" panose="02020603050405020304" pitchFamily="18" charset="0"/>
                <a:ea typeface="Times New Roman" panose="02020603050405020304" pitchFamily="18" charset="0"/>
              </a:rPr>
              <a:t>Relevance: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j-lt"/>
                <a:ea typeface="Calibri" panose="020F0502020204030204" pitchFamily="34" charset="0"/>
                <a:cs typeface="Times New Roman" panose="02020603050405020304" pitchFamily="18" charset="0"/>
              </a:rPr>
              <a:t>More likely to develop diabetes and </a:t>
            </a:r>
            <a:r>
              <a:rPr lang="en-US" sz="1800" dirty="0" err="1">
                <a:latin typeface="+mj-lt"/>
                <a:ea typeface="Calibri" panose="020F0502020204030204" pitchFamily="34" charset="0"/>
                <a:cs typeface="Times New Roman" panose="02020603050405020304" pitchFamily="18" charset="0"/>
              </a:rPr>
              <a:t>htn</a:t>
            </a:r>
            <a:r>
              <a:rPr lang="en-US" sz="1800" dirty="0">
                <a:latin typeface="+mj-lt"/>
                <a:ea typeface="Calibri" panose="020F0502020204030204" pitchFamily="34" charset="0"/>
                <a:cs typeface="Times New Roman" panose="02020603050405020304" pitchFamily="18" charset="0"/>
              </a:rPr>
              <a:t> </a:t>
            </a:r>
            <a:r>
              <a:rPr lang="en-US" sz="1800" dirty="0">
                <a:latin typeface="+mj-lt"/>
                <a:ea typeface="Calibri" panose="020F0502020204030204" pitchFamily="34" charset="0"/>
                <a:cs typeface="Times New Roman" panose="02020603050405020304" pitchFamily="18" charset="0"/>
                <a:sym typeface="Wingdings" panose="05000000000000000000" pitchFamily="2" charset="2"/>
              </a:rPr>
              <a:t></a:t>
            </a:r>
            <a:r>
              <a:rPr lang="en-US" sz="1800" dirty="0">
                <a:latin typeface="+mj-lt"/>
                <a:ea typeface="Calibri" panose="020F0502020204030204" pitchFamily="34" charset="0"/>
                <a:cs typeface="Times New Roman" panose="02020603050405020304" pitchFamily="18" charset="0"/>
              </a:rPr>
              <a:t>Hoque, M. E., </a:t>
            </a:r>
            <a:r>
              <a:rPr lang="en-US" sz="1800" dirty="0" err="1">
                <a:latin typeface="+mj-lt"/>
                <a:ea typeface="Calibri" panose="020F0502020204030204" pitchFamily="34" charset="0"/>
                <a:cs typeface="Times New Roman" panose="02020603050405020304" pitchFamily="18" charset="0"/>
              </a:rPr>
              <a:t>Khokan</a:t>
            </a:r>
            <a:r>
              <a:rPr lang="en-US" sz="1800" dirty="0">
                <a:latin typeface="+mj-lt"/>
                <a:ea typeface="Calibri" panose="020F0502020204030204" pitchFamily="34" charset="0"/>
                <a:cs typeface="Times New Roman" panose="02020603050405020304" pitchFamily="18" charset="0"/>
              </a:rPr>
              <a:t>, M. R., &amp; Bari, W. (2014). Impact of stature on non-communicable diseases: evidence based on Bangladesh Demographic and Health Survey, 2011 data. </a:t>
            </a:r>
            <a:r>
              <a:rPr lang="en-US" sz="1800" i="1" dirty="0">
                <a:latin typeface="+mj-lt"/>
                <a:ea typeface="Calibri" panose="020F0502020204030204" pitchFamily="34" charset="0"/>
                <a:cs typeface="Times New Roman" panose="02020603050405020304" pitchFamily="18" charset="0"/>
              </a:rPr>
              <a:t>BMC Public Health, </a:t>
            </a:r>
            <a:r>
              <a:rPr lang="en-US" sz="1800" dirty="0">
                <a:latin typeface="+mj-lt"/>
                <a:ea typeface="Calibri" panose="020F0502020204030204" pitchFamily="34" charset="0"/>
                <a:cs typeface="Times New Roman" panose="02020603050405020304" pitchFamily="18" charset="0"/>
              </a:rPr>
              <a:t>14(1), 1-8.</a:t>
            </a:r>
          </a:p>
          <a:p>
            <a:endParaRPr lang="en-US" sz="2800" b="0" i="0" dirty="0">
              <a:solidFill>
                <a:srgbClr val="22222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rgbClr val="222222"/>
                </a:solidFill>
                <a:effectLst/>
                <a:latin typeface="Arial" panose="020B0604020202020204" pitchFamily="34" charset="0"/>
                <a:ea typeface="Times New Roman" panose="02020603050405020304" pitchFamily="18" charset="0"/>
              </a:rPr>
              <a:t>Previous studies have used IV to establish casual relationship between height and CAD (IV </a:t>
            </a:r>
            <a:r>
              <a:rPr lang="en-CA" sz="2800" dirty="0"/>
              <a:t>Mendelian randomisation analyses in UK Biobank). Found “</a:t>
            </a:r>
            <a:r>
              <a:rPr lang="en-US" sz="2800" dirty="0"/>
              <a:t>Mendelian </a:t>
            </a:r>
            <a:r>
              <a:rPr lang="en-US" sz="2800" dirty="0" err="1"/>
              <a:t>randomisation</a:t>
            </a:r>
            <a:r>
              <a:rPr lang="en-US" sz="2800" dirty="0"/>
              <a:t> results provided strong evidence for a protective causal effect of adult height on CAD risk, 1 standard deviation higher height (~6.5 cm) was causally associated with a 16% lower risk of CAD (OR = 0.84, 95% CI 0.80–0.87) using summary statistics data. Our results suggest that the effect of height on CAD is not mediated via socio-economic status variables.” </a:t>
            </a:r>
            <a:r>
              <a:rPr lang="en-US" sz="2800" dirty="0">
                <a:sym typeface="Wingdings" panose="05000000000000000000" pitchFamily="2" charset="2"/>
              </a:rPr>
              <a:t> </a:t>
            </a:r>
            <a:r>
              <a:rPr lang="en-US" sz="2800" b="0" i="0" dirty="0">
                <a:solidFill>
                  <a:srgbClr val="212121"/>
                </a:solidFill>
                <a:effectLst/>
                <a:latin typeface="Roboto" panose="02000000000000000000" pitchFamily="2" charset="0"/>
              </a:rPr>
              <a:t>Gupta, V., Sachdeva, M. P., &amp; Walia, G. K. (2019). "Mendelian Randomization" Approach in Economic Assessment of Health Conditions. </a:t>
            </a:r>
            <a:r>
              <a:rPr lang="en-US" sz="2800" b="0" i="1" dirty="0">
                <a:solidFill>
                  <a:srgbClr val="212121"/>
                </a:solidFill>
                <a:effectLst/>
                <a:latin typeface="Roboto" panose="02000000000000000000" pitchFamily="2" charset="0"/>
              </a:rPr>
              <a:t>Frontiers in public health</a:t>
            </a:r>
            <a:r>
              <a:rPr lang="en-US" sz="2800" b="0" i="0" dirty="0">
                <a:solidFill>
                  <a:srgbClr val="212121"/>
                </a:solidFill>
                <a:effectLst/>
                <a:latin typeface="Roboto" panose="02000000000000000000" pitchFamily="2" charset="0"/>
              </a:rPr>
              <a:t>, </a:t>
            </a:r>
            <a:r>
              <a:rPr lang="en-US" sz="2800" b="0" i="1" dirty="0">
                <a:solidFill>
                  <a:srgbClr val="212121"/>
                </a:solidFill>
                <a:effectLst/>
                <a:latin typeface="Roboto" panose="02000000000000000000" pitchFamily="2" charset="0"/>
              </a:rPr>
              <a:t>7</a:t>
            </a:r>
            <a:r>
              <a:rPr lang="en-US" sz="2800" b="0" i="0" dirty="0">
                <a:solidFill>
                  <a:srgbClr val="212121"/>
                </a:solidFill>
                <a:effectLst/>
                <a:latin typeface="Roboto" panose="02000000000000000000" pitchFamily="2" charset="0"/>
              </a:rPr>
              <a:t>, 2. https://doi.org/10.3389/fpubh.2019.00002</a:t>
            </a:r>
            <a:endParaRPr lang="en-US" sz="2800" dirty="0"/>
          </a:p>
          <a:p>
            <a:endParaRPr lang="en-US" sz="2800" b="0" i="0" dirty="0">
              <a:solidFill>
                <a:srgbClr val="222222"/>
              </a:solidFill>
              <a:effectLst/>
              <a:latin typeface="Arial" panose="020B0604020202020204" pitchFamily="34" charset="0"/>
            </a:endParaRPr>
          </a:p>
          <a:p>
            <a:r>
              <a:rPr lang="en-US" sz="2800" b="0" i="0" dirty="0">
                <a:solidFill>
                  <a:srgbClr val="222222"/>
                </a:solidFill>
                <a:effectLst/>
                <a:latin typeface="Arial" panose="020B0604020202020204" pitchFamily="34" charset="0"/>
              </a:rPr>
              <a:t>Additional: </a:t>
            </a:r>
            <a:r>
              <a:rPr lang="en-CA" sz="1800" dirty="0">
                <a:solidFill>
                  <a:srgbClr val="000000"/>
                </a:solidFill>
                <a:effectLst/>
                <a:latin typeface="Times New Roman" panose="02020603050405020304" pitchFamily="18" charset="0"/>
                <a:ea typeface="Times New Roman" panose="02020603050405020304" pitchFamily="18" charset="0"/>
              </a:rPr>
              <a:t>Also link between short stature and coronary heart disease </a:t>
            </a:r>
            <a:r>
              <a:rPr lang="en-CA" sz="1800" dirty="0">
                <a:solidFill>
                  <a:srgbClr val="000000"/>
                </a:solidFill>
                <a:effectLst/>
                <a:latin typeface="Times New Roman" panose="02020603050405020304" pitchFamily="18" charset="0"/>
                <a:ea typeface="Times New Roman" panose="02020603050405020304" pitchFamily="18" charset="0"/>
                <a:sym typeface="Wingdings" panose="05000000000000000000" pitchFamily="2" charset="2"/>
              </a:rPr>
              <a:t></a:t>
            </a:r>
            <a:r>
              <a:rPr lang="en-CA" sz="1800" dirty="0">
                <a:solidFill>
                  <a:srgbClr val="000000"/>
                </a:solidFill>
                <a:effectLst/>
                <a:latin typeface="Times New Roman" panose="02020603050405020304" pitchFamily="18" charset="0"/>
                <a:ea typeface="Times New Roman" panose="02020603050405020304" pitchFamily="18" charset="0"/>
              </a:rPr>
              <a:t> (related to NCD MM): </a:t>
            </a:r>
            <a:r>
              <a:rPr lang="en-US" sz="1800" b="0" i="0" dirty="0">
                <a:effectLst/>
                <a:latin typeface="Arial" panose="020B0604020202020204" pitchFamily="34" charset="0"/>
                <a:sym typeface="Wingdings" panose="05000000000000000000" pitchFamily="2" charset="2"/>
              </a:rPr>
              <a:t>NCD includes stroke, heart disease, diabetes</a:t>
            </a:r>
            <a:endParaRPr lang="en-CA" sz="1800" dirty="0">
              <a:solidFill>
                <a:srgbClr val="000000"/>
              </a:solidFill>
              <a:effectLst/>
              <a:latin typeface="Times New Roman" panose="02020603050405020304" pitchFamily="18" charset="0"/>
              <a:ea typeface="Times New Roman" panose="02020603050405020304" pitchFamily="18" charset="0"/>
            </a:endParaRPr>
          </a:p>
          <a:p>
            <a:r>
              <a:rPr lang="en-US" sz="2800" b="0" i="0" dirty="0" err="1">
                <a:solidFill>
                  <a:srgbClr val="222222"/>
                </a:solidFill>
                <a:effectLst/>
                <a:latin typeface="Arial" panose="020B0604020202020204" pitchFamily="34" charset="0"/>
              </a:rPr>
              <a:t>Paajanen</a:t>
            </a:r>
            <a:r>
              <a:rPr lang="en-US" sz="2800" b="0" i="0" dirty="0">
                <a:solidFill>
                  <a:srgbClr val="222222"/>
                </a:solidFill>
                <a:effectLst/>
                <a:latin typeface="Arial" panose="020B0604020202020204" pitchFamily="34" charset="0"/>
              </a:rPr>
              <a:t>, T. A., </a:t>
            </a:r>
            <a:r>
              <a:rPr lang="en-US" sz="2800" b="0" i="0" dirty="0" err="1">
                <a:solidFill>
                  <a:srgbClr val="222222"/>
                </a:solidFill>
                <a:effectLst/>
                <a:latin typeface="Arial" panose="020B0604020202020204" pitchFamily="34" charset="0"/>
              </a:rPr>
              <a:t>Oksala</a:t>
            </a:r>
            <a:r>
              <a:rPr lang="en-US" sz="2800" b="0" i="0" dirty="0">
                <a:solidFill>
                  <a:srgbClr val="222222"/>
                </a:solidFill>
                <a:effectLst/>
                <a:latin typeface="Arial" panose="020B0604020202020204" pitchFamily="34" charset="0"/>
              </a:rPr>
              <a:t>, N. K., </a:t>
            </a:r>
            <a:r>
              <a:rPr lang="en-US" sz="2800" b="0" i="0" dirty="0" err="1">
                <a:solidFill>
                  <a:srgbClr val="222222"/>
                </a:solidFill>
                <a:effectLst/>
                <a:latin typeface="Arial" panose="020B0604020202020204" pitchFamily="34" charset="0"/>
              </a:rPr>
              <a:t>Kuukasjärvi</a:t>
            </a:r>
            <a:r>
              <a:rPr lang="en-US" sz="2800" b="0" i="0" dirty="0">
                <a:solidFill>
                  <a:srgbClr val="222222"/>
                </a:solidFill>
                <a:effectLst/>
                <a:latin typeface="Arial" panose="020B0604020202020204" pitchFamily="34" charset="0"/>
              </a:rPr>
              <a:t>, P., &amp; </a:t>
            </a:r>
            <a:r>
              <a:rPr lang="en-US" sz="2800" b="0" i="0" dirty="0" err="1">
                <a:solidFill>
                  <a:srgbClr val="222222"/>
                </a:solidFill>
                <a:effectLst/>
                <a:latin typeface="Arial" panose="020B0604020202020204" pitchFamily="34" charset="0"/>
              </a:rPr>
              <a:t>Karhunen</a:t>
            </a:r>
            <a:r>
              <a:rPr lang="en-US" sz="2800" b="0" i="0" dirty="0">
                <a:solidFill>
                  <a:srgbClr val="222222"/>
                </a:solidFill>
                <a:effectLst/>
                <a:latin typeface="Arial" panose="020B0604020202020204" pitchFamily="34" charset="0"/>
              </a:rPr>
              <a:t>, P. J. (2010). Short stature is associated with coronary heart disease: a systematic review of the literature and a meta-analysis. </a:t>
            </a:r>
            <a:r>
              <a:rPr lang="en-US" sz="2800" b="0" i="1" dirty="0">
                <a:solidFill>
                  <a:srgbClr val="222222"/>
                </a:solidFill>
                <a:effectLst/>
                <a:latin typeface="Arial" panose="020B0604020202020204" pitchFamily="34" charset="0"/>
              </a:rPr>
              <a:t>European heart journal</a:t>
            </a:r>
            <a:r>
              <a:rPr lang="en-US" sz="2800" b="0" i="0" dirty="0">
                <a:solidFill>
                  <a:srgbClr val="222222"/>
                </a:solidFill>
                <a:effectLst/>
                <a:latin typeface="Arial" panose="020B0604020202020204" pitchFamily="34" charset="0"/>
              </a:rPr>
              <a:t>, </a:t>
            </a:r>
            <a:r>
              <a:rPr lang="en-US" sz="2800" b="0" i="1" dirty="0">
                <a:solidFill>
                  <a:srgbClr val="222222"/>
                </a:solidFill>
                <a:effectLst/>
                <a:latin typeface="Arial" panose="020B0604020202020204" pitchFamily="34" charset="0"/>
              </a:rPr>
              <a:t>31</a:t>
            </a:r>
            <a:r>
              <a:rPr lang="en-US" sz="2800" b="0" i="0" dirty="0">
                <a:solidFill>
                  <a:srgbClr val="222222"/>
                </a:solidFill>
                <a:effectLst/>
                <a:latin typeface="Arial" panose="020B0604020202020204" pitchFamily="34" charset="0"/>
              </a:rPr>
              <a:t>(14), 1802-1809.</a:t>
            </a:r>
          </a:p>
          <a:p>
            <a:endParaRPr lang="en-US" sz="2800" b="0" i="0" dirty="0">
              <a:solidFill>
                <a:srgbClr val="222222"/>
              </a:solidFill>
              <a:effectLst/>
              <a:latin typeface="Arial" panose="020B0604020202020204" pitchFamily="34" charset="0"/>
            </a:endParaRPr>
          </a:p>
          <a:p>
            <a:r>
              <a:rPr lang="en-CA" sz="1800" b="1" dirty="0">
                <a:solidFill>
                  <a:srgbClr val="000000"/>
                </a:solidFill>
                <a:effectLst/>
                <a:latin typeface="Times New Roman" panose="02020603050405020304" pitchFamily="18" charset="0"/>
              </a:rPr>
              <a:t>Relevance F Stat:</a:t>
            </a:r>
          </a:p>
          <a:p>
            <a:r>
              <a:rPr lang="en-CA" sz="1800" dirty="0">
                <a:solidFill>
                  <a:srgbClr val="000000"/>
                </a:solidFill>
                <a:effectLst/>
                <a:latin typeface="Times New Roman" panose="02020603050405020304" pitchFamily="18" charset="0"/>
                <a:ea typeface="Times New Roman" panose="02020603050405020304" pitchFamily="18" charset="0"/>
              </a:rPr>
              <a:t>Use F statistic to confirm suitable strength of the IV </a:t>
            </a:r>
          </a:p>
          <a:p>
            <a:r>
              <a:rPr lang="en-CA" sz="1800" dirty="0">
                <a:solidFill>
                  <a:srgbClr val="000000"/>
                </a:solidFill>
                <a:effectLst/>
                <a:latin typeface="Times New Roman" panose="02020603050405020304" pitchFamily="18" charset="0"/>
                <a:ea typeface="Times New Roman" panose="02020603050405020304" pitchFamily="18" charset="0"/>
              </a:rPr>
              <a:t>Weak IV BUT F statistic is above 5 </a:t>
            </a:r>
            <a:r>
              <a:rPr lang="en-CA" sz="1800" dirty="0">
                <a:solidFill>
                  <a:srgbClr val="000000"/>
                </a:solidFill>
                <a:effectLst/>
                <a:latin typeface="Times New Roman" panose="02020603050405020304" pitchFamily="18" charset="0"/>
                <a:ea typeface="Times New Roman" panose="02020603050405020304" pitchFamily="18" charset="0"/>
                <a:sym typeface="Wingdings" panose="05000000000000000000" pitchFamily="2" charset="2"/>
              </a:rPr>
              <a:t> rejection threshold: </a:t>
            </a:r>
            <a:r>
              <a:rPr lang="en-US" sz="2800" b="0" i="0" dirty="0" err="1">
                <a:solidFill>
                  <a:srgbClr val="222222"/>
                </a:solidFill>
                <a:effectLst/>
                <a:latin typeface="Arial" panose="020B0604020202020204" pitchFamily="34" charset="0"/>
              </a:rPr>
              <a:t>Staiger</a:t>
            </a:r>
            <a:r>
              <a:rPr lang="en-US" sz="2800" b="0" i="0" dirty="0">
                <a:solidFill>
                  <a:srgbClr val="222222"/>
                </a:solidFill>
                <a:effectLst/>
                <a:latin typeface="Arial" panose="020B0604020202020204" pitchFamily="34" charset="0"/>
              </a:rPr>
              <a:t>, D. O., &amp; Stock, J. H. (1994). Instrumental variables regression with weak instruments.</a:t>
            </a:r>
          </a:p>
          <a:p>
            <a:endParaRPr lang="en-CA" sz="1800" dirty="0">
              <a:solidFill>
                <a:srgbClr val="000000"/>
              </a:solidFill>
              <a:effectLst/>
              <a:latin typeface="Times New Roman" panose="02020603050405020304" pitchFamily="18" charset="0"/>
              <a:ea typeface="Times New Roman" panose="02020603050405020304" pitchFamily="18" charset="0"/>
            </a:endParaRPr>
          </a:p>
          <a:p>
            <a:r>
              <a:rPr lang="en-CA" sz="1800" dirty="0">
                <a:solidFill>
                  <a:srgbClr val="000000"/>
                </a:solidFill>
                <a:effectLst/>
                <a:latin typeface="Times New Roman" panose="02020603050405020304" pitchFamily="18" charset="0"/>
                <a:ea typeface="Times New Roman" panose="02020603050405020304" pitchFamily="18" charset="0"/>
              </a:rPr>
              <a:t>Likely smaller because heteroskedastic (although normal distribution), minimal height variation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solidFill>
                  <a:srgbClr val="000000"/>
                </a:solidFill>
                <a:effectLst/>
                <a:latin typeface="Times New Roman" panose="02020603050405020304" pitchFamily="18" charset="0"/>
                <a:ea typeface="Times New Roman" panose="02020603050405020304" pitchFamily="18" charset="0"/>
              </a:rPr>
              <a:t>Also habits developed in childhood can lead to NCD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effectLst/>
              </a:rPr>
              <a:t>UNICEF. (n.d.). </a:t>
            </a:r>
            <a:r>
              <a:rPr lang="en-US" sz="2800" i="1" dirty="0">
                <a:effectLst/>
              </a:rPr>
              <a:t>Non-communicable diseases</a:t>
            </a:r>
            <a:r>
              <a:rPr lang="en-US" sz="2800" dirty="0">
                <a:effectLst/>
              </a:rPr>
              <a:t>. Non-communicable diseases </a:t>
            </a:r>
            <a:r>
              <a:rPr lang="en-US" sz="2800" dirty="0" err="1">
                <a:effectLst/>
              </a:rPr>
              <a:t>Behaviours</a:t>
            </a:r>
            <a:r>
              <a:rPr lang="en-US" sz="2800" dirty="0">
                <a:effectLst/>
              </a:rPr>
              <a:t> that lead to disease often emerge during childhood and adolescence. Retrieved November 24, 2022, from https://www.unicef.org/health/non-communicable-diseases </a:t>
            </a:r>
          </a:p>
          <a:p>
            <a:endParaRPr lang="en-CA" sz="1800" dirty="0">
              <a:solidFill>
                <a:srgbClr val="000000"/>
              </a:solidFill>
              <a:effectLst/>
              <a:latin typeface="Times New Roman" panose="02020603050405020304" pitchFamily="18" charset="0"/>
              <a:ea typeface="Times New Roman" panose="02020603050405020304" pitchFamily="18" charset="0"/>
            </a:endParaRPr>
          </a:p>
          <a:p>
            <a:endParaRPr lang="en-CA" sz="1800" dirty="0">
              <a:solidFill>
                <a:srgbClr val="000000"/>
              </a:solidFill>
              <a:effectLst/>
              <a:latin typeface="Times New Roman" panose="02020603050405020304" pitchFamily="18" charset="0"/>
              <a:ea typeface="Times New Roman" panose="02020603050405020304" pitchFamily="18" charset="0"/>
            </a:endParaRPr>
          </a:p>
          <a:p>
            <a:r>
              <a:rPr lang="en-US" sz="2800" b="1" i="0" dirty="0">
                <a:solidFill>
                  <a:srgbClr val="222222"/>
                </a:solidFill>
                <a:effectLst/>
                <a:latin typeface="Arial" panose="020B0604020202020204" pitchFamily="34" charset="0"/>
              </a:rPr>
              <a:t>Exogeneity:</a:t>
            </a:r>
          </a:p>
          <a:p>
            <a:r>
              <a:rPr lang="en-US" sz="2800" b="0" i="0" dirty="0">
                <a:solidFill>
                  <a:srgbClr val="222222"/>
                </a:solidFill>
                <a:effectLst/>
                <a:latin typeface="Arial" panose="020B0604020202020204" pitchFamily="34" charset="0"/>
              </a:rPr>
              <a:t>Height maximum typically reached by adulthood </a:t>
            </a:r>
            <a:r>
              <a:rPr lang="en-US" sz="2800" b="0" i="0" dirty="0">
                <a:solidFill>
                  <a:srgbClr val="222222"/>
                </a:solidFill>
                <a:effectLst/>
                <a:latin typeface="Arial" panose="020B0604020202020204" pitchFamily="34" charset="0"/>
                <a:sym typeface="Wingdings" panose="05000000000000000000" pitchFamily="2" charset="2"/>
              </a:rPr>
              <a:t> </a:t>
            </a:r>
            <a:r>
              <a:rPr lang="en-US" sz="2800" b="0" i="0" dirty="0" err="1">
                <a:solidFill>
                  <a:srgbClr val="222222"/>
                </a:solidFill>
                <a:effectLst/>
                <a:latin typeface="Arial" panose="020B0604020202020204" pitchFamily="34" charset="0"/>
              </a:rPr>
              <a:t>Stulp</a:t>
            </a:r>
            <a:r>
              <a:rPr lang="en-US" sz="2800" b="0" i="0" dirty="0">
                <a:solidFill>
                  <a:srgbClr val="222222"/>
                </a:solidFill>
                <a:effectLst/>
                <a:latin typeface="Arial" panose="020B0604020202020204" pitchFamily="34" charset="0"/>
              </a:rPr>
              <a:t>, G., &amp; Barrett, L. (2016). Evolutionary perspectives on human height variation. </a:t>
            </a:r>
            <a:r>
              <a:rPr lang="en-US" sz="2800" b="0" i="1" dirty="0">
                <a:solidFill>
                  <a:srgbClr val="222222"/>
                </a:solidFill>
                <a:effectLst/>
                <a:latin typeface="Arial" panose="020B0604020202020204" pitchFamily="34" charset="0"/>
              </a:rPr>
              <a:t>Biological Reviews</a:t>
            </a:r>
            <a:r>
              <a:rPr lang="en-US" sz="2800" b="0" i="0" dirty="0">
                <a:solidFill>
                  <a:srgbClr val="222222"/>
                </a:solidFill>
                <a:effectLst/>
                <a:latin typeface="Arial" panose="020B0604020202020204" pitchFamily="34" charset="0"/>
              </a:rPr>
              <a:t>, </a:t>
            </a:r>
            <a:r>
              <a:rPr lang="en-US" sz="2800" b="0" i="1" dirty="0">
                <a:solidFill>
                  <a:srgbClr val="222222"/>
                </a:solidFill>
                <a:effectLst/>
                <a:latin typeface="Arial" panose="020B0604020202020204" pitchFamily="34" charset="0"/>
              </a:rPr>
              <a:t>91</a:t>
            </a:r>
            <a:r>
              <a:rPr lang="en-US" sz="2800" b="0" i="0" dirty="0">
                <a:solidFill>
                  <a:srgbClr val="222222"/>
                </a:solidFill>
                <a:effectLst/>
                <a:latin typeface="Arial" panose="020B0604020202020204" pitchFamily="34" charset="0"/>
              </a:rPr>
              <a:t>(1), 206-234.</a:t>
            </a:r>
          </a:p>
          <a:p>
            <a:r>
              <a:rPr lang="en-US" sz="2800" b="0" i="0" dirty="0">
                <a:solidFill>
                  <a:srgbClr val="222222"/>
                </a:solidFill>
                <a:effectLst/>
                <a:latin typeface="Arial" panose="020B0604020202020204" pitchFamily="34" charset="0"/>
              </a:rPr>
              <a:t>Therefore determined before when most NCD would have developed (exceptions: TMD1)</a:t>
            </a:r>
          </a:p>
          <a:p>
            <a:endParaRPr lang="en-US" sz="2800" b="0" i="0" dirty="0">
              <a:solidFill>
                <a:srgbClr val="222222"/>
              </a:solidFill>
              <a:effectLst/>
              <a:latin typeface="Arial" panose="020B0604020202020204" pitchFamily="34" charset="0"/>
            </a:endParaRPr>
          </a:p>
          <a:p>
            <a:r>
              <a:rPr lang="en-US" sz="2800" b="1" i="0" dirty="0">
                <a:solidFill>
                  <a:srgbClr val="222222"/>
                </a:solidFill>
                <a:effectLst/>
                <a:latin typeface="Arial" panose="020B0604020202020204" pitchFamily="34" charset="0"/>
              </a:rPr>
              <a:t>Exclusion: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solidFill>
                  <a:srgbClr val="000000"/>
                </a:solidFill>
                <a:effectLst/>
                <a:latin typeface="Times New Roman" panose="02020603050405020304" pitchFamily="18" charset="0"/>
              </a:rPr>
              <a:t>Control for sex and ethnicity as these would relate to height (although population is within one country so likely low variation)</a:t>
            </a:r>
          </a:p>
          <a:p>
            <a:pPr marL="285750" indent="-285750">
              <a:buFontTx/>
              <a:buChar char="-"/>
            </a:pPr>
            <a:r>
              <a:rPr lang="en-CA" sz="1800" dirty="0">
                <a:solidFill>
                  <a:srgbClr val="000000"/>
                </a:solidFill>
                <a:effectLst/>
                <a:latin typeface="Times New Roman" panose="02020603050405020304" pitchFamily="18" charset="0"/>
              </a:rPr>
              <a:t>survey only done for adults &gt;18 so didn’t use age,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CA" sz="1800" dirty="0">
                <a:solidFill>
                  <a:srgbClr val="000000"/>
                </a:solidFill>
                <a:effectLst/>
                <a:latin typeface="Times New Roman" panose="02020603050405020304" pitchFamily="18" charset="0"/>
              </a:rPr>
              <a:t>Other variables are measured in past year or current so unlikely to have impact on height (e.g. childhood measures of these would impact </a:t>
            </a:r>
            <a:r>
              <a:rPr lang="en-CA" sz="1800" dirty="0">
                <a:solidFill>
                  <a:srgbClr val="000000"/>
                </a:solidFill>
                <a:effectLst/>
                <a:latin typeface="Times New Roman" panose="02020603050405020304" pitchFamily="18" charset="0"/>
                <a:sym typeface="Wingdings" panose="05000000000000000000" pitchFamily="2" charset="2"/>
              </a:rPr>
              <a:t> </a:t>
            </a:r>
            <a:r>
              <a:rPr lang="en-CA" sz="1800" dirty="0">
                <a:solidFill>
                  <a:srgbClr val="000000"/>
                </a:solidFill>
                <a:effectLst/>
                <a:latin typeface="Times New Roman" panose="02020603050405020304" pitchFamily="18" charset="0"/>
              </a:rPr>
              <a:t>household income, </a:t>
            </a:r>
            <a:r>
              <a:rPr lang="en-CA" sz="2800" dirty="0"/>
              <a:t>household size, insurance status, region, social supports, disability)</a:t>
            </a:r>
            <a:endParaRPr lang="en-CA" sz="1800" dirty="0">
              <a:solidFill>
                <a:srgbClr val="000000"/>
              </a:solidFill>
              <a:effectLst/>
              <a:latin typeface="Times New Roman" panose="02020603050405020304" pitchFamily="18" charset="0"/>
            </a:endParaRPr>
          </a:p>
          <a:p>
            <a:endParaRPr lang="en-CA" sz="1800" dirty="0">
              <a:solidFill>
                <a:srgbClr val="000000"/>
              </a:solidFill>
              <a:effectLst/>
              <a:latin typeface="Times New Roman" panose="02020603050405020304" pitchFamily="18" charset="0"/>
            </a:endParaRPr>
          </a:p>
          <a:p>
            <a:r>
              <a:rPr lang="en-CA" sz="1800" dirty="0">
                <a:solidFill>
                  <a:srgbClr val="000000"/>
                </a:solidFill>
                <a:effectLst/>
                <a:latin typeface="Times New Roman" panose="02020603050405020304" pitchFamily="18" charset="0"/>
              </a:rPr>
              <a:t>Local Average Treatment Effects (LATE) in this case: compliers would be those who recorded height vs those who did not</a:t>
            </a:r>
          </a:p>
          <a:p>
            <a:r>
              <a:rPr lang="en-CA" sz="1800" dirty="0">
                <a:solidFill>
                  <a:srgbClr val="000000"/>
                </a:solidFill>
                <a:effectLst/>
                <a:latin typeface="Times New Roman" panose="02020603050405020304" pitchFamily="18" charset="0"/>
              </a:rPr>
              <a:t>Since recorded height was conducted by the survey conductor, data from those surveys is likely more reliable (more involved </a:t>
            </a:r>
            <a:r>
              <a:rPr lang="en-CA" sz="1800" dirty="0" err="1">
                <a:solidFill>
                  <a:srgbClr val="000000"/>
                </a:solidFill>
                <a:effectLst/>
                <a:latin typeface="Times New Roman" panose="02020603050405020304" pitchFamily="18" charset="0"/>
              </a:rPr>
              <a:t>surveyer</a:t>
            </a:r>
            <a:r>
              <a:rPr lang="en-CA" sz="1800" dirty="0">
                <a:solidFill>
                  <a:srgbClr val="000000"/>
                </a:solidFill>
                <a:effectLst/>
                <a:latin typeface="Times New Roman" panose="02020603050405020304" pitchFamily="18" charset="0"/>
              </a:rPr>
              <a:t> or more health conscious participant </a:t>
            </a:r>
            <a:r>
              <a:rPr lang="en-CA" sz="1800" dirty="0">
                <a:solidFill>
                  <a:srgbClr val="000000"/>
                </a:solidFill>
                <a:effectLst/>
                <a:latin typeface="Times New Roman" panose="02020603050405020304" pitchFamily="18" charset="0"/>
                <a:sym typeface="Wingdings" panose="05000000000000000000" pitchFamily="2" charset="2"/>
              </a:rPr>
              <a:t>? More accurate recordings</a:t>
            </a:r>
            <a:r>
              <a:rPr lang="en-CA" sz="1800" dirty="0">
                <a:solidFill>
                  <a:srgbClr val="000000"/>
                </a:solidFill>
                <a:effectLst/>
                <a:latin typeface="Times New Roman" panose="02020603050405020304" pitchFamily="18" charset="0"/>
              </a:rPr>
              <a:t>). Identification relies on no </a:t>
            </a:r>
            <a:r>
              <a:rPr lang="en-CA" sz="1800" dirty="0" err="1">
                <a:solidFill>
                  <a:srgbClr val="000000"/>
                </a:solidFill>
                <a:effectLst/>
                <a:latin typeface="Times New Roman" panose="02020603050405020304" pitchFamily="18" charset="0"/>
              </a:rPr>
              <a:t>defiers</a:t>
            </a:r>
            <a:r>
              <a:rPr lang="en-CA" sz="1800" dirty="0">
                <a:solidFill>
                  <a:srgbClr val="000000"/>
                </a:solidFill>
                <a:effectLst/>
                <a:latin typeface="Times New Roman" panose="02020603050405020304" pitchFamily="18" charset="0"/>
              </a:rPr>
              <a:t> (monotonicity)</a:t>
            </a:r>
          </a:p>
          <a:p>
            <a:r>
              <a:rPr lang="en-CA" sz="1800" dirty="0">
                <a:solidFill>
                  <a:srgbClr val="000000"/>
                </a:solidFill>
                <a:effectLst/>
                <a:latin typeface="Times New Roman" panose="02020603050405020304" pitchFamily="18" charset="0"/>
              </a:rPr>
              <a:t>Survey [24]</a:t>
            </a:r>
          </a:p>
          <a:p>
            <a:r>
              <a:rPr lang="en-CA" b="0" i="0" dirty="0">
                <a:effectLst/>
                <a:latin typeface="Arial" panose="020B0604020202020204" pitchFamily="34" charset="0"/>
              </a:rPr>
              <a:t>“ANTHROPOMETRIC MEASUREMENTS: </a:t>
            </a:r>
            <a:r>
              <a:rPr lang="en-US" b="0" i="0" dirty="0">
                <a:effectLst/>
                <a:latin typeface="Arial" panose="020B0604020202020204" pitchFamily="34" charset="0"/>
              </a:rPr>
              <a:t>I would now like to measure how tall you are. To measure your height I need you to please take off your shoes. Put your feet and heels close together, stand straight and look forward standing with your back, head and heels touching the wall. Look straight ahead. </a:t>
            </a:r>
          </a:p>
          <a:p>
            <a:r>
              <a:rPr lang="en-US" b="0" i="0" dirty="0">
                <a:effectLst/>
                <a:latin typeface="Arial" panose="020B0604020202020204" pitchFamily="34" charset="0"/>
              </a:rPr>
              <a:t>Height measure in centimeters”</a:t>
            </a:r>
          </a:p>
          <a:p>
            <a:r>
              <a:rPr lang="en-US" b="0" i="0" dirty="0">
                <a:effectLst/>
                <a:latin typeface="Arial" panose="020B0604020202020204" pitchFamily="34" charset="0"/>
              </a:rPr>
              <a:t>Could have responses of refused or not able </a:t>
            </a:r>
            <a:r>
              <a:rPr lang="en-US" b="0" i="0" dirty="0">
                <a:effectLst/>
                <a:latin typeface="Arial" panose="020B0604020202020204" pitchFamily="34" charset="0"/>
                <a:sym typeface="Wingdings" panose="05000000000000000000" pitchFamily="2" charset="2"/>
              </a:rPr>
              <a:t> coded to omit</a:t>
            </a:r>
          </a:p>
          <a:p>
            <a:r>
              <a:rPr lang="en-US" b="0" i="0" dirty="0">
                <a:effectLst/>
                <a:latin typeface="Arial" panose="020B0604020202020204" pitchFamily="34" charset="0"/>
                <a:sym typeface="Wingdings" panose="05000000000000000000" pitchFamily="2" charset="2"/>
              </a:rPr>
              <a:t>Used this as more accurate than other variable  respondent self reported height</a:t>
            </a:r>
          </a:p>
          <a:p>
            <a:endParaRPr lang="en-US" b="0" i="0" dirty="0">
              <a:effectLst/>
              <a:latin typeface="Arial" panose="020B0604020202020204" pitchFamily="34" charset="0"/>
              <a:sym typeface="Wingdings" panose="05000000000000000000" pitchFamily="2" charset="2"/>
            </a:endParaRPr>
          </a:p>
          <a:p>
            <a:r>
              <a:rPr lang="en-US" b="0" i="0" dirty="0">
                <a:effectLst/>
                <a:latin typeface="Arial" panose="020B0604020202020204" pitchFamily="34" charset="0"/>
                <a:sym typeface="Wingdings" panose="05000000000000000000" pitchFamily="2" charset="2"/>
              </a:rPr>
              <a:t>Bias: Height is a pre-instrument variable (largely genetic although can be impacted by environmental markers, e.g. nutritional development). Height maximum often reached in puberty (before CHE for most people) . </a:t>
            </a:r>
            <a:endParaRPr lang="en-CA" dirty="0"/>
          </a:p>
        </p:txBody>
      </p:sp>
      <p:sp>
        <p:nvSpPr>
          <p:cNvPr id="4" name="Slide Number Placeholder 3"/>
          <p:cNvSpPr>
            <a:spLocks noGrp="1"/>
          </p:cNvSpPr>
          <p:nvPr>
            <p:ph type="sldNum" sz="quarter" idx="5"/>
          </p:nvPr>
        </p:nvSpPr>
        <p:spPr/>
        <p:txBody>
          <a:bodyPr/>
          <a:lstStyle/>
          <a:p>
            <a:fld id="{BDF04DF7-29DD-426F-A2DF-925FFBADB06A}" type="slidenum">
              <a:rPr lang="en-CA" smtClean="0"/>
              <a:t>15</a:t>
            </a:fld>
            <a:endParaRPr lang="en-CA"/>
          </a:p>
        </p:txBody>
      </p:sp>
    </p:spTree>
    <p:extLst>
      <p:ext uri="{BB962C8B-B14F-4D97-AF65-F5344CB8AC3E}">
        <p14:creationId xmlns:p14="http://schemas.microsoft.com/office/powerpoint/2010/main" val="3014740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Need logit b/c between 0 &amp; 1, need bivariate because NCD MM and CHE are binary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Can estimate this for 2 variables </a:t>
                </a:r>
                <a14:m>
                  <m:oMath xmlns:m="http://schemas.openxmlformats.org/officeDocument/2006/math">
                    <m:r>
                      <a:rPr lang="x-IV_mathan" sz="1800" smtClean="0">
                        <a:latin typeface="Cambria Math" panose="02040503050406030204" pitchFamily="18" charset="0"/>
                      </a:rPr>
                      <m:t>𝑖</m:t>
                    </m:r>
                    <m:r>
                      <a:rPr lang="x-IV_mathan" sz="1800" smtClean="0">
                        <a:effectLst/>
                        <a:latin typeface="Cambria Math" panose="02040503050406030204" pitchFamily="18" charset="0"/>
                      </a:rPr>
                      <m:t>∈</m:t>
                    </m:r>
                    <m:d>
                      <m:dPr>
                        <m:begChr m:val="{"/>
                        <m:endChr m:val="}"/>
                        <m:ctrlPr>
                          <a:rPr lang="x-IV_mathan" sz="1800" i="1">
                            <a:effectLst/>
                            <a:latin typeface="Cambria Math" panose="02040503050406030204" pitchFamily="18" charset="0"/>
                          </a:rPr>
                        </m:ctrlPr>
                      </m:dPr>
                      <m:e>
                        <m:r>
                          <a:rPr lang="x-IV_mathan" sz="1800">
                            <a:effectLst/>
                            <a:latin typeface="Cambria Math" panose="02040503050406030204" pitchFamily="18" charset="0"/>
                          </a:rPr>
                          <m:t>1,2</m:t>
                        </m:r>
                      </m:e>
                    </m:d>
                  </m:oMath>
                </a14:m>
                <a:endPar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Done using LPM </a:t>
                </a:r>
                <a:r>
                  <a:rPr lang="en-CA"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probit</a:t>
                </a:r>
                <a:r>
                  <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restricted between 0-1</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Where p is the correlation parameter (correlation of binary outcomes)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β</a:t>
                </a:r>
                <a:r>
                  <a:rPr lang="en-CA" sz="1800" baseline="-25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the intercept parameter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Is when </a:t>
                </a:r>
                <a:r>
                  <a:rPr lang="en-CA"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y</a:t>
                </a:r>
                <a:r>
                  <a:rPr lang="en-CA" sz="1800" baseline="-25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i</a:t>
                </a:r>
                <a:r>
                  <a:rPr lang="en-CA" sz="1800" baseline="-25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a:t>
                </a:r>
                <a:r>
                  <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&gt;0</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y is CHE (1 above, 2 below)</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X includes the covariates for each bivariate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P contains the IV variable which acts on binary NCD MM (this would also be </a:t>
                </a:r>
                <a:r>
                  <a:rPr lang="en-CA"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probit</a:t>
                </a:r>
                <a:r>
                  <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https://drive.google.com/file/d/0BwogTI8d6EEiX19Ydnd2aEZCX1E/edit?resourcekey=0-lrW_U528aTluN9ipI2IMFA</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https://www.sciencedirect.com/science/article/abs/pii/S0304407618302562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ea typeface="Calibri" panose="020F0502020204030204" pitchFamily="34" charset="0"/>
                    <a:cs typeface="Times New Roman" panose="02020603050405020304" pitchFamily="18" charset="0"/>
                  </a:rPr>
                  <a:t>From</a:t>
                </a:r>
                <a:r>
                  <a:rPr lang="en-CA" sz="1800" baseline="0" dirty="0">
                    <a:effectLst/>
                    <a:ea typeface="Calibri" panose="020F0502020204030204" pitchFamily="34" charset="0"/>
                    <a:cs typeface="Times New Roman" panose="02020603050405020304" pitchFamily="18" charset="0"/>
                  </a:rPr>
                  <a:t> 2sls: </a:t>
                </a:r>
                <a14:m>
                  <m:oMath xmlns:m="http://schemas.openxmlformats.org/officeDocument/2006/math">
                    <m:sSub>
                      <m:sSubPr>
                        <m:ctrlPr>
                          <a:rPr lang="en-CA"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CA"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CA" sz="1800" i="1">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en-CA"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CA"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𝑐𝑜𝑣</m:t>
                        </m:r>
                        <m:r>
                          <a:rPr lang="en-CA"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CA"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𝑧</m:t>
                        </m:r>
                        <m:r>
                          <a:rPr lang="en-CA"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CA"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n-CA"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num>
                      <m:den>
                        <m:r>
                          <a:rPr lang="en-CA"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𝑐𝑜𝑣</m:t>
                        </m:r>
                        <m:r>
                          <a:rPr lang="en-CA"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CA"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𝑧</m:t>
                        </m:r>
                        <m:r>
                          <a:rPr lang="en-CA"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CA"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CA"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en>
                    </m:f>
                  </m:oMath>
                </a14:m>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where </a:t>
                </a:r>
                <a:r>
                  <a:rPr lang="en-CA"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Cov</a:t>
                </a: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the covariance of the variables. The impacts of other confounding variables will also be controlled for, </a:t>
                </a:r>
                <a14:m>
                  <m:oMath xmlns:m="http://schemas.openxmlformats.org/officeDocument/2006/math">
                    <m:sSub>
                      <m:sSubPr>
                        <m:ctrlPr>
                          <a:rPr lang="en-CA"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CA"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CA" sz="1800" i="1">
                            <a:effectLst/>
                            <a:latin typeface="Cambria Math" panose="02040503050406030204" pitchFamily="18" charset="0"/>
                            <a:ea typeface="Calibri" panose="020F0502020204030204" pitchFamily="34" charset="0"/>
                            <a:cs typeface="Times New Roman" panose="02020603050405020304" pitchFamily="18" charset="0"/>
                          </a:rPr>
                          <m:t>𝑛</m:t>
                        </m:r>
                      </m:sub>
                    </m:sSub>
                    <m:sSub>
                      <m:sSubPr>
                        <m:ctrlPr>
                          <a:rPr lang="en-CA"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CA"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CA" sz="1800" i="1">
                            <a:effectLst/>
                            <a:latin typeface="Cambria Math" panose="02040503050406030204" pitchFamily="18" charset="0"/>
                            <a:ea typeface="Calibri" panose="020F0502020204030204" pitchFamily="34" charset="0"/>
                            <a:cs typeface="Times New Roman" panose="02020603050405020304" pitchFamily="18" charset="0"/>
                          </a:rPr>
                          <m:t>𝑛</m:t>
                        </m:r>
                      </m:sub>
                    </m:sSub>
                  </m:oMath>
                </a14:m>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solidFill>
                      <a:srgbClr val="000000"/>
                    </a:solidFill>
                    <a:effectLst/>
                    <a:latin typeface="Times New Roman" panose="02020603050405020304" pitchFamily="18" charset="0"/>
                    <a:ea typeface="Times New Roman" panose="02020603050405020304" pitchFamily="18" charset="0"/>
                  </a:rPr>
                  <a:t>This usually works if data is homoscedastic (tested by plotting the data on a scatter plot), the data was randomly sampled, and that there is no serial correlation between 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800" dirty="0">
                  <a:solidFill>
                    <a:srgbClr val="000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solidFill>
                      <a:srgbClr val="000000"/>
                    </a:solidFill>
                    <a:effectLst/>
                    <a:latin typeface="Times New Roman" panose="02020603050405020304" pitchFamily="18" charset="0"/>
                  </a:rPr>
                  <a:t>Unfortunately we know our data is heteroskedastic so will need to correct with robust standard errors</a:t>
                </a:r>
                <a:endParaRPr lang="en-CA"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Need logit b/c between 0 &amp; 1, need bivariate because NCD MM and CHE are binary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Can estimate this for 2 variables </a:t>
                </a:r>
                <a:r>
                  <a:rPr lang="x-IV_mathan" sz="1800" i="0">
                    <a:latin typeface="Cambria Math" panose="02040503050406030204" pitchFamily="18" charset="0"/>
                  </a:rPr>
                  <a:t>𝑖</a:t>
                </a:r>
                <a:r>
                  <a:rPr lang="x-IV_mathan" sz="1800" i="0">
                    <a:effectLst/>
                    <a:latin typeface="Cambria Math" panose="02040503050406030204" pitchFamily="18" charset="0"/>
                  </a:rPr>
                  <a:t>∈{1,2}</a:t>
                </a:r>
                <a:endPar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Done using LPM </a:t>
                </a:r>
                <a:r>
                  <a:rPr lang="en-CA"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probit</a:t>
                </a:r>
                <a:r>
                  <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restricted between 0-1</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Where p is the correlation parameter (correlation of binary outcomes)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β</a:t>
                </a:r>
                <a:r>
                  <a:rPr lang="en-CA" sz="1800" baseline="-25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the intercept parameter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Is when </a:t>
                </a:r>
                <a:r>
                  <a:rPr lang="en-CA"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y</a:t>
                </a:r>
                <a:r>
                  <a:rPr lang="en-CA" sz="1800" baseline="-25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i</a:t>
                </a:r>
                <a:r>
                  <a:rPr lang="en-CA" sz="1800" baseline="-25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a:t>
                </a:r>
                <a:r>
                  <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&gt;0</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y is CHE (1 above, 2 below)</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X includes the covariates for each bivariate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P contains the IV variable which acts on binary NCD MM (this would also be </a:t>
                </a:r>
                <a:r>
                  <a:rPr lang="en-CA"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probit</a:t>
                </a:r>
                <a:r>
                  <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https://drive.google.com/file/d/0BwogTI8d6EEiX19Ydnd2aEZCX1E/edit?resourcekey=0-lrW_U528aTluN9ipI2IMFA</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https://www.sciencedirect.com/science/article/abs/pii/S0304407618302562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effectLst/>
                    <a:ea typeface="Calibri" panose="020F0502020204030204" pitchFamily="34" charset="0"/>
                    <a:cs typeface="Times New Roman" panose="02020603050405020304" pitchFamily="18" charset="0"/>
                  </a:rPr>
                  <a:t>From</a:t>
                </a:r>
                <a:r>
                  <a:rPr lang="en-CA" sz="1800" baseline="0" dirty="0">
                    <a:effectLst/>
                    <a:ea typeface="Calibri" panose="020F0502020204030204" pitchFamily="34" charset="0"/>
                    <a:cs typeface="Times New Roman" panose="02020603050405020304" pitchFamily="18" charset="0"/>
                  </a:rPr>
                  <a:t> 2sls: </a:t>
                </a:r>
                <a:r>
                  <a:rPr lang="en-CA" sz="1800" i="0">
                    <a:effectLst/>
                    <a:latin typeface="Cambria Math" panose="02040503050406030204" pitchFamily="18" charset="0"/>
                    <a:ea typeface="Calibri" panose="020F0502020204030204" pitchFamily="34" charset="0"/>
                    <a:cs typeface="Times New Roman" panose="02020603050405020304" pitchFamily="18" charset="0"/>
                  </a:rPr>
                  <a:t>𝛽_1</a:t>
                </a: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CA" sz="1800" i="0">
                    <a:solidFill>
                      <a:srgbClr val="000000"/>
                    </a:solidFill>
                    <a:effectLst/>
                    <a:latin typeface="Cambria Math" panose="02040503050406030204" pitchFamily="18" charset="0"/>
                    <a:cs typeface="Times New Roman" panose="02020603050405020304" pitchFamily="18" charset="0"/>
                  </a:rPr>
                  <a:t>(</a:t>
                </a:r>
                <a:r>
                  <a:rPr lang="en-CA" sz="1800" i="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𝑐𝑜𝑣(𝑧,𝑦))/(𝑐𝑜𝑣(𝑧,𝑥))</a:t>
                </a: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where </a:t>
                </a:r>
                <a:r>
                  <a:rPr lang="en-CA"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Cov</a:t>
                </a: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the covariance of the variables. The impacts of other confounding variables will also be controlled for, </a:t>
                </a:r>
                <a:r>
                  <a:rPr lang="en-CA" sz="1800" i="0">
                    <a:effectLst/>
                    <a:latin typeface="Cambria Math" panose="02040503050406030204" pitchFamily="18" charset="0"/>
                    <a:ea typeface="Calibri" panose="020F0502020204030204" pitchFamily="34" charset="0"/>
                    <a:cs typeface="Times New Roman" panose="02020603050405020304" pitchFamily="18" charset="0"/>
                  </a:rPr>
                  <a:t>𝛽_𝑛 𝑥_𝑛</a:t>
                </a:r>
                <a:r>
                  <a:rPr lang="en-CA"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solidFill>
                      <a:srgbClr val="000000"/>
                    </a:solidFill>
                    <a:effectLst/>
                    <a:latin typeface="Times New Roman" panose="02020603050405020304" pitchFamily="18" charset="0"/>
                    <a:ea typeface="Times New Roman" panose="02020603050405020304" pitchFamily="18" charset="0"/>
                  </a:rPr>
                  <a:t>This usually works if data is homoscedastic (tested by plotting the data on a scatter plot), the data was randomly sampled, and that there is no serial correlation between 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800" dirty="0">
                  <a:solidFill>
                    <a:srgbClr val="000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solidFill>
                      <a:srgbClr val="000000"/>
                    </a:solidFill>
                    <a:effectLst/>
                    <a:latin typeface="Times New Roman" panose="02020603050405020304" pitchFamily="18" charset="0"/>
                  </a:rPr>
                  <a:t>Unfortunately we know our data is heteroskedastic so will need to correct with robust standard errors</a:t>
                </a:r>
                <a:endParaRPr lang="en-CA"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mc:Fallback>
      </mc:AlternateContent>
      <p:sp>
        <p:nvSpPr>
          <p:cNvPr id="4" name="Slide Number Placeholder 3"/>
          <p:cNvSpPr>
            <a:spLocks noGrp="1"/>
          </p:cNvSpPr>
          <p:nvPr>
            <p:ph type="sldNum" sz="quarter" idx="5"/>
          </p:nvPr>
        </p:nvSpPr>
        <p:spPr/>
        <p:txBody>
          <a:bodyPr/>
          <a:lstStyle/>
          <a:p>
            <a:fld id="{BDF04DF7-29DD-426F-A2DF-925FFBADB06A}" type="slidenum">
              <a:rPr lang="en-CA" smtClean="0"/>
              <a:t>16</a:t>
            </a:fld>
            <a:endParaRPr lang="en-CA"/>
          </a:p>
        </p:txBody>
      </p:sp>
    </p:spTree>
    <p:extLst>
      <p:ext uri="{BB962C8B-B14F-4D97-AF65-F5344CB8AC3E}">
        <p14:creationId xmlns:p14="http://schemas.microsoft.com/office/powerpoint/2010/main" val="1887564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Where β</a:t>
                </a:r>
                <a:r>
                  <a:rPr lang="en-CA" sz="1200" kern="1200" baseline="-25000" dirty="0">
                    <a:solidFill>
                      <a:schemeClr val="tx1"/>
                    </a:solidFill>
                    <a:effectLst/>
                    <a:latin typeface="+mn-lt"/>
                    <a:ea typeface="+mn-ea"/>
                    <a:cs typeface="+mn-cs"/>
                  </a:rPr>
                  <a:t>0</a:t>
                </a:r>
                <a:r>
                  <a:rPr lang="en-CA" sz="1200" kern="1200" dirty="0">
                    <a:solidFill>
                      <a:schemeClr val="tx1"/>
                    </a:solidFill>
                    <a:effectLst/>
                    <a:latin typeface="+mn-lt"/>
                    <a:ea typeface="+mn-ea"/>
                    <a:cs typeface="+mn-cs"/>
                  </a:rPr>
                  <a:t> is the intercept parameter, β</a:t>
                </a:r>
                <a:r>
                  <a:rPr lang="en-CA" sz="1200" kern="1200" baseline="-25000" dirty="0">
                    <a:solidFill>
                      <a:schemeClr val="tx1"/>
                    </a:solidFill>
                    <a:effectLst/>
                    <a:latin typeface="+mn-lt"/>
                    <a:ea typeface="+mn-ea"/>
                    <a:cs typeface="+mn-cs"/>
                  </a:rPr>
                  <a:t>1</a:t>
                </a:r>
                <a:r>
                  <a:rPr lang="en-CA" sz="1200" kern="1200" dirty="0">
                    <a:solidFill>
                      <a:schemeClr val="tx1"/>
                    </a:solidFill>
                    <a:effectLst/>
                    <a:latin typeface="+mn-lt"/>
                    <a:ea typeface="+mn-ea"/>
                    <a:cs typeface="+mn-cs"/>
                  </a:rPr>
                  <a:t> is the OLS estimator, </a:t>
                </a:r>
                <a14:m>
                  <m:oMath xmlns:m="http://schemas.openxmlformats.org/officeDocument/2006/math">
                    <m:sSub>
                      <m:sSubPr>
                        <m:ctrlPr>
                          <a:rPr lang="en-CA" sz="1200" i="1" kern="1200">
                            <a:solidFill>
                              <a:schemeClr val="tx1"/>
                            </a:solidFill>
                            <a:effectLst/>
                            <a:latin typeface="Cambria Math" panose="02040503050406030204" pitchFamily="18" charset="0"/>
                            <a:ea typeface="+mn-ea"/>
                            <a:cs typeface="+mn-cs"/>
                          </a:rPr>
                        </m:ctrlPr>
                      </m:sSubPr>
                      <m:e>
                        <m:r>
                          <a:rPr lang="en-CA" sz="1200" i="1" kern="1200">
                            <a:solidFill>
                              <a:schemeClr val="tx1"/>
                            </a:solidFill>
                            <a:effectLst/>
                            <a:latin typeface="Cambria Math" panose="02040503050406030204" pitchFamily="18" charset="0"/>
                            <a:ea typeface="+mn-ea"/>
                            <a:cs typeface="+mn-cs"/>
                          </a:rPr>
                          <m:t>𝛽</m:t>
                        </m:r>
                      </m:e>
                      <m:sub>
                        <m:r>
                          <a:rPr lang="en-CA" sz="1200" i="1" kern="1200">
                            <a:solidFill>
                              <a:schemeClr val="tx1"/>
                            </a:solidFill>
                            <a:effectLst/>
                            <a:latin typeface="Cambria Math" panose="02040503050406030204" pitchFamily="18" charset="0"/>
                            <a:ea typeface="+mn-ea"/>
                            <a:cs typeface="+mn-cs"/>
                          </a:rPr>
                          <m:t>𝑛</m:t>
                        </m:r>
                      </m:sub>
                    </m:sSub>
                    <m:sSub>
                      <m:sSubPr>
                        <m:ctrlPr>
                          <a:rPr lang="en-CA" sz="1200" i="1" kern="1200">
                            <a:solidFill>
                              <a:schemeClr val="tx1"/>
                            </a:solidFill>
                            <a:effectLst/>
                            <a:latin typeface="Cambria Math" panose="02040503050406030204" pitchFamily="18" charset="0"/>
                            <a:ea typeface="+mn-ea"/>
                            <a:cs typeface="+mn-cs"/>
                          </a:rPr>
                        </m:ctrlPr>
                      </m:sSubPr>
                      <m:e>
                        <m:r>
                          <a:rPr lang="en-CA" sz="1200" i="1" kern="1200">
                            <a:solidFill>
                              <a:schemeClr val="tx1"/>
                            </a:solidFill>
                            <a:effectLst/>
                            <a:latin typeface="Cambria Math" panose="02040503050406030204" pitchFamily="18" charset="0"/>
                            <a:ea typeface="+mn-ea"/>
                            <a:cs typeface="+mn-cs"/>
                          </a:rPr>
                          <m:t>𝑥</m:t>
                        </m:r>
                      </m:e>
                      <m:sub>
                        <m:r>
                          <a:rPr lang="en-CA" sz="1200" i="1" kern="1200">
                            <a:solidFill>
                              <a:schemeClr val="tx1"/>
                            </a:solidFill>
                            <a:effectLst/>
                            <a:latin typeface="Cambria Math" panose="02040503050406030204" pitchFamily="18" charset="0"/>
                            <a:ea typeface="+mn-ea"/>
                            <a:cs typeface="+mn-cs"/>
                          </a:rPr>
                          <m:t>𝑛</m:t>
                        </m:r>
                      </m:sub>
                    </m:sSub>
                  </m:oMath>
                </a14:m>
                <a:r>
                  <a:rPr lang="en-CA" sz="1200" kern="1200" dirty="0">
                    <a:solidFill>
                      <a:schemeClr val="tx1"/>
                    </a:solidFill>
                    <a:effectLst/>
                    <a:latin typeface="+mn-lt"/>
                    <a:ea typeface="+mn-ea"/>
                    <a:cs typeface="+mn-cs"/>
                  </a:rPr>
                  <a:t> represents the confounding variables and their associated regression coefficients, and ε is the error term. The assumptions needed to establish this causal relationship are: 1) that there is mean zero error, and 2) there is mean independence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solidFill>
                      <a:srgbClr val="000000"/>
                    </a:solidFill>
                    <a:effectLst/>
                    <a:latin typeface="Times New Roman" panose="02020603050405020304" pitchFamily="18" charset="0"/>
                    <a:ea typeface="Times New Roman" panose="02020603050405020304" pitchFamily="18" charset="0"/>
                  </a:rPr>
                  <a:t>To defend that there is mean independence, all open backdoor paths between CHE and QoL will be closed. To defend that there is mean zero error, and therefore that our model is unbiased, it will be argued that our directed acyclic graph </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Where β</a:t>
                </a:r>
                <a:r>
                  <a:rPr lang="en-CA" sz="1200" kern="1200" baseline="-25000" dirty="0">
                    <a:solidFill>
                      <a:schemeClr val="tx1"/>
                    </a:solidFill>
                    <a:effectLst/>
                    <a:latin typeface="+mn-lt"/>
                    <a:ea typeface="+mn-ea"/>
                    <a:cs typeface="+mn-cs"/>
                  </a:rPr>
                  <a:t>0</a:t>
                </a:r>
                <a:r>
                  <a:rPr lang="en-CA" sz="1200" kern="1200" dirty="0">
                    <a:solidFill>
                      <a:schemeClr val="tx1"/>
                    </a:solidFill>
                    <a:effectLst/>
                    <a:latin typeface="+mn-lt"/>
                    <a:ea typeface="+mn-ea"/>
                    <a:cs typeface="+mn-cs"/>
                  </a:rPr>
                  <a:t> is the intercept parameter, β</a:t>
                </a:r>
                <a:r>
                  <a:rPr lang="en-CA" sz="1200" kern="1200" baseline="-25000" dirty="0">
                    <a:solidFill>
                      <a:schemeClr val="tx1"/>
                    </a:solidFill>
                    <a:effectLst/>
                    <a:latin typeface="+mn-lt"/>
                    <a:ea typeface="+mn-ea"/>
                    <a:cs typeface="+mn-cs"/>
                  </a:rPr>
                  <a:t>1</a:t>
                </a:r>
                <a:r>
                  <a:rPr lang="en-CA" sz="1200" kern="1200" dirty="0">
                    <a:solidFill>
                      <a:schemeClr val="tx1"/>
                    </a:solidFill>
                    <a:effectLst/>
                    <a:latin typeface="+mn-lt"/>
                    <a:ea typeface="+mn-ea"/>
                    <a:cs typeface="+mn-cs"/>
                  </a:rPr>
                  <a:t> is the OLS estimator, </a:t>
                </a:r>
                <a:r>
                  <a:rPr lang="en-CA" sz="1200" i="0" kern="1200">
                    <a:solidFill>
                      <a:schemeClr val="tx1"/>
                    </a:solidFill>
                    <a:effectLst/>
                    <a:latin typeface="+mn-lt"/>
                    <a:ea typeface="+mn-ea"/>
                    <a:cs typeface="+mn-cs"/>
                  </a:rPr>
                  <a:t>𝛽_𝑛 𝑥_𝑛</a:t>
                </a:r>
                <a:r>
                  <a:rPr lang="en-CA" sz="1200" kern="1200" dirty="0">
                    <a:solidFill>
                      <a:schemeClr val="tx1"/>
                    </a:solidFill>
                    <a:effectLst/>
                    <a:latin typeface="+mn-lt"/>
                    <a:ea typeface="+mn-ea"/>
                    <a:cs typeface="+mn-cs"/>
                  </a:rPr>
                  <a:t> represents the confounding variables and their associated regression coefficients, and ε is the error term. The assumptions needed to establish this causal relationship are: 1) that there is mean zero error, and 2) there is mean independence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solidFill>
                      <a:srgbClr val="000000"/>
                    </a:solidFill>
                    <a:effectLst/>
                    <a:latin typeface="Times New Roman" panose="02020603050405020304" pitchFamily="18" charset="0"/>
                    <a:ea typeface="Times New Roman" panose="02020603050405020304" pitchFamily="18" charset="0"/>
                  </a:rPr>
                  <a:t>To defend that there is mean independence, all open backdoor paths between CHE and QoL will be closed. To defend that there is mean zero error, and therefore that our model is unbiased, it will be argued that our directed acyclic graph </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5"/>
          </p:nvPr>
        </p:nvSpPr>
        <p:spPr/>
        <p:txBody>
          <a:bodyPr/>
          <a:lstStyle/>
          <a:p>
            <a:fld id="{BDF04DF7-29DD-426F-A2DF-925FFBADB06A}" type="slidenum">
              <a:rPr lang="en-CA" smtClean="0"/>
              <a:t>17</a:t>
            </a:fld>
            <a:endParaRPr lang="en-CA"/>
          </a:p>
        </p:txBody>
      </p:sp>
    </p:spTree>
    <p:extLst>
      <p:ext uri="{BB962C8B-B14F-4D97-AF65-F5344CB8AC3E}">
        <p14:creationId xmlns:p14="http://schemas.microsoft.com/office/powerpoint/2010/main" val="20342611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slides</a:t>
            </a:r>
          </a:p>
          <a:p>
            <a:r>
              <a:rPr lang="en-CA" dirty="0"/>
              <a:t>Should note: </a:t>
            </a:r>
            <a:r>
              <a:rPr lang="en-CA" sz="1800" dirty="0">
                <a:solidFill>
                  <a:srgbClr val="000000"/>
                </a:solidFill>
                <a:effectLst/>
                <a:latin typeface="Times New Roman" panose="02020603050405020304" pitchFamily="18" charset="0"/>
              </a:rPr>
              <a:t>Ghana </a:t>
            </a:r>
            <a:r>
              <a:rPr lang="en-CA" sz="1800" dirty="0">
                <a:solidFill>
                  <a:srgbClr val="000000"/>
                </a:solidFill>
                <a:effectLst/>
                <a:latin typeface="Times New Roman" panose="02020603050405020304" pitchFamily="18" charset="0"/>
                <a:ea typeface="Times New Roman" panose="02020603050405020304" pitchFamily="18" charset="0"/>
              </a:rPr>
              <a:t>has also adopted a National Health Insurance Scheme (NHIS) in 2003, a potential factor that may reduce the CHE of its population. Between the NHIS and private health insurance system, 68.6 % of the population has health coverage, as of the 2021 Ghana census. [7]</a:t>
            </a:r>
            <a:endParaRPr lang="en-CA" dirty="0"/>
          </a:p>
        </p:txBody>
      </p:sp>
      <p:sp>
        <p:nvSpPr>
          <p:cNvPr id="4" name="Slide Number Placeholder 3"/>
          <p:cNvSpPr>
            <a:spLocks noGrp="1"/>
          </p:cNvSpPr>
          <p:nvPr>
            <p:ph type="sldNum" sz="quarter" idx="5"/>
          </p:nvPr>
        </p:nvSpPr>
        <p:spPr/>
        <p:txBody>
          <a:bodyPr/>
          <a:lstStyle/>
          <a:p>
            <a:fld id="{BDF04DF7-29DD-426F-A2DF-925FFBADB06A}" type="slidenum">
              <a:rPr lang="en-CA" smtClean="0"/>
              <a:t>18</a:t>
            </a:fld>
            <a:endParaRPr lang="en-CA"/>
          </a:p>
        </p:txBody>
      </p:sp>
    </p:spTree>
    <p:extLst>
      <p:ext uri="{BB962C8B-B14F-4D97-AF65-F5344CB8AC3E}">
        <p14:creationId xmlns:p14="http://schemas.microsoft.com/office/powerpoint/2010/main" val="3536188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595959"/>
                </a:solidFill>
                <a:effectLst/>
                <a:latin typeface="Arial" panose="020B0604020202020204" pitchFamily="34" charset="0"/>
              </a:rPr>
              <a:t>Average treatment effect of NCD MM on CHE randomized by height is 12.65% (95% CI: 4.20 - 28.75).</a:t>
            </a:r>
            <a:endParaRPr lang="en-US" b="0" dirty="0">
              <a:effectLst/>
            </a:endParaRPr>
          </a:p>
          <a:p>
            <a:endParaRPr lang="en-CA" dirty="0"/>
          </a:p>
        </p:txBody>
      </p:sp>
      <p:sp>
        <p:nvSpPr>
          <p:cNvPr id="4" name="Slide Number Placeholder 3"/>
          <p:cNvSpPr>
            <a:spLocks noGrp="1"/>
          </p:cNvSpPr>
          <p:nvPr>
            <p:ph type="sldNum" sz="quarter" idx="5"/>
          </p:nvPr>
        </p:nvSpPr>
        <p:spPr/>
        <p:txBody>
          <a:bodyPr/>
          <a:lstStyle/>
          <a:p>
            <a:fld id="{BDF04DF7-29DD-426F-A2DF-925FFBADB06A}" type="slidenum">
              <a:rPr lang="en-CA" smtClean="0"/>
              <a:t>19</a:t>
            </a:fld>
            <a:endParaRPr lang="en-CA"/>
          </a:p>
        </p:txBody>
      </p:sp>
    </p:spTree>
    <p:extLst>
      <p:ext uri="{BB962C8B-B14F-4D97-AF65-F5344CB8AC3E}">
        <p14:creationId xmlns:p14="http://schemas.microsoft.com/office/powerpoint/2010/main" val="199736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DF04DF7-29DD-426F-A2DF-925FFBADB06A}" type="slidenum">
              <a:rPr lang="en-CA" smtClean="0"/>
              <a:t>20</a:t>
            </a:fld>
            <a:endParaRPr lang="en-CA"/>
          </a:p>
        </p:txBody>
      </p:sp>
    </p:spTree>
    <p:extLst>
      <p:ext uri="{BB962C8B-B14F-4D97-AF65-F5344CB8AC3E}">
        <p14:creationId xmlns:p14="http://schemas.microsoft.com/office/powerpoint/2010/main" val="3322035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Slides</a:t>
            </a:r>
          </a:p>
          <a:p>
            <a:r>
              <a:rPr lang="en-CA" dirty="0"/>
              <a:t>Brief Literature Review</a:t>
            </a:r>
          </a:p>
        </p:txBody>
      </p:sp>
      <p:sp>
        <p:nvSpPr>
          <p:cNvPr id="4" name="Slide Number Placeholder 3"/>
          <p:cNvSpPr>
            <a:spLocks noGrp="1"/>
          </p:cNvSpPr>
          <p:nvPr>
            <p:ph type="sldNum" sz="quarter" idx="5"/>
          </p:nvPr>
        </p:nvSpPr>
        <p:spPr/>
        <p:txBody>
          <a:bodyPr/>
          <a:lstStyle/>
          <a:p>
            <a:fld id="{BDF04DF7-29DD-426F-A2DF-925FFBADB06A}" type="slidenum">
              <a:rPr lang="en-CA" smtClean="0"/>
              <a:t>3</a:t>
            </a:fld>
            <a:endParaRPr lang="en-CA"/>
          </a:p>
        </p:txBody>
      </p:sp>
    </p:spTree>
    <p:extLst>
      <p:ext uri="{BB962C8B-B14F-4D97-AF65-F5344CB8AC3E}">
        <p14:creationId xmlns:p14="http://schemas.microsoft.com/office/powerpoint/2010/main" val="11961694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DF04DF7-29DD-426F-A2DF-925FFBADB06A}" type="slidenum">
              <a:rPr lang="en-CA" smtClean="0"/>
              <a:t>21</a:t>
            </a:fld>
            <a:endParaRPr lang="en-CA"/>
          </a:p>
        </p:txBody>
      </p:sp>
    </p:spTree>
    <p:extLst>
      <p:ext uri="{BB962C8B-B14F-4D97-AF65-F5344CB8AC3E}">
        <p14:creationId xmlns:p14="http://schemas.microsoft.com/office/powerpoint/2010/main" val="3323550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DF04DF7-29DD-426F-A2DF-925FFBADB06A}" type="slidenum">
              <a:rPr lang="en-CA" smtClean="0"/>
              <a:t>24</a:t>
            </a:fld>
            <a:endParaRPr lang="en-CA"/>
          </a:p>
        </p:txBody>
      </p:sp>
    </p:spTree>
    <p:extLst>
      <p:ext uri="{BB962C8B-B14F-4D97-AF65-F5344CB8AC3E}">
        <p14:creationId xmlns:p14="http://schemas.microsoft.com/office/powerpoint/2010/main" val="3194182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Additional: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“Premature” deaths are defined by death before age 70 [1]</a:t>
            </a:r>
          </a:p>
          <a:p>
            <a:pPr lvl="0"/>
            <a:r>
              <a:rPr lang="en-US" dirty="0"/>
              <a:t>Multimorbidity with NCDs (NCD MM) accrues even greater costs than single NCDs [2] </a:t>
            </a:r>
          </a:p>
          <a:p>
            <a:pPr lvl="0"/>
            <a:r>
              <a:rPr lang="en-US" dirty="0"/>
              <a:t>While NCD MM has been correlated with higher health expenditure, a casual relationship has not been well established </a:t>
            </a:r>
            <a:r>
              <a:rPr lang="en-CA" dirty="0"/>
              <a:t>[3-6]</a:t>
            </a:r>
          </a:p>
          <a:p>
            <a:endParaRPr lang="en-CA" dirty="0"/>
          </a:p>
          <a:p>
            <a:r>
              <a:rPr lang="en-CA" dirty="0"/>
              <a:t>Given this, in what context/country might it be best to examine this relationship?</a:t>
            </a:r>
          </a:p>
        </p:txBody>
      </p:sp>
      <p:sp>
        <p:nvSpPr>
          <p:cNvPr id="4" name="Slide Number Placeholder 3"/>
          <p:cNvSpPr>
            <a:spLocks noGrp="1"/>
          </p:cNvSpPr>
          <p:nvPr>
            <p:ph type="sldNum" sz="quarter" idx="5"/>
          </p:nvPr>
        </p:nvSpPr>
        <p:spPr/>
        <p:txBody>
          <a:bodyPr/>
          <a:lstStyle/>
          <a:p>
            <a:fld id="{BDF04DF7-29DD-426F-A2DF-925FFBADB06A}" type="slidenum">
              <a:rPr lang="en-CA" smtClean="0"/>
              <a:t>4</a:t>
            </a:fld>
            <a:endParaRPr lang="en-CA"/>
          </a:p>
        </p:txBody>
      </p:sp>
    </p:spTree>
    <p:extLst>
      <p:ext uri="{BB962C8B-B14F-4D97-AF65-F5344CB8AC3E}">
        <p14:creationId xmlns:p14="http://schemas.microsoft.com/office/powerpoint/2010/main" val="1483589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accent6">
                    <a:lumMod val="75000"/>
                  </a:schemeClr>
                </a:solidFill>
              </a:rPr>
              <a:t>Interesting policy implications as impact on health expenditure may be mitigated given private insurance and NHIS</a:t>
            </a:r>
            <a:endParaRPr lang="en-CA" dirty="0"/>
          </a:p>
        </p:txBody>
      </p:sp>
      <p:sp>
        <p:nvSpPr>
          <p:cNvPr id="4" name="Slide Number Placeholder 3"/>
          <p:cNvSpPr>
            <a:spLocks noGrp="1"/>
          </p:cNvSpPr>
          <p:nvPr>
            <p:ph type="sldNum" sz="quarter" idx="5"/>
          </p:nvPr>
        </p:nvSpPr>
        <p:spPr/>
        <p:txBody>
          <a:bodyPr/>
          <a:lstStyle/>
          <a:p>
            <a:fld id="{BDF04DF7-29DD-426F-A2DF-925FFBADB06A}" type="slidenum">
              <a:rPr lang="en-CA" smtClean="0"/>
              <a:t>5</a:t>
            </a:fld>
            <a:endParaRPr lang="en-CA"/>
          </a:p>
        </p:txBody>
      </p:sp>
    </p:spTree>
    <p:extLst>
      <p:ext uri="{BB962C8B-B14F-4D97-AF65-F5344CB8AC3E}">
        <p14:creationId xmlns:p14="http://schemas.microsoft.com/office/powerpoint/2010/main" val="3717502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dirty="0"/>
              <a:t>Determine if there is a </a:t>
            </a:r>
            <a:r>
              <a:rPr lang="en-CA" sz="1200" dirty="0">
                <a:effectLst/>
              </a:rPr>
              <a:t>causal relationship between NCD MM and high health expenditure, and analyze how that may impact targeted policy initiatives to improve QoL for individuals in Ghana. </a:t>
            </a:r>
          </a:p>
        </p:txBody>
      </p:sp>
      <p:sp>
        <p:nvSpPr>
          <p:cNvPr id="4" name="Slide Number Placeholder 3"/>
          <p:cNvSpPr>
            <a:spLocks noGrp="1"/>
          </p:cNvSpPr>
          <p:nvPr>
            <p:ph type="sldNum" sz="quarter" idx="5"/>
          </p:nvPr>
        </p:nvSpPr>
        <p:spPr/>
        <p:txBody>
          <a:bodyPr/>
          <a:lstStyle/>
          <a:p>
            <a:fld id="{BDF04DF7-29DD-426F-A2DF-925FFBADB06A}" type="slidenum">
              <a:rPr lang="en-CA" smtClean="0"/>
              <a:t>6</a:t>
            </a:fld>
            <a:endParaRPr lang="en-CA"/>
          </a:p>
        </p:txBody>
      </p:sp>
    </p:spTree>
    <p:extLst>
      <p:ext uri="{BB962C8B-B14F-4D97-AF65-F5344CB8AC3E}">
        <p14:creationId xmlns:p14="http://schemas.microsoft.com/office/powerpoint/2010/main" val="1987054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Slides</a:t>
            </a:r>
          </a:p>
        </p:txBody>
      </p:sp>
      <p:sp>
        <p:nvSpPr>
          <p:cNvPr id="4" name="Slide Number Placeholder 3"/>
          <p:cNvSpPr>
            <a:spLocks noGrp="1"/>
          </p:cNvSpPr>
          <p:nvPr>
            <p:ph type="sldNum" sz="quarter" idx="5"/>
          </p:nvPr>
        </p:nvSpPr>
        <p:spPr/>
        <p:txBody>
          <a:bodyPr/>
          <a:lstStyle/>
          <a:p>
            <a:fld id="{BDF04DF7-29DD-426F-A2DF-925FFBADB06A}" type="slidenum">
              <a:rPr lang="en-CA" smtClean="0"/>
              <a:t>7</a:t>
            </a:fld>
            <a:endParaRPr lang="en-CA"/>
          </a:p>
        </p:txBody>
      </p:sp>
    </p:spTree>
    <p:extLst>
      <p:ext uri="{BB962C8B-B14F-4D97-AF65-F5344CB8AC3E}">
        <p14:creationId xmlns:p14="http://schemas.microsoft.com/office/powerpoint/2010/main" val="1550139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Covariates identified from the literature</a:t>
            </a:r>
          </a:p>
          <a:p>
            <a:pPr rtl="0">
              <a:spcBef>
                <a:spcPts val="0"/>
              </a:spcBef>
              <a:spcAft>
                <a:spcPts val="0"/>
              </a:spcAft>
            </a:pPr>
            <a:r>
              <a:rPr lang="en-US" sz="1800" b="0" i="0" u="none" strike="noStrike" dirty="0">
                <a:solidFill>
                  <a:srgbClr val="000000"/>
                </a:solidFill>
                <a:effectLst/>
                <a:latin typeface="Arial" panose="020B0604020202020204" pitchFamily="34" charset="0"/>
              </a:rPr>
              <a:t>Poverty - Assumed poverty line similar to 2013 → report </a:t>
            </a:r>
            <a:r>
              <a:rPr lang="en-US" sz="1800" b="0" i="0" u="sng" strike="noStrike" dirty="0">
                <a:solidFill>
                  <a:srgbClr val="2200CC"/>
                </a:solidFill>
                <a:effectLst/>
                <a:latin typeface="Arial" panose="020B0604020202020204" pitchFamily="34" charset="0"/>
                <a:hlinkClick r:id="rId3"/>
              </a:rPr>
              <a:t>https://www.unicef.org/ghana/media/531/file/The%20Ghana%20Poverty%20and%20Inequality%20Report.pdf</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1314 GHS is upper poverty line per adult per year for 2013 (calculate this into CAD)</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They used Greer and </a:t>
            </a:r>
            <a:r>
              <a:rPr lang="en-US" sz="1800" b="0" i="0" u="none" strike="noStrike" dirty="0" err="1">
                <a:solidFill>
                  <a:srgbClr val="000000"/>
                </a:solidFill>
                <a:effectLst/>
                <a:latin typeface="Arial" panose="020B0604020202020204" pitchFamily="34" charset="0"/>
              </a:rPr>
              <a:t>Thorbecke</a:t>
            </a:r>
            <a:r>
              <a:rPr lang="en-US" sz="1800" b="0" i="0" u="none" strike="noStrike" dirty="0">
                <a:solidFill>
                  <a:srgbClr val="000000"/>
                </a:solidFill>
                <a:effectLst/>
                <a:latin typeface="Arial" panose="020B0604020202020204" pitchFamily="34" charset="0"/>
              </a:rPr>
              <a:t> (FGT) poverty indices. Took upper poverty line representing line “below which an individual is considered to be unable to meet all their food and non-food needs”</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Did not look at “lower poverty line below which an individual is considered unable to even meet their food needs” → 792 GHS per adult per year</a:t>
            </a:r>
            <a:endParaRPr lang="en-US" b="0" dirty="0">
              <a:effectLs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We calculated this by divide household income by household members (cannot differentiate between child and adult)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Created this as binary variable from adjusted income reported in dataset (poverty is &lt;/= 1314 GHS per year)</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All participants were above the upper poverty threshold</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Even if accounting for inflation, 2013 poverty line would be higher than 2010, and inclusion of children should make it lower. So can feel comfortable that data set includes individuals above poverty line.</a:t>
            </a:r>
          </a:p>
          <a:p>
            <a:pPr rtl="0">
              <a:spcBef>
                <a:spcPts val="0"/>
              </a:spcBef>
              <a:spcAft>
                <a:spcPts val="0"/>
              </a:spcAft>
            </a:pPr>
            <a:endParaRPr lang="en-US" b="0" dirty="0">
              <a:effectLst/>
            </a:endParaRPr>
          </a:p>
          <a:p>
            <a:pPr rtl="0">
              <a:spcBef>
                <a:spcPts val="0"/>
              </a:spcBef>
              <a:spcAft>
                <a:spcPts val="0"/>
              </a:spcAft>
            </a:pPr>
            <a:r>
              <a:rPr lang="en-US" b="0" dirty="0">
                <a:effectLst/>
              </a:rPr>
              <a:t>Included: </a:t>
            </a:r>
            <a:br>
              <a:rPr lang="en-US" b="0" dirty="0">
                <a:effectLst/>
              </a:rPr>
            </a:br>
            <a:r>
              <a:rPr lang="en-US" sz="1800" b="0" i="0" u="none" strike="noStrike" dirty="0">
                <a:solidFill>
                  <a:srgbClr val="000000"/>
                </a:solidFill>
                <a:effectLst/>
                <a:latin typeface="Arial" panose="020B0604020202020204" pitchFamily="34" charset="0"/>
              </a:rPr>
              <a:t>Age, gender, residence → urban/rural (coded urban 1, also somewhat proxy for distance to health facility as this was not clearly reported), household size, health insurance (proxy payment with spending on mandatory and/or voluntary insurance plans in the past year), social supports (do you have someone you can trust and confide in), income (past year), disability (as a result of injury in past year → this could technically qualify as NCD but will include for completeness) listed covariate from dataset</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Education also listed covariate (measured as number of school years completed). </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Not explicitly included:</a:t>
            </a:r>
          </a:p>
          <a:p>
            <a:pPr rtl="0">
              <a:spcBef>
                <a:spcPts val="0"/>
              </a:spcBef>
              <a:spcAft>
                <a:spcPts val="0"/>
              </a:spcAft>
            </a:pPr>
            <a:r>
              <a:rPr lang="en-US" sz="1800" b="0" i="0" u="none" strike="noStrike" dirty="0">
                <a:solidFill>
                  <a:srgbClr val="000000"/>
                </a:solidFill>
                <a:effectLst/>
                <a:latin typeface="Arial" panose="020B0604020202020204" pitchFamily="34" charset="0"/>
              </a:rPr>
              <a:t>Health literacy identified in the literature, however we will assume this is accounted for through education. </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SES → multiple factors to determine this, many accounted for through other covariates (e.g. poverty, insurance, age, urban/rural, education, social supports, income)</a:t>
            </a:r>
            <a:br>
              <a:rPr lang="en-US" b="0" dirty="0">
                <a:effectLst/>
              </a:rPr>
            </a:br>
            <a:r>
              <a:rPr lang="en-US" sz="1800" b="0" i="0" u="none" strike="noStrike" dirty="0">
                <a:solidFill>
                  <a:srgbClr val="000000"/>
                </a:solidFill>
                <a:effectLst/>
                <a:latin typeface="Arial" panose="020B0604020202020204" pitchFamily="34" charset="0"/>
              </a:rPr>
              <a:t>Inpatients vs outpatient events - likely serves as mediating effect so should be account for in NCD MM to CHE regression</a:t>
            </a:r>
          </a:p>
          <a:p>
            <a:pPr rtl="0">
              <a:spcBef>
                <a:spcPts val="0"/>
              </a:spcBef>
              <a:spcAft>
                <a:spcPts val="0"/>
              </a:spcAft>
            </a:pPr>
            <a:r>
              <a:rPr lang="en-US" sz="1200" b="0" i="0" u="none" strike="noStrike" dirty="0" err="1">
                <a:solidFill>
                  <a:srgbClr val="000000"/>
                </a:solidFill>
                <a:effectLst/>
                <a:latin typeface="Arial" panose="020B0604020202020204" pitchFamily="34" charset="0"/>
              </a:rPr>
              <a:t>Labour</a:t>
            </a:r>
            <a:r>
              <a:rPr lang="en-US" sz="1200" b="0" i="0" u="none" strike="noStrike" dirty="0">
                <a:solidFill>
                  <a:srgbClr val="000000"/>
                </a:solidFill>
                <a:effectLst/>
                <a:latin typeface="Arial" panose="020B0604020202020204" pitchFamily="34" charset="0"/>
              </a:rPr>
              <a:t> force has also been listed association, however we chose not to include this as different occupations may increase of decrease likelihood of NCD (effect of income should partially account for a more clear association of this).  </a:t>
            </a:r>
            <a:r>
              <a:rPr lang="en-US" sz="1200" b="0" i="0" u="none" strike="noStrike" dirty="0">
                <a:solidFill>
                  <a:srgbClr val="000000"/>
                </a:solidFill>
                <a:effectLst/>
                <a:latin typeface="Arial" panose="020B0604020202020204" pitchFamily="34" charset="0"/>
                <a:sym typeface="Wingdings" panose="05000000000000000000" pitchFamily="2" charset="2"/>
              </a:rPr>
              <a:t> e.g. Farming occupation inversely associated with NCD in one study: </a:t>
            </a:r>
            <a:r>
              <a:rPr lang="en-CA" b="0" i="0" dirty="0">
                <a:solidFill>
                  <a:srgbClr val="222222"/>
                </a:solidFill>
                <a:effectLst/>
                <a:latin typeface="Arial" panose="020B0604020202020204" pitchFamily="34" charset="0"/>
              </a:rPr>
              <a:t>Abebe, S. M., </a:t>
            </a:r>
            <a:r>
              <a:rPr lang="en-CA" b="0" i="0" dirty="0" err="1">
                <a:solidFill>
                  <a:srgbClr val="222222"/>
                </a:solidFill>
                <a:effectLst/>
                <a:latin typeface="Arial" panose="020B0604020202020204" pitchFamily="34" charset="0"/>
              </a:rPr>
              <a:t>Andargie</a:t>
            </a:r>
            <a:r>
              <a:rPr lang="en-CA" b="0" i="0" dirty="0">
                <a:solidFill>
                  <a:srgbClr val="222222"/>
                </a:solidFill>
                <a:effectLst/>
                <a:latin typeface="Arial" panose="020B0604020202020204" pitchFamily="34" charset="0"/>
              </a:rPr>
              <a:t>, G., </a:t>
            </a:r>
            <a:r>
              <a:rPr lang="en-CA" b="0" i="0" dirty="0" err="1">
                <a:solidFill>
                  <a:srgbClr val="222222"/>
                </a:solidFill>
                <a:effectLst/>
                <a:latin typeface="Arial" panose="020B0604020202020204" pitchFamily="34" charset="0"/>
              </a:rPr>
              <a:t>Shimeka</a:t>
            </a:r>
            <a:r>
              <a:rPr lang="en-CA" b="0" i="0" dirty="0">
                <a:solidFill>
                  <a:srgbClr val="222222"/>
                </a:solidFill>
                <a:effectLst/>
                <a:latin typeface="Arial" panose="020B0604020202020204" pitchFamily="34" charset="0"/>
              </a:rPr>
              <a:t>, A., Alemu, K., Kebede, Y., </a:t>
            </a:r>
            <a:r>
              <a:rPr lang="en-CA" b="0" i="0" dirty="0" err="1">
                <a:solidFill>
                  <a:srgbClr val="222222"/>
                </a:solidFill>
                <a:effectLst/>
                <a:latin typeface="Arial" panose="020B0604020202020204" pitchFamily="34" charset="0"/>
              </a:rPr>
              <a:t>Wubeshet</a:t>
            </a:r>
            <a:r>
              <a:rPr lang="en-CA" b="0" i="0" dirty="0">
                <a:solidFill>
                  <a:srgbClr val="222222"/>
                </a:solidFill>
                <a:effectLst/>
                <a:latin typeface="Arial" panose="020B0604020202020204" pitchFamily="34" charset="0"/>
              </a:rPr>
              <a:t>, M., ... &amp; </a:t>
            </a:r>
            <a:r>
              <a:rPr lang="en-CA" b="0" i="0" dirty="0" err="1">
                <a:solidFill>
                  <a:srgbClr val="222222"/>
                </a:solidFill>
                <a:effectLst/>
                <a:latin typeface="Arial" panose="020B0604020202020204" pitchFamily="34" charset="0"/>
              </a:rPr>
              <a:t>Birku</a:t>
            </a:r>
            <a:r>
              <a:rPr lang="en-CA" b="0" i="0" dirty="0">
                <a:solidFill>
                  <a:srgbClr val="222222"/>
                </a:solidFill>
                <a:effectLst/>
                <a:latin typeface="Arial" panose="020B0604020202020204" pitchFamily="34" charset="0"/>
              </a:rPr>
              <a:t>, M. (2017). The prevalence of non-communicable diseases in northwest Ethiopia: survey of </a:t>
            </a:r>
            <a:r>
              <a:rPr lang="en-CA" b="0" i="0" dirty="0" err="1">
                <a:solidFill>
                  <a:srgbClr val="222222"/>
                </a:solidFill>
                <a:effectLst/>
                <a:latin typeface="Arial" panose="020B0604020202020204" pitchFamily="34" charset="0"/>
              </a:rPr>
              <a:t>Dabat</a:t>
            </a:r>
            <a:r>
              <a:rPr lang="en-CA" b="0" i="0" dirty="0">
                <a:solidFill>
                  <a:srgbClr val="222222"/>
                </a:solidFill>
                <a:effectLst/>
                <a:latin typeface="Arial" panose="020B0604020202020204" pitchFamily="34" charset="0"/>
              </a:rPr>
              <a:t> Health and Demographic Surveillance System. </a:t>
            </a:r>
            <a:r>
              <a:rPr lang="en-CA" b="0" i="1" dirty="0">
                <a:solidFill>
                  <a:srgbClr val="222222"/>
                </a:solidFill>
                <a:effectLst/>
                <a:latin typeface="Arial" panose="020B0604020202020204" pitchFamily="34" charset="0"/>
              </a:rPr>
              <a:t>BMJ open</a:t>
            </a:r>
            <a:r>
              <a:rPr lang="en-CA" b="0" i="0" dirty="0">
                <a:solidFill>
                  <a:srgbClr val="222222"/>
                </a:solidFill>
                <a:effectLst/>
                <a:latin typeface="Arial" panose="020B0604020202020204" pitchFamily="34" charset="0"/>
              </a:rPr>
              <a:t>, </a:t>
            </a:r>
            <a:r>
              <a:rPr lang="en-CA" b="0" i="1" dirty="0">
                <a:solidFill>
                  <a:srgbClr val="222222"/>
                </a:solidFill>
                <a:effectLst/>
                <a:latin typeface="Arial" panose="020B0604020202020204" pitchFamily="34" charset="0"/>
              </a:rPr>
              <a:t>7</a:t>
            </a:r>
            <a:r>
              <a:rPr lang="en-CA" b="0" i="0" dirty="0">
                <a:solidFill>
                  <a:srgbClr val="222222"/>
                </a:solidFill>
                <a:effectLst/>
                <a:latin typeface="Arial" panose="020B0604020202020204" pitchFamily="34" charset="0"/>
              </a:rPr>
              <a:t>(10), e015496.</a:t>
            </a:r>
            <a:endParaRPr lang="en-US" sz="1200" b="0" i="0" u="none" strike="noStrike" dirty="0">
              <a:solidFill>
                <a:srgbClr val="000000"/>
              </a:solidFill>
              <a:effectLst/>
              <a:latin typeface="Arial" panose="020B0604020202020204" pitchFamily="34" charset="0"/>
            </a:endParaRPr>
          </a:p>
          <a:p>
            <a:pPr rtl="0">
              <a:spcBef>
                <a:spcPts val="0"/>
              </a:spcBef>
              <a:spcAft>
                <a:spcPts val="0"/>
              </a:spcAft>
            </a:pPr>
            <a:endParaRPr lang="en-US" b="0" dirty="0">
              <a:effectLst/>
            </a:endParaRPr>
          </a:p>
          <a:p>
            <a:pPr rtl="0">
              <a:spcBef>
                <a:spcPts val="0"/>
              </a:spcBef>
              <a:spcAft>
                <a:spcPts val="0"/>
              </a:spcAft>
            </a:pPr>
            <a:endParaRPr lang="en-US" b="0" dirty="0">
              <a:effectLst/>
            </a:endParaRPr>
          </a:p>
          <a:p>
            <a:pPr rtl="0">
              <a:spcBef>
                <a:spcPts val="0"/>
              </a:spcBef>
              <a:spcAft>
                <a:spcPts val="0"/>
              </a:spcAft>
            </a:pPr>
            <a:r>
              <a:rPr lang="en-US" b="0" dirty="0">
                <a:effectLst/>
              </a:rPr>
              <a:t>Not included:</a:t>
            </a:r>
            <a:br>
              <a:rPr lang="en-US" b="0" dirty="0">
                <a:effectLst/>
              </a:rPr>
            </a:br>
            <a:r>
              <a:rPr lang="en-US" sz="1800" b="0" i="0" u="none" strike="noStrike" dirty="0">
                <a:solidFill>
                  <a:srgbClr val="000000"/>
                </a:solidFill>
                <a:effectLst/>
                <a:latin typeface="Arial" panose="020B0604020202020204" pitchFamily="34" charset="0"/>
              </a:rPr>
              <a:t>No clear way to calculate Indigeneity without major assumptions</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Medication adherence difficult to discern (reports on taking medication for specific diseases in past 2 weeks and past 12 months but cannot make good assumptions regarding </a:t>
            </a:r>
            <a:r>
              <a:rPr lang="en-US" sz="1800" b="0" i="0" u="none" strike="noStrike" dirty="0" err="1">
                <a:solidFill>
                  <a:srgbClr val="000000"/>
                </a:solidFill>
                <a:effectLst/>
                <a:latin typeface="Arial" panose="020B0604020202020204" pitchFamily="34" charset="0"/>
              </a:rPr>
              <a:t>adherance</a:t>
            </a:r>
            <a:r>
              <a:rPr lang="en-US" sz="1800" b="0" i="0" u="none" strike="noStrike" dirty="0">
                <a:solidFill>
                  <a:srgbClr val="000000"/>
                </a:solidFill>
                <a:effectLst/>
                <a:latin typeface="Arial" panose="020B0604020202020204" pitchFamily="34" charset="0"/>
              </a:rPr>
              <a:t> from these)</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Not including environmental expenditure (this is on health system level)</a:t>
            </a:r>
            <a:endParaRPr lang="en-US" b="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Would be ref: </a:t>
            </a:r>
            <a:r>
              <a:rPr lang="en-US" sz="1200" dirty="0" err="1">
                <a:effectLst/>
                <a:latin typeface="+mj-lt"/>
                <a:ea typeface="Calibri" panose="020F0502020204030204" pitchFamily="34" charset="0"/>
                <a:cs typeface="Times New Roman" panose="02020603050405020304" pitchFamily="18" charset="0"/>
              </a:rPr>
              <a:t>Badulescu</a:t>
            </a:r>
            <a:r>
              <a:rPr lang="en-US" sz="1200" dirty="0">
                <a:effectLst/>
                <a:latin typeface="+mj-lt"/>
                <a:ea typeface="Calibri" panose="020F0502020204030204" pitchFamily="34" charset="0"/>
                <a:cs typeface="Times New Roman" panose="02020603050405020304" pitchFamily="18" charset="0"/>
              </a:rPr>
              <a:t> D, </a:t>
            </a:r>
            <a:r>
              <a:rPr lang="en-US" sz="1200" dirty="0" err="1">
                <a:effectLst/>
                <a:latin typeface="+mj-lt"/>
                <a:ea typeface="Calibri" panose="020F0502020204030204" pitchFamily="34" charset="0"/>
                <a:cs typeface="Times New Roman" panose="02020603050405020304" pitchFamily="18" charset="0"/>
              </a:rPr>
              <a:t>Simut</a:t>
            </a:r>
            <a:r>
              <a:rPr lang="en-US" sz="1200" dirty="0">
                <a:effectLst/>
                <a:latin typeface="+mj-lt"/>
                <a:ea typeface="Calibri" panose="020F0502020204030204" pitchFamily="34" charset="0"/>
                <a:cs typeface="Times New Roman" panose="02020603050405020304" pitchFamily="18" charset="0"/>
              </a:rPr>
              <a:t> R, </a:t>
            </a:r>
            <a:r>
              <a:rPr lang="en-US" sz="1200" dirty="0" err="1">
                <a:effectLst/>
                <a:latin typeface="+mj-lt"/>
                <a:ea typeface="Calibri" panose="020F0502020204030204" pitchFamily="34" charset="0"/>
                <a:cs typeface="Times New Roman" panose="02020603050405020304" pitchFamily="18" charset="0"/>
              </a:rPr>
              <a:t>Badulescu</a:t>
            </a:r>
            <a:r>
              <a:rPr lang="en-US" sz="1200" dirty="0">
                <a:effectLst/>
                <a:latin typeface="+mj-lt"/>
                <a:ea typeface="Calibri" panose="020F0502020204030204" pitchFamily="34" charset="0"/>
                <a:cs typeface="Times New Roman" panose="02020603050405020304" pitchFamily="18" charset="0"/>
              </a:rPr>
              <a:t> A, </a:t>
            </a:r>
            <a:r>
              <a:rPr lang="en-US" sz="1200" dirty="0" err="1">
                <a:effectLst/>
                <a:latin typeface="+mj-lt"/>
                <a:ea typeface="Calibri" panose="020F0502020204030204" pitchFamily="34" charset="0"/>
                <a:cs typeface="Times New Roman" panose="02020603050405020304" pitchFamily="18" charset="0"/>
              </a:rPr>
              <a:t>Badulescu</a:t>
            </a:r>
            <a:r>
              <a:rPr lang="en-US" sz="1200" dirty="0">
                <a:effectLst/>
                <a:latin typeface="+mj-lt"/>
                <a:ea typeface="Calibri" panose="020F0502020204030204" pitchFamily="34" charset="0"/>
                <a:cs typeface="Times New Roman" panose="02020603050405020304" pitchFamily="18" charset="0"/>
              </a:rPr>
              <a:t> AV. The Relative Effects of Economic Growth, Environmental Pollution and Non-Communicable Diseases on Health Expenditures in European Union Countries. Int J Environ Res Public Health. 2019;16(24):5115. doi:10.3390/ijerph16245115</a:t>
            </a:r>
          </a:p>
          <a:p>
            <a:br>
              <a:rPr lang="en-US" dirty="0"/>
            </a:br>
            <a:endParaRPr lang="en-CA" dirty="0"/>
          </a:p>
        </p:txBody>
      </p:sp>
      <p:sp>
        <p:nvSpPr>
          <p:cNvPr id="4" name="Slide Number Placeholder 3"/>
          <p:cNvSpPr>
            <a:spLocks noGrp="1"/>
          </p:cNvSpPr>
          <p:nvPr>
            <p:ph type="sldNum" sz="quarter" idx="5"/>
          </p:nvPr>
        </p:nvSpPr>
        <p:spPr/>
        <p:txBody>
          <a:bodyPr/>
          <a:lstStyle/>
          <a:p>
            <a:fld id="{BDF04DF7-29DD-426F-A2DF-925FFBADB06A}" type="slidenum">
              <a:rPr lang="en-CA" smtClean="0"/>
              <a:t>8</a:t>
            </a:fld>
            <a:endParaRPr lang="en-CA"/>
          </a:p>
        </p:txBody>
      </p:sp>
    </p:spTree>
    <p:extLst>
      <p:ext uri="{BB962C8B-B14F-4D97-AF65-F5344CB8AC3E}">
        <p14:creationId xmlns:p14="http://schemas.microsoft.com/office/powerpoint/2010/main" val="3122250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data used for this study will be from Wave 1 of The World Health Organization’s (WHO) Study on global </a:t>
            </a:r>
            <a:r>
              <a:rPr lang="en-CA"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AGEing</a:t>
            </a:r>
            <a:r>
              <a:rPr lang="en-CA"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adult health (SAGE).</a:t>
            </a:r>
            <a:r>
              <a:rPr lang="en-CA" sz="1200" baseline="30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CA"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This was a single cross-sectional study conducted in Ghana and five other countries from across the world and consisted of a questionnaire administered to persons over 50 years of </a:t>
            </a:r>
            <a:r>
              <a:rPr lang="en-CA"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age.</a:t>
            </a:r>
            <a:r>
              <a:rPr lang="en-CA" sz="1200" baseline="30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CA"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Data from a smaller sample of adults between 18 and 49 years of age is also included, with the original intention to be used as a comparison group for age-related </a:t>
            </a:r>
            <a:r>
              <a:rPr lang="en-CA"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studies.</a:t>
            </a:r>
            <a:r>
              <a:rPr lang="en-CA" sz="1200" baseline="30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ii</a:t>
            </a:r>
            <a:r>
              <a:rPr lang="en-CA"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Wave 1 was conducted between 2007 and 2010 and included 803 participants aged 18-49 and 4305 participants aged 50+, for a total of 5108 individual respondents from </a:t>
            </a:r>
            <a:r>
              <a:rPr lang="en-CA"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Ghana.</a:t>
            </a:r>
            <a:r>
              <a:rPr lang="en-CA" sz="1200" baseline="30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ii</a:t>
            </a:r>
            <a:r>
              <a:rPr lang="en-CA"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questionnaire consists of four main sections, of which we will be using two: the household and individual data </a:t>
            </a:r>
            <a:r>
              <a:rPr lang="en-CA"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sections.</a:t>
            </a:r>
            <a:r>
              <a:rPr lang="en-CA" sz="1200" baseline="30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endParaRPr lang="en-CA" sz="1200"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aseline="30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aseline="30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 </a:t>
            </a:r>
            <a:r>
              <a:rPr lang="en-CA" sz="1800" dirty="0" err="1">
                <a:effectLst/>
                <a:latin typeface="Times New Roman" panose="02020603050405020304" pitchFamily="18" charset="0"/>
                <a:ea typeface="Times New Roman" panose="02020603050405020304" pitchFamily="18" charset="0"/>
              </a:rPr>
              <a:t>Biritwum</a:t>
            </a:r>
            <a:r>
              <a:rPr lang="en-CA" sz="1800" dirty="0">
                <a:effectLst/>
                <a:latin typeface="Times New Roman" panose="02020603050405020304" pitchFamily="18" charset="0"/>
                <a:ea typeface="Times New Roman" panose="02020603050405020304" pitchFamily="18" charset="0"/>
              </a:rPr>
              <a:t> R, Mensah G, </a:t>
            </a:r>
            <a:r>
              <a:rPr lang="en-CA" sz="1800" dirty="0" err="1">
                <a:effectLst/>
                <a:latin typeface="Times New Roman" panose="02020603050405020304" pitchFamily="18" charset="0"/>
                <a:ea typeface="Times New Roman" panose="02020603050405020304" pitchFamily="18" charset="0"/>
              </a:rPr>
              <a:t>Yawson</a:t>
            </a:r>
            <a:r>
              <a:rPr lang="en-CA" sz="1800" dirty="0">
                <a:effectLst/>
                <a:latin typeface="Times New Roman" panose="02020603050405020304" pitchFamily="18" charset="0"/>
                <a:ea typeface="Times New Roman" panose="02020603050405020304" pitchFamily="18" charset="0"/>
              </a:rPr>
              <a:t> A, </a:t>
            </a:r>
            <a:r>
              <a:rPr lang="en-CA" sz="1800" dirty="0" err="1">
                <a:effectLst/>
                <a:latin typeface="Times New Roman" panose="02020603050405020304" pitchFamily="18" charset="0"/>
                <a:ea typeface="Times New Roman" panose="02020603050405020304" pitchFamily="18" charset="0"/>
              </a:rPr>
              <a:t>Minicuci</a:t>
            </a:r>
            <a:r>
              <a:rPr lang="en-CA" sz="1800" dirty="0">
                <a:effectLst/>
                <a:latin typeface="Times New Roman" panose="02020603050405020304" pitchFamily="18" charset="0"/>
                <a:ea typeface="Times New Roman" panose="02020603050405020304" pitchFamily="18" charset="0"/>
              </a:rPr>
              <a:t> N. </a:t>
            </a:r>
            <a:r>
              <a:rPr lang="en-CA" sz="1800" i="1" dirty="0">
                <a:effectLst/>
                <a:latin typeface="Times New Roman" panose="02020603050405020304" pitchFamily="18" charset="0"/>
                <a:ea typeface="Times New Roman" panose="02020603050405020304" pitchFamily="18" charset="0"/>
              </a:rPr>
              <a:t>Study on Global </a:t>
            </a:r>
            <a:r>
              <a:rPr lang="en-CA" sz="1800" i="1" dirty="0" err="1">
                <a:effectLst/>
                <a:latin typeface="Times New Roman" panose="02020603050405020304" pitchFamily="18" charset="0"/>
                <a:ea typeface="Times New Roman" panose="02020603050405020304" pitchFamily="18" charset="0"/>
              </a:rPr>
              <a:t>AGEing</a:t>
            </a:r>
            <a:r>
              <a:rPr lang="en-CA" sz="1800" i="1" dirty="0">
                <a:effectLst/>
                <a:latin typeface="Times New Roman" panose="02020603050405020304" pitchFamily="18" charset="0"/>
                <a:ea typeface="Times New Roman" panose="02020603050405020304" pitchFamily="18" charset="0"/>
              </a:rPr>
              <a:t> and Adult Health (SAGE) Wave 1 - The Ghana National Report</a:t>
            </a:r>
            <a:r>
              <a:rPr lang="en-CA" sz="1800" dirty="0">
                <a:effectLst/>
                <a:latin typeface="Times New Roman" panose="02020603050405020304" pitchFamily="18" charset="0"/>
                <a:ea typeface="Times New Roman" panose="02020603050405020304" pitchFamily="18" charset="0"/>
              </a:rPr>
              <a:t>.; 2013.</a:t>
            </a:r>
            <a:endParaRPr lang="en-CA" sz="1200" baseline="30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aseline="30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ii </a:t>
            </a:r>
            <a:r>
              <a:rPr lang="en-CA" sz="1800" dirty="0">
                <a:effectLst/>
                <a:latin typeface="Times New Roman" panose="02020603050405020304" pitchFamily="18" charset="0"/>
                <a:ea typeface="Times New Roman" panose="02020603050405020304" pitchFamily="18" charset="0"/>
              </a:rPr>
              <a:t>Kowal P, </a:t>
            </a:r>
            <a:r>
              <a:rPr lang="en-CA" sz="1800" dirty="0" err="1">
                <a:effectLst/>
                <a:latin typeface="Times New Roman" panose="02020603050405020304" pitchFamily="18" charset="0"/>
                <a:ea typeface="Times New Roman" panose="02020603050405020304" pitchFamily="18" charset="0"/>
              </a:rPr>
              <a:t>Chatterji</a:t>
            </a:r>
            <a:r>
              <a:rPr lang="en-CA" sz="1800" dirty="0">
                <a:effectLst/>
                <a:latin typeface="Times New Roman" panose="02020603050405020304" pitchFamily="18" charset="0"/>
                <a:ea typeface="Times New Roman" panose="02020603050405020304" pitchFamily="18" charset="0"/>
              </a:rPr>
              <a:t> S, Naidoo N, et al. Data Resource Profile: The World Health Organization Study on global </a:t>
            </a:r>
            <a:r>
              <a:rPr lang="en-CA" sz="1800" dirty="0" err="1">
                <a:effectLst/>
                <a:latin typeface="Times New Roman" panose="02020603050405020304" pitchFamily="18" charset="0"/>
                <a:ea typeface="Times New Roman" panose="02020603050405020304" pitchFamily="18" charset="0"/>
              </a:rPr>
              <a:t>AGEing</a:t>
            </a:r>
            <a:r>
              <a:rPr lang="en-CA" sz="1800" dirty="0">
                <a:effectLst/>
                <a:latin typeface="Times New Roman" panose="02020603050405020304" pitchFamily="18" charset="0"/>
                <a:ea typeface="Times New Roman" panose="02020603050405020304" pitchFamily="18" charset="0"/>
              </a:rPr>
              <a:t> and adult health (SAGE). </a:t>
            </a:r>
            <a:r>
              <a:rPr lang="en-CA" sz="1800" i="1" dirty="0">
                <a:effectLst/>
                <a:latin typeface="Times New Roman" panose="02020603050405020304" pitchFamily="18" charset="0"/>
                <a:ea typeface="Times New Roman" panose="02020603050405020304" pitchFamily="18" charset="0"/>
              </a:rPr>
              <a:t>Int J Epidemiol</a:t>
            </a:r>
            <a:r>
              <a:rPr lang="en-CA" sz="1800" dirty="0">
                <a:effectLst/>
                <a:latin typeface="Times New Roman" panose="02020603050405020304" pitchFamily="18" charset="0"/>
                <a:ea typeface="Times New Roman" panose="02020603050405020304" pitchFamily="18" charset="0"/>
              </a:rPr>
              <a:t>. 2012;41(6):1639-1649. doi:10.1093/</a:t>
            </a:r>
            <a:r>
              <a:rPr lang="en-CA" sz="1800" dirty="0" err="1">
                <a:effectLst/>
                <a:latin typeface="Times New Roman" panose="02020603050405020304" pitchFamily="18" charset="0"/>
                <a:ea typeface="Times New Roman" panose="02020603050405020304" pitchFamily="18" charset="0"/>
              </a:rPr>
              <a:t>ije</a:t>
            </a:r>
            <a:r>
              <a:rPr lang="en-CA" sz="1800" dirty="0">
                <a:effectLst/>
                <a:latin typeface="Times New Roman" panose="02020603050405020304" pitchFamily="18" charset="0"/>
                <a:ea typeface="Times New Roman" panose="02020603050405020304" pitchFamily="18" charset="0"/>
              </a:rPr>
              <a:t>/dys210</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BDF04DF7-29DD-426F-A2DF-925FFBADB06A}" type="slidenum">
              <a:rPr lang="en-CA" smtClean="0"/>
              <a:t>9</a:t>
            </a:fld>
            <a:endParaRPr lang="en-CA"/>
          </a:p>
        </p:txBody>
      </p:sp>
    </p:spTree>
    <p:extLst>
      <p:ext uri="{BB962C8B-B14F-4D97-AF65-F5344CB8AC3E}">
        <p14:creationId xmlns:p14="http://schemas.microsoft.com/office/powerpoint/2010/main" val="4224480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data used for this study will be from Wave 1 of The World Health Organization’s (WHO) Study on global </a:t>
            </a:r>
            <a:r>
              <a:rPr lang="en-CA"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AGEing</a:t>
            </a:r>
            <a:r>
              <a:rPr lang="en-CA"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adult health (SAGE).</a:t>
            </a:r>
            <a:r>
              <a:rPr lang="en-CA" sz="1200" baseline="30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CA"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This was a single cross-sectional study conducted in Ghana and five other countries from across the world and consisted of a questionnaire administered to persons over 50 years of </a:t>
            </a:r>
            <a:r>
              <a:rPr lang="en-CA"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age.</a:t>
            </a:r>
            <a:r>
              <a:rPr lang="en-CA" sz="1200" baseline="30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CA"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Data from a smaller sample of adults between 18 and 49 years of age is also included, with the original intention to be used as a comparison group for age-related </a:t>
            </a:r>
            <a:r>
              <a:rPr lang="en-CA"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studies.</a:t>
            </a:r>
            <a:r>
              <a:rPr lang="en-CA" sz="1200" baseline="30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ii</a:t>
            </a:r>
            <a:r>
              <a:rPr lang="en-CA"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Wave 1 was conducted between 2007 and 2010 and included 803 participants aged 18-49 and 4305 participants aged 50+, for a total of 5108 individual respondents from </a:t>
            </a:r>
            <a:r>
              <a:rPr lang="en-CA"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Ghana.</a:t>
            </a:r>
            <a:r>
              <a:rPr lang="en-CA" sz="1200" baseline="30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ii</a:t>
            </a:r>
            <a:r>
              <a:rPr lang="en-CA"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questionnaire consists of four main sections, of which we will be using two: the household and individual data </a:t>
            </a:r>
            <a:r>
              <a:rPr lang="en-CA"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sections.</a:t>
            </a:r>
            <a:r>
              <a:rPr lang="en-CA" sz="1200" baseline="30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endParaRPr lang="en-CA" sz="1200"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aseline="30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aseline="30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 </a:t>
            </a:r>
            <a:r>
              <a:rPr lang="en-CA" sz="1800" dirty="0" err="1">
                <a:effectLst/>
                <a:latin typeface="Times New Roman" panose="02020603050405020304" pitchFamily="18" charset="0"/>
                <a:ea typeface="Times New Roman" panose="02020603050405020304" pitchFamily="18" charset="0"/>
              </a:rPr>
              <a:t>Biritwum</a:t>
            </a:r>
            <a:r>
              <a:rPr lang="en-CA" sz="1800" dirty="0">
                <a:effectLst/>
                <a:latin typeface="Times New Roman" panose="02020603050405020304" pitchFamily="18" charset="0"/>
                <a:ea typeface="Times New Roman" panose="02020603050405020304" pitchFamily="18" charset="0"/>
              </a:rPr>
              <a:t> R, Mensah G, </a:t>
            </a:r>
            <a:r>
              <a:rPr lang="en-CA" sz="1800" dirty="0" err="1">
                <a:effectLst/>
                <a:latin typeface="Times New Roman" panose="02020603050405020304" pitchFamily="18" charset="0"/>
                <a:ea typeface="Times New Roman" panose="02020603050405020304" pitchFamily="18" charset="0"/>
              </a:rPr>
              <a:t>Yawson</a:t>
            </a:r>
            <a:r>
              <a:rPr lang="en-CA" sz="1800" dirty="0">
                <a:effectLst/>
                <a:latin typeface="Times New Roman" panose="02020603050405020304" pitchFamily="18" charset="0"/>
                <a:ea typeface="Times New Roman" panose="02020603050405020304" pitchFamily="18" charset="0"/>
              </a:rPr>
              <a:t> A, </a:t>
            </a:r>
            <a:r>
              <a:rPr lang="en-CA" sz="1800" dirty="0" err="1">
                <a:effectLst/>
                <a:latin typeface="Times New Roman" panose="02020603050405020304" pitchFamily="18" charset="0"/>
                <a:ea typeface="Times New Roman" panose="02020603050405020304" pitchFamily="18" charset="0"/>
              </a:rPr>
              <a:t>Minicuci</a:t>
            </a:r>
            <a:r>
              <a:rPr lang="en-CA" sz="1800" dirty="0">
                <a:effectLst/>
                <a:latin typeface="Times New Roman" panose="02020603050405020304" pitchFamily="18" charset="0"/>
                <a:ea typeface="Times New Roman" panose="02020603050405020304" pitchFamily="18" charset="0"/>
              </a:rPr>
              <a:t> N. </a:t>
            </a:r>
            <a:r>
              <a:rPr lang="en-CA" sz="1800" i="1" dirty="0">
                <a:effectLst/>
                <a:latin typeface="Times New Roman" panose="02020603050405020304" pitchFamily="18" charset="0"/>
                <a:ea typeface="Times New Roman" panose="02020603050405020304" pitchFamily="18" charset="0"/>
              </a:rPr>
              <a:t>Study on Global </a:t>
            </a:r>
            <a:r>
              <a:rPr lang="en-CA" sz="1800" i="1" dirty="0" err="1">
                <a:effectLst/>
                <a:latin typeface="Times New Roman" panose="02020603050405020304" pitchFamily="18" charset="0"/>
                <a:ea typeface="Times New Roman" panose="02020603050405020304" pitchFamily="18" charset="0"/>
              </a:rPr>
              <a:t>AGEing</a:t>
            </a:r>
            <a:r>
              <a:rPr lang="en-CA" sz="1800" i="1" dirty="0">
                <a:effectLst/>
                <a:latin typeface="Times New Roman" panose="02020603050405020304" pitchFamily="18" charset="0"/>
                <a:ea typeface="Times New Roman" panose="02020603050405020304" pitchFamily="18" charset="0"/>
              </a:rPr>
              <a:t> and Adult Health (SAGE) Wave 1 - The Ghana National Report</a:t>
            </a:r>
            <a:r>
              <a:rPr lang="en-CA" sz="1800" dirty="0">
                <a:effectLst/>
                <a:latin typeface="Times New Roman" panose="02020603050405020304" pitchFamily="18" charset="0"/>
                <a:ea typeface="Times New Roman" panose="02020603050405020304" pitchFamily="18" charset="0"/>
              </a:rPr>
              <a:t>.; 2013.</a:t>
            </a:r>
            <a:endParaRPr lang="en-CA" sz="1200" baseline="30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aseline="30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ii </a:t>
            </a:r>
            <a:r>
              <a:rPr lang="en-CA" sz="1800" dirty="0">
                <a:effectLst/>
                <a:latin typeface="Times New Roman" panose="02020603050405020304" pitchFamily="18" charset="0"/>
                <a:ea typeface="Times New Roman" panose="02020603050405020304" pitchFamily="18" charset="0"/>
              </a:rPr>
              <a:t>Kowal P, </a:t>
            </a:r>
            <a:r>
              <a:rPr lang="en-CA" sz="1800" dirty="0" err="1">
                <a:effectLst/>
                <a:latin typeface="Times New Roman" panose="02020603050405020304" pitchFamily="18" charset="0"/>
                <a:ea typeface="Times New Roman" panose="02020603050405020304" pitchFamily="18" charset="0"/>
              </a:rPr>
              <a:t>Chatterji</a:t>
            </a:r>
            <a:r>
              <a:rPr lang="en-CA" sz="1800" dirty="0">
                <a:effectLst/>
                <a:latin typeface="Times New Roman" panose="02020603050405020304" pitchFamily="18" charset="0"/>
                <a:ea typeface="Times New Roman" panose="02020603050405020304" pitchFamily="18" charset="0"/>
              </a:rPr>
              <a:t> S, Naidoo N, et al. Data Resource Profile: The World Health Organization Study on global </a:t>
            </a:r>
            <a:r>
              <a:rPr lang="en-CA" sz="1800" dirty="0" err="1">
                <a:effectLst/>
                <a:latin typeface="Times New Roman" panose="02020603050405020304" pitchFamily="18" charset="0"/>
                <a:ea typeface="Times New Roman" panose="02020603050405020304" pitchFamily="18" charset="0"/>
              </a:rPr>
              <a:t>AGEing</a:t>
            </a:r>
            <a:r>
              <a:rPr lang="en-CA" sz="1800" dirty="0">
                <a:effectLst/>
                <a:latin typeface="Times New Roman" panose="02020603050405020304" pitchFamily="18" charset="0"/>
                <a:ea typeface="Times New Roman" panose="02020603050405020304" pitchFamily="18" charset="0"/>
              </a:rPr>
              <a:t> and adult health (SAGE). </a:t>
            </a:r>
            <a:r>
              <a:rPr lang="en-CA" sz="1800" i="1" dirty="0">
                <a:effectLst/>
                <a:latin typeface="Times New Roman" panose="02020603050405020304" pitchFamily="18" charset="0"/>
                <a:ea typeface="Times New Roman" panose="02020603050405020304" pitchFamily="18" charset="0"/>
              </a:rPr>
              <a:t>Int J Epidemiol</a:t>
            </a:r>
            <a:r>
              <a:rPr lang="en-CA" sz="1800" dirty="0">
                <a:effectLst/>
                <a:latin typeface="Times New Roman" panose="02020603050405020304" pitchFamily="18" charset="0"/>
                <a:ea typeface="Times New Roman" panose="02020603050405020304" pitchFamily="18" charset="0"/>
              </a:rPr>
              <a:t>. 2012;41(6):1639-1649. doi:10.1093/</a:t>
            </a:r>
            <a:r>
              <a:rPr lang="en-CA" sz="1800" dirty="0" err="1">
                <a:effectLst/>
                <a:latin typeface="Times New Roman" panose="02020603050405020304" pitchFamily="18" charset="0"/>
                <a:ea typeface="Times New Roman" panose="02020603050405020304" pitchFamily="18" charset="0"/>
              </a:rPr>
              <a:t>ije</a:t>
            </a:r>
            <a:r>
              <a:rPr lang="en-CA" sz="1800" dirty="0">
                <a:effectLst/>
                <a:latin typeface="Times New Roman" panose="02020603050405020304" pitchFamily="18" charset="0"/>
                <a:ea typeface="Times New Roman" panose="02020603050405020304" pitchFamily="18" charset="0"/>
              </a:rPr>
              <a:t>/dys210</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BDF04DF7-29DD-426F-A2DF-925FFBADB06A}" type="slidenum">
              <a:rPr lang="en-CA" smtClean="0"/>
              <a:t>10</a:t>
            </a:fld>
            <a:endParaRPr lang="en-CA"/>
          </a:p>
        </p:txBody>
      </p:sp>
    </p:spTree>
    <p:extLst>
      <p:ext uri="{BB962C8B-B14F-4D97-AF65-F5344CB8AC3E}">
        <p14:creationId xmlns:p14="http://schemas.microsoft.com/office/powerpoint/2010/main" val="366015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endParaRPr lang="en-US" noProof="0" dirty="0"/>
          </a:p>
        </p:txBody>
      </p:sp>
    </p:spTree>
    <p:extLst>
      <p:ext uri="{BB962C8B-B14F-4D97-AF65-F5344CB8AC3E}">
        <p14:creationId xmlns:p14="http://schemas.microsoft.com/office/powerpoint/2010/main" val="237236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a:xfrm>
            <a:off x="1097280" y="2343884"/>
            <a:ext cx="10058400" cy="376089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128930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extLst>
      <p:ext uri="{BB962C8B-B14F-4D97-AF65-F5344CB8AC3E}">
        <p14:creationId xmlns:p14="http://schemas.microsoft.com/office/powerpoint/2010/main" val="2637201985"/>
      </p:ext>
    </p:extLst>
  </p:cSld>
  <p:clrMapOvr>
    <a:masterClrMapping/>
  </p:clrMapOvr>
  <p:extLst>
    <p:ext uri="{DCECCB84-F9BA-43D5-87BE-67443E8EF086}">
      <p15:sldGuideLst xmlns:p15="http://schemas.microsoft.com/office/powerpoint/2012/main">
        <p15:guide id="1" orient="horz" pos="10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Vidow">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hasCustomPrompt="1"/>
          </p:nvPr>
        </p:nvSpPr>
        <p:spPr>
          <a:xfrm>
            <a:off x="1097280" y="2459736"/>
            <a:ext cx="9912096" cy="3760891"/>
          </a:xfrm>
          <a:solidFill>
            <a:schemeClr val="bg1"/>
          </a:solid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add video</a:t>
            </a:r>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128930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extLst>
      <p:ext uri="{BB962C8B-B14F-4D97-AF65-F5344CB8AC3E}">
        <p14:creationId xmlns:p14="http://schemas.microsoft.com/office/powerpoint/2010/main" val="3323407971"/>
      </p:ext>
    </p:extLst>
  </p:cSld>
  <p:clrMapOvr>
    <a:masterClrMapping/>
  </p:clrMapOvr>
  <p:extLst>
    <p:ext uri="{DCECCB84-F9BA-43D5-87BE-67443E8EF086}">
      <p15:sldGuideLst xmlns:p15="http://schemas.microsoft.com/office/powerpoint/2012/main">
        <p15:guide id="1" orient="horz" pos="10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216333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216333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216333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1268337"/>
            <a:ext cx="10058400" cy="58758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extLst>
      <p:ext uri="{BB962C8B-B14F-4D97-AF65-F5344CB8AC3E}">
        <p14:creationId xmlns:p14="http://schemas.microsoft.com/office/powerpoint/2010/main" val="1775999287"/>
      </p:ext>
    </p:extLst>
  </p:cSld>
  <p:clrMapOvr>
    <a:masterClrMapping/>
  </p:clrMapOvr>
  <p:extLst>
    <p:ext uri="{DCECCB84-F9BA-43D5-87BE-67443E8EF086}">
      <p15:sldGuideLst xmlns:p15="http://schemas.microsoft.com/office/powerpoint/2012/main">
        <p15:guide id="1" orient="horz" pos="10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097280" y="942870"/>
            <a:ext cx="4157296" cy="1292750"/>
          </a:xfrm>
          <a:prstGeom prst="rect">
            <a:avLst/>
          </a:prstGeom>
        </p:spPr>
        <p:txBody>
          <a:bodyPr vert="horz" lIns="91440" tIns="45720" rIns="91440" bIns="45720" rtlCol="0" anchor="ctr">
            <a:normAutofit/>
          </a:bodyPr>
          <a:lstStyle>
            <a:lvl1pPr>
              <a:defRPr cap="all" baseline="0"/>
            </a:lvl1pPr>
          </a:lstStyle>
          <a:p>
            <a:r>
              <a:rPr lang="en-US" noProof="0" dirty="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097280"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344578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11/25/2022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dirty="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dirty="0"/>
              <a:t>Quote Goes Here</a:t>
            </a:r>
          </a:p>
        </p:txBody>
      </p:sp>
    </p:spTree>
    <p:extLst>
      <p:ext uri="{BB962C8B-B14F-4D97-AF65-F5344CB8AC3E}">
        <p14:creationId xmlns:p14="http://schemas.microsoft.com/office/powerpoint/2010/main" val="1148571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11/25/2022</a:t>
            </a:fld>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lnSpc>
                <a:spcPts val="2000"/>
              </a:lnSpc>
              <a:buClr>
                <a:schemeClr val="tx1"/>
              </a:buClr>
              <a:buFont typeface="+mj-lt"/>
              <a:buAutoNum type="arabicPeriod"/>
              <a:defRPr sz="1600">
                <a:solidFill>
                  <a:schemeClr val="tx1"/>
                </a:solidFill>
              </a:defRPr>
            </a:lvl1pPr>
            <a:lvl2pPr marL="544068" indent="-342900">
              <a:lnSpc>
                <a:spcPts val="2000"/>
              </a:lnSpc>
              <a:buClr>
                <a:schemeClr val="tx1"/>
              </a:buClr>
              <a:buFont typeface="+mj-lt"/>
              <a:buAutoNum type="arabicPeriod"/>
              <a:defRPr sz="1600">
                <a:solidFill>
                  <a:schemeClr val="tx1"/>
                </a:solidFill>
              </a:defRPr>
            </a:lvl2pPr>
            <a:lvl3pPr marL="612648" indent="-228600">
              <a:lnSpc>
                <a:spcPts val="2000"/>
              </a:lnSpc>
              <a:buClr>
                <a:schemeClr val="tx1"/>
              </a:buClr>
              <a:buFont typeface="+mj-lt"/>
              <a:buAutoNum type="arabicPeriod"/>
              <a:defRPr sz="1600">
                <a:solidFill>
                  <a:schemeClr val="tx1"/>
                </a:solidFill>
              </a:defRPr>
            </a:lvl3pPr>
            <a:lvl4pPr marL="795528" indent="-228600">
              <a:lnSpc>
                <a:spcPts val="2000"/>
              </a:lnSpc>
              <a:buClr>
                <a:schemeClr val="tx1"/>
              </a:buClr>
              <a:buFont typeface="+mj-lt"/>
              <a:buAutoNum type="arabicPeriod"/>
              <a:defRPr sz="1600">
                <a:solidFill>
                  <a:schemeClr val="tx1"/>
                </a:solidFill>
              </a:defRPr>
            </a:lvl4pPr>
            <a:lvl5pPr marL="978408" indent="-228600">
              <a:lnSpc>
                <a:spcPts val="2000"/>
              </a:lnSpc>
              <a:buClr>
                <a:schemeClr val="tx1"/>
              </a:buClr>
              <a:buFont typeface="+mj-lt"/>
              <a:buAutoNum type="arabicPeriod"/>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557352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1283833"/>
            <a:ext cx="5711810" cy="587584"/>
          </a:xfrm>
          <a:prstGeom prst="rect">
            <a:avLst/>
          </a:prstGeom>
        </p:spPr>
        <p:txBody>
          <a:bodyPr vert="horz" lIns="91440" tIns="45720" rIns="91440" bIns="45720" rtlCol="0" anchor="ctr">
            <a:normAutofit/>
          </a:bodyPr>
          <a:lstStyle/>
          <a:p>
            <a:r>
              <a:rPr lang="en-US" noProof="0" dirty="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2286000"/>
            <a:ext cx="5711810" cy="3630168"/>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30936"/>
            <a:ext cx="4589130" cy="5586984"/>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28422162"/>
      </p:ext>
    </p:extLst>
  </p:cSld>
  <p:clrMapOvr>
    <a:masterClrMapping/>
  </p:clrMapOvr>
  <p:extLst>
    <p:ext uri="{DCECCB84-F9BA-43D5-87BE-67443E8EF086}">
      <p15:sldGuideLst xmlns:p15="http://schemas.microsoft.com/office/powerpoint/2012/main">
        <p15:guide id="1" orient="horz" pos="10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30936"/>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4263349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11/25/2022</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725715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5.xml"/><Relationship Id="rId11" Type="http://schemas.openxmlformats.org/officeDocument/2006/relationships/diagramColors" Target="../diagrams/colors50.xml"/><Relationship Id="rId5" Type="http://schemas.openxmlformats.org/officeDocument/2006/relationships/diagramQuickStyle" Target="../diagrams/quickStyle5.xml"/><Relationship Id="rId10" Type="http://schemas.openxmlformats.org/officeDocument/2006/relationships/diagramQuickStyle" Target="../diagrams/quickStyle50.xml"/><Relationship Id="rId4" Type="http://schemas.openxmlformats.org/officeDocument/2006/relationships/diagramLayout" Target="../diagrams/layout5.xml"/><Relationship Id="rId9" Type="http://schemas.openxmlformats.org/officeDocument/2006/relationships/diagramLayout" Target="../diagrams/layout50.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9.svg"/></Relationships>
</file>

<file path=ppt/slides/_rels/slide1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sv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7.jpe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38.png"/><Relationship Id="rId4" Type="http://schemas.openxmlformats.org/officeDocument/2006/relationships/image" Target="../media/image36.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41.svg"/></Relationships>
</file>

<file path=ppt/slides/_rels/slide22.xml.rels><?xml version="1.0" encoding="UTF-8" standalone="yes"?>
<Relationships xmlns="http://schemas.openxmlformats.org/package/2006/relationships"><Relationship Id="rId3" Type="http://schemas.openxmlformats.org/officeDocument/2006/relationships/hyperlink" Target="https://www.paho.org/en/topics/noncommunicable-diseases#:~:text=These%20conditions%20include%20cancers%2C%20cardiovascular,inactivity%20and%20eating%20unhealthy%20diets" TargetMode="External"/><Relationship Id="rId2" Type="http://schemas.openxmlformats.org/officeDocument/2006/relationships/hyperlink" Target="https://www.who.int/news-room/fact-sheets/detail/noncommunicable-disease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trade.gov/ghana-country-commercial-guid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5CFD697-40BD-AC6D-9B7D-231EE75187B4}"/>
              </a:ext>
            </a:extLst>
          </p:cNvPr>
          <p:cNvSpPr>
            <a:spLocks noGrp="1"/>
          </p:cNvSpPr>
          <p:nvPr>
            <p:ph type="ctrTitle"/>
          </p:nvPr>
        </p:nvSpPr>
        <p:spPr>
          <a:xfrm>
            <a:off x="914400" y="1484843"/>
            <a:ext cx="10058400" cy="1812433"/>
          </a:xfrm>
        </p:spPr>
        <p:txBody>
          <a:bodyPr>
            <a:normAutofit fontScale="90000"/>
          </a:bodyPr>
          <a:lstStyle/>
          <a:p>
            <a:r>
              <a:rPr lang="en-US" sz="3600" dirty="0"/>
              <a:t>Exploring the causal relationship between non-communicable disease multimorbidity, catastrophic health expenditure, and it’s impacts on quality of life in Ghana. </a:t>
            </a:r>
          </a:p>
        </p:txBody>
      </p:sp>
      <p:sp>
        <p:nvSpPr>
          <p:cNvPr id="10" name="Subtitle 2">
            <a:extLst>
              <a:ext uri="{FF2B5EF4-FFF2-40B4-BE49-F238E27FC236}">
                <a16:creationId xmlns:a16="http://schemas.microsoft.com/office/drawing/2014/main" id="{A0100D1C-5B2C-ECB4-2AD6-13453F21F866}"/>
              </a:ext>
            </a:extLst>
          </p:cNvPr>
          <p:cNvSpPr>
            <a:spLocks noGrp="1"/>
          </p:cNvSpPr>
          <p:nvPr>
            <p:ph type="subTitle" idx="1"/>
          </p:nvPr>
        </p:nvSpPr>
        <p:spPr>
          <a:xfrm>
            <a:off x="968189" y="4418972"/>
            <a:ext cx="10004611" cy="1812432"/>
          </a:xfrm>
        </p:spPr>
        <p:txBody>
          <a:bodyPr>
            <a:normAutofit/>
          </a:bodyPr>
          <a:lstStyle/>
          <a:p>
            <a:pPr algn="r"/>
            <a:r>
              <a:rPr lang="en-US" sz="1900" dirty="0"/>
              <a:t>Jessica Morgan &amp; Chantal Valiquette</a:t>
            </a:r>
          </a:p>
          <a:p>
            <a:pPr algn="r"/>
            <a:r>
              <a:rPr lang="en-US" sz="1400" dirty="0"/>
              <a:t>December 2, 2022</a:t>
            </a:r>
          </a:p>
          <a:p>
            <a:pPr algn="r"/>
            <a:r>
              <a:rPr lang="en-US" sz="1400" dirty="0"/>
              <a:t>Health Econometrics I</a:t>
            </a:r>
          </a:p>
          <a:p>
            <a:pPr algn="r"/>
            <a:r>
              <a:rPr lang="en-US" sz="1400" dirty="0"/>
              <a:t>HAD 5744</a:t>
            </a:r>
          </a:p>
        </p:txBody>
      </p:sp>
      <p:sp>
        <p:nvSpPr>
          <p:cNvPr id="4" name="Arrow: Right 3">
            <a:extLst>
              <a:ext uri="{FF2B5EF4-FFF2-40B4-BE49-F238E27FC236}">
                <a16:creationId xmlns:a16="http://schemas.microsoft.com/office/drawing/2014/main" id="{97147F49-52B0-5BF7-4E42-D55562D1DBED}"/>
              </a:ext>
            </a:extLst>
          </p:cNvPr>
          <p:cNvSpPr/>
          <p:nvPr/>
        </p:nvSpPr>
        <p:spPr>
          <a:xfrm>
            <a:off x="914400" y="3503919"/>
            <a:ext cx="10058400" cy="484094"/>
          </a:xfrm>
          <a:prstGeom prst="rightArrow">
            <a:avLst/>
          </a:prstGeom>
          <a:solidFill>
            <a:schemeClr val="bg1">
              <a:lumMod val="75000"/>
            </a:schemeClr>
          </a:solidFill>
          <a:ln>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Arrow: Left 4">
            <a:extLst>
              <a:ext uri="{FF2B5EF4-FFF2-40B4-BE49-F238E27FC236}">
                <a16:creationId xmlns:a16="http://schemas.microsoft.com/office/drawing/2014/main" id="{6F9E0F76-256F-19A9-1F32-F9110EC5159C}"/>
              </a:ext>
            </a:extLst>
          </p:cNvPr>
          <p:cNvSpPr/>
          <p:nvPr/>
        </p:nvSpPr>
        <p:spPr>
          <a:xfrm>
            <a:off x="5006148" y="4088232"/>
            <a:ext cx="5885969" cy="230521"/>
          </a:xfrm>
          <a:prstGeom prst="leftArrow">
            <a:avLst/>
          </a:prstGeom>
          <a:solidFill>
            <a:schemeClr val="bg1">
              <a:lumMod val="75000"/>
            </a:schemeClr>
          </a:solidFill>
          <a:ln>
            <a:solidFill>
              <a:schemeClr val="bg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1663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B3C6403-F5B6-0784-C092-0A591D9713DD}"/>
              </a:ext>
            </a:extLst>
          </p:cNvPr>
          <p:cNvSpPr>
            <a:spLocks noGrp="1"/>
          </p:cNvSpPr>
          <p:nvPr>
            <p:ph type="title"/>
          </p:nvPr>
        </p:nvSpPr>
        <p:spPr>
          <a:xfrm>
            <a:off x="786595" y="302917"/>
            <a:ext cx="2352851" cy="3590709"/>
          </a:xfrm>
        </p:spPr>
        <p:txBody>
          <a:bodyPr anchor="ctr">
            <a:normAutofit/>
          </a:bodyPr>
          <a:lstStyle/>
          <a:p>
            <a:r>
              <a:rPr lang="en-US" dirty="0"/>
              <a:t>Visualizing the Data:</a:t>
            </a:r>
            <a:br>
              <a:rPr lang="en-US" dirty="0"/>
            </a:br>
            <a:r>
              <a:rPr lang="en-US" dirty="0"/>
              <a:t>Summary Statistics</a:t>
            </a:r>
          </a:p>
        </p:txBody>
      </p:sp>
      <p:sp>
        <p:nvSpPr>
          <p:cNvPr id="7" name="TextBox 6">
            <a:extLst>
              <a:ext uri="{FF2B5EF4-FFF2-40B4-BE49-F238E27FC236}">
                <a16:creationId xmlns:a16="http://schemas.microsoft.com/office/drawing/2014/main" id="{24BC391A-5346-8D9E-3A0C-53B8C4E87280}"/>
              </a:ext>
            </a:extLst>
          </p:cNvPr>
          <p:cNvSpPr txBox="1"/>
          <p:nvPr/>
        </p:nvSpPr>
        <p:spPr>
          <a:xfrm>
            <a:off x="6454588" y="5624713"/>
            <a:ext cx="4441372" cy="307777"/>
          </a:xfrm>
          <a:prstGeom prst="rect">
            <a:avLst/>
          </a:prstGeom>
          <a:noFill/>
        </p:spPr>
        <p:txBody>
          <a:bodyPr wrap="square" rtlCol="0">
            <a:spAutoFit/>
          </a:bodyPr>
          <a:lstStyle/>
          <a:p>
            <a:pPr algn="r"/>
            <a:r>
              <a:rPr lang="en-CA" sz="1400" dirty="0">
                <a:solidFill>
                  <a:schemeClr val="accent6">
                    <a:lumMod val="75000"/>
                  </a:schemeClr>
                </a:solidFill>
              </a:rPr>
              <a:t>References: [20-21]</a:t>
            </a:r>
          </a:p>
        </p:txBody>
      </p:sp>
      <p:sp>
        <p:nvSpPr>
          <p:cNvPr id="4" name="TextBox 3">
            <a:extLst>
              <a:ext uri="{FF2B5EF4-FFF2-40B4-BE49-F238E27FC236}">
                <a16:creationId xmlns:a16="http://schemas.microsoft.com/office/drawing/2014/main" id="{F485DA1A-EA2A-D450-3AF9-6AC26239B88A}"/>
              </a:ext>
            </a:extLst>
          </p:cNvPr>
          <p:cNvSpPr txBox="1"/>
          <p:nvPr/>
        </p:nvSpPr>
        <p:spPr>
          <a:xfrm>
            <a:off x="3047104" y="3247023"/>
            <a:ext cx="6094206" cy="369332"/>
          </a:xfrm>
          <a:prstGeom prst="rect">
            <a:avLst/>
          </a:prstGeom>
          <a:noFill/>
        </p:spPr>
        <p:txBody>
          <a:bodyPr wrap="square">
            <a:spAutoFit/>
          </a:bodyPr>
          <a:lstStyle/>
          <a:p>
            <a:r>
              <a:rPr lang="en-CA" b="0" dirty="0">
                <a:effectLst/>
              </a:rPr>
              <a:t> </a:t>
            </a:r>
            <a:endParaRPr lang="en-CA" dirty="0"/>
          </a:p>
        </p:txBody>
      </p:sp>
      <p:sp>
        <p:nvSpPr>
          <p:cNvPr id="6" name="TextBox 5">
            <a:extLst>
              <a:ext uri="{FF2B5EF4-FFF2-40B4-BE49-F238E27FC236}">
                <a16:creationId xmlns:a16="http://schemas.microsoft.com/office/drawing/2014/main" id="{2922DFD6-272B-7857-5D4E-EA84073B340E}"/>
              </a:ext>
            </a:extLst>
          </p:cNvPr>
          <p:cNvSpPr txBox="1"/>
          <p:nvPr/>
        </p:nvSpPr>
        <p:spPr>
          <a:xfrm>
            <a:off x="3047104" y="3247023"/>
            <a:ext cx="6094206" cy="369332"/>
          </a:xfrm>
          <a:prstGeom prst="rect">
            <a:avLst/>
          </a:prstGeom>
          <a:noFill/>
        </p:spPr>
        <p:txBody>
          <a:bodyPr wrap="square">
            <a:spAutoFit/>
          </a:bodyPr>
          <a:lstStyle/>
          <a:p>
            <a:r>
              <a:rPr lang="en-CA" b="0" dirty="0">
                <a:effectLst/>
              </a:rPr>
              <a:t> </a:t>
            </a:r>
            <a:endParaRPr lang="en-CA" dirty="0"/>
          </a:p>
        </p:txBody>
      </p:sp>
      <p:pic>
        <p:nvPicPr>
          <p:cNvPr id="12" name="Picture 11">
            <a:extLst>
              <a:ext uri="{FF2B5EF4-FFF2-40B4-BE49-F238E27FC236}">
                <a16:creationId xmlns:a16="http://schemas.microsoft.com/office/drawing/2014/main" id="{A04AEB61-7F56-C04C-DA16-1E523525C779}"/>
              </a:ext>
            </a:extLst>
          </p:cNvPr>
          <p:cNvPicPr>
            <a:picLocks noChangeAspect="1"/>
          </p:cNvPicPr>
          <p:nvPr/>
        </p:nvPicPr>
        <p:blipFill rotWithShape="1">
          <a:blip r:embed="rId3"/>
          <a:srcRect l="26507" t="29693" r="11588" b="10117"/>
          <a:stretch/>
        </p:blipFill>
        <p:spPr>
          <a:xfrm>
            <a:off x="3139446" y="1097389"/>
            <a:ext cx="8277968" cy="4527324"/>
          </a:xfrm>
          <a:prstGeom prst="rect">
            <a:avLst/>
          </a:prstGeom>
        </p:spPr>
      </p:pic>
    </p:spTree>
    <p:extLst>
      <p:ext uri="{BB962C8B-B14F-4D97-AF65-F5344CB8AC3E}">
        <p14:creationId xmlns:p14="http://schemas.microsoft.com/office/powerpoint/2010/main" val="1920597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B4A9D5E-4D14-E4DD-0DE5-C8242FA0CEC9}"/>
              </a:ext>
            </a:extLst>
          </p:cNvPr>
          <p:cNvSpPr>
            <a:spLocks noGrp="1"/>
          </p:cNvSpPr>
          <p:nvPr>
            <p:ph type="title"/>
          </p:nvPr>
        </p:nvSpPr>
        <p:spPr>
          <a:xfrm>
            <a:off x="635000" y="3135207"/>
            <a:ext cx="5460992" cy="587584"/>
          </a:xfrm>
        </p:spPr>
        <p:txBody>
          <a:bodyPr anchor="ctr">
            <a:normAutofit/>
          </a:bodyPr>
          <a:lstStyle/>
          <a:p>
            <a:r>
              <a:rPr lang="en-US" sz="3400"/>
              <a:t>Methods</a:t>
            </a:r>
          </a:p>
        </p:txBody>
      </p:sp>
      <p:sp>
        <p:nvSpPr>
          <p:cNvPr id="10" name="Content Placeholder 2">
            <a:extLst>
              <a:ext uri="{FF2B5EF4-FFF2-40B4-BE49-F238E27FC236}">
                <a16:creationId xmlns:a16="http://schemas.microsoft.com/office/drawing/2014/main" id="{D3927FF1-F839-1DBC-6409-8D961ECA4035}"/>
              </a:ext>
            </a:extLst>
          </p:cNvPr>
          <p:cNvSpPr>
            <a:spLocks noGrp="1"/>
          </p:cNvSpPr>
          <p:nvPr>
            <p:ph sz="half" idx="2"/>
          </p:nvPr>
        </p:nvSpPr>
        <p:spPr>
          <a:xfrm>
            <a:off x="7540794" y="831286"/>
            <a:ext cx="4016206" cy="5195425"/>
          </a:xfrm>
        </p:spPr>
        <p:txBody>
          <a:bodyPr anchor="ctr">
            <a:normAutofit/>
          </a:bodyPr>
          <a:lstStyle/>
          <a:p>
            <a:r>
              <a:rPr lang="en-US" dirty="0"/>
              <a:t>Incorporating Variables</a:t>
            </a:r>
          </a:p>
          <a:p>
            <a:r>
              <a:rPr lang="en-US" dirty="0"/>
              <a:t>Finding an Instrument Variable (IV)</a:t>
            </a:r>
          </a:p>
          <a:p>
            <a:r>
              <a:rPr lang="en-US" dirty="0"/>
              <a:t>Aim 1</a:t>
            </a:r>
          </a:p>
          <a:p>
            <a:r>
              <a:rPr lang="en-US" dirty="0"/>
              <a:t>Aim 2</a:t>
            </a:r>
          </a:p>
        </p:txBody>
      </p:sp>
    </p:spTree>
    <p:extLst>
      <p:ext uri="{BB962C8B-B14F-4D97-AF65-F5344CB8AC3E}">
        <p14:creationId xmlns:p14="http://schemas.microsoft.com/office/powerpoint/2010/main" val="240561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B4A9D5E-4D14-E4DD-0DE5-C8242FA0CEC9}"/>
              </a:ext>
            </a:extLst>
          </p:cNvPr>
          <p:cNvSpPr>
            <a:spLocks noGrp="1"/>
          </p:cNvSpPr>
          <p:nvPr>
            <p:ph type="title"/>
          </p:nvPr>
        </p:nvSpPr>
        <p:spPr>
          <a:xfrm>
            <a:off x="1097280" y="1096552"/>
            <a:ext cx="10058400" cy="1289304"/>
          </a:xfrm>
        </p:spPr>
        <p:txBody>
          <a:bodyPr anchor="ctr">
            <a:normAutofit/>
          </a:bodyPr>
          <a:lstStyle/>
          <a:p>
            <a:r>
              <a:rPr lang="en-US" dirty="0"/>
              <a:t>Incorporating Variables: </a:t>
            </a:r>
            <a:br>
              <a:rPr lang="en-US" dirty="0"/>
            </a:br>
            <a:r>
              <a:rPr lang="en-US" dirty="0"/>
              <a:t>Calculating CHE</a:t>
            </a:r>
          </a:p>
        </p:txBody>
      </p:sp>
      <mc:AlternateContent xmlns:mc="http://schemas.openxmlformats.org/markup-compatibility/2006" xmlns:a14="http://schemas.microsoft.com/office/drawing/2010/main">
        <mc:Choice Requires="a14">
          <p:graphicFrame>
            <p:nvGraphicFramePr>
              <p:cNvPr id="12" name="Content Placeholder 2">
                <a:extLst>
                  <a:ext uri="{FF2B5EF4-FFF2-40B4-BE49-F238E27FC236}">
                    <a16:creationId xmlns:a16="http://schemas.microsoft.com/office/drawing/2014/main" id="{02908493-663C-09D3-1162-D9DA8E963733}"/>
                  </a:ext>
                </a:extLst>
              </p:cNvPr>
              <p:cNvGraphicFramePr>
                <a:graphicFrameLocks noGrp="1"/>
              </p:cNvGraphicFramePr>
              <p:nvPr>
                <p:ph idx="1"/>
                <p:extLst>
                  <p:ext uri="{D42A27DB-BD31-4B8C-83A1-F6EECF244321}">
                    <p14:modId xmlns:p14="http://schemas.microsoft.com/office/powerpoint/2010/main" val="3007725130"/>
                  </p:ext>
                </p:extLst>
              </p:nvPr>
            </p:nvGraphicFramePr>
            <p:xfrm>
              <a:off x="1097280" y="2232175"/>
              <a:ext cx="9912096" cy="37608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12" name="Content Placeholder 2">
                <a:extLst>
                  <a:ext uri="{FF2B5EF4-FFF2-40B4-BE49-F238E27FC236}">
                    <a16:creationId xmlns:a16="http://schemas.microsoft.com/office/drawing/2014/main" id="{02908493-663C-09D3-1162-D9DA8E963733}"/>
                  </a:ext>
                </a:extLst>
              </p:cNvPr>
              <p:cNvGraphicFramePr>
                <a:graphicFrameLocks noGrp="1"/>
              </p:cNvGraphicFramePr>
              <p:nvPr>
                <p:ph idx="1"/>
                <p:extLst>
                  <p:ext uri="{D42A27DB-BD31-4B8C-83A1-F6EECF244321}">
                    <p14:modId xmlns:p14="http://schemas.microsoft.com/office/powerpoint/2010/main" val="3007725130"/>
                  </p:ext>
                </p:extLst>
              </p:nvPr>
            </p:nvGraphicFramePr>
            <p:xfrm>
              <a:off x="1097280" y="2232175"/>
              <a:ext cx="9912096" cy="376089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2" name="TextBox 1">
            <a:extLst>
              <a:ext uri="{FF2B5EF4-FFF2-40B4-BE49-F238E27FC236}">
                <a16:creationId xmlns:a16="http://schemas.microsoft.com/office/drawing/2014/main" id="{F921C89B-C2A8-A3C5-0184-23E23329D702}"/>
              </a:ext>
            </a:extLst>
          </p:cNvPr>
          <p:cNvSpPr txBox="1"/>
          <p:nvPr/>
        </p:nvSpPr>
        <p:spPr>
          <a:xfrm>
            <a:off x="6454588" y="5624713"/>
            <a:ext cx="4441372" cy="307777"/>
          </a:xfrm>
          <a:prstGeom prst="rect">
            <a:avLst/>
          </a:prstGeom>
          <a:noFill/>
        </p:spPr>
        <p:txBody>
          <a:bodyPr wrap="square" rtlCol="0">
            <a:spAutoFit/>
          </a:bodyPr>
          <a:lstStyle/>
          <a:p>
            <a:pPr algn="r"/>
            <a:r>
              <a:rPr lang="en-CA" sz="1400" dirty="0">
                <a:solidFill>
                  <a:schemeClr val="accent6">
                    <a:lumMod val="75000"/>
                  </a:schemeClr>
                </a:solidFill>
              </a:rPr>
              <a:t>References: [22]</a:t>
            </a:r>
          </a:p>
        </p:txBody>
      </p:sp>
    </p:spTree>
    <p:extLst>
      <p:ext uri="{BB962C8B-B14F-4D97-AF65-F5344CB8AC3E}">
        <p14:creationId xmlns:p14="http://schemas.microsoft.com/office/powerpoint/2010/main" val="3608051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B4A9D5E-4D14-E4DD-0DE5-C8242FA0CEC9}"/>
              </a:ext>
            </a:extLst>
          </p:cNvPr>
          <p:cNvSpPr>
            <a:spLocks noGrp="1"/>
          </p:cNvSpPr>
          <p:nvPr>
            <p:ph type="title"/>
          </p:nvPr>
        </p:nvSpPr>
        <p:spPr>
          <a:xfrm>
            <a:off x="1097280" y="1096552"/>
            <a:ext cx="10058400" cy="1289304"/>
          </a:xfrm>
        </p:spPr>
        <p:txBody>
          <a:bodyPr anchor="ctr">
            <a:normAutofit/>
          </a:bodyPr>
          <a:lstStyle/>
          <a:p>
            <a:r>
              <a:rPr lang="en-US" dirty="0"/>
              <a:t>Incorporating Variables: </a:t>
            </a:r>
            <a:br>
              <a:rPr lang="en-US" dirty="0"/>
            </a:br>
            <a:r>
              <a:rPr lang="en-US" dirty="0"/>
              <a:t>Defining NCD MM and Q</a:t>
            </a:r>
            <a:r>
              <a:rPr lang="en-US" sz="1800" dirty="0"/>
              <a:t>o</a:t>
            </a:r>
            <a:r>
              <a:rPr lang="en-US" dirty="0"/>
              <a:t>L </a:t>
            </a:r>
          </a:p>
        </p:txBody>
      </p:sp>
      <p:sp>
        <p:nvSpPr>
          <p:cNvPr id="2" name="TextBox 1">
            <a:extLst>
              <a:ext uri="{FF2B5EF4-FFF2-40B4-BE49-F238E27FC236}">
                <a16:creationId xmlns:a16="http://schemas.microsoft.com/office/drawing/2014/main" id="{F921C89B-C2A8-A3C5-0184-23E23329D702}"/>
              </a:ext>
            </a:extLst>
          </p:cNvPr>
          <p:cNvSpPr txBox="1"/>
          <p:nvPr/>
        </p:nvSpPr>
        <p:spPr>
          <a:xfrm>
            <a:off x="6454588" y="5624713"/>
            <a:ext cx="4441372" cy="307777"/>
          </a:xfrm>
          <a:prstGeom prst="rect">
            <a:avLst/>
          </a:prstGeom>
          <a:noFill/>
        </p:spPr>
        <p:txBody>
          <a:bodyPr wrap="square" rtlCol="0">
            <a:spAutoFit/>
          </a:bodyPr>
          <a:lstStyle/>
          <a:p>
            <a:pPr algn="r"/>
            <a:r>
              <a:rPr lang="en-CA" sz="1400" dirty="0">
                <a:solidFill>
                  <a:schemeClr val="accent6">
                    <a:lumMod val="75000"/>
                  </a:schemeClr>
                </a:solidFill>
              </a:rPr>
              <a:t>References: [20][23-24]</a:t>
            </a:r>
          </a:p>
        </p:txBody>
      </p:sp>
      <p:grpSp>
        <p:nvGrpSpPr>
          <p:cNvPr id="11" name="Group 10">
            <a:extLst>
              <a:ext uri="{FF2B5EF4-FFF2-40B4-BE49-F238E27FC236}">
                <a16:creationId xmlns:a16="http://schemas.microsoft.com/office/drawing/2014/main" id="{85D2D208-544A-9C8E-10B0-1F51E2E75FEF}"/>
              </a:ext>
            </a:extLst>
          </p:cNvPr>
          <p:cNvGrpSpPr/>
          <p:nvPr/>
        </p:nvGrpSpPr>
        <p:grpSpPr>
          <a:xfrm>
            <a:off x="1243584" y="2732142"/>
            <a:ext cx="10082747" cy="2617397"/>
            <a:chOff x="1243584" y="2732142"/>
            <a:chExt cx="10082747" cy="2617397"/>
          </a:xfrm>
        </p:grpSpPr>
        <p:sp>
          <p:nvSpPr>
            <p:cNvPr id="4" name="Rectangle: Rounded Corners 3">
              <a:extLst>
                <a:ext uri="{FF2B5EF4-FFF2-40B4-BE49-F238E27FC236}">
                  <a16:creationId xmlns:a16="http://schemas.microsoft.com/office/drawing/2014/main" id="{63F9E0A1-B1B9-362F-ADC6-CE3BC532F256}"/>
                </a:ext>
              </a:extLst>
            </p:cNvPr>
            <p:cNvSpPr/>
            <p:nvPr/>
          </p:nvSpPr>
          <p:spPr>
            <a:xfrm>
              <a:off x="1243584" y="2732142"/>
              <a:ext cx="9912096" cy="1128267"/>
            </a:xfrm>
            <a:prstGeom prst="roundRect">
              <a:avLst>
                <a:gd name="adj" fmla="val 10000"/>
              </a:avLst>
            </a:prstGeom>
            <a:solidFill>
              <a:schemeClr val="bg1"/>
            </a:solidFill>
          </p:spPr>
          <p:style>
            <a:lnRef idx="0">
              <a:schemeClr val="accent3">
                <a:hueOff val="0"/>
                <a:satOff val="0"/>
                <a:lumOff val="0"/>
                <a:alphaOff val="0"/>
              </a:schemeClr>
            </a:lnRef>
            <a:fillRef idx="1">
              <a:scrgbClr r="0" g="0" b="0"/>
            </a:fillRef>
            <a:effectRef idx="0">
              <a:schemeClr val="accent3">
                <a:tint val="40000"/>
                <a:hueOff val="0"/>
                <a:satOff val="0"/>
                <a:lumOff val="0"/>
                <a:alphaOff val="0"/>
              </a:schemeClr>
            </a:effectRef>
            <a:fontRef idx="minor">
              <a:schemeClr val="dk1">
                <a:hueOff val="0"/>
                <a:satOff val="0"/>
                <a:lumOff val="0"/>
                <a:alphaOff val="0"/>
              </a:schemeClr>
            </a:fontRef>
          </p:style>
        </p:sp>
        <p:sp>
          <p:nvSpPr>
            <p:cNvPr id="7" name="Rectangle: Rounded Corners 6">
              <a:extLst>
                <a:ext uri="{FF2B5EF4-FFF2-40B4-BE49-F238E27FC236}">
                  <a16:creationId xmlns:a16="http://schemas.microsoft.com/office/drawing/2014/main" id="{6237C1F1-A05A-8E96-6134-8E99E64F7390}"/>
                </a:ext>
              </a:extLst>
            </p:cNvPr>
            <p:cNvSpPr/>
            <p:nvPr/>
          </p:nvSpPr>
          <p:spPr>
            <a:xfrm>
              <a:off x="1243584" y="4214379"/>
              <a:ext cx="9912096" cy="1128267"/>
            </a:xfrm>
            <a:prstGeom prst="roundRect">
              <a:avLst>
                <a:gd name="adj" fmla="val 10000"/>
              </a:avLst>
            </a:prstGeom>
            <a:solidFill>
              <a:schemeClr val="bg1"/>
            </a:solidFill>
          </p:spPr>
          <p:style>
            <a:lnRef idx="0">
              <a:schemeClr val="accent3">
                <a:hueOff val="0"/>
                <a:satOff val="0"/>
                <a:lumOff val="0"/>
                <a:alphaOff val="0"/>
              </a:schemeClr>
            </a:lnRef>
            <a:fillRef idx="1">
              <a:scrgbClr r="0" g="0" b="0"/>
            </a:fillRef>
            <a:effectRef idx="0">
              <a:schemeClr val="accent3">
                <a:tint val="40000"/>
                <a:hueOff val="0"/>
                <a:satOff val="0"/>
                <a:lumOff val="0"/>
                <a:alphaOff val="0"/>
              </a:schemeClr>
            </a:effectRef>
            <a:fontRef idx="minor">
              <a:schemeClr val="dk1">
                <a:hueOff val="0"/>
                <a:satOff val="0"/>
                <a:lumOff val="0"/>
                <a:alphaOff val="0"/>
              </a:schemeClr>
            </a:fontRef>
          </p:style>
        </p:sp>
        <p:sp>
          <p:nvSpPr>
            <p:cNvPr id="9" name="Rectangle 8" descr="IV outline">
              <a:extLst>
                <a:ext uri="{FF2B5EF4-FFF2-40B4-BE49-F238E27FC236}">
                  <a16:creationId xmlns:a16="http://schemas.microsoft.com/office/drawing/2014/main" id="{E0509D18-1C09-D9FF-8CD4-4C8F3C29F4D6}"/>
                </a:ext>
              </a:extLst>
            </p:cNvPr>
            <p:cNvSpPr/>
            <p:nvPr/>
          </p:nvSpPr>
          <p:spPr>
            <a:xfrm>
              <a:off x="1670211" y="2986001"/>
              <a:ext cx="620547" cy="620547"/>
            </a:xfrm>
            <a:prstGeom prst="rect">
              <a:avLst/>
            </a:prstGeom>
            <a:blipFill>
              <a:blip r:embed="rId3">
                <a:extLs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10" name="Freeform: Shape 9">
              <a:extLst>
                <a:ext uri="{FF2B5EF4-FFF2-40B4-BE49-F238E27FC236}">
                  <a16:creationId xmlns:a16="http://schemas.microsoft.com/office/drawing/2014/main" id="{17E52390-E9A1-F397-C5F1-DE8257AE8D63}"/>
                </a:ext>
              </a:extLst>
            </p:cNvPr>
            <p:cNvSpPr/>
            <p:nvPr/>
          </p:nvSpPr>
          <p:spPr>
            <a:xfrm>
              <a:off x="2623572" y="2739826"/>
              <a:ext cx="8608947" cy="1128267"/>
            </a:xfrm>
            <a:custGeom>
              <a:avLst/>
              <a:gdLst>
                <a:gd name="connsiteX0" fmla="*/ 0 w 8608947"/>
                <a:gd name="connsiteY0" fmla="*/ 0 h 1128267"/>
                <a:gd name="connsiteX1" fmla="*/ 8608947 w 8608947"/>
                <a:gd name="connsiteY1" fmla="*/ 0 h 1128267"/>
                <a:gd name="connsiteX2" fmla="*/ 8608947 w 8608947"/>
                <a:gd name="connsiteY2" fmla="*/ 1128267 h 1128267"/>
                <a:gd name="connsiteX3" fmla="*/ 0 w 8608947"/>
                <a:gd name="connsiteY3" fmla="*/ 1128267 h 1128267"/>
                <a:gd name="connsiteX4" fmla="*/ 0 w 8608947"/>
                <a:gd name="connsiteY4" fmla="*/ 0 h 112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8947" h="1128267">
                  <a:moveTo>
                    <a:pt x="0" y="0"/>
                  </a:moveTo>
                  <a:lnTo>
                    <a:pt x="8608947" y="0"/>
                  </a:lnTo>
                  <a:lnTo>
                    <a:pt x="8608947" y="1128267"/>
                  </a:lnTo>
                  <a:lnTo>
                    <a:pt x="0" y="112826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9408" tIns="119408" rIns="119408" bIns="119408" numCol="1" spcCol="1270" anchor="ctr" anchorCtr="0">
              <a:noAutofit/>
            </a:bodyPr>
            <a:lstStyle/>
            <a:p>
              <a:pPr marL="0" lvl="0" indent="0" algn="l" defTabSz="1066800">
                <a:lnSpc>
                  <a:spcPct val="90000"/>
                </a:lnSpc>
                <a:spcBef>
                  <a:spcPct val="0"/>
                </a:spcBef>
                <a:spcAft>
                  <a:spcPct val="35000"/>
                </a:spcAft>
                <a:buNone/>
              </a:pPr>
              <a:r>
                <a:rPr lang="en-CA" sz="2400" i="0" kern="1200" dirty="0"/>
                <a:t>NCD MM: 2+ chronic diseases</a:t>
              </a:r>
            </a:p>
            <a:p>
              <a:pPr marL="0" lvl="0" indent="0" algn="l" defTabSz="1066800">
                <a:lnSpc>
                  <a:spcPct val="90000"/>
                </a:lnSpc>
                <a:spcBef>
                  <a:spcPct val="0"/>
                </a:spcBef>
                <a:spcAft>
                  <a:spcPct val="35000"/>
                </a:spcAft>
                <a:buNone/>
              </a:pPr>
              <a:r>
                <a:rPr lang="en-CA" sz="1400" i="0" kern="1200" dirty="0"/>
                <a:t>diabetes, heart disease, asthma, hypertension, arthritis, depression, chronic lung disease, stroke, and cataracts </a:t>
              </a:r>
              <a:endParaRPr lang="en-US" sz="1400" i="0" kern="1200" dirty="0"/>
            </a:p>
          </p:txBody>
        </p:sp>
        <p:sp>
          <p:nvSpPr>
            <p:cNvPr id="6" name="Freeform: Shape 5">
              <a:extLst>
                <a:ext uri="{FF2B5EF4-FFF2-40B4-BE49-F238E27FC236}">
                  <a16:creationId xmlns:a16="http://schemas.microsoft.com/office/drawing/2014/main" id="{4BF36516-215F-957B-A9C9-7DCDE222879F}"/>
                </a:ext>
              </a:extLst>
            </p:cNvPr>
            <p:cNvSpPr/>
            <p:nvPr/>
          </p:nvSpPr>
          <p:spPr>
            <a:xfrm>
              <a:off x="2717384" y="4221272"/>
              <a:ext cx="8608947" cy="1128267"/>
            </a:xfrm>
            <a:custGeom>
              <a:avLst/>
              <a:gdLst>
                <a:gd name="connsiteX0" fmla="*/ 0 w 8608947"/>
                <a:gd name="connsiteY0" fmla="*/ 0 h 1128267"/>
                <a:gd name="connsiteX1" fmla="*/ 8608947 w 8608947"/>
                <a:gd name="connsiteY1" fmla="*/ 0 h 1128267"/>
                <a:gd name="connsiteX2" fmla="*/ 8608947 w 8608947"/>
                <a:gd name="connsiteY2" fmla="*/ 1128267 h 1128267"/>
                <a:gd name="connsiteX3" fmla="*/ 0 w 8608947"/>
                <a:gd name="connsiteY3" fmla="*/ 1128267 h 1128267"/>
                <a:gd name="connsiteX4" fmla="*/ 0 w 8608947"/>
                <a:gd name="connsiteY4" fmla="*/ 0 h 112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8947" h="1128267">
                  <a:moveTo>
                    <a:pt x="0" y="0"/>
                  </a:moveTo>
                  <a:lnTo>
                    <a:pt x="8608947" y="0"/>
                  </a:lnTo>
                  <a:lnTo>
                    <a:pt x="8608947" y="1128267"/>
                  </a:lnTo>
                  <a:lnTo>
                    <a:pt x="0" y="112826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9408" tIns="119408" rIns="119408" bIns="119408" numCol="1" spcCol="1270" anchor="ctr" anchorCtr="0">
              <a:noAutofit/>
            </a:bodyPr>
            <a:lstStyle/>
            <a:p>
              <a:pPr marL="0" lvl="0" indent="0" algn="l" defTabSz="1066800">
                <a:lnSpc>
                  <a:spcPct val="90000"/>
                </a:lnSpc>
                <a:spcBef>
                  <a:spcPct val="0"/>
                </a:spcBef>
                <a:spcAft>
                  <a:spcPct val="35000"/>
                </a:spcAft>
                <a:buNone/>
              </a:pPr>
              <a:r>
                <a:rPr lang="en-CA" sz="2400" kern="1200" dirty="0"/>
                <a:t>QoL: World Health Organization (WHO) definition</a:t>
              </a:r>
              <a:endParaRPr lang="en-US" sz="2400" kern="1200" dirty="0"/>
            </a:p>
          </p:txBody>
        </p:sp>
        <p:sp>
          <p:nvSpPr>
            <p:cNvPr id="5" name="Rectangle 4" descr="Clipboard Badge outline">
              <a:extLst>
                <a:ext uri="{FF2B5EF4-FFF2-40B4-BE49-F238E27FC236}">
                  <a16:creationId xmlns:a16="http://schemas.microsoft.com/office/drawing/2014/main" id="{AFEF74E9-CB26-20F5-6B7F-9E833AF4BB05}"/>
                </a:ext>
              </a:extLst>
            </p:cNvPr>
            <p:cNvSpPr/>
            <p:nvPr/>
          </p:nvSpPr>
          <p:spPr>
            <a:xfrm>
              <a:off x="1670211" y="4415272"/>
              <a:ext cx="620547" cy="620547"/>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grpSp>
    </p:spTree>
    <p:extLst>
      <p:ext uri="{BB962C8B-B14F-4D97-AF65-F5344CB8AC3E}">
        <p14:creationId xmlns:p14="http://schemas.microsoft.com/office/powerpoint/2010/main" val="479769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Open book with table lamp, books, pen and pencil">
            <a:extLst>
              <a:ext uri="{FF2B5EF4-FFF2-40B4-BE49-F238E27FC236}">
                <a16:creationId xmlns:a16="http://schemas.microsoft.com/office/drawing/2014/main" id="{4A0209C1-CB6E-030F-A5AE-244A7154BF05}"/>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366" b="366"/>
          <a:stretch>
            <a:fillRect/>
          </a:stretch>
        </p:blipFill>
        <p:spPr>
          <a:xfrm>
            <a:off x="5924550" y="633413"/>
            <a:ext cx="5632450" cy="5591175"/>
          </a:xfrm>
        </p:spPr>
      </p:pic>
      <p:sp>
        <p:nvSpPr>
          <p:cNvPr id="8" name="Title 1">
            <a:extLst>
              <a:ext uri="{FF2B5EF4-FFF2-40B4-BE49-F238E27FC236}">
                <a16:creationId xmlns:a16="http://schemas.microsoft.com/office/drawing/2014/main" id="{FB4A9D5E-4D14-E4DD-0DE5-C8242FA0CEC9}"/>
              </a:ext>
            </a:extLst>
          </p:cNvPr>
          <p:cNvSpPr>
            <a:spLocks noGrp="1"/>
          </p:cNvSpPr>
          <p:nvPr>
            <p:ph type="title"/>
          </p:nvPr>
        </p:nvSpPr>
        <p:spPr>
          <a:xfrm>
            <a:off x="1097280" y="942870"/>
            <a:ext cx="4157296" cy="1292750"/>
          </a:xfrm>
        </p:spPr>
        <p:txBody>
          <a:bodyPr anchor="ctr">
            <a:normAutofit/>
          </a:bodyPr>
          <a:lstStyle/>
          <a:p>
            <a:r>
              <a:rPr lang="en-US" dirty="0"/>
              <a:t>Finding an IV</a:t>
            </a:r>
          </a:p>
        </p:txBody>
      </p:sp>
      <p:sp>
        <p:nvSpPr>
          <p:cNvPr id="17" name="Content Placeholder 3">
            <a:extLst>
              <a:ext uri="{FF2B5EF4-FFF2-40B4-BE49-F238E27FC236}">
                <a16:creationId xmlns:a16="http://schemas.microsoft.com/office/drawing/2014/main" id="{95CEBAE1-CD23-1828-6B6E-95A685CBFD89}"/>
              </a:ext>
            </a:extLst>
          </p:cNvPr>
          <p:cNvSpPr>
            <a:spLocks noGrp="1"/>
          </p:cNvSpPr>
          <p:nvPr>
            <p:ph sz="half" idx="2"/>
          </p:nvPr>
        </p:nvSpPr>
        <p:spPr>
          <a:xfrm>
            <a:off x="1097280" y="2281657"/>
            <a:ext cx="4157296" cy="3633471"/>
          </a:xfrm>
        </p:spPr>
        <p:txBody>
          <a:bodyPr/>
          <a:lstStyle/>
          <a:p>
            <a:pPr marL="285750" indent="-285750">
              <a:buFont typeface="Wingdings" panose="05000000000000000000" pitchFamily="2" charset="2"/>
              <a:buChar char="§"/>
            </a:pPr>
            <a:r>
              <a:rPr lang="en-US" dirty="0"/>
              <a:t>Endogeneity problem</a:t>
            </a:r>
          </a:p>
          <a:p>
            <a:pPr marL="486918" lvl="1" indent="-285750">
              <a:buFont typeface="Wingdings" panose="05000000000000000000" pitchFamily="2" charset="2"/>
              <a:buChar char="§"/>
            </a:pPr>
            <a:r>
              <a:rPr lang="en-US" dirty="0"/>
              <a:t>Potential for a backflow effect from household CHE to individual NCD MM.  </a:t>
            </a:r>
          </a:p>
          <a:p>
            <a:pPr marL="285750" indent="-285750">
              <a:buFont typeface="Wingdings" panose="05000000000000000000" pitchFamily="2" charset="2"/>
              <a:buChar char="§"/>
            </a:pPr>
            <a:r>
              <a:rPr lang="en-US" dirty="0"/>
              <a:t>IV chosen must Satisfy 3 basic conditions:</a:t>
            </a:r>
          </a:p>
          <a:p>
            <a:pPr marL="486918" lvl="1" indent="-285750">
              <a:buFont typeface="Wingdings" panose="05000000000000000000" pitchFamily="2" charset="2"/>
              <a:buChar char="§"/>
            </a:pPr>
            <a:r>
              <a:rPr lang="en-US" dirty="0"/>
              <a:t>Relevance</a:t>
            </a:r>
          </a:p>
          <a:p>
            <a:pPr marL="486918" lvl="1" indent="-285750">
              <a:buFont typeface="Wingdings" panose="05000000000000000000" pitchFamily="2" charset="2"/>
              <a:buChar char="§"/>
            </a:pPr>
            <a:r>
              <a:rPr lang="en-US" dirty="0"/>
              <a:t>Exogeneity</a:t>
            </a:r>
          </a:p>
          <a:p>
            <a:pPr marL="486918" lvl="1" indent="-285750">
              <a:buFont typeface="Wingdings" panose="05000000000000000000" pitchFamily="2" charset="2"/>
              <a:buChar char="§"/>
            </a:pPr>
            <a:r>
              <a:rPr lang="en-US" dirty="0"/>
              <a:t>Exclusion</a:t>
            </a:r>
          </a:p>
        </p:txBody>
      </p:sp>
    </p:spTree>
    <p:extLst>
      <p:ext uri="{BB962C8B-B14F-4D97-AF65-F5344CB8AC3E}">
        <p14:creationId xmlns:p14="http://schemas.microsoft.com/office/powerpoint/2010/main" val="2595236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B4A9D5E-4D14-E4DD-0DE5-C8242FA0CEC9}"/>
              </a:ext>
            </a:extLst>
          </p:cNvPr>
          <p:cNvSpPr>
            <a:spLocks noGrp="1"/>
          </p:cNvSpPr>
          <p:nvPr>
            <p:ph type="title"/>
          </p:nvPr>
        </p:nvSpPr>
        <p:spPr>
          <a:xfrm>
            <a:off x="1097280" y="942870"/>
            <a:ext cx="4157296" cy="1292750"/>
          </a:xfrm>
        </p:spPr>
        <p:txBody>
          <a:bodyPr anchor="ctr">
            <a:normAutofit/>
          </a:bodyPr>
          <a:lstStyle/>
          <a:p>
            <a:r>
              <a:rPr lang="en-US" dirty="0"/>
              <a:t>Finding an IV: Height</a:t>
            </a:r>
          </a:p>
        </p:txBody>
      </p:sp>
      <p:sp>
        <p:nvSpPr>
          <p:cNvPr id="17" name="Content Placeholder 3">
            <a:extLst>
              <a:ext uri="{FF2B5EF4-FFF2-40B4-BE49-F238E27FC236}">
                <a16:creationId xmlns:a16="http://schemas.microsoft.com/office/drawing/2014/main" id="{95CEBAE1-CD23-1828-6B6E-95A685CBFD89}"/>
              </a:ext>
            </a:extLst>
          </p:cNvPr>
          <p:cNvSpPr>
            <a:spLocks noGrp="1"/>
          </p:cNvSpPr>
          <p:nvPr>
            <p:ph sz="half" idx="2"/>
          </p:nvPr>
        </p:nvSpPr>
        <p:spPr>
          <a:xfrm>
            <a:off x="1097280" y="2281657"/>
            <a:ext cx="4157296" cy="3633471"/>
          </a:xfrm>
        </p:spPr>
        <p:txBody>
          <a:bodyPr/>
          <a:lstStyle/>
          <a:p>
            <a:pPr marL="285750" indent="-285750">
              <a:buFont typeface="Wingdings" panose="05000000000000000000" pitchFamily="2" charset="2"/>
              <a:buChar char="§"/>
            </a:pPr>
            <a:r>
              <a:rPr lang="en-US" dirty="0"/>
              <a:t>IV chosen must Satisfy 3 basic conditions:</a:t>
            </a:r>
          </a:p>
          <a:p>
            <a:pPr marL="486918" lvl="1" indent="-285750">
              <a:buFont typeface="Wingdings" panose="05000000000000000000" pitchFamily="2" charset="2"/>
              <a:buChar char="§"/>
            </a:pPr>
            <a:r>
              <a:rPr lang="en-US" dirty="0"/>
              <a:t>Relevance</a:t>
            </a:r>
          </a:p>
          <a:p>
            <a:pPr marL="669798" lvl="2" indent="-285750">
              <a:buFont typeface="Wingdings" panose="05000000000000000000" pitchFamily="2" charset="2"/>
              <a:buChar char="§"/>
            </a:pPr>
            <a:r>
              <a:rPr lang="en-US" dirty="0"/>
              <a:t>Evidence height may impact NCD [25][26]</a:t>
            </a:r>
          </a:p>
          <a:p>
            <a:pPr marL="669798" lvl="2" indent="-285750">
              <a:buFont typeface="Wingdings" panose="05000000000000000000" pitchFamily="2" charset="2"/>
              <a:buChar char="§"/>
            </a:pPr>
            <a:r>
              <a:rPr lang="en-US" dirty="0"/>
              <a:t>Use variable for measured height [24]</a:t>
            </a:r>
          </a:p>
          <a:p>
            <a:pPr marL="669798" lvl="2" indent="-285750">
              <a:buFont typeface="Wingdings" panose="05000000000000000000" pitchFamily="2" charset="2"/>
              <a:buChar char="§"/>
            </a:pPr>
            <a:r>
              <a:rPr lang="en-US" dirty="0"/>
              <a:t>F stat 9.8851 with regression of height on NCD MM</a:t>
            </a:r>
          </a:p>
          <a:p>
            <a:pPr marL="486918" lvl="1" indent="-285750">
              <a:buFont typeface="Wingdings" panose="05000000000000000000" pitchFamily="2" charset="2"/>
              <a:buChar char="§"/>
            </a:pPr>
            <a:r>
              <a:rPr lang="en-US" dirty="0"/>
              <a:t>Exogeneity</a:t>
            </a:r>
          </a:p>
          <a:p>
            <a:pPr marL="669798" lvl="2" indent="-285750">
              <a:buFont typeface="Wingdings" panose="05000000000000000000" pitchFamily="2" charset="2"/>
              <a:buChar char="§"/>
            </a:pPr>
            <a:r>
              <a:rPr lang="en-US" dirty="0"/>
              <a:t>Assume negligible backflow from NCD to height in the model</a:t>
            </a:r>
          </a:p>
          <a:p>
            <a:pPr marL="486918" lvl="1" indent="-285750">
              <a:buFont typeface="Wingdings" panose="05000000000000000000" pitchFamily="2" charset="2"/>
              <a:buChar char="§"/>
            </a:pPr>
            <a:r>
              <a:rPr lang="en-US" dirty="0"/>
              <a:t>Exclusion</a:t>
            </a:r>
          </a:p>
          <a:p>
            <a:pPr marL="669798" lvl="2" indent="-285750">
              <a:buFont typeface="Wingdings" panose="05000000000000000000" pitchFamily="2" charset="2"/>
              <a:buChar char="§"/>
            </a:pPr>
            <a:r>
              <a:rPr lang="en-US" dirty="0"/>
              <a:t>Height should only impact CHE through NCD</a:t>
            </a:r>
          </a:p>
        </p:txBody>
      </p:sp>
      <p:sp>
        <p:nvSpPr>
          <p:cNvPr id="2" name="TextBox 1">
            <a:extLst>
              <a:ext uri="{FF2B5EF4-FFF2-40B4-BE49-F238E27FC236}">
                <a16:creationId xmlns:a16="http://schemas.microsoft.com/office/drawing/2014/main" id="{33C496D4-15CA-8668-CD3D-67CC1541CF4B}"/>
              </a:ext>
            </a:extLst>
          </p:cNvPr>
          <p:cNvSpPr txBox="1"/>
          <p:nvPr/>
        </p:nvSpPr>
        <p:spPr>
          <a:xfrm>
            <a:off x="6653348" y="5761239"/>
            <a:ext cx="4441372" cy="307777"/>
          </a:xfrm>
          <a:prstGeom prst="rect">
            <a:avLst/>
          </a:prstGeom>
          <a:noFill/>
        </p:spPr>
        <p:txBody>
          <a:bodyPr wrap="square" rtlCol="0">
            <a:spAutoFit/>
          </a:bodyPr>
          <a:lstStyle/>
          <a:p>
            <a:pPr algn="r"/>
            <a:r>
              <a:rPr lang="en-CA" sz="1400" dirty="0">
                <a:solidFill>
                  <a:schemeClr val="accent6">
                    <a:lumMod val="75000"/>
                  </a:schemeClr>
                </a:solidFill>
              </a:rPr>
              <a:t>References: [24-25]</a:t>
            </a:r>
          </a:p>
        </p:txBody>
      </p:sp>
      <p:pic>
        <p:nvPicPr>
          <p:cNvPr id="9" name="Picture 8" descr="Table&#10;&#10;Description automatically generated">
            <a:extLst>
              <a:ext uri="{FF2B5EF4-FFF2-40B4-BE49-F238E27FC236}">
                <a16:creationId xmlns:a16="http://schemas.microsoft.com/office/drawing/2014/main" id="{56CFE9A5-42E8-7C6E-1BE0-A091BE6860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2707" y="1119603"/>
            <a:ext cx="5702013" cy="4451322"/>
          </a:xfrm>
          <a:prstGeom prst="rect">
            <a:avLst/>
          </a:prstGeom>
          <a:ln w="28575">
            <a:solidFill>
              <a:schemeClr val="tx1"/>
            </a:solidFill>
          </a:ln>
        </p:spPr>
      </p:pic>
    </p:spTree>
    <p:extLst>
      <p:ext uri="{BB962C8B-B14F-4D97-AF65-F5344CB8AC3E}">
        <p14:creationId xmlns:p14="http://schemas.microsoft.com/office/powerpoint/2010/main" val="3142908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B4A9D5E-4D14-E4DD-0DE5-C8242FA0CEC9}"/>
              </a:ext>
            </a:extLst>
          </p:cNvPr>
          <p:cNvSpPr>
            <a:spLocks noGrp="1"/>
          </p:cNvSpPr>
          <p:nvPr>
            <p:ph type="title"/>
          </p:nvPr>
        </p:nvSpPr>
        <p:spPr>
          <a:xfrm>
            <a:off x="1170432" y="3062425"/>
            <a:ext cx="10058400" cy="1289304"/>
          </a:xfrm>
        </p:spPr>
        <p:txBody>
          <a:bodyPr anchor="ctr">
            <a:normAutofit/>
          </a:bodyPr>
          <a:lstStyle/>
          <a:p>
            <a:r>
              <a:rPr lang="en-US" dirty="0"/>
              <a:t>Aim 1: Bivariate Analysis</a:t>
            </a:r>
          </a:p>
        </p:txBody>
      </p:sp>
      <p:pic>
        <p:nvPicPr>
          <p:cNvPr id="13" name="Picture 12" descr="A picture containing table&#10;&#10;Description automatically generated">
            <a:extLst>
              <a:ext uri="{FF2B5EF4-FFF2-40B4-BE49-F238E27FC236}">
                <a16:creationId xmlns:a16="http://schemas.microsoft.com/office/drawing/2014/main" id="{DC2D2BC7-D4D6-CC54-D7FF-18F6CF382B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9176" y="1254493"/>
            <a:ext cx="5213351" cy="2930232"/>
          </a:xfrm>
          <a:prstGeom prst="rect">
            <a:avLst/>
          </a:prstGeom>
        </p:spPr>
      </p:pic>
      <p:grpSp>
        <p:nvGrpSpPr>
          <p:cNvPr id="2052" name="Group 2051">
            <a:extLst>
              <a:ext uri="{FF2B5EF4-FFF2-40B4-BE49-F238E27FC236}">
                <a16:creationId xmlns:a16="http://schemas.microsoft.com/office/drawing/2014/main" id="{FE74077E-0CE5-B725-C2E5-32FBD2FD1220}"/>
              </a:ext>
            </a:extLst>
          </p:cNvPr>
          <p:cNvGrpSpPr/>
          <p:nvPr/>
        </p:nvGrpSpPr>
        <p:grpSpPr>
          <a:xfrm>
            <a:off x="1170432" y="4359412"/>
            <a:ext cx="9912096" cy="1143633"/>
            <a:chOff x="1139952" y="2861025"/>
            <a:chExt cx="9912096" cy="1143633"/>
          </a:xfrm>
        </p:grpSpPr>
        <p:sp>
          <p:nvSpPr>
            <p:cNvPr id="30" name="Rectangle: Rounded Corners 29">
              <a:extLst>
                <a:ext uri="{FF2B5EF4-FFF2-40B4-BE49-F238E27FC236}">
                  <a16:creationId xmlns:a16="http://schemas.microsoft.com/office/drawing/2014/main" id="{C04A945B-C4C1-B8A8-E0C4-976BD3E8158F}"/>
                </a:ext>
              </a:extLst>
            </p:cNvPr>
            <p:cNvSpPr/>
            <p:nvPr/>
          </p:nvSpPr>
          <p:spPr>
            <a:xfrm>
              <a:off x="1139952" y="2861025"/>
              <a:ext cx="9912096" cy="1128267"/>
            </a:xfrm>
            <a:prstGeom prst="roundRect">
              <a:avLst>
                <a:gd name="adj" fmla="val 10000"/>
              </a:avLst>
            </a:prstGeom>
            <a:solidFill>
              <a:schemeClr val="bg1"/>
            </a:solidFill>
          </p:spPr>
          <p:style>
            <a:lnRef idx="0">
              <a:schemeClr val="accent3">
                <a:hueOff val="0"/>
                <a:satOff val="0"/>
                <a:lumOff val="0"/>
                <a:alphaOff val="0"/>
              </a:schemeClr>
            </a:lnRef>
            <a:fillRef idx="1">
              <a:scrgbClr r="0" g="0" b="0"/>
            </a:fillRef>
            <a:effectRef idx="0">
              <a:schemeClr val="accent3">
                <a:tint val="40000"/>
                <a:hueOff val="0"/>
                <a:satOff val="0"/>
                <a:lumOff val="0"/>
                <a:alphaOff val="0"/>
              </a:schemeClr>
            </a:effectRef>
            <a:fontRef idx="minor">
              <a:schemeClr val="dk1">
                <a:hueOff val="0"/>
                <a:satOff val="0"/>
                <a:lumOff val="0"/>
                <a:alphaOff val="0"/>
              </a:schemeClr>
            </a:fontRef>
          </p:style>
        </p:sp>
        <p:sp>
          <p:nvSpPr>
            <p:cNvPr id="31" name="Rectangle 30" descr="Fork In Road outline">
              <a:extLst>
                <a:ext uri="{FF2B5EF4-FFF2-40B4-BE49-F238E27FC236}">
                  <a16:creationId xmlns:a16="http://schemas.microsoft.com/office/drawing/2014/main" id="{AC4EDA02-3594-926D-80B4-7F88BE0DD8EE}"/>
                </a:ext>
              </a:extLst>
            </p:cNvPr>
            <p:cNvSpPr/>
            <p:nvPr/>
          </p:nvSpPr>
          <p:spPr>
            <a:xfrm>
              <a:off x="1481252" y="3122568"/>
              <a:ext cx="620547" cy="620547"/>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grpSp>
          <p:nvGrpSpPr>
            <p:cNvPr id="2048" name="Group 2047">
              <a:extLst>
                <a:ext uri="{FF2B5EF4-FFF2-40B4-BE49-F238E27FC236}">
                  <a16:creationId xmlns:a16="http://schemas.microsoft.com/office/drawing/2014/main" id="{8297785B-CE4D-AFDB-E02E-8652DD75247E}"/>
                </a:ext>
              </a:extLst>
            </p:cNvPr>
            <p:cNvGrpSpPr/>
            <p:nvPr/>
          </p:nvGrpSpPr>
          <p:grpSpPr>
            <a:xfrm>
              <a:off x="2443100" y="2868708"/>
              <a:ext cx="8608947" cy="1135950"/>
              <a:chOff x="1303148" y="611144"/>
              <a:chExt cx="8608947" cy="1135950"/>
            </a:xfrm>
          </p:grpSpPr>
          <p:sp>
            <p:nvSpPr>
              <p:cNvPr id="2049" name="Rectangle 2048">
                <a:extLst>
                  <a:ext uri="{FF2B5EF4-FFF2-40B4-BE49-F238E27FC236}">
                    <a16:creationId xmlns:a16="http://schemas.microsoft.com/office/drawing/2014/main" id="{27152DB4-14BC-6248-F101-6C485DC0E1E6}"/>
                  </a:ext>
                </a:extLst>
              </p:cNvPr>
              <p:cNvSpPr/>
              <p:nvPr/>
            </p:nvSpPr>
            <p:spPr>
              <a:xfrm>
                <a:off x="1303148" y="611144"/>
                <a:ext cx="8608947" cy="112826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mc:AlternateContent xmlns:mc="http://schemas.openxmlformats.org/markup-compatibility/2006">
            <mc:Choice xmlns:a14="http://schemas.microsoft.com/office/drawing/2010/main" Requires="a14">
              <p:sp>
                <p:nvSpPr>
                  <p:cNvPr id="2051" name="TextBox 2050">
                    <a:extLst>
                      <a:ext uri="{FF2B5EF4-FFF2-40B4-BE49-F238E27FC236}">
                        <a16:creationId xmlns:a16="http://schemas.microsoft.com/office/drawing/2014/main" id="{AC6353B6-42A1-8B97-6FFB-EC8976B8FF37}"/>
                      </a:ext>
                    </a:extLst>
                  </p:cNvPr>
                  <p:cNvSpPr txBox="1"/>
                  <p:nvPr/>
                </p:nvSpPr>
                <p:spPr>
                  <a:xfrm>
                    <a:off x="1899120" y="618827"/>
                    <a:ext cx="6857604" cy="112826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9408" tIns="119408" rIns="119408" bIns="119408" numCol="1" spcCol="1270" anchor="ctr" anchorCtr="0">
                    <a:noAutofit/>
                  </a:bodyPr>
                  <a:lstStyle/>
                  <a:p>
                    <a:pPr defTabSz="1111250">
                      <a:lnSpc>
                        <a:spcPct val="90000"/>
                      </a:lnSpc>
                      <a:spcBef>
                        <a:spcPct val="0"/>
                      </a:spcBef>
                      <a:spcAft>
                        <a:spcPct val="35000"/>
                      </a:spcAft>
                    </a:pPr>
                    <a:r>
                      <a:rPr lang="en-CA" sz="2800" dirty="0">
                        <a:solidFill>
                          <a:srgbClr val="000000"/>
                        </a:solidFill>
                        <a:ea typeface="Times New Roman" panose="02020603050405020304" pitchFamily="18" charset="0"/>
                        <a:cs typeface="Times New Roman" panose="02020603050405020304" pitchFamily="18" charset="0"/>
                      </a:rPr>
                      <a:t>[1] </a:t>
                    </a:r>
                    <a14:m>
                      <m:oMath xmlns:m="http://schemas.openxmlformats.org/officeDocument/2006/math">
                        <m:r>
                          <m:rPr>
                            <m:nor/>
                          </m:rPr>
                          <a:rPr lang="en-CA" sz="2800" i="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m:t>NCD</m:t>
                        </m:r>
                        <m:r>
                          <m:rPr>
                            <m:nor/>
                          </m:rPr>
                          <a:rPr lang="en-CA" sz="2800" i="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m:t> </m:t>
                        </m:r>
                        <m:r>
                          <m:rPr>
                            <m:nor/>
                          </m:rPr>
                          <a:rPr lang="en-CA" sz="2800" i="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m:t>MM</m:t>
                        </m:r>
                        <m:r>
                          <m:rPr>
                            <m:nor/>
                          </m:rPr>
                          <a:rPr lang="en-CA" sz="28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m:t> = </m:t>
                        </m:r>
                        <m:r>
                          <m:rPr>
                            <m:nor/>
                          </m:rPr>
                          <a:rPr lang="en-CA" sz="28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m:t>α</m:t>
                        </m:r>
                        <m:r>
                          <m:rPr>
                            <m:nor/>
                          </m:rPr>
                          <a:rPr lang="en-CA" sz="1050" baseline="-25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m:t>1</m:t>
                        </m:r>
                        <m:r>
                          <m:rPr>
                            <m:nor/>
                          </m:rPr>
                          <a:rPr lang="en-CA" sz="28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m:t> + </m:t>
                        </m:r>
                        <m:r>
                          <m:rPr>
                            <m:nor/>
                          </m:rPr>
                          <a:rPr lang="en-CA" sz="28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m:t>α</m:t>
                        </m:r>
                        <m:r>
                          <m:rPr>
                            <m:nor/>
                          </m:rPr>
                          <a:rPr lang="en-CA" sz="1050" baseline="-25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m:t>2</m:t>
                        </m:r>
                        <m:r>
                          <m:rPr>
                            <m:nor/>
                          </m:rPr>
                          <a:rPr lang="en-CA" sz="28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m:t> </m:t>
                        </m:r>
                        <m:r>
                          <m:rPr>
                            <m:nor/>
                          </m:rPr>
                          <a:rPr lang="en-CA" sz="2800" i="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m:t>Z</m:t>
                        </m:r>
                        <m:r>
                          <m:rPr>
                            <m:nor/>
                          </m:rPr>
                          <a:rPr lang="en-CA" sz="28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m:t> + …. </m:t>
                        </m:r>
                        <m:sSub>
                          <m:sSubPr>
                            <m:ctrlPr>
                              <a:rPr lang="en-CA" sz="2800" i="1">
                                <a:latin typeface="Cambria Math" panose="02040503050406030204" pitchFamily="18" charset="0"/>
                                <a:ea typeface="Calibri" panose="020F0502020204030204" pitchFamily="34" charset="0"/>
                                <a:cs typeface="Times New Roman" panose="02020603050405020304" pitchFamily="18" charset="0"/>
                              </a:rPr>
                            </m:ctrlPr>
                          </m:sSubPr>
                          <m:e>
                            <m:r>
                              <a:rPr lang="en-CA" sz="2800" i="1">
                                <a:latin typeface="Cambria Math" panose="02040503050406030204" pitchFamily="18" charset="0"/>
                                <a:ea typeface="Calibri" panose="020F0502020204030204" pitchFamily="34" charset="0"/>
                                <a:cs typeface="Times New Roman" panose="02020603050405020304" pitchFamily="18" charset="0"/>
                              </a:rPr>
                              <m:t>𝛽</m:t>
                            </m:r>
                          </m:e>
                          <m:sub>
                            <m:r>
                              <a:rPr lang="en-CA" sz="2800" i="1">
                                <a:latin typeface="Cambria Math" panose="02040503050406030204" pitchFamily="18" charset="0"/>
                                <a:ea typeface="Calibri" panose="020F0502020204030204" pitchFamily="34" charset="0"/>
                                <a:cs typeface="Times New Roman" panose="02020603050405020304" pitchFamily="18" charset="0"/>
                              </a:rPr>
                              <m:t>𝑛</m:t>
                            </m:r>
                          </m:sub>
                        </m:sSub>
                        <m:sSub>
                          <m:sSubPr>
                            <m:ctrlPr>
                              <a:rPr lang="en-CA" sz="2800" i="1">
                                <a:latin typeface="Cambria Math" panose="02040503050406030204" pitchFamily="18" charset="0"/>
                                <a:ea typeface="Calibri" panose="020F0502020204030204" pitchFamily="34" charset="0"/>
                                <a:cs typeface="Times New Roman" panose="02020603050405020304" pitchFamily="18" charset="0"/>
                              </a:rPr>
                            </m:ctrlPr>
                          </m:sSubPr>
                          <m:e>
                            <m:r>
                              <a:rPr lang="en-CA" sz="2800" i="1">
                                <a:latin typeface="Cambria Math" panose="02040503050406030204" pitchFamily="18" charset="0"/>
                                <a:ea typeface="Calibri" panose="020F0502020204030204" pitchFamily="34" charset="0"/>
                                <a:cs typeface="Times New Roman" panose="02020603050405020304" pitchFamily="18" charset="0"/>
                              </a:rPr>
                              <m:t>𝑥</m:t>
                            </m:r>
                          </m:e>
                          <m:sub>
                            <m:r>
                              <a:rPr lang="en-CA" sz="2800" i="1">
                                <a:latin typeface="Cambria Math" panose="02040503050406030204" pitchFamily="18" charset="0"/>
                                <a:ea typeface="Calibri" panose="020F0502020204030204" pitchFamily="34" charset="0"/>
                                <a:cs typeface="Times New Roman" panose="02020603050405020304" pitchFamily="18" charset="0"/>
                              </a:rPr>
                              <m:t>𝑛</m:t>
                            </m:r>
                          </m:sub>
                        </m:sSub>
                        <m:r>
                          <a:rPr lang="en-CA" sz="2800" i="1">
                            <a:latin typeface="Cambria Math" panose="02040503050406030204" pitchFamily="18" charset="0"/>
                            <a:ea typeface="Calibri" panose="020F0502020204030204" pitchFamily="34" charset="0"/>
                            <a:cs typeface="Times New Roman" panose="02020603050405020304" pitchFamily="18" charset="0"/>
                          </a:rPr>
                          <m:t>+ </m:t>
                        </m:r>
                        <m:r>
                          <m:rPr>
                            <m:nor/>
                          </m:rPr>
                          <a:rPr lang="en-CA"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m:t> </m:t>
                        </m:r>
                        <m:r>
                          <m:rPr>
                            <m:nor/>
                          </m:rPr>
                          <a:rPr lang="fr-CA" sz="28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m:t>v</m:t>
                        </m:r>
                      </m:oMath>
                    </a14:m>
                    <a:endParaRPr lang="en-CA" sz="2400" dirty="0">
                      <a:latin typeface="Calibri" panose="020F0502020204030204" pitchFamily="34" charset="0"/>
                      <a:ea typeface="Calibri" panose="020F0502020204030204" pitchFamily="34" charset="0"/>
                      <a:cs typeface="Times New Roman" panose="02020603050405020304" pitchFamily="18" charset="0"/>
                    </a:endParaRPr>
                  </a:p>
                  <a:p>
                    <a:pPr lvl="0" defTabSz="1111250">
                      <a:lnSpc>
                        <a:spcPct val="90000"/>
                      </a:lnSpc>
                      <a:spcBef>
                        <a:spcPct val="0"/>
                      </a:spcBef>
                      <a:spcAft>
                        <a:spcPct val="35000"/>
                      </a:spcAft>
                    </a:pPr>
                    <a:r>
                      <a:rPr lang="fr-CA"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 </a:t>
                    </a:r>
                    <a:r>
                      <a:rPr lang="fr-CA" sz="2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CHE</a:t>
                    </a:r>
                    <a:r>
                      <a:rPr lang="fr-CA"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sSub>
                          <m:sSubPr>
                            <m:ctrlPr>
                              <a:rPr lang="en-CA"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CA" sz="2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fr-CA" sz="28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fr-CA" sz="2800" i="1">
                            <a:effectLst/>
                            <a:latin typeface="Cambria Math" panose="02040503050406030204" pitchFamily="18" charset="0"/>
                            <a:ea typeface="Calibri" panose="020F0502020204030204" pitchFamily="34" charset="0"/>
                            <a:cs typeface="Times New Roman" panose="02020603050405020304" pitchFamily="18" charset="0"/>
                          </a:rPr>
                          <m:t> + </m:t>
                        </m:r>
                        <m:sSub>
                          <m:sSubPr>
                            <m:ctrlPr>
                              <a:rPr lang="en-CA"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CA" sz="2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fr-CA" sz="2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CA" sz="2800" b="0" i="1" smtClean="0">
                            <a:effectLst/>
                            <a:latin typeface="Cambria Math" panose="02040503050406030204" pitchFamily="18" charset="0"/>
                            <a:ea typeface="Calibri" panose="020F0502020204030204" pitchFamily="34" charset="0"/>
                            <a:cs typeface="Times New Roman" panose="02020603050405020304" pitchFamily="18" charset="0"/>
                          </a:rPr>
                          <m:t>𝑁𝐶𝐷</m:t>
                        </m:r>
                        <m:r>
                          <a:rPr lang="en-CA" sz="28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CA" sz="2800" b="0" i="1" smtClean="0">
                            <a:effectLst/>
                            <a:latin typeface="Cambria Math" panose="02040503050406030204" pitchFamily="18" charset="0"/>
                            <a:ea typeface="Calibri" panose="020F0502020204030204" pitchFamily="34" charset="0"/>
                            <a:cs typeface="Times New Roman" panose="02020603050405020304" pitchFamily="18" charset="0"/>
                          </a:rPr>
                          <m:t>𝑀𝑀</m:t>
                        </m:r>
                      </m:oMath>
                    </a14:m>
                    <a:r>
                      <a:rPr lang="fr-CA"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sSub>
                          <m:sSubPr>
                            <m:ctrlPr>
                              <a:rPr lang="en-CA"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CA" sz="2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CA" sz="2800" i="1">
                                <a:effectLst/>
                                <a:latin typeface="Cambria Math" panose="02040503050406030204" pitchFamily="18" charset="0"/>
                                <a:ea typeface="Calibri" panose="020F0502020204030204" pitchFamily="34" charset="0"/>
                                <a:cs typeface="Times New Roman" panose="02020603050405020304" pitchFamily="18" charset="0"/>
                              </a:rPr>
                              <m:t>𝑛</m:t>
                            </m:r>
                          </m:sub>
                        </m:sSub>
                        <m:sSub>
                          <m:sSubPr>
                            <m:ctrlPr>
                              <a:rPr lang="en-CA"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CA" sz="2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CA" sz="28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fr-CA" sz="28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CA"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ε</a:t>
                    </a:r>
                    <a:endParaRPr lang="en-US" sz="2500" kern="1200" dirty="0"/>
                  </a:p>
                </p:txBody>
              </p:sp>
            </mc:Choice>
            <mc:Fallback>
              <p:sp>
                <p:nvSpPr>
                  <p:cNvPr id="2051" name="TextBox 2050">
                    <a:extLst>
                      <a:ext uri="{FF2B5EF4-FFF2-40B4-BE49-F238E27FC236}">
                        <a16:creationId xmlns:a16="http://schemas.microsoft.com/office/drawing/2014/main" id="{AC6353B6-42A1-8B97-6FFB-EC8976B8FF37}"/>
                      </a:ext>
                    </a:extLst>
                  </p:cNvPr>
                  <p:cNvSpPr txBox="1">
                    <a:spLocks noRot="1" noChangeAspect="1" noMove="1" noResize="1" noEditPoints="1" noAdjustHandles="1" noChangeArrowheads="1" noChangeShapeType="1" noTextEdit="1"/>
                  </p:cNvSpPr>
                  <p:nvPr/>
                </p:nvSpPr>
                <p:spPr>
                  <a:xfrm>
                    <a:off x="1899120" y="618827"/>
                    <a:ext cx="6857604" cy="1128267"/>
                  </a:xfrm>
                  <a:prstGeom prst="rect">
                    <a:avLst/>
                  </a:prstGeom>
                  <a:blipFill>
                    <a:blip r:embed="rId6"/>
                    <a:stretch>
                      <a:fillRect l="-1423" t="-5405" r="-356" b="-9730"/>
                    </a:stretch>
                  </a:blipFill>
                </p:spPr>
                <p:txBody>
                  <a:bodyPr/>
                  <a:lstStyle/>
                  <a:p>
                    <a:r>
                      <a:rPr lang="en-CA">
                        <a:noFill/>
                      </a:rPr>
                      <a:t> </a:t>
                    </a:r>
                  </a:p>
                </p:txBody>
              </p:sp>
            </mc:Fallback>
          </mc:AlternateContent>
        </p:grpSp>
      </p:grpSp>
    </p:spTree>
    <p:extLst>
      <p:ext uri="{BB962C8B-B14F-4D97-AF65-F5344CB8AC3E}">
        <p14:creationId xmlns:p14="http://schemas.microsoft.com/office/powerpoint/2010/main" val="89857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B4A9D5E-4D14-E4DD-0DE5-C8242FA0CEC9}"/>
              </a:ext>
            </a:extLst>
          </p:cNvPr>
          <p:cNvSpPr>
            <a:spLocks noGrp="1"/>
          </p:cNvSpPr>
          <p:nvPr>
            <p:ph type="title"/>
          </p:nvPr>
        </p:nvSpPr>
        <p:spPr>
          <a:xfrm>
            <a:off x="1066800" y="3117453"/>
            <a:ext cx="10058400" cy="1289304"/>
          </a:xfrm>
        </p:spPr>
        <p:txBody>
          <a:bodyPr anchor="ctr">
            <a:normAutofit/>
          </a:bodyPr>
          <a:lstStyle/>
          <a:p>
            <a:r>
              <a:rPr lang="en-US" dirty="0"/>
              <a:t>Aim 2: Regression on Q</a:t>
            </a:r>
            <a:r>
              <a:rPr lang="en-US" sz="1800" dirty="0"/>
              <a:t>o</a:t>
            </a:r>
            <a:r>
              <a:rPr lang="en-US" dirty="0"/>
              <a:t>L</a:t>
            </a:r>
            <a:br>
              <a:rPr lang="en-US" dirty="0"/>
            </a:br>
            <a:r>
              <a:rPr lang="en-US" dirty="0"/>
              <a:t>OLS</a:t>
            </a:r>
          </a:p>
        </p:txBody>
      </p:sp>
      <p:grpSp>
        <p:nvGrpSpPr>
          <p:cNvPr id="3" name="Group 2">
            <a:extLst>
              <a:ext uri="{FF2B5EF4-FFF2-40B4-BE49-F238E27FC236}">
                <a16:creationId xmlns:a16="http://schemas.microsoft.com/office/drawing/2014/main" id="{246452C1-0E0F-AE36-DEE6-C49C3FD8B5D0}"/>
              </a:ext>
            </a:extLst>
          </p:cNvPr>
          <p:cNvGrpSpPr/>
          <p:nvPr/>
        </p:nvGrpSpPr>
        <p:grpSpPr>
          <a:xfrm>
            <a:off x="1097280" y="4472145"/>
            <a:ext cx="9912096" cy="1135950"/>
            <a:chOff x="1097280" y="2835636"/>
            <a:chExt cx="9912096" cy="1135950"/>
          </a:xfrm>
        </p:grpSpPr>
        <p:sp>
          <p:nvSpPr>
            <p:cNvPr id="4" name="Rectangle: Rounded Corners 3">
              <a:extLst>
                <a:ext uri="{FF2B5EF4-FFF2-40B4-BE49-F238E27FC236}">
                  <a16:creationId xmlns:a16="http://schemas.microsoft.com/office/drawing/2014/main" id="{89812825-F034-8EAE-2E64-DA29D97E24DA}"/>
                </a:ext>
              </a:extLst>
            </p:cNvPr>
            <p:cNvSpPr/>
            <p:nvPr/>
          </p:nvSpPr>
          <p:spPr>
            <a:xfrm>
              <a:off x="1097280" y="2835636"/>
              <a:ext cx="9912096" cy="1128267"/>
            </a:xfrm>
            <a:prstGeom prst="roundRect">
              <a:avLst>
                <a:gd name="adj" fmla="val 10000"/>
              </a:avLst>
            </a:prstGeom>
            <a:solidFill>
              <a:schemeClr val="bg1"/>
            </a:solidFill>
            <a:ln>
              <a:solidFill>
                <a:schemeClr val="bg1"/>
              </a:solidFill>
            </a:ln>
          </p:spPr>
          <p:style>
            <a:lnRef idx="0">
              <a:schemeClr val="accent3">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dk1">
                <a:hueOff val="0"/>
                <a:satOff val="0"/>
                <a:lumOff val="0"/>
                <a:alphaOff val="0"/>
              </a:schemeClr>
            </a:fontRef>
          </p:style>
        </p:sp>
        <p:sp>
          <p:nvSpPr>
            <p:cNvPr id="5" name="Rectangle 4" descr="Cause And Effect with solid fill">
              <a:extLst>
                <a:ext uri="{FF2B5EF4-FFF2-40B4-BE49-F238E27FC236}">
                  <a16:creationId xmlns:a16="http://schemas.microsoft.com/office/drawing/2014/main" id="{CC859435-3E06-E031-D5DF-45D664B5A730}"/>
                </a:ext>
              </a:extLst>
            </p:cNvPr>
            <p:cNvSpPr/>
            <p:nvPr/>
          </p:nvSpPr>
          <p:spPr>
            <a:xfrm>
              <a:off x="1438580" y="3097179"/>
              <a:ext cx="620547" cy="620547"/>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solidFill>
                <a:schemeClr val="bg1">
                  <a:lumMod val="90000"/>
                </a:schemeClr>
              </a:solidFill>
            </a:ln>
          </p:spPr>
          <p:style>
            <a:lnRef idx="2">
              <a:scrgbClr r="0" g="0" b="0"/>
            </a:lnRef>
            <a:fillRef idx="1">
              <a:scrgbClr r="0" g="0" b="0"/>
            </a:fillRef>
            <a:effectRef idx="0">
              <a:schemeClr val="accent3">
                <a:hueOff val="0"/>
                <a:satOff val="0"/>
                <a:lumOff val="0"/>
                <a:alphaOff val="0"/>
              </a:schemeClr>
            </a:effectRef>
            <a:fontRef idx="minor">
              <a:schemeClr val="lt1"/>
            </a:fontRef>
          </p:style>
        </p:sp>
        <mc:AlternateContent xmlns:mc="http://schemas.openxmlformats.org/markup-compatibility/2006" xmlns:a14="http://schemas.microsoft.com/office/drawing/2010/main">
          <mc:Choice Requires="a14">
            <p:sp>
              <p:nvSpPr>
                <p:cNvPr id="6" name="Freeform: Shape 5">
                  <a:extLst>
                    <a:ext uri="{FF2B5EF4-FFF2-40B4-BE49-F238E27FC236}">
                      <a16:creationId xmlns:a16="http://schemas.microsoft.com/office/drawing/2014/main" id="{752AB650-1F6D-9BF3-09F6-7AF67D21C8E7}"/>
                    </a:ext>
                  </a:extLst>
                </p:cNvPr>
                <p:cNvSpPr/>
                <p:nvPr/>
              </p:nvSpPr>
              <p:spPr>
                <a:xfrm>
                  <a:off x="2400428" y="2843319"/>
                  <a:ext cx="8608947" cy="1128267"/>
                </a:xfrm>
                <a:custGeom>
                  <a:avLst/>
                  <a:gdLst>
                    <a:gd name="connsiteX0" fmla="*/ 0 w 8608947"/>
                    <a:gd name="connsiteY0" fmla="*/ 0 h 1128267"/>
                    <a:gd name="connsiteX1" fmla="*/ 8608947 w 8608947"/>
                    <a:gd name="connsiteY1" fmla="*/ 0 h 1128267"/>
                    <a:gd name="connsiteX2" fmla="*/ 8608947 w 8608947"/>
                    <a:gd name="connsiteY2" fmla="*/ 1128267 h 1128267"/>
                    <a:gd name="connsiteX3" fmla="*/ 0 w 8608947"/>
                    <a:gd name="connsiteY3" fmla="*/ 1128267 h 1128267"/>
                    <a:gd name="connsiteX4" fmla="*/ 0 w 8608947"/>
                    <a:gd name="connsiteY4" fmla="*/ 0 h 112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8947" h="1128267">
                      <a:moveTo>
                        <a:pt x="0" y="0"/>
                      </a:moveTo>
                      <a:lnTo>
                        <a:pt x="8608947" y="0"/>
                      </a:lnTo>
                      <a:lnTo>
                        <a:pt x="8608947" y="1128267"/>
                      </a:lnTo>
                      <a:lnTo>
                        <a:pt x="0" y="1128267"/>
                      </a:lnTo>
                      <a:lnTo>
                        <a:pt x="0" y="0"/>
                      </a:lnTo>
                      <a:close/>
                    </a:path>
                  </a:pathLst>
                </a:custGeom>
                <a:ln>
                  <a:solidFill>
                    <a:schemeClr val="bg1">
                      <a:lumMod val="90000"/>
                    </a:schemeClr>
                  </a:solid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9408" tIns="119408" rIns="119408" bIns="119408" numCol="1" spcCol="1270" anchor="ctr" anchorCtr="0">
                  <a:noAutofit/>
                </a:bodyPr>
                <a:lstStyle/>
                <a:p>
                  <a:pPr marL="0" lvl="0" indent="0" algn="l" defTabSz="1066800">
                    <a:lnSpc>
                      <a:spcPct val="90000"/>
                    </a:lnSpc>
                    <a:spcBef>
                      <a:spcPct val="0"/>
                    </a:spcBef>
                    <a:spcAft>
                      <a:spcPct val="35000"/>
                    </a:spcAft>
                    <a:buNone/>
                  </a:pPr>
                  <a14:m>
                    <m:oMathPara xmlns:m="http://schemas.openxmlformats.org/officeDocument/2006/math">
                      <m:oMathParaPr>
                        <m:jc m:val="left"/>
                      </m:oMathParaPr>
                      <m:oMath xmlns:m="http://schemas.openxmlformats.org/officeDocument/2006/math">
                        <m:r>
                          <m:rPr>
                            <m:sty m:val="p"/>
                          </m:rPr>
                          <a:rPr lang="en-CA" sz="2400" i="0" kern="1200" smtClean="0">
                            <a:latin typeface="Cambria Math" panose="02040503050406030204" pitchFamily="18" charset="0"/>
                          </a:rPr>
                          <m:t>QoL</m:t>
                        </m:r>
                        <m:r>
                          <a:rPr lang="en-CA" sz="2400" i="0" kern="1200" smtClean="0">
                            <a:latin typeface="Cambria Math" panose="02040503050406030204" pitchFamily="18" charset="0"/>
                          </a:rPr>
                          <m:t> = </m:t>
                        </m:r>
                        <m:sSub>
                          <m:sSubPr>
                            <m:ctrlPr>
                              <a:rPr lang="en-CA" sz="2400" i="1" kern="1200">
                                <a:latin typeface="Cambria Math" panose="02040503050406030204" pitchFamily="18" charset="0"/>
                              </a:rPr>
                            </m:ctrlPr>
                          </m:sSubPr>
                          <m:e>
                            <m:r>
                              <m:rPr>
                                <m:sty m:val="p"/>
                              </m:rPr>
                              <a:rPr lang="en-CA" sz="2400" i="0" kern="1200">
                                <a:latin typeface="Cambria Math" panose="02040503050406030204" pitchFamily="18" charset="0"/>
                              </a:rPr>
                              <m:t>β</m:t>
                            </m:r>
                          </m:e>
                          <m:sub>
                            <m:r>
                              <a:rPr lang="en-CA" sz="2400" i="0" kern="1200">
                                <a:latin typeface="Cambria Math" panose="02040503050406030204" pitchFamily="18" charset="0"/>
                              </a:rPr>
                              <m:t>0</m:t>
                            </m:r>
                          </m:sub>
                        </m:sSub>
                        <m:r>
                          <a:rPr lang="en-CA" sz="2400" i="0" kern="1200">
                            <a:latin typeface="Cambria Math" panose="02040503050406030204" pitchFamily="18" charset="0"/>
                          </a:rPr>
                          <m:t> + </m:t>
                        </m:r>
                        <m:sSub>
                          <m:sSubPr>
                            <m:ctrlPr>
                              <a:rPr lang="en-CA" sz="2400" i="1" kern="1200">
                                <a:latin typeface="Cambria Math" panose="02040503050406030204" pitchFamily="18" charset="0"/>
                              </a:rPr>
                            </m:ctrlPr>
                          </m:sSubPr>
                          <m:e>
                            <m:r>
                              <m:rPr>
                                <m:sty m:val="p"/>
                              </m:rPr>
                              <a:rPr lang="en-CA" sz="2400" i="0" kern="1200">
                                <a:latin typeface="Cambria Math" panose="02040503050406030204" pitchFamily="18" charset="0"/>
                              </a:rPr>
                              <m:t>β</m:t>
                            </m:r>
                          </m:e>
                          <m:sub>
                            <m:r>
                              <a:rPr lang="en-CA" sz="2400" i="0" kern="1200">
                                <a:latin typeface="Cambria Math" panose="02040503050406030204" pitchFamily="18" charset="0"/>
                              </a:rPr>
                              <m:t>1</m:t>
                            </m:r>
                          </m:sub>
                        </m:sSub>
                        <m:r>
                          <m:rPr>
                            <m:sty m:val="p"/>
                          </m:rPr>
                          <a:rPr lang="en-CA" sz="2400" i="0" kern="1200">
                            <a:latin typeface="Cambria Math" panose="02040503050406030204" pitchFamily="18" charset="0"/>
                          </a:rPr>
                          <m:t>CHE</m:t>
                        </m:r>
                        <m:r>
                          <a:rPr lang="en-CA" sz="2400" i="0" kern="1200">
                            <a:latin typeface="Cambria Math" panose="02040503050406030204" pitchFamily="18" charset="0"/>
                          </a:rPr>
                          <m:t>+…. </m:t>
                        </m:r>
                        <m:sSub>
                          <m:sSubPr>
                            <m:ctrlPr>
                              <a:rPr lang="en-CA" sz="2400" i="1" kern="1200">
                                <a:latin typeface="Cambria Math" panose="02040503050406030204" pitchFamily="18" charset="0"/>
                              </a:rPr>
                            </m:ctrlPr>
                          </m:sSubPr>
                          <m:e>
                            <m:r>
                              <m:rPr>
                                <m:sty m:val="p"/>
                              </m:rPr>
                              <a:rPr lang="en-CA" sz="2400" i="0" kern="1200">
                                <a:latin typeface="Cambria Math" panose="02040503050406030204" pitchFamily="18" charset="0"/>
                              </a:rPr>
                              <m:t>β</m:t>
                            </m:r>
                          </m:e>
                          <m:sub>
                            <m:r>
                              <m:rPr>
                                <m:sty m:val="p"/>
                              </m:rPr>
                              <a:rPr lang="en-CA" sz="2400" i="0" kern="1200">
                                <a:latin typeface="Cambria Math" panose="02040503050406030204" pitchFamily="18" charset="0"/>
                              </a:rPr>
                              <m:t>n</m:t>
                            </m:r>
                          </m:sub>
                        </m:sSub>
                        <m:sSub>
                          <m:sSubPr>
                            <m:ctrlPr>
                              <a:rPr lang="en-CA" sz="2400" i="1" kern="1200">
                                <a:latin typeface="Cambria Math" panose="02040503050406030204" pitchFamily="18" charset="0"/>
                              </a:rPr>
                            </m:ctrlPr>
                          </m:sSubPr>
                          <m:e>
                            <m:r>
                              <m:rPr>
                                <m:sty m:val="p"/>
                              </m:rPr>
                              <a:rPr lang="en-CA" sz="2400" i="0" kern="1200">
                                <a:latin typeface="Cambria Math" panose="02040503050406030204" pitchFamily="18" charset="0"/>
                              </a:rPr>
                              <m:t>x</m:t>
                            </m:r>
                          </m:e>
                          <m:sub>
                            <m:r>
                              <m:rPr>
                                <m:sty m:val="p"/>
                              </m:rPr>
                              <a:rPr lang="en-CA" sz="2400" i="0" kern="1200">
                                <a:latin typeface="Cambria Math" panose="02040503050406030204" pitchFamily="18" charset="0"/>
                              </a:rPr>
                              <m:t>n</m:t>
                            </m:r>
                          </m:sub>
                        </m:sSub>
                        <m:r>
                          <a:rPr lang="en-CA" sz="2400" i="0" kern="1200">
                            <a:latin typeface="Cambria Math" panose="02040503050406030204" pitchFamily="18" charset="0"/>
                          </a:rPr>
                          <m:t>+ </m:t>
                        </m:r>
                        <m:r>
                          <m:rPr>
                            <m:sty m:val="p"/>
                          </m:rPr>
                          <a:rPr lang="en-CA" sz="2400" i="0" kern="1200">
                            <a:latin typeface="Cambria Math" panose="02040503050406030204" pitchFamily="18" charset="0"/>
                          </a:rPr>
                          <m:t>ε</m:t>
                        </m:r>
                      </m:oMath>
                    </m:oMathPara>
                  </a14:m>
                  <a:endParaRPr lang="en-US" sz="2400" i="0" kern="1200" dirty="0"/>
                </a:p>
              </p:txBody>
            </p:sp>
          </mc:Choice>
          <mc:Fallback xmlns="">
            <p:sp>
              <p:nvSpPr>
                <p:cNvPr id="6" name="Freeform: Shape 5">
                  <a:extLst>
                    <a:ext uri="{FF2B5EF4-FFF2-40B4-BE49-F238E27FC236}">
                      <a16:creationId xmlns:a16="http://schemas.microsoft.com/office/drawing/2014/main" id="{752AB650-1F6D-9BF3-09F6-7AF67D21C8E7}"/>
                    </a:ext>
                  </a:extLst>
                </p:cNvPr>
                <p:cNvSpPr>
                  <a:spLocks noRot="1" noChangeAspect="1" noMove="1" noResize="1" noEditPoints="1" noAdjustHandles="1" noChangeArrowheads="1" noChangeShapeType="1" noTextEdit="1"/>
                </p:cNvSpPr>
                <p:nvPr/>
              </p:nvSpPr>
              <p:spPr>
                <a:xfrm>
                  <a:off x="2400428" y="2843319"/>
                  <a:ext cx="8608947" cy="1128267"/>
                </a:xfrm>
                <a:custGeom>
                  <a:avLst/>
                  <a:gdLst>
                    <a:gd name="connsiteX0" fmla="*/ 0 w 8608947"/>
                    <a:gd name="connsiteY0" fmla="*/ 0 h 1128267"/>
                    <a:gd name="connsiteX1" fmla="*/ 8608947 w 8608947"/>
                    <a:gd name="connsiteY1" fmla="*/ 0 h 1128267"/>
                    <a:gd name="connsiteX2" fmla="*/ 8608947 w 8608947"/>
                    <a:gd name="connsiteY2" fmla="*/ 1128267 h 1128267"/>
                    <a:gd name="connsiteX3" fmla="*/ 0 w 8608947"/>
                    <a:gd name="connsiteY3" fmla="*/ 1128267 h 1128267"/>
                    <a:gd name="connsiteX4" fmla="*/ 0 w 8608947"/>
                    <a:gd name="connsiteY4" fmla="*/ 0 h 112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8947" h="1128267">
                      <a:moveTo>
                        <a:pt x="0" y="0"/>
                      </a:moveTo>
                      <a:lnTo>
                        <a:pt x="8608947" y="0"/>
                      </a:lnTo>
                      <a:lnTo>
                        <a:pt x="8608947" y="1128267"/>
                      </a:lnTo>
                      <a:lnTo>
                        <a:pt x="0" y="1128267"/>
                      </a:lnTo>
                      <a:lnTo>
                        <a:pt x="0" y="0"/>
                      </a:lnTo>
                      <a:close/>
                    </a:path>
                  </a:pathLst>
                </a:custGeom>
                <a:blipFill>
                  <a:blip r:embed="rId6"/>
                  <a:stretch>
                    <a:fillRect/>
                  </a:stretch>
                </a:blipFill>
                <a:ln>
                  <a:solidFill>
                    <a:schemeClr val="bg1">
                      <a:lumMod val="90000"/>
                    </a:schemeClr>
                  </a:solidFill>
                </a:ln>
              </p:spPr>
              <p:txBody>
                <a:bodyPr/>
                <a:lstStyle/>
                <a:p>
                  <a:r>
                    <a:rPr lang="en-CA">
                      <a:noFill/>
                    </a:rPr>
                    <a:t> </a:t>
                  </a:r>
                </a:p>
              </p:txBody>
            </p:sp>
          </mc:Fallback>
        </mc:AlternateContent>
      </p:grpSp>
      <p:pic>
        <p:nvPicPr>
          <p:cNvPr id="13" name="Picture 12" descr="Happy face balloon">
            <a:extLst>
              <a:ext uri="{FF2B5EF4-FFF2-40B4-BE49-F238E27FC236}">
                <a16:creationId xmlns:a16="http://schemas.microsoft.com/office/drawing/2014/main" id="{09AA17E4-EE50-B0A6-37F1-930BF81012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32527" y="1221556"/>
            <a:ext cx="4567409" cy="2835614"/>
          </a:xfrm>
          <a:prstGeom prst="rect">
            <a:avLst/>
          </a:prstGeom>
        </p:spPr>
      </p:pic>
    </p:spTree>
    <p:extLst>
      <p:ext uri="{BB962C8B-B14F-4D97-AF65-F5344CB8AC3E}">
        <p14:creationId xmlns:p14="http://schemas.microsoft.com/office/powerpoint/2010/main" val="1544468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B4A9D5E-4D14-E4DD-0DE5-C8242FA0CEC9}"/>
              </a:ext>
            </a:extLst>
          </p:cNvPr>
          <p:cNvSpPr>
            <a:spLocks noGrp="1"/>
          </p:cNvSpPr>
          <p:nvPr>
            <p:ph type="title"/>
          </p:nvPr>
        </p:nvSpPr>
        <p:spPr>
          <a:xfrm>
            <a:off x="635000" y="3135207"/>
            <a:ext cx="5460992" cy="587584"/>
          </a:xfrm>
        </p:spPr>
        <p:txBody>
          <a:bodyPr anchor="ctr">
            <a:normAutofit/>
          </a:bodyPr>
          <a:lstStyle/>
          <a:p>
            <a:r>
              <a:rPr lang="en-US" sz="3400"/>
              <a:t>Preliminary Results</a:t>
            </a:r>
          </a:p>
        </p:txBody>
      </p:sp>
      <p:sp>
        <p:nvSpPr>
          <p:cNvPr id="10" name="Content Placeholder 2">
            <a:extLst>
              <a:ext uri="{FF2B5EF4-FFF2-40B4-BE49-F238E27FC236}">
                <a16:creationId xmlns:a16="http://schemas.microsoft.com/office/drawing/2014/main" id="{D3927FF1-F839-1DBC-6409-8D961ECA4035}"/>
              </a:ext>
            </a:extLst>
          </p:cNvPr>
          <p:cNvSpPr>
            <a:spLocks noGrp="1"/>
          </p:cNvSpPr>
          <p:nvPr>
            <p:ph sz="half" idx="2"/>
          </p:nvPr>
        </p:nvSpPr>
        <p:spPr>
          <a:xfrm>
            <a:off x="7540794" y="831286"/>
            <a:ext cx="4016206" cy="5195425"/>
          </a:xfrm>
        </p:spPr>
        <p:txBody>
          <a:bodyPr anchor="ctr">
            <a:normAutofit/>
          </a:bodyPr>
          <a:lstStyle/>
          <a:p>
            <a:r>
              <a:rPr lang="en-US" dirty="0"/>
              <a:t>Bivariate Analysis</a:t>
            </a:r>
          </a:p>
          <a:p>
            <a:r>
              <a:rPr lang="en-US" dirty="0"/>
              <a:t>Regression on QoL</a:t>
            </a:r>
          </a:p>
        </p:txBody>
      </p:sp>
    </p:spTree>
    <p:extLst>
      <p:ext uri="{BB962C8B-B14F-4D97-AF65-F5344CB8AC3E}">
        <p14:creationId xmlns:p14="http://schemas.microsoft.com/office/powerpoint/2010/main" val="1767311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B4A9D5E-4D14-E4DD-0DE5-C8242FA0CEC9}"/>
              </a:ext>
            </a:extLst>
          </p:cNvPr>
          <p:cNvSpPr>
            <a:spLocks noGrp="1"/>
          </p:cNvSpPr>
          <p:nvPr>
            <p:ph type="title"/>
          </p:nvPr>
        </p:nvSpPr>
        <p:spPr>
          <a:xfrm>
            <a:off x="1112648" y="2782625"/>
            <a:ext cx="4157296" cy="1292750"/>
          </a:xfrm>
        </p:spPr>
        <p:txBody>
          <a:bodyPr anchor="ctr">
            <a:normAutofit/>
          </a:bodyPr>
          <a:lstStyle/>
          <a:p>
            <a:r>
              <a:rPr lang="en-US" dirty="0"/>
              <a:t>Aim 1:</a:t>
            </a:r>
            <a:br>
              <a:rPr lang="en-US" dirty="0"/>
            </a:br>
            <a:r>
              <a:rPr lang="en-US" dirty="0"/>
              <a:t>Bivariate Analysis</a:t>
            </a:r>
          </a:p>
        </p:txBody>
      </p:sp>
      <p:pic>
        <p:nvPicPr>
          <p:cNvPr id="7" name="Picture Placeholder 6" descr="Table&#10;&#10;Description automatically generated">
            <a:extLst>
              <a:ext uri="{FF2B5EF4-FFF2-40B4-BE49-F238E27FC236}">
                <a16:creationId xmlns:a16="http://schemas.microsoft.com/office/drawing/2014/main" id="{00E1D9DB-E185-6DA2-0961-2B052C72AA97}"/>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927" b="927"/>
          <a:stretch>
            <a:fillRect/>
          </a:stretch>
        </p:blipFill>
        <p:spPr/>
      </p:pic>
    </p:spTree>
    <p:extLst>
      <p:ext uri="{BB962C8B-B14F-4D97-AF65-F5344CB8AC3E}">
        <p14:creationId xmlns:p14="http://schemas.microsoft.com/office/powerpoint/2010/main" val="161290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978818E6-44BC-2905-1715-4F82C6055979}"/>
              </a:ext>
            </a:extLst>
          </p:cNvPr>
          <p:cNvSpPr>
            <a:spLocks noGrp="1"/>
          </p:cNvSpPr>
          <p:nvPr>
            <p:ph type="title"/>
          </p:nvPr>
        </p:nvSpPr>
        <p:spPr>
          <a:xfrm>
            <a:off x="1097280" y="1334757"/>
            <a:ext cx="10058400" cy="1289304"/>
          </a:xfrm>
        </p:spPr>
        <p:txBody>
          <a:bodyPr anchor="ctr">
            <a:normAutofit/>
          </a:bodyPr>
          <a:lstStyle/>
          <a:p>
            <a:r>
              <a:rPr lang="en-US" sz="3600" dirty="0"/>
              <a:t>Outline</a:t>
            </a:r>
          </a:p>
        </p:txBody>
      </p:sp>
      <p:graphicFrame>
        <p:nvGraphicFramePr>
          <p:cNvPr id="12" name="Content Placeholder 1">
            <a:extLst>
              <a:ext uri="{FF2B5EF4-FFF2-40B4-BE49-F238E27FC236}">
                <a16:creationId xmlns:a16="http://schemas.microsoft.com/office/drawing/2014/main" id="{2694EE88-DB29-1B31-AACD-BB46C7A67120}"/>
              </a:ext>
            </a:extLst>
          </p:cNvPr>
          <p:cNvGraphicFramePr>
            <a:graphicFrameLocks noGrp="1"/>
          </p:cNvGraphicFramePr>
          <p:nvPr>
            <p:ph idx="1"/>
            <p:extLst>
              <p:ext uri="{D42A27DB-BD31-4B8C-83A1-F6EECF244321}">
                <p14:modId xmlns:p14="http://schemas.microsoft.com/office/powerpoint/2010/main" val="3373891925"/>
              </p:ext>
            </p:extLst>
          </p:nvPr>
        </p:nvGraphicFramePr>
        <p:xfrm>
          <a:off x="1097280" y="2343884"/>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2965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B4A9D5E-4D14-E4DD-0DE5-C8242FA0CEC9}"/>
              </a:ext>
            </a:extLst>
          </p:cNvPr>
          <p:cNvSpPr>
            <a:spLocks noGrp="1"/>
          </p:cNvSpPr>
          <p:nvPr>
            <p:ph type="title"/>
          </p:nvPr>
        </p:nvSpPr>
        <p:spPr>
          <a:xfrm>
            <a:off x="1058860" y="2714385"/>
            <a:ext cx="4157296" cy="1292750"/>
          </a:xfrm>
        </p:spPr>
        <p:txBody>
          <a:bodyPr anchor="ctr">
            <a:normAutofit/>
          </a:bodyPr>
          <a:lstStyle/>
          <a:p>
            <a:r>
              <a:rPr lang="en-US" dirty="0"/>
              <a:t>Aim 2:</a:t>
            </a:r>
            <a:br>
              <a:rPr lang="en-US" dirty="0"/>
            </a:br>
            <a:r>
              <a:rPr lang="en-US" dirty="0"/>
              <a:t>Regression on Q</a:t>
            </a:r>
            <a:r>
              <a:rPr lang="en-US" sz="1800" dirty="0"/>
              <a:t>o</a:t>
            </a:r>
            <a:r>
              <a:rPr lang="en-US" dirty="0"/>
              <a:t>L </a:t>
            </a:r>
          </a:p>
        </p:txBody>
      </p:sp>
      <p:pic>
        <p:nvPicPr>
          <p:cNvPr id="4" name="Picture 3">
            <a:extLst>
              <a:ext uri="{FF2B5EF4-FFF2-40B4-BE49-F238E27FC236}">
                <a16:creationId xmlns:a16="http://schemas.microsoft.com/office/drawing/2014/main" id="{0EB293C7-65F0-3249-78F3-32D3E9488257}"/>
              </a:ext>
            </a:extLst>
          </p:cNvPr>
          <p:cNvPicPr>
            <a:picLocks noChangeAspect="1"/>
          </p:cNvPicPr>
          <p:nvPr/>
        </p:nvPicPr>
        <p:blipFill rotWithShape="1">
          <a:blip r:embed="rId3"/>
          <a:srcRect l="40941" t="30588" r="25617" b="9236"/>
          <a:stretch/>
        </p:blipFill>
        <p:spPr>
          <a:xfrm>
            <a:off x="6096000" y="677768"/>
            <a:ext cx="5436198" cy="5502463"/>
          </a:xfrm>
          <a:prstGeom prst="rect">
            <a:avLst/>
          </a:prstGeom>
        </p:spPr>
      </p:pic>
    </p:spTree>
    <p:extLst>
      <p:ext uri="{BB962C8B-B14F-4D97-AF65-F5344CB8AC3E}">
        <p14:creationId xmlns:p14="http://schemas.microsoft.com/office/powerpoint/2010/main" val="3105689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B4A9D5E-4D14-E4DD-0DE5-C8242FA0CEC9}"/>
              </a:ext>
            </a:extLst>
          </p:cNvPr>
          <p:cNvSpPr>
            <a:spLocks noGrp="1"/>
          </p:cNvSpPr>
          <p:nvPr>
            <p:ph type="title"/>
          </p:nvPr>
        </p:nvSpPr>
        <p:spPr>
          <a:xfrm>
            <a:off x="635000" y="3135207"/>
            <a:ext cx="4886854" cy="587584"/>
          </a:xfrm>
        </p:spPr>
        <p:txBody>
          <a:bodyPr anchor="ctr">
            <a:normAutofit/>
          </a:bodyPr>
          <a:lstStyle/>
          <a:p>
            <a:r>
              <a:rPr lang="en-US" dirty="0"/>
              <a:t>Questions?</a:t>
            </a:r>
          </a:p>
        </p:txBody>
      </p:sp>
      <p:pic>
        <p:nvPicPr>
          <p:cNvPr id="6" name="Picture Placeholder 5" descr="Questions with solid fill">
            <a:extLst>
              <a:ext uri="{FF2B5EF4-FFF2-40B4-BE49-F238E27FC236}">
                <a16:creationId xmlns:a16="http://schemas.microsoft.com/office/drawing/2014/main" id="{30D3F819-3A5E-51C0-0551-7B564B47B0F1}"/>
              </a:ext>
            </a:extLst>
          </p:cNvPr>
          <p:cNvPicPr>
            <a:picLocks noGrp="1" noChangeAspect="1"/>
          </p:cNvPicPr>
          <p:nvPr>
            <p:ph sz="half" idx="2"/>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1289" y="633875"/>
            <a:ext cx="5590250" cy="5590250"/>
          </a:xfrm>
        </p:spPr>
      </p:pic>
    </p:spTree>
    <p:extLst>
      <p:ext uri="{BB962C8B-B14F-4D97-AF65-F5344CB8AC3E}">
        <p14:creationId xmlns:p14="http://schemas.microsoft.com/office/powerpoint/2010/main" val="3872977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6ACFBD-A4CC-577C-D569-4DB4BB394ADF}"/>
              </a:ext>
            </a:extLst>
          </p:cNvPr>
          <p:cNvSpPr>
            <a:spLocks noGrp="1"/>
          </p:cNvSpPr>
          <p:nvPr>
            <p:ph idx="1"/>
          </p:nvPr>
        </p:nvSpPr>
        <p:spPr>
          <a:xfrm>
            <a:off x="1097279" y="1621585"/>
            <a:ext cx="10175197" cy="4026179"/>
          </a:xfrm>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j-lt"/>
                <a:ea typeface="+mn-ea"/>
                <a:cs typeface="+mn-cs"/>
              </a:rPr>
              <a:t>[1] World Health Organization. Noncommunicable diseases. World Health Organization, September 11, 2012. Accessed October 27, 2022.</a:t>
            </a:r>
            <a:r>
              <a:rPr kumimoji="0" lang="en-US" sz="1200" b="0" i="0" u="none" strike="noStrike" kern="1200" cap="none" spc="0" normalizeH="0" baseline="0" noProof="0" dirty="0">
                <a:ln>
                  <a:noFill/>
                </a:ln>
                <a:solidFill>
                  <a:srgbClr val="000000"/>
                </a:solidFill>
                <a:effectLst/>
                <a:uLnTx/>
                <a:uFillTx/>
                <a:latin typeface="+mj-lt"/>
                <a:ea typeface="+mn-ea"/>
                <a:cs typeface="+mn-cs"/>
                <a:hlinkClick r:id="rId2"/>
              </a:rPr>
              <a:t> </a:t>
            </a:r>
            <a:r>
              <a:rPr kumimoji="0" lang="en-US" sz="1200" b="0" i="0" u="sng" strike="noStrike" kern="1200" cap="none" spc="0" normalizeH="0" baseline="0" noProof="0" dirty="0">
                <a:ln>
                  <a:noFill/>
                </a:ln>
                <a:solidFill>
                  <a:srgbClr val="0097A7"/>
                </a:solidFill>
                <a:effectLst/>
                <a:uLnTx/>
                <a:uFillTx/>
                <a:latin typeface="+mj-lt"/>
                <a:ea typeface="+mn-ea"/>
                <a:cs typeface="+mn-cs"/>
                <a:hlinkClick r:id="rId2"/>
              </a:rPr>
              <a:t>https://www.who.int/news-room/fact-sheets/detail/noncommunicable-diseases</a:t>
            </a:r>
            <a:endParaRPr kumimoji="0" lang="en-US" sz="1200" b="0" i="0" u="none" strike="noStrike" kern="1200" cap="none" spc="0" normalizeH="0" baseline="0" noProof="0" dirty="0">
              <a:ln>
                <a:noFill/>
              </a:ln>
              <a:solidFill>
                <a:srgbClr val="000000"/>
              </a:solidFill>
              <a:effectLst/>
              <a:uLnTx/>
              <a:uFillTx/>
              <a:latin typeface="+mj-lt"/>
              <a:ea typeface="+mn-ea"/>
              <a:cs typeface="+mn-cs"/>
            </a:endParaRPr>
          </a:p>
          <a:p>
            <a:pPr marL="0" indent="0">
              <a:buNone/>
            </a:pPr>
            <a:r>
              <a:rPr lang="en-CA" sz="1200" dirty="0">
                <a:latin typeface="+mj-lt"/>
              </a:rPr>
              <a:t>[2] </a:t>
            </a:r>
            <a:r>
              <a:rPr lang="en-CA" sz="1200" dirty="0">
                <a:effectLst/>
                <a:latin typeface="+mj-lt"/>
                <a:ea typeface="Times New Roman" panose="02020603050405020304" pitchFamily="18" charset="0"/>
              </a:rPr>
              <a:t>Pan American Health Organization. Noncommunicable Diseases. Pan American Health Organization. Accessed October 27, 2022. </a:t>
            </a:r>
            <a:r>
              <a:rPr lang="en-CA" sz="1200" u="sng" dirty="0">
                <a:solidFill>
                  <a:srgbClr val="0563C1"/>
                </a:solidFill>
                <a:effectLst/>
                <a:latin typeface="+mj-lt"/>
                <a:ea typeface="Times New Roman" panose="02020603050405020304" pitchFamily="18" charset="0"/>
                <a:cs typeface="Times New Roman" panose="02020603050405020304" pitchFamily="18" charset="0"/>
                <a:hlinkClick r:id="rId3"/>
              </a:rPr>
              <a:t>https://www.paho.org/en/topics/noncommunicable-diseases#:~:text=These%20conditions%20include%20cancers%2C%20cardiovascular,inactivity%20and%20eating%20unhealthy%20diets</a:t>
            </a:r>
            <a:r>
              <a:rPr lang="en-CA" sz="1200" dirty="0">
                <a:effectLst/>
                <a:latin typeface="+mj-lt"/>
                <a:ea typeface="Times New Roman" panose="02020603050405020304" pitchFamily="18" charset="0"/>
              </a:rPr>
              <a:t>.</a:t>
            </a:r>
          </a:p>
          <a:p>
            <a:pPr marL="0" indent="0">
              <a:lnSpc>
                <a:spcPct val="120000"/>
              </a:lnSpc>
              <a:spcAft>
                <a:spcPts val="800"/>
              </a:spcAft>
              <a:buNone/>
            </a:pPr>
            <a:r>
              <a:rPr lang="fr-CA" sz="1200" dirty="0">
                <a:effectLst/>
                <a:latin typeface="+mj-lt"/>
                <a:ea typeface="Times New Roman" panose="02020603050405020304" pitchFamily="18" charset="0"/>
                <a:cs typeface="Times New Roman" panose="02020603050405020304" pitchFamily="18" charset="0"/>
              </a:rPr>
              <a:t>[3] </a:t>
            </a:r>
            <a:r>
              <a:rPr lang="fr-CA" sz="1200" dirty="0" err="1">
                <a:effectLst/>
                <a:latin typeface="+mj-lt"/>
                <a:ea typeface="Times New Roman" panose="02020603050405020304" pitchFamily="18" charset="0"/>
                <a:cs typeface="Times New Roman" panose="02020603050405020304" pitchFamily="18" charset="0"/>
              </a:rPr>
              <a:t>Marthias</a:t>
            </a:r>
            <a:r>
              <a:rPr lang="fr-CA" sz="1200" dirty="0">
                <a:effectLst/>
                <a:latin typeface="+mj-lt"/>
                <a:ea typeface="Times New Roman" panose="02020603050405020304" pitchFamily="18" charset="0"/>
                <a:cs typeface="Times New Roman" panose="02020603050405020304" pitchFamily="18" charset="0"/>
              </a:rPr>
              <a:t> T, </a:t>
            </a:r>
            <a:r>
              <a:rPr lang="fr-CA" sz="1200" dirty="0" err="1">
                <a:effectLst/>
                <a:latin typeface="+mj-lt"/>
                <a:ea typeface="Times New Roman" panose="02020603050405020304" pitchFamily="18" charset="0"/>
                <a:cs typeface="Times New Roman" panose="02020603050405020304" pitchFamily="18" charset="0"/>
              </a:rPr>
              <a:t>Anindya</a:t>
            </a:r>
            <a:r>
              <a:rPr lang="fr-CA" sz="1200" dirty="0">
                <a:effectLst/>
                <a:latin typeface="+mj-lt"/>
                <a:ea typeface="Times New Roman" panose="02020603050405020304" pitchFamily="18" charset="0"/>
                <a:cs typeface="Times New Roman" panose="02020603050405020304" pitchFamily="18" charset="0"/>
              </a:rPr>
              <a:t> K, </a:t>
            </a:r>
            <a:r>
              <a:rPr lang="fr-CA" sz="1200" dirty="0" err="1">
                <a:effectLst/>
                <a:latin typeface="+mj-lt"/>
                <a:ea typeface="Times New Roman" panose="02020603050405020304" pitchFamily="18" charset="0"/>
                <a:cs typeface="Times New Roman" panose="02020603050405020304" pitchFamily="18" charset="0"/>
              </a:rPr>
              <a:t>Ng</a:t>
            </a:r>
            <a:r>
              <a:rPr lang="fr-CA" sz="1200" dirty="0">
                <a:effectLst/>
                <a:latin typeface="+mj-lt"/>
                <a:ea typeface="Times New Roman" panose="02020603050405020304" pitchFamily="18" charset="0"/>
                <a:cs typeface="Times New Roman" panose="02020603050405020304" pitchFamily="18" charset="0"/>
              </a:rPr>
              <a:t> N, et al. </a:t>
            </a:r>
            <a:r>
              <a:rPr lang="en-CA" sz="1200" dirty="0">
                <a:effectLst/>
                <a:latin typeface="+mj-lt"/>
                <a:ea typeface="Times New Roman" panose="02020603050405020304" pitchFamily="18" charset="0"/>
                <a:cs typeface="Times New Roman" panose="02020603050405020304" pitchFamily="18" charset="0"/>
              </a:rPr>
              <a:t>Impact of non-communicable disease multimorbidity on health service use, catastrophic health expenditure and productivity loss in Indonesia: a population-based panel data analysis study. </a:t>
            </a:r>
            <a:r>
              <a:rPr lang="en-CA" sz="1200" i="1" dirty="0">
                <a:effectLst/>
                <a:latin typeface="+mj-lt"/>
                <a:ea typeface="Times New Roman" panose="02020603050405020304" pitchFamily="18" charset="0"/>
                <a:cs typeface="Times New Roman" panose="02020603050405020304" pitchFamily="18" charset="0"/>
              </a:rPr>
              <a:t>BMJ Open</a:t>
            </a:r>
            <a:r>
              <a:rPr lang="en-CA" sz="1200" dirty="0">
                <a:effectLst/>
                <a:latin typeface="+mj-lt"/>
                <a:ea typeface="Times New Roman" panose="02020603050405020304" pitchFamily="18" charset="0"/>
                <a:cs typeface="Times New Roman" panose="02020603050405020304" pitchFamily="18" charset="0"/>
              </a:rPr>
              <a:t>. 2021;11(2):e041870. doi:10.1136/bmjopen-2020-041870</a:t>
            </a:r>
          </a:p>
          <a:p>
            <a:pPr marL="0" indent="0">
              <a:lnSpc>
                <a:spcPct val="120000"/>
              </a:lnSpc>
              <a:spcAft>
                <a:spcPts val="800"/>
              </a:spcAft>
              <a:buNone/>
            </a:pPr>
            <a:r>
              <a:rPr lang="en-CA" sz="1200" dirty="0">
                <a:effectLst/>
                <a:latin typeface="+mj-lt"/>
                <a:ea typeface="Times New Roman" panose="02020603050405020304" pitchFamily="18" charset="0"/>
                <a:cs typeface="Times New Roman" panose="02020603050405020304" pitchFamily="18" charset="0"/>
              </a:rPr>
              <a:t>[4] Karan A, Farooqui HH, Hussain S, Hussain MA, Selvaraj S, Mathur MR. Multimorbidity, healthcare use and catastrophic health expenditure by households in India: a cross-section analysis of self-reported morbidity from national sample survey data 2017–18. </a:t>
            </a:r>
            <a:r>
              <a:rPr lang="en-CA" sz="1200" i="1" dirty="0">
                <a:effectLst/>
                <a:latin typeface="+mj-lt"/>
                <a:ea typeface="Times New Roman" panose="02020603050405020304" pitchFamily="18" charset="0"/>
                <a:cs typeface="Times New Roman" panose="02020603050405020304" pitchFamily="18" charset="0"/>
              </a:rPr>
              <a:t>BMC Health Serv Res</a:t>
            </a:r>
            <a:r>
              <a:rPr lang="en-CA" sz="1200" dirty="0">
                <a:effectLst/>
                <a:latin typeface="+mj-lt"/>
                <a:ea typeface="Times New Roman" panose="02020603050405020304" pitchFamily="18" charset="0"/>
                <a:cs typeface="Times New Roman" panose="02020603050405020304" pitchFamily="18" charset="0"/>
              </a:rPr>
              <a:t>. 2022;22(1):1151. doi:10.1186/s12913-022-08509-x</a:t>
            </a:r>
            <a:endParaRPr lang="en-CA" sz="1200" dirty="0">
              <a:effectLst/>
              <a:latin typeface="+mj-lt"/>
              <a:ea typeface="Calibri" panose="020F0502020204030204" pitchFamily="34" charset="0"/>
              <a:cs typeface="Times New Roman" panose="02020603050405020304" pitchFamily="18" charset="0"/>
            </a:endParaRPr>
          </a:p>
          <a:p>
            <a:pPr marL="0" indent="0">
              <a:lnSpc>
                <a:spcPct val="120000"/>
              </a:lnSpc>
              <a:spcAft>
                <a:spcPts val="800"/>
              </a:spcAft>
              <a:buNone/>
            </a:pPr>
            <a:r>
              <a:rPr lang="en-CA" sz="1200" dirty="0">
                <a:latin typeface="+mj-lt"/>
                <a:ea typeface="Times New Roman" panose="02020603050405020304" pitchFamily="18" charset="0"/>
                <a:cs typeface="Times New Roman" panose="02020603050405020304" pitchFamily="18" charset="0"/>
              </a:rPr>
              <a:t>[5] </a:t>
            </a:r>
            <a:r>
              <a:rPr lang="en-CA" sz="1200" dirty="0">
                <a:effectLst/>
                <a:latin typeface="+mj-lt"/>
                <a:ea typeface="Times New Roman" panose="02020603050405020304" pitchFamily="18" charset="0"/>
                <a:cs typeface="Times New Roman" panose="02020603050405020304" pitchFamily="18" charset="0"/>
              </a:rPr>
              <a:t>Yadav J, </a:t>
            </a:r>
            <a:r>
              <a:rPr lang="en-CA" sz="1200" dirty="0" err="1">
                <a:effectLst/>
                <a:latin typeface="+mj-lt"/>
                <a:ea typeface="Times New Roman" panose="02020603050405020304" pitchFamily="18" charset="0"/>
                <a:cs typeface="Times New Roman" panose="02020603050405020304" pitchFamily="18" charset="0"/>
              </a:rPr>
              <a:t>Allarakha</a:t>
            </a:r>
            <a:r>
              <a:rPr lang="en-CA" sz="1200" dirty="0">
                <a:effectLst/>
                <a:latin typeface="+mj-lt"/>
                <a:ea typeface="Times New Roman" panose="02020603050405020304" pitchFamily="18" charset="0"/>
                <a:cs typeface="Times New Roman" panose="02020603050405020304" pitchFamily="18" charset="0"/>
              </a:rPr>
              <a:t> S, Menon GR, John D, Nair S. Socioeconomic Impact of Hospitalization Expenditure for Treatment of Noncommunicable Diseases in India: A Repeated Cross-Sectional Analysis of National Sample Survey Data, 2004 to 2018. </a:t>
            </a:r>
            <a:r>
              <a:rPr lang="en-CA" sz="1200" i="1" dirty="0">
                <a:effectLst/>
                <a:latin typeface="+mj-lt"/>
                <a:ea typeface="Times New Roman" panose="02020603050405020304" pitchFamily="18" charset="0"/>
                <a:cs typeface="Times New Roman" panose="02020603050405020304" pitchFamily="18" charset="0"/>
              </a:rPr>
              <a:t>Value Health Reg Issues</a:t>
            </a:r>
            <a:r>
              <a:rPr lang="en-CA" sz="1200" dirty="0">
                <a:effectLst/>
                <a:latin typeface="+mj-lt"/>
                <a:ea typeface="Times New Roman" panose="02020603050405020304" pitchFamily="18" charset="0"/>
                <a:cs typeface="Times New Roman" panose="02020603050405020304" pitchFamily="18" charset="0"/>
              </a:rPr>
              <a:t>. 2021;24:199-213. doi:10.1016/j.vhri.2020.12.010</a:t>
            </a:r>
          </a:p>
          <a:p>
            <a:pPr marL="0" indent="0">
              <a:lnSpc>
                <a:spcPct val="120000"/>
              </a:lnSpc>
              <a:spcAft>
                <a:spcPts val="800"/>
              </a:spcAft>
              <a:buNone/>
            </a:pPr>
            <a:r>
              <a:rPr lang="en-CA" sz="1200" dirty="0">
                <a:effectLst/>
                <a:latin typeface="+mj-lt"/>
                <a:ea typeface="Times New Roman" panose="02020603050405020304" pitchFamily="18" charset="0"/>
                <a:cs typeface="Times New Roman" panose="02020603050405020304" pitchFamily="18" charset="0"/>
              </a:rPr>
              <a:t>[6] </a:t>
            </a:r>
            <a:r>
              <a:rPr lang="en-CA" sz="1200" dirty="0" err="1">
                <a:effectLst/>
                <a:latin typeface="+mj-lt"/>
                <a:ea typeface="Times New Roman" panose="02020603050405020304" pitchFamily="18" charset="0"/>
                <a:cs typeface="Times New Roman" panose="02020603050405020304" pitchFamily="18" charset="0"/>
              </a:rPr>
              <a:t>Anindya</a:t>
            </a:r>
            <a:r>
              <a:rPr lang="en-CA" sz="1200" dirty="0">
                <a:effectLst/>
                <a:latin typeface="+mj-lt"/>
                <a:ea typeface="Times New Roman" panose="02020603050405020304" pitchFamily="18" charset="0"/>
                <a:cs typeface="Times New Roman" panose="02020603050405020304" pitchFamily="18" charset="0"/>
              </a:rPr>
              <a:t> K, Ng N, </a:t>
            </a:r>
            <a:r>
              <a:rPr lang="en-CA" sz="1200" dirty="0" err="1">
                <a:effectLst/>
                <a:latin typeface="+mj-lt"/>
                <a:ea typeface="Times New Roman" panose="02020603050405020304" pitchFamily="18" charset="0"/>
                <a:cs typeface="Times New Roman" panose="02020603050405020304" pitchFamily="18" charset="0"/>
              </a:rPr>
              <a:t>Atun</a:t>
            </a:r>
            <a:r>
              <a:rPr lang="en-CA" sz="1200" dirty="0">
                <a:effectLst/>
                <a:latin typeface="+mj-lt"/>
                <a:ea typeface="Times New Roman" panose="02020603050405020304" pitchFamily="18" charset="0"/>
                <a:cs typeface="Times New Roman" panose="02020603050405020304" pitchFamily="18" charset="0"/>
              </a:rPr>
              <a:t> R, et al. Effect of multimorbidity on utilisation and out-of-pocket expenditure in Indonesia: quantile regression analysis. </a:t>
            </a:r>
            <a:r>
              <a:rPr lang="en-CA" sz="1200" i="1" dirty="0">
                <a:effectLst/>
                <a:latin typeface="+mj-lt"/>
                <a:ea typeface="Times New Roman" panose="02020603050405020304" pitchFamily="18" charset="0"/>
                <a:cs typeface="Times New Roman" panose="02020603050405020304" pitchFamily="18" charset="0"/>
              </a:rPr>
              <a:t>BMC Health Serv Res</a:t>
            </a:r>
            <a:r>
              <a:rPr lang="en-CA" sz="1200" dirty="0">
                <a:effectLst/>
                <a:latin typeface="+mj-lt"/>
                <a:ea typeface="Times New Roman" panose="02020603050405020304" pitchFamily="18" charset="0"/>
                <a:cs typeface="Times New Roman" panose="02020603050405020304" pitchFamily="18" charset="0"/>
              </a:rPr>
              <a:t>. 2021;21(1):427. doi:10.1186/s12913-021-06446-9</a:t>
            </a:r>
            <a:endParaRPr lang="en-CA" sz="1200" dirty="0">
              <a:effectLst/>
              <a:latin typeface="+mj-lt"/>
              <a:ea typeface="Calibri" panose="020F0502020204030204" pitchFamily="34" charset="0"/>
              <a:cs typeface="Times New Roman" panose="02020603050405020304" pitchFamily="18" charset="0"/>
            </a:endParaRPr>
          </a:p>
        </p:txBody>
      </p:sp>
      <p:sp>
        <p:nvSpPr>
          <p:cNvPr id="3" name="Title 2">
            <a:extLst>
              <a:ext uri="{FF2B5EF4-FFF2-40B4-BE49-F238E27FC236}">
                <a16:creationId xmlns:a16="http://schemas.microsoft.com/office/drawing/2014/main" id="{96049B56-AD10-9C96-E185-0B07084F9D16}"/>
              </a:ext>
            </a:extLst>
          </p:cNvPr>
          <p:cNvSpPr>
            <a:spLocks noGrp="1"/>
          </p:cNvSpPr>
          <p:nvPr>
            <p:ph type="title"/>
          </p:nvPr>
        </p:nvSpPr>
        <p:spPr>
          <a:xfrm>
            <a:off x="1097279" y="627826"/>
            <a:ext cx="10058400" cy="1289304"/>
          </a:xfrm>
        </p:spPr>
        <p:txBody>
          <a:bodyPr/>
          <a:lstStyle/>
          <a:p>
            <a:r>
              <a:rPr lang="en-CA" dirty="0"/>
              <a:t>References</a:t>
            </a:r>
          </a:p>
        </p:txBody>
      </p:sp>
    </p:spTree>
    <p:extLst>
      <p:ext uri="{BB962C8B-B14F-4D97-AF65-F5344CB8AC3E}">
        <p14:creationId xmlns:p14="http://schemas.microsoft.com/office/powerpoint/2010/main" val="4058140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6ACFBD-A4CC-577C-D569-4DB4BB394ADF}"/>
              </a:ext>
            </a:extLst>
          </p:cNvPr>
          <p:cNvSpPr>
            <a:spLocks noGrp="1"/>
          </p:cNvSpPr>
          <p:nvPr>
            <p:ph idx="1"/>
          </p:nvPr>
        </p:nvSpPr>
        <p:spPr>
          <a:xfrm>
            <a:off x="1097279" y="1621585"/>
            <a:ext cx="10175197" cy="4026179"/>
          </a:xfrm>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j-lt"/>
                <a:ea typeface="+mn-ea"/>
                <a:cs typeface="+mn-cs"/>
              </a:rPr>
              <a:t>[7] </a:t>
            </a:r>
            <a:r>
              <a:rPr lang="en-CA" sz="1200" dirty="0">
                <a:effectLst/>
                <a:latin typeface="+mj-lt"/>
                <a:ea typeface="Times New Roman" panose="02020603050405020304" pitchFamily="18" charset="0"/>
              </a:rPr>
              <a:t>International Trade Administration. Ghana - Country Commercial Guide. International Trade Administration. Accessed October 27, 2022. </a:t>
            </a:r>
            <a:r>
              <a:rPr lang="en-CA" sz="1200" u="sng" dirty="0">
                <a:solidFill>
                  <a:srgbClr val="0563C1"/>
                </a:solidFill>
                <a:effectLst/>
                <a:latin typeface="+mj-lt"/>
                <a:ea typeface="Times New Roman" panose="02020603050405020304" pitchFamily="18" charset="0"/>
                <a:cs typeface="Times New Roman" panose="02020603050405020304" pitchFamily="18" charset="0"/>
                <a:hlinkClick r:id="rId2"/>
              </a:rPr>
              <a:t>https://www.trade.gov/ghana-country-commercial-guide</a:t>
            </a:r>
            <a:endParaRPr lang="en-CA" sz="1200" u="sng" dirty="0">
              <a:solidFill>
                <a:srgbClr val="0563C1"/>
              </a:solidFill>
              <a:effectLst/>
              <a:latin typeface="+mj-lt"/>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u="sng" dirty="0">
              <a:solidFill>
                <a:srgbClr val="0563C1"/>
              </a:solidFill>
              <a:latin typeface="+mj-lt"/>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effectLst/>
                <a:latin typeface="+mj-lt"/>
                <a:ea typeface="Calibri" panose="020F0502020204030204" pitchFamily="34" charset="0"/>
                <a:cs typeface="Times New Roman" panose="02020603050405020304" pitchFamily="18" charset="0"/>
              </a:rPr>
              <a:t>[8] </a:t>
            </a:r>
            <a:r>
              <a:rPr lang="en-US" sz="1200" dirty="0">
                <a:effectLst/>
                <a:latin typeface="+mj-lt"/>
                <a:ea typeface="Calibri" panose="020F0502020204030204" pitchFamily="34" charset="0"/>
                <a:cs typeface="Times New Roman" panose="02020603050405020304" pitchFamily="18" charset="0"/>
              </a:rPr>
              <a:t>Cooke, E., Hague, S., &amp; McKay, A. (2016). The Ghana poverty and inequality report: Using the 6th Ghana living standards survey. </a:t>
            </a:r>
            <a:r>
              <a:rPr lang="en-US" sz="1200" i="1" dirty="0">
                <a:effectLst/>
                <a:latin typeface="+mj-lt"/>
                <a:ea typeface="Calibri" panose="020F0502020204030204" pitchFamily="34" charset="0"/>
                <a:cs typeface="Times New Roman" panose="02020603050405020304" pitchFamily="18" charset="0"/>
              </a:rPr>
              <a:t>University of Sussex</a:t>
            </a:r>
            <a:r>
              <a:rPr lang="en-US" sz="1200" dirty="0">
                <a:effectLst/>
                <a:latin typeface="+mj-lt"/>
                <a:ea typeface="Calibri" panose="020F0502020204030204" pitchFamily="34" charset="0"/>
                <a:cs typeface="Times New Roman" panose="02020603050405020304" pitchFamily="18" charset="0"/>
              </a:rPr>
              <a:t>, 1-43.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mj-lt"/>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j-lt"/>
                <a:ea typeface="Calibri" panose="020F0502020204030204" pitchFamily="34" charset="0"/>
                <a:cs typeface="Times New Roman" panose="02020603050405020304" pitchFamily="18" charset="0"/>
              </a:rPr>
              <a:t>[9] Zhang X, Miao W, Wu B, et al. Factors that dynamically affect provincial incidences of catastrophic health expenditure among middle-aged and elderly Chinese population-transition of disease financial risk protection from global to local. </a:t>
            </a:r>
            <a:r>
              <a:rPr lang="en-US" sz="1200" i="1" dirty="0">
                <a:effectLst/>
                <a:latin typeface="+mj-lt"/>
                <a:ea typeface="Calibri" panose="020F0502020204030204" pitchFamily="34" charset="0"/>
                <a:cs typeface="Times New Roman" panose="02020603050405020304" pitchFamily="18" charset="0"/>
              </a:rPr>
              <a:t>BMC </a:t>
            </a:r>
            <a:r>
              <a:rPr lang="en-US" sz="1200" i="1" dirty="0" err="1">
                <a:effectLst/>
                <a:latin typeface="+mj-lt"/>
                <a:ea typeface="Calibri" panose="020F0502020204030204" pitchFamily="34" charset="0"/>
                <a:cs typeface="Times New Roman" panose="02020603050405020304" pitchFamily="18" charset="0"/>
              </a:rPr>
              <a:t>Geriatr</a:t>
            </a:r>
            <a:r>
              <a:rPr lang="en-US" sz="1200" i="1" dirty="0">
                <a:effectLst/>
                <a:latin typeface="+mj-lt"/>
                <a:ea typeface="Calibri" panose="020F0502020204030204" pitchFamily="34" charset="0"/>
                <a:cs typeface="Times New Roman" panose="02020603050405020304" pitchFamily="18" charset="0"/>
              </a:rPr>
              <a:t>. </a:t>
            </a:r>
            <a:r>
              <a:rPr lang="en-US" sz="1200" dirty="0">
                <a:effectLst/>
                <a:latin typeface="+mj-lt"/>
                <a:ea typeface="Calibri" panose="020F0502020204030204" pitchFamily="34" charset="0"/>
                <a:cs typeface="Times New Roman" panose="02020603050405020304" pitchFamily="18" charset="0"/>
              </a:rPr>
              <a:t>2022;22(1):759. doi:10.1186/s12877-022-03432-6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mj-lt"/>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j-lt"/>
                <a:ea typeface="Calibri" panose="020F0502020204030204" pitchFamily="34" charset="0"/>
                <a:cs typeface="Times New Roman" panose="02020603050405020304" pitchFamily="18" charset="0"/>
              </a:rPr>
              <a:t>[10] Puri P, Pati S. Exploring the Linkages Between Non-Communicable Disease Multimorbidity, Health Care Utilization and Expenditure Among Aboriginal Older Adult Population in India</a:t>
            </a:r>
            <a:r>
              <a:rPr lang="en-US" sz="1200" i="1" dirty="0">
                <a:effectLst/>
                <a:latin typeface="+mj-lt"/>
                <a:ea typeface="Calibri" panose="020F0502020204030204" pitchFamily="34" charset="0"/>
                <a:cs typeface="Times New Roman" panose="02020603050405020304" pitchFamily="18" charset="0"/>
              </a:rPr>
              <a:t>. Int J Public Health. </a:t>
            </a:r>
            <a:r>
              <a:rPr lang="en-US" sz="1200" dirty="0">
                <a:effectLst/>
                <a:latin typeface="+mj-lt"/>
                <a:ea typeface="Calibri" panose="020F0502020204030204" pitchFamily="34" charset="0"/>
                <a:cs typeface="Times New Roman" panose="02020603050405020304" pitchFamily="18" charset="0"/>
              </a:rPr>
              <a:t>2022;67. doi:10.3389/ijph.2022.1604333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mj-lt"/>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j-lt"/>
                <a:ea typeface="Calibri" panose="020F0502020204030204" pitchFamily="34" charset="0"/>
                <a:cs typeface="Times New Roman" panose="02020603050405020304" pitchFamily="18" charset="0"/>
              </a:rPr>
              <a:t>[11] Al-</a:t>
            </a:r>
            <a:r>
              <a:rPr lang="en-US" sz="1200" dirty="0" err="1">
                <a:effectLst/>
                <a:latin typeface="+mj-lt"/>
                <a:ea typeface="Calibri" panose="020F0502020204030204" pitchFamily="34" charset="0"/>
                <a:cs typeface="Times New Roman" panose="02020603050405020304" pitchFamily="18" charset="0"/>
              </a:rPr>
              <a:t>Noumani</a:t>
            </a:r>
            <a:r>
              <a:rPr lang="en-US" sz="1200" dirty="0">
                <a:effectLst/>
                <a:latin typeface="+mj-lt"/>
                <a:ea typeface="Calibri" panose="020F0502020204030204" pitchFamily="34" charset="0"/>
                <a:cs typeface="Times New Roman" panose="02020603050405020304" pitchFamily="18" charset="0"/>
              </a:rPr>
              <a:t> H, Al-</a:t>
            </a:r>
            <a:r>
              <a:rPr lang="en-US" sz="1200" dirty="0" err="1">
                <a:effectLst/>
                <a:latin typeface="+mj-lt"/>
                <a:ea typeface="Calibri" panose="020F0502020204030204" pitchFamily="34" charset="0"/>
                <a:cs typeface="Times New Roman" panose="02020603050405020304" pitchFamily="18" charset="0"/>
              </a:rPr>
              <a:t>Harrasi</a:t>
            </a:r>
            <a:r>
              <a:rPr lang="en-US" sz="1200" dirty="0">
                <a:effectLst/>
                <a:latin typeface="+mj-lt"/>
                <a:ea typeface="Calibri" panose="020F0502020204030204" pitchFamily="34" charset="0"/>
                <a:cs typeface="Times New Roman" panose="02020603050405020304" pitchFamily="18" charset="0"/>
              </a:rPr>
              <a:t> M, al Zaabi O, Natarajan J. Predictors of health-related quality of life in patients with non-communicable diseases: A national cross-section study. </a:t>
            </a:r>
            <a:r>
              <a:rPr lang="en-US" sz="1200" i="1" dirty="0">
                <a:effectLst/>
                <a:latin typeface="+mj-lt"/>
                <a:ea typeface="Calibri" panose="020F0502020204030204" pitchFamily="34" charset="0"/>
                <a:cs typeface="Times New Roman" panose="02020603050405020304" pitchFamily="18" charset="0"/>
              </a:rPr>
              <a:t>Applied Nursing Research</a:t>
            </a:r>
            <a:r>
              <a:rPr lang="en-US" sz="1200" dirty="0">
                <a:effectLst/>
                <a:latin typeface="+mj-lt"/>
                <a:ea typeface="Calibri" panose="020F0502020204030204" pitchFamily="34" charset="0"/>
                <a:cs typeface="Times New Roman" panose="02020603050405020304" pitchFamily="18" charset="0"/>
              </a:rPr>
              <a:t>. 2022;64:151566. doi:10.1016/j.apnr.2022.151566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mj-lt"/>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j-lt"/>
                <a:ea typeface="Calibri" panose="020F0502020204030204" pitchFamily="34" charset="0"/>
                <a:cs typeface="Times New Roman" panose="02020603050405020304" pitchFamily="18" charset="0"/>
              </a:rPr>
              <a:t>[12] van Wilder L, Clays E, </a:t>
            </a:r>
            <a:r>
              <a:rPr lang="en-US" sz="1200" dirty="0" err="1">
                <a:effectLst/>
                <a:latin typeface="+mj-lt"/>
                <a:ea typeface="Calibri" panose="020F0502020204030204" pitchFamily="34" charset="0"/>
                <a:cs typeface="Times New Roman" panose="02020603050405020304" pitchFamily="18" charset="0"/>
              </a:rPr>
              <a:t>Devleesschauwer</a:t>
            </a:r>
            <a:r>
              <a:rPr lang="en-US" sz="1200" dirty="0">
                <a:effectLst/>
                <a:latin typeface="+mj-lt"/>
                <a:ea typeface="Calibri" panose="020F0502020204030204" pitchFamily="34" charset="0"/>
                <a:cs typeface="Times New Roman" panose="02020603050405020304" pitchFamily="18" charset="0"/>
              </a:rPr>
              <a:t> B, et al. Health-related quality of life in patients with non-communicable disease: study protocol of a cross-sectional survey. </a:t>
            </a:r>
            <a:r>
              <a:rPr lang="en-US" sz="1200" i="1" dirty="0">
                <a:effectLst/>
                <a:latin typeface="+mj-lt"/>
                <a:ea typeface="Calibri" panose="020F0502020204030204" pitchFamily="34" charset="0"/>
                <a:cs typeface="Times New Roman" panose="02020603050405020304" pitchFamily="18" charset="0"/>
              </a:rPr>
              <a:t>BMJ Open. </a:t>
            </a:r>
            <a:r>
              <a:rPr lang="en-US" sz="1200" dirty="0">
                <a:effectLst/>
                <a:latin typeface="+mj-lt"/>
                <a:ea typeface="Calibri" panose="020F0502020204030204" pitchFamily="34" charset="0"/>
                <a:cs typeface="Times New Roman" panose="02020603050405020304" pitchFamily="18" charset="0"/>
              </a:rPr>
              <a:t>2020;10(9):e037131. doi:10.1136/bmjopen-2020-037131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mj-lt"/>
              <a:ea typeface="Calibri" panose="020F0502020204030204" pitchFamily="34" charset="0"/>
              <a:cs typeface="Times New Roman" panose="02020603050405020304" pitchFamily="18" charset="0"/>
            </a:endParaRPr>
          </a:p>
          <a:p>
            <a:pPr marL="0" indent="0">
              <a:spcBef>
                <a:spcPts val="0"/>
              </a:spcBef>
              <a:spcAft>
                <a:spcPts val="0"/>
              </a:spcAft>
              <a:buClrTx/>
              <a:buSzTx/>
              <a:buNone/>
              <a:defRPr/>
            </a:pPr>
            <a:r>
              <a:rPr lang="en-US" sz="1200" dirty="0">
                <a:effectLst/>
                <a:latin typeface="+mj-lt"/>
                <a:ea typeface="Calibri" panose="020F0502020204030204" pitchFamily="34" charset="0"/>
                <a:cs typeface="Times New Roman" panose="02020603050405020304" pitchFamily="18" charset="0"/>
              </a:rPr>
              <a:t>[13] Liu J, Yu W, Zhou J, Yang Y, Chen S, Wu S. Relationship between the Number of Noncommunicable Diseases and Health-Related Quality of Life in Chinese Older Adults: A Cross-Sectional Survey. </a:t>
            </a:r>
            <a:r>
              <a:rPr lang="en-US" sz="1200" i="1" dirty="0">
                <a:effectLst/>
                <a:latin typeface="+mj-lt"/>
                <a:ea typeface="Calibri" panose="020F0502020204030204" pitchFamily="34" charset="0"/>
                <a:cs typeface="Times New Roman" panose="02020603050405020304" pitchFamily="18" charset="0"/>
              </a:rPr>
              <a:t>Int J Environ Res Public Health</a:t>
            </a:r>
            <a:r>
              <a:rPr lang="en-US" sz="1200" dirty="0">
                <a:effectLst/>
                <a:latin typeface="+mj-lt"/>
                <a:ea typeface="Calibri" panose="020F0502020204030204" pitchFamily="34" charset="0"/>
                <a:cs typeface="Times New Roman" panose="02020603050405020304" pitchFamily="18" charset="0"/>
              </a:rPr>
              <a:t>. 2020;17(14):5150. doi:10.3390/ijerph17145150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j-lt"/>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dirty="0">
              <a:effectLst/>
              <a:latin typeface="+mj-lt"/>
              <a:ea typeface="Calibri" panose="020F0502020204030204" pitchFamily="34" charset="0"/>
              <a:cs typeface="Times New Roman" panose="02020603050405020304" pitchFamily="18" charset="0"/>
            </a:endParaRPr>
          </a:p>
        </p:txBody>
      </p:sp>
      <p:sp>
        <p:nvSpPr>
          <p:cNvPr id="3" name="Title 2">
            <a:extLst>
              <a:ext uri="{FF2B5EF4-FFF2-40B4-BE49-F238E27FC236}">
                <a16:creationId xmlns:a16="http://schemas.microsoft.com/office/drawing/2014/main" id="{96049B56-AD10-9C96-E185-0B07084F9D16}"/>
              </a:ext>
            </a:extLst>
          </p:cNvPr>
          <p:cNvSpPr>
            <a:spLocks noGrp="1"/>
          </p:cNvSpPr>
          <p:nvPr>
            <p:ph type="title"/>
          </p:nvPr>
        </p:nvSpPr>
        <p:spPr>
          <a:xfrm>
            <a:off x="1097279" y="627826"/>
            <a:ext cx="10058400" cy="1289304"/>
          </a:xfrm>
        </p:spPr>
        <p:txBody>
          <a:bodyPr/>
          <a:lstStyle/>
          <a:p>
            <a:r>
              <a:rPr lang="en-CA" dirty="0"/>
              <a:t>References</a:t>
            </a:r>
          </a:p>
        </p:txBody>
      </p:sp>
    </p:spTree>
    <p:extLst>
      <p:ext uri="{BB962C8B-B14F-4D97-AF65-F5344CB8AC3E}">
        <p14:creationId xmlns:p14="http://schemas.microsoft.com/office/powerpoint/2010/main" val="2534032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6ACFBD-A4CC-577C-D569-4DB4BB394ADF}"/>
              </a:ext>
            </a:extLst>
          </p:cNvPr>
          <p:cNvSpPr>
            <a:spLocks noGrp="1"/>
          </p:cNvSpPr>
          <p:nvPr>
            <p:ph idx="1"/>
          </p:nvPr>
        </p:nvSpPr>
        <p:spPr>
          <a:xfrm>
            <a:off x="1097279" y="1621585"/>
            <a:ext cx="10175197" cy="4026179"/>
          </a:xfrm>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j-lt"/>
                <a:ea typeface="Calibri" panose="020F0502020204030204" pitchFamily="34" charset="0"/>
                <a:cs typeface="Times New Roman" panose="02020603050405020304" pitchFamily="18" charset="0"/>
              </a:rPr>
              <a:t>[14] </a:t>
            </a:r>
            <a:r>
              <a:rPr lang="en-US" sz="1200" dirty="0" err="1">
                <a:effectLst/>
                <a:latin typeface="+mj-lt"/>
                <a:ea typeface="Calibri" panose="020F0502020204030204" pitchFamily="34" charset="0"/>
                <a:cs typeface="Times New Roman" panose="02020603050405020304" pitchFamily="18" charset="0"/>
              </a:rPr>
              <a:t>Shorey</a:t>
            </a:r>
            <a:r>
              <a:rPr lang="en-US" sz="1200" dirty="0">
                <a:effectLst/>
                <a:latin typeface="+mj-lt"/>
                <a:ea typeface="Calibri" panose="020F0502020204030204" pitchFamily="34" charset="0"/>
                <a:cs typeface="Times New Roman" panose="02020603050405020304" pitchFamily="18" charset="0"/>
              </a:rPr>
              <a:t> S, Ng ED. The Lived Experiences of Children and Adolescents with Non-Communicable Disease: A Systematic Review of Qualitative Studies. </a:t>
            </a:r>
            <a:r>
              <a:rPr lang="en-US" sz="1200" i="1" dirty="0">
                <a:effectLst/>
                <a:latin typeface="+mj-lt"/>
                <a:ea typeface="Calibri" panose="020F0502020204030204" pitchFamily="34" charset="0"/>
                <a:cs typeface="Times New Roman" panose="02020603050405020304" pitchFamily="18" charset="0"/>
              </a:rPr>
              <a:t>J </a:t>
            </a:r>
            <a:r>
              <a:rPr lang="en-US" sz="1200" i="1" dirty="0" err="1">
                <a:effectLst/>
                <a:latin typeface="+mj-lt"/>
                <a:ea typeface="Calibri" panose="020F0502020204030204" pitchFamily="34" charset="0"/>
                <a:cs typeface="Times New Roman" panose="02020603050405020304" pitchFamily="18" charset="0"/>
              </a:rPr>
              <a:t>Pediatr</a:t>
            </a:r>
            <a:r>
              <a:rPr lang="en-US" sz="1200" i="1" dirty="0">
                <a:effectLst/>
                <a:latin typeface="+mj-lt"/>
                <a:ea typeface="Calibri" panose="020F0502020204030204" pitchFamily="34" charset="0"/>
                <a:cs typeface="Times New Roman" panose="02020603050405020304" pitchFamily="18" charset="0"/>
              </a:rPr>
              <a:t> </a:t>
            </a:r>
            <a:r>
              <a:rPr lang="en-US" sz="1200" i="1" dirty="0" err="1">
                <a:effectLst/>
                <a:latin typeface="+mj-lt"/>
                <a:ea typeface="Calibri" panose="020F0502020204030204" pitchFamily="34" charset="0"/>
                <a:cs typeface="Times New Roman" panose="02020603050405020304" pitchFamily="18" charset="0"/>
              </a:rPr>
              <a:t>Nurs</a:t>
            </a:r>
            <a:r>
              <a:rPr lang="en-US" sz="1200" i="1" dirty="0">
                <a:effectLst/>
                <a:latin typeface="+mj-lt"/>
                <a:ea typeface="Calibri" panose="020F0502020204030204" pitchFamily="34" charset="0"/>
                <a:cs typeface="Times New Roman" panose="02020603050405020304" pitchFamily="18" charset="0"/>
              </a:rPr>
              <a:t>. </a:t>
            </a:r>
            <a:r>
              <a:rPr lang="en-US" sz="1200" dirty="0">
                <a:effectLst/>
                <a:latin typeface="+mj-lt"/>
                <a:ea typeface="Calibri" panose="020F0502020204030204" pitchFamily="34" charset="0"/>
                <a:cs typeface="Times New Roman" panose="02020603050405020304" pitchFamily="18" charset="0"/>
              </a:rPr>
              <a:t>2020;51:75-84. doi:10.1016/j.pedn.2019.12.013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j-lt"/>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j-lt"/>
                <a:ea typeface="Calibri" panose="020F0502020204030204" pitchFamily="34" charset="0"/>
                <a:cs typeface="Times New Roman" panose="02020603050405020304" pitchFamily="18" charset="0"/>
              </a:rPr>
              <a:t>[15] </a:t>
            </a:r>
            <a:r>
              <a:rPr lang="en-US" sz="1200" dirty="0">
                <a:effectLst/>
                <a:latin typeface="+mj-lt"/>
                <a:ea typeface="Calibri" panose="020F0502020204030204" pitchFamily="34" charset="0"/>
                <a:cs typeface="Times New Roman" panose="02020603050405020304" pitchFamily="18" charset="0"/>
              </a:rPr>
              <a:t>Zhao Y, </a:t>
            </a:r>
            <a:r>
              <a:rPr lang="en-US" sz="1200" dirty="0" err="1">
                <a:effectLst/>
                <a:latin typeface="+mj-lt"/>
                <a:ea typeface="Calibri" panose="020F0502020204030204" pitchFamily="34" charset="0"/>
                <a:cs typeface="Times New Roman" panose="02020603050405020304" pitchFamily="18" charset="0"/>
              </a:rPr>
              <a:t>Atun</a:t>
            </a:r>
            <a:r>
              <a:rPr lang="en-US" sz="1200" dirty="0">
                <a:effectLst/>
                <a:latin typeface="+mj-lt"/>
                <a:ea typeface="Calibri" panose="020F0502020204030204" pitchFamily="34" charset="0"/>
                <a:cs typeface="Times New Roman" panose="02020603050405020304" pitchFamily="18" charset="0"/>
              </a:rPr>
              <a:t> R, Oldenburg B, et al. Physical multimorbidity, health service use, and catastrophic health expenditure by socioeconomic groups in China: an analysis of population-based panel data. </a:t>
            </a:r>
            <a:r>
              <a:rPr lang="en-US" sz="1200" i="1" dirty="0">
                <a:effectLst/>
                <a:latin typeface="+mj-lt"/>
                <a:ea typeface="Calibri" panose="020F0502020204030204" pitchFamily="34" charset="0"/>
                <a:cs typeface="Times New Roman" panose="02020603050405020304" pitchFamily="18" charset="0"/>
              </a:rPr>
              <a:t>Lancet Glob Health. </a:t>
            </a:r>
            <a:r>
              <a:rPr lang="en-US" sz="1200" dirty="0">
                <a:effectLst/>
                <a:latin typeface="+mj-lt"/>
                <a:ea typeface="Calibri" panose="020F0502020204030204" pitchFamily="34" charset="0"/>
                <a:cs typeface="Times New Roman" panose="02020603050405020304" pitchFamily="18" charset="0"/>
              </a:rPr>
              <a:t>2020;8(6):e840-e849. doi:10.1016/S2214-109X(20)30127-3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mj-lt"/>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j-lt"/>
                <a:ea typeface="Calibri" panose="020F0502020204030204" pitchFamily="34" charset="0"/>
                <a:cs typeface="Times New Roman" panose="02020603050405020304" pitchFamily="18" charset="0"/>
              </a:rPr>
              <a:t>[16] Sum G, Salisbury C, Koh GCH, et al. Implications of multimorbidity patterns on health care </a:t>
            </a:r>
            <a:r>
              <a:rPr lang="en-US" sz="1200" dirty="0" err="1">
                <a:effectLst/>
                <a:latin typeface="+mj-lt"/>
                <a:ea typeface="Calibri" panose="020F0502020204030204" pitchFamily="34" charset="0"/>
                <a:cs typeface="Times New Roman" panose="02020603050405020304" pitchFamily="18" charset="0"/>
              </a:rPr>
              <a:t>utilisation</a:t>
            </a:r>
            <a:r>
              <a:rPr lang="en-US" sz="1200" dirty="0">
                <a:effectLst/>
                <a:latin typeface="+mj-lt"/>
                <a:ea typeface="Calibri" panose="020F0502020204030204" pitchFamily="34" charset="0"/>
                <a:cs typeface="Times New Roman" panose="02020603050405020304" pitchFamily="18" charset="0"/>
              </a:rPr>
              <a:t> and quality of life in middle-income countries: cross-sectional analysis. </a:t>
            </a:r>
            <a:r>
              <a:rPr lang="en-US" sz="1200" i="1" dirty="0">
                <a:effectLst/>
                <a:latin typeface="+mj-lt"/>
                <a:ea typeface="Calibri" panose="020F0502020204030204" pitchFamily="34" charset="0"/>
                <a:cs typeface="Times New Roman" panose="02020603050405020304" pitchFamily="18" charset="0"/>
              </a:rPr>
              <a:t>J Glob Health. </a:t>
            </a:r>
            <a:r>
              <a:rPr lang="en-US" sz="1200" dirty="0">
                <a:effectLst/>
                <a:latin typeface="+mj-lt"/>
                <a:ea typeface="Calibri" panose="020F0502020204030204" pitchFamily="34" charset="0"/>
                <a:cs typeface="Times New Roman" panose="02020603050405020304" pitchFamily="18" charset="0"/>
              </a:rPr>
              <a:t>2019;9(2). doi:10.7189/jogh.09.020413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mj-lt"/>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j-lt"/>
                <a:ea typeface="Calibri" panose="020F0502020204030204" pitchFamily="34" charset="0"/>
                <a:cs typeface="Times New Roman" panose="02020603050405020304" pitchFamily="18" charset="0"/>
              </a:rPr>
              <a:t>[17] </a:t>
            </a:r>
            <a:r>
              <a:rPr lang="en-US" sz="1200" dirty="0" err="1">
                <a:effectLst/>
                <a:latin typeface="+mj-lt"/>
                <a:ea typeface="Calibri" panose="020F0502020204030204" pitchFamily="34" charset="0"/>
                <a:cs typeface="Times New Roman" panose="02020603050405020304" pitchFamily="18" charset="0"/>
              </a:rPr>
              <a:t>Dugee</a:t>
            </a:r>
            <a:r>
              <a:rPr lang="en-US" sz="1200" dirty="0">
                <a:effectLst/>
                <a:latin typeface="+mj-lt"/>
                <a:ea typeface="Calibri" panose="020F0502020204030204" pitchFamily="34" charset="0"/>
                <a:cs typeface="Times New Roman" panose="02020603050405020304" pitchFamily="18" charset="0"/>
              </a:rPr>
              <a:t> O, Sugar B, </a:t>
            </a:r>
            <a:r>
              <a:rPr lang="en-US" sz="1200" dirty="0" err="1">
                <a:effectLst/>
                <a:latin typeface="+mj-lt"/>
                <a:ea typeface="Calibri" panose="020F0502020204030204" pitchFamily="34" charset="0"/>
                <a:cs typeface="Times New Roman" panose="02020603050405020304" pitchFamily="18" charset="0"/>
              </a:rPr>
              <a:t>Dorjsuren</a:t>
            </a:r>
            <a:r>
              <a:rPr lang="en-US" sz="1200" dirty="0">
                <a:effectLst/>
                <a:latin typeface="+mj-lt"/>
                <a:ea typeface="Calibri" panose="020F0502020204030204" pitchFamily="34" charset="0"/>
                <a:cs typeface="Times New Roman" panose="02020603050405020304" pitchFamily="18" charset="0"/>
              </a:rPr>
              <a:t> B, Mahal A. Economic impacts of chronic conditions in a country with high levels of population health coverage: lessons from Mongolia. </a:t>
            </a:r>
            <a:r>
              <a:rPr lang="en-US" sz="1200" i="1" dirty="0">
                <a:effectLst/>
                <a:latin typeface="+mj-lt"/>
                <a:ea typeface="Calibri" panose="020F0502020204030204" pitchFamily="34" charset="0"/>
                <a:cs typeface="Times New Roman" panose="02020603050405020304" pitchFamily="18" charset="0"/>
              </a:rPr>
              <a:t>Tropical Medicine &amp; International Health. </a:t>
            </a:r>
            <a:r>
              <a:rPr lang="en-US" sz="1200" dirty="0">
                <a:effectLst/>
                <a:latin typeface="+mj-lt"/>
                <a:ea typeface="Calibri" panose="020F0502020204030204" pitchFamily="34" charset="0"/>
                <a:cs typeface="Times New Roman" panose="02020603050405020304" pitchFamily="18" charset="0"/>
              </a:rPr>
              <a:t>2019;24(6):715-726. doi:10.1111/tmi.13231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mj-lt"/>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j-lt"/>
                <a:ea typeface="Calibri" panose="020F0502020204030204" pitchFamily="34" charset="0"/>
                <a:cs typeface="Times New Roman" panose="02020603050405020304" pitchFamily="18" charset="0"/>
              </a:rPr>
              <a:t>[18] Bose M, Banerjee S. Equity in distribution of public subsidy for noncommunicable diseases among the elderly in India: an application of benefit incidence analysis. </a:t>
            </a:r>
            <a:r>
              <a:rPr lang="en-US" sz="1200" i="1" dirty="0">
                <a:effectLst/>
                <a:latin typeface="+mj-lt"/>
                <a:ea typeface="Calibri" panose="020F0502020204030204" pitchFamily="34" charset="0"/>
                <a:cs typeface="Times New Roman" panose="02020603050405020304" pitchFamily="18" charset="0"/>
              </a:rPr>
              <a:t>BMC Public Health. </a:t>
            </a:r>
            <a:r>
              <a:rPr lang="en-US" sz="1200" dirty="0">
                <a:effectLst/>
                <a:latin typeface="+mj-lt"/>
                <a:ea typeface="Calibri" panose="020F0502020204030204" pitchFamily="34" charset="0"/>
                <a:cs typeface="Times New Roman" panose="02020603050405020304" pitchFamily="18" charset="0"/>
              </a:rPr>
              <a:t>2019;19(1):1735. doi:10.1186/s12889-019-8089-y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mj-lt"/>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j-lt"/>
                <a:ea typeface="Calibri" panose="020F0502020204030204" pitchFamily="34" charset="0"/>
                <a:cs typeface="Times New Roman" panose="02020603050405020304" pitchFamily="18" charset="0"/>
              </a:rPr>
              <a:t>[19]Rasul FB, </a:t>
            </a:r>
            <a:r>
              <a:rPr lang="en-US" sz="1200" dirty="0" err="1">
                <a:effectLst/>
                <a:latin typeface="+mj-lt"/>
                <a:ea typeface="Calibri" panose="020F0502020204030204" pitchFamily="34" charset="0"/>
                <a:cs typeface="Times New Roman" panose="02020603050405020304" pitchFamily="18" charset="0"/>
              </a:rPr>
              <a:t>Kalmus</a:t>
            </a:r>
            <a:r>
              <a:rPr lang="en-US" sz="1200" dirty="0">
                <a:effectLst/>
                <a:latin typeface="+mj-lt"/>
                <a:ea typeface="Calibri" panose="020F0502020204030204" pitchFamily="34" charset="0"/>
                <a:cs typeface="Times New Roman" panose="02020603050405020304" pitchFamily="18" charset="0"/>
              </a:rPr>
              <a:t> O, </a:t>
            </a:r>
            <a:r>
              <a:rPr lang="en-US" sz="1200" dirty="0" err="1">
                <a:effectLst/>
                <a:latin typeface="+mj-lt"/>
                <a:ea typeface="Calibri" panose="020F0502020204030204" pitchFamily="34" charset="0"/>
                <a:cs typeface="Times New Roman" panose="02020603050405020304" pitchFamily="18" charset="0"/>
              </a:rPr>
              <a:t>Sarker</a:t>
            </a:r>
            <a:r>
              <a:rPr lang="en-US" sz="1200" dirty="0">
                <a:effectLst/>
                <a:latin typeface="+mj-lt"/>
                <a:ea typeface="Calibri" panose="020F0502020204030204" pitchFamily="34" charset="0"/>
                <a:cs typeface="Times New Roman" panose="02020603050405020304" pitchFamily="18" charset="0"/>
              </a:rPr>
              <a:t> M, et al. Determinants of health seeking behavior for chronic non-communicable diseases and related out-of-pocket expenditure: results from a cross-sectional survey in northern Bangladesh. </a:t>
            </a:r>
            <a:r>
              <a:rPr lang="en-US" sz="1200" i="1" dirty="0">
                <a:effectLst/>
                <a:latin typeface="+mj-lt"/>
                <a:ea typeface="Calibri" panose="020F0502020204030204" pitchFamily="34" charset="0"/>
                <a:cs typeface="Times New Roman" panose="02020603050405020304" pitchFamily="18" charset="0"/>
              </a:rPr>
              <a:t>J Health </a:t>
            </a:r>
            <a:r>
              <a:rPr lang="en-US" sz="1200" i="1" dirty="0" err="1">
                <a:effectLst/>
                <a:latin typeface="+mj-lt"/>
                <a:ea typeface="Calibri" panose="020F0502020204030204" pitchFamily="34" charset="0"/>
                <a:cs typeface="Times New Roman" panose="02020603050405020304" pitchFamily="18" charset="0"/>
              </a:rPr>
              <a:t>Popul</a:t>
            </a:r>
            <a:r>
              <a:rPr lang="en-US" sz="1200" i="1" dirty="0">
                <a:effectLst/>
                <a:latin typeface="+mj-lt"/>
                <a:ea typeface="Calibri" panose="020F0502020204030204" pitchFamily="34" charset="0"/>
                <a:cs typeface="Times New Roman" panose="02020603050405020304" pitchFamily="18" charset="0"/>
              </a:rPr>
              <a:t> </a:t>
            </a:r>
            <a:r>
              <a:rPr lang="en-US" sz="1200" i="1" dirty="0" err="1">
                <a:effectLst/>
                <a:latin typeface="+mj-lt"/>
                <a:ea typeface="Calibri" panose="020F0502020204030204" pitchFamily="34" charset="0"/>
                <a:cs typeface="Times New Roman" panose="02020603050405020304" pitchFamily="18" charset="0"/>
              </a:rPr>
              <a:t>Nutr</a:t>
            </a:r>
            <a:r>
              <a:rPr lang="en-US" sz="1200" i="1" dirty="0">
                <a:effectLst/>
                <a:latin typeface="+mj-lt"/>
                <a:ea typeface="Calibri" panose="020F0502020204030204" pitchFamily="34" charset="0"/>
                <a:cs typeface="Times New Roman" panose="02020603050405020304" pitchFamily="18" charset="0"/>
              </a:rPr>
              <a:t>. </a:t>
            </a:r>
            <a:r>
              <a:rPr lang="en-US" sz="1200" dirty="0">
                <a:effectLst/>
                <a:latin typeface="+mj-lt"/>
                <a:ea typeface="Calibri" panose="020F0502020204030204" pitchFamily="34" charset="0"/>
                <a:cs typeface="Times New Roman" panose="02020603050405020304" pitchFamily="18" charset="0"/>
              </a:rPr>
              <a:t>2019;38(1):48. doi:10.1186/s41043-019-0195-z</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mj-lt"/>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dirty="0">
              <a:effectLst/>
              <a:latin typeface="+mj-lt"/>
              <a:ea typeface="Calibri" panose="020F0502020204030204" pitchFamily="34" charset="0"/>
              <a:cs typeface="Times New Roman" panose="02020603050405020304" pitchFamily="18" charset="0"/>
            </a:endParaRPr>
          </a:p>
        </p:txBody>
      </p:sp>
      <p:sp>
        <p:nvSpPr>
          <p:cNvPr id="3" name="Title 2">
            <a:extLst>
              <a:ext uri="{FF2B5EF4-FFF2-40B4-BE49-F238E27FC236}">
                <a16:creationId xmlns:a16="http://schemas.microsoft.com/office/drawing/2014/main" id="{96049B56-AD10-9C96-E185-0B07084F9D16}"/>
              </a:ext>
            </a:extLst>
          </p:cNvPr>
          <p:cNvSpPr>
            <a:spLocks noGrp="1"/>
          </p:cNvSpPr>
          <p:nvPr>
            <p:ph type="title"/>
          </p:nvPr>
        </p:nvSpPr>
        <p:spPr>
          <a:xfrm>
            <a:off x="1097279" y="627826"/>
            <a:ext cx="10058400" cy="1289304"/>
          </a:xfrm>
        </p:spPr>
        <p:txBody>
          <a:bodyPr/>
          <a:lstStyle/>
          <a:p>
            <a:r>
              <a:rPr lang="en-CA" dirty="0"/>
              <a:t>References</a:t>
            </a:r>
          </a:p>
        </p:txBody>
      </p:sp>
    </p:spTree>
    <p:extLst>
      <p:ext uri="{BB962C8B-B14F-4D97-AF65-F5344CB8AC3E}">
        <p14:creationId xmlns:p14="http://schemas.microsoft.com/office/powerpoint/2010/main" val="2439690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6ACFBD-A4CC-577C-D569-4DB4BB394ADF}"/>
              </a:ext>
            </a:extLst>
          </p:cNvPr>
          <p:cNvSpPr>
            <a:spLocks noGrp="1"/>
          </p:cNvSpPr>
          <p:nvPr>
            <p:ph idx="1"/>
          </p:nvPr>
        </p:nvSpPr>
        <p:spPr>
          <a:xfrm>
            <a:off x="1097279" y="1621585"/>
            <a:ext cx="10175197" cy="4026179"/>
          </a:xfrm>
        </p:spPr>
        <p:txBody>
          <a:bodyPr>
            <a:noAutofit/>
          </a:bodyPr>
          <a:lstStyle/>
          <a:p>
            <a:pPr marL="0" indent="0">
              <a:spcBef>
                <a:spcPts val="0"/>
              </a:spcBef>
              <a:spcAft>
                <a:spcPts val="0"/>
              </a:spcAft>
              <a:buClrTx/>
              <a:buSzTx/>
              <a:buNone/>
              <a:defRPr/>
            </a:pPr>
            <a:r>
              <a:rPr lang="en-US" sz="1200" dirty="0">
                <a:effectLst/>
                <a:latin typeface="+mj-lt"/>
                <a:ea typeface="Calibri" panose="020F0502020204030204" pitchFamily="34" charset="0"/>
                <a:cs typeface="Times New Roman" panose="02020603050405020304" pitchFamily="18" charset="0"/>
              </a:rPr>
              <a:t>[20] </a:t>
            </a:r>
            <a:r>
              <a:rPr lang="en-US" sz="1200" dirty="0" err="1">
                <a:effectLst/>
                <a:latin typeface="+mj-lt"/>
                <a:ea typeface="Calibri" panose="020F0502020204030204" pitchFamily="34" charset="0"/>
                <a:cs typeface="Times New Roman" panose="02020603050405020304" pitchFamily="18" charset="0"/>
              </a:rPr>
              <a:t>Biritwum</a:t>
            </a:r>
            <a:r>
              <a:rPr lang="en-US" sz="1200" dirty="0">
                <a:effectLst/>
                <a:latin typeface="+mj-lt"/>
                <a:ea typeface="Calibri" panose="020F0502020204030204" pitchFamily="34" charset="0"/>
                <a:cs typeface="Times New Roman" panose="02020603050405020304" pitchFamily="18" charset="0"/>
              </a:rPr>
              <a:t> R, Mensah G, </a:t>
            </a:r>
            <a:r>
              <a:rPr lang="en-US" sz="1200" dirty="0" err="1">
                <a:effectLst/>
                <a:latin typeface="+mj-lt"/>
                <a:ea typeface="Calibri" panose="020F0502020204030204" pitchFamily="34" charset="0"/>
                <a:cs typeface="Times New Roman" panose="02020603050405020304" pitchFamily="18" charset="0"/>
              </a:rPr>
              <a:t>Yawson</a:t>
            </a:r>
            <a:r>
              <a:rPr lang="en-US" sz="1200" dirty="0">
                <a:effectLst/>
                <a:latin typeface="+mj-lt"/>
                <a:ea typeface="Calibri" panose="020F0502020204030204" pitchFamily="34" charset="0"/>
                <a:cs typeface="Times New Roman" panose="02020603050405020304" pitchFamily="18" charset="0"/>
              </a:rPr>
              <a:t> A, </a:t>
            </a:r>
            <a:r>
              <a:rPr lang="en-US" sz="1200" dirty="0" err="1">
                <a:effectLst/>
                <a:latin typeface="+mj-lt"/>
                <a:ea typeface="Calibri" panose="020F0502020204030204" pitchFamily="34" charset="0"/>
                <a:cs typeface="Times New Roman" panose="02020603050405020304" pitchFamily="18" charset="0"/>
              </a:rPr>
              <a:t>Minicuci</a:t>
            </a:r>
            <a:r>
              <a:rPr lang="en-US" sz="1200" dirty="0">
                <a:effectLst/>
                <a:latin typeface="+mj-lt"/>
                <a:ea typeface="Calibri" panose="020F0502020204030204" pitchFamily="34" charset="0"/>
                <a:cs typeface="Times New Roman" panose="02020603050405020304" pitchFamily="18" charset="0"/>
              </a:rPr>
              <a:t> N. </a:t>
            </a:r>
            <a:r>
              <a:rPr lang="en-US" sz="1200" i="1" dirty="0">
                <a:effectLst/>
                <a:latin typeface="+mj-lt"/>
                <a:ea typeface="Calibri" panose="020F0502020204030204" pitchFamily="34" charset="0"/>
                <a:cs typeface="Times New Roman" panose="02020603050405020304" pitchFamily="18" charset="0"/>
              </a:rPr>
              <a:t>Study on Global </a:t>
            </a:r>
            <a:r>
              <a:rPr lang="en-US" sz="1200" i="1" dirty="0" err="1">
                <a:effectLst/>
                <a:latin typeface="+mj-lt"/>
                <a:ea typeface="Calibri" panose="020F0502020204030204" pitchFamily="34" charset="0"/>
                <a:cs typeface="Times New Roman" panose="02020603050405020304" pitchFamily="18" charset="0"/>
              </a:rPr>
              <a:t>AGEing</a:t>
            </a:r>
            <a:r>
              <a:rPr lang="en-US" sz="1200" i="1" dirty="0">
                <a:effectLst/>
                <a:latin typeface="+mj-lt"/>
                <a:ea typeface="Calibri" panose="020F0502020204030204" pitchFamily="34" charset="0"/>
                <a:cs typeface="Times New Roman" panose="02020603050405020304" pitchFamily="18" charset="0"/>
              </a:rPr>
              <a:t> and Adult Health (SAGE) Wave 1 - The Ghana National Report.</a:t>
            </a:r>
            <a:r>
              <a:rPr lang="en-US" sz="1200" dirty="0">
                <a:effectLst/>
                <a:latin typeface="+mj-lt"/>
                <a:ea typeface="Calibri" panose="020F0502020204030204" pitchFamily="34" charset="0"/>
                <a:cs typeface="Times New Roman" panose="02020603050405020304" pitchFamily="18" charset="0"/>
              </a:rPr>
              <a:t>; 2013.</a:t>
            </a:r>
          </a:p>
          <a:p>
            <a:pPr marL="0" indent="0">
              <a:spcBef>
                <a:spcPts val="0"/>
              </a:spcBef>
              <a:spcAft>
                <a:spcPts val="0"/>
              </a:spcAft>
              <a:buClrTx/>
              <a:buSzTx/>
              <a:buNone/>
              <a:defRPr/>
            </a:pPr>
            <a:endParaRPr lang="en-US" sz="1200" dirty="0">
              <a:effectLst/>
              <a:latin typeface="+mj-lt"/>
              <a:ea typeface="Calibri" panose="020F0502020204030204" pitchFamily="34" charset="0"/>
              <a:cs typeface="Times New Roman" panose="02020603050405020304" pitchFamily="18" charset="0"/>
            </a:endParaRPr>
          </a:p>
          <a:p>
            <a:pPr marL="0" indent="0">
              <a:spcBef>
                <a:spcPts val="0"/>
              </a:spcBef>
              <a:spcAft>
                <a:spcPts val="0"/>
              </a:spcAft>
              <a:buClrTx/>
              <a:buSzTx/>
              <a:buNone/>
              <a:defRPr/>
            </a:pPr>
            <a:r>
              <a:rPr lang="en-US" sz="1200" dirty="0">
                <a:effectLst/>
                <a:latin typeface="+mj-lt"/>
                <a:ea typeface="Calibri" panose="020F0502020204030204" pitchFamily="34" charset="0"/>
                <a:cs typeface="Times New Roman" panose="02020603050405020304" pitchFamily="18" charset="0"/>
              </a:rPr>
              <a:t>[21] Kowal P, </a:t>
            </a:r>
            <a:r>
              <a:rPr lang="en-US" sz="1200" dirty="0" err="1">
                <a:effectLst/>
                <a:latin typeface="+mj-lt"/>
                <a:ea typeface="Calibri" panose="020F0502020204030204" pitchFamily="34" charset="0"/>
                <a:cs typeface="Times New Roman" panose="02020603050405020304" pitchFamily="18" charset="0"/>
              </a:rPr>
              <a:t>Chatterji</a:t>
            </a:r>
            <a:r>
              <a:rPr lang="en-US" sz="1200" dirty="0">
                <a:effectLst/>
                <a:latin typeface="+mj-lt"/>
                <a:ea typeface="Calibri" panose="020F0502020204030204" pitchFamily="34" charset="0"/>
                <a:cs typeface="Times New Roman" panose="02020603050405020304" pitchFamily="18" charset="0"/>
              </a:rPr>
              <a:t> S, Naidoo N, et al. Data Resource Profile: The World Health Organization Study on global </a:t>
            </a:r>
            <a:r>
              <a:rPr lang="en-US" sz="1200" dirty="0" err="1">
                <a:effectLst/>
                <a:latin typeface="+mj-lt"/>
                <a:ea typeface="Calibri" panose="020F0502020204030204" pitchFamily="34" charset="0"/>
                <a:cs typeface="Times New Roman" panose="02020603050405020304" pitchFamily="18" charset="0"/>
              </a:rPr>
              <a:t>AGEing</a:t>
            </a:r>
            <a:r>
              <a:rPr lang="en-US" sz="1200" dirty="0">
                <a:effectLst/>
                <a:latin typeface="+mj-lt"/>
                <a:ea typeface="Calibri" panose="020F0502020204030204" pitchFamily="34" charset="0"/>
                <a:cs typeface="Times New Roman" panose="02020603050405020304" pitchFamily="18" charset="0"/>
              </a:rPr>
              <a:t> and adult health (SAGE). </a:t>
            </a:r>
            <a:r>
              <a:rPr lang="en-US" sz="1200" i="1" dirty="0">
                <a:effectLst/>
                <a:latin typeface="+mj-lt"/>
                <a:ea typeface="Calibri" panose="020F0502020204030204" pitchFamily="34" charset="0"/>
                <a:cs typeface="Times New Roman" panose="02020603050405020304" pitchFamily="18" charset="0"/>
              </a:rPr>
              <a:t>Int J Epidemiol. </a:t>
            </a:r>
            <a:r>
              <a:rPr lang="en-US" sz="1200" dirty="0">
                <a:effectLst/>
                <a:latin typeface="+mj-lt"/>
                <a:ea typeface="Calibri" panose="020F0502020204030204" pitchFamily="34" charset="0"/>
                <a:cs typeface="Times New Roman" panose="02020603050405020304" pitchFamily="18" charset="0"/>
              </a:rPr>
              <a:t>2012;41(6):1639-1649. doi:10.1093/</a:t>
            </a:r>
            <a:r>
              <a:rPr lang="en-US" sz="1200" dirty="0" err="1">
                <a:effectLst/>
                <a:latin typeface="+mj-lt"/>
                <a:ea typeface="Calibri" panose="020F0502020204030204" pitchFamily="34" charset="0"/>
                <a:cs typeface="Times New Roman" panose="02020603050405020304" pitchFamily="18" charset="0"/>
              </a:rPr>
              <a:t>ije</a:t>
            </a:r>
            <a:r>
              <a:rPr lang="en-US" sz="1200" dirty="0">
                <a:effectLst/>
                <a:latin typeface="+mj-lt"/>
                <a:ea typeface="Calibri" panose="020F0502020204030204" pitchFamily="34" charset="0"/>
                <a:cs typeface="Times New Roman" panose="02020603050405020304" pitchFamily="18" charset="0"/>
              </a:rPr>
              <a:t>/dys210</a:t>
            </a:r>
          </a:p>
          <a:p>
            <a:pPr marL="0" indent="0">
              <a:spcBef>
                <a:spcPts val="0"/>
              </a:spcBef>
              <a:spcAft>
                <a:spcPts val="0"/>
              </a:spcAft>
              <a:buClrTx/>
              <a:buSzTx/>
              <a:buNone/>
              <a:defRPr/>
            </a:pPr>
            <a:endParaRPr lang="en-US" sz="1200" dirty="0">
              <a:effectLst/>
              <a:latin typeface="+mj-lt"/>
              <a:ea typeface="Calibri" panose="020F0502020204030204" pitchFamily="34" charset="0"/>
              <a:cs typeface="Times New Roman" panose="02020603050405020304" pitchFamily="18" charset="0"/>
            </a:endParaRPr>
          </a:p>
          <a:p>
            <a:pPr marL="0" indent="0">
              <a:spcBef>
                <a:spcPts val="0"/>
              </a:spcBef>
              <a:spcAft>
                <a:spcPts val="0"/>
              </a:spcAft>
              <a:buClrTx/>
              <a:buSzTx/>
              <a:buNone/>
              <a:defRPr/>
            </a:pPr>
            <a:r>
              <a:rPr lang="en-US" sz="1200" dirty="0">
                <a:latin typeface="+mj-lt"/>
                <a:ea typeface="Calibri" panose="020F0502020204030204" pitchFamily="34" charset="0"/>
                <a:cs typeface="Times New Roman" panose="02020603050405020304" pitchFamily="18" charset="0"/>
              </a:rPr>
              <a:t>[22] </a:t>
            </a:r>
            <a:r>
              <a:rPr lang="en-US" sz="1200" dirty="0">
                <a:effectLst/>
                <a:latin typeface="+mj-lt"/>
                <a:ea typeface="Calibri" panose="020F0502020204030204" pitchFamily="34" charset="0"/>
                <a:cs typeface="Times New Roman" panose="02020603050405020304" pitchFamily="18" charset="0"/>
              </a:rPr>
              <a:t>Xu K, Evans DB, Kawabata K, </a:t>
            </a:r>
            <a:r>
              <a:rPr lang="en-US" sz="1200" dirty="0" err="1">
                <a:effectLst/>
                <a:latin typeface="+mj-lt"/>
                <a:ea typeface="Calibri" panose="020F0502020204030204" pitchFamily="34" charset="0"/>
                <a:cs typeface="Times New Roman" panose="02020603050405020304" pitchFamily="18" charset="0"/>
              </a:rPr>
              <a:t>Zeramdini</a:t>
            </a:r>
            <a:r>
              <a:rPr lang="en-US" sz="1200" dirty="0">
                <a:effectLst/>
                <a:latin typeface="+mj-lt"/>
                <a:ea typeface="Calibri" panose="020F0502020204030204" pitchFamily="34" charset="0"/>
                <a:cs typeface="Times New Roman" panose="02020603050405020304" pitchFamily="18" charset="0"/>
              </a:rPr>
              <a:t> R, </a:t>
            </a:r>
            <a:r>
              <a:rPr lang="en-US" sz="1200" dirty="0" err="1">
                <a:effectLst/>
                <a:latin typeface="+mj-lt"/>
                <a:ea typeface="Calibri" panose="020F0502020204030204" pitchFamily="34" charset="0"/>
                <a:cs typeface="Times New Roman" panose="02020603050405020304" pitchFamily="18" charset="0"/>
              </a:rPr>
              <a:t>Klavus</a:t>
            </a:r>
            <a:r>
              <a:rPr lang="en-US" sz="1200" dirty="0">
                <a:effectLst/>
                <a:latin typeface="+mj-lt"/>
                <a:ea typeface="Calibri" panose="020F0502020204030204" pitchFamily="34" charset="0"/>
                <a:cs typeface="Times New Roman" panose="02020603050405020304" pitchFamily="18" charset="0"/>
              </a:rPr>
              <a:t> J, Murray CJ. Household catastrophic health expenditure: a </a:t>
            </a:r>
            <a:r>
              <a:rPr lang="en-US" sz="1200" dirty="0" err="1">
                <a:effectLst/>
                <a:latin typeface="+mj-lt"/>
                <a:ea typeface="Calibri" panose="020F0502020204030204" pitchFamily="34" charset="0"/>
                <a:cs typeface="Times New Roman" panose="02020603050405020304" pitchFamily="18" charset="0"/>
              </a:rPr>
              <a:t>multicountry</a:t>
            </a:r>
            <a:r>
              <a:rPr lang="en-US" sz="1200" dirty="0">
                <a:effectLst/>
                <a:latin typeface="+mj-lt"/>
                <a:ea typeface="Calibri" panose="020F0502020204030204" pitchFamily="34" charset="0"/>
                <a:cs typeface="Times New Roman" panose="02020603050405020304" pitchFamily="18" charset="0"/>
              </a:rPr>
              <a:t> analysis. </a:t>
            </a:r>
            <a:r>
              <a:rPr lang="en-US" sz="1200" i="1" dirty="0">
                <a:effectLst/>
                <a:latin typeface="+mj-lt"/>
                <a:ea typeface="Calibri" panose="020F0502020204030204" pitchFamily="34" charset="0"/>
                <a:cs typeface="Times New Roman" panose="02020603050405020304" pitchFamily="18" charset="0"/>
              </a:rPr>
              <a:t>The Lancet. </a:t>
            </a:r>
            <a:r>
              <a:rPr lang="en-US" sz="1200" dirty="0">
                <a:effectLst/>
                <a:latin typeface="+mj-lt"/>
                <a:ea typeface="Calibri" panose="020F0502020204030204" pitchFamily="34" charset="0"/>
                <a:cs typeface="Times New Roman" panose="02020603050405020304" pitchFamily="18" charset="0"/>
              </a:rPr>
              <a:t>2003;362(9378):111-117. doi:10.1016/S0140-6736(03)13861-5</a:t>
            </a:r>
          </a:p>
          <a:p>
            <a:pPr marL="0" indent="0">
              <a:spcBef>
                <a:spcPts val="0"/>
              </a:spcBef>
              <a:spcAft>
                <a:spcPts val="0"/>
              </a:spcAft>
              <a:buClrTx/>
              <a:buSzTx/>
              <a:buNone/>
              <a:defRPr/>
            </a:pPr>
            <a:endParaRPr lang="en-US" sz="1200" dirty="0">
              <a:latin typeface="+mj-lt"/>
              <a:ea typeface="Calibri" panose="020F0502020204030204" pitchFamily="34" charset="0"/>
              <a:cs typeface="Times New Roman" panose="02020603050405020304" pitchFamily="18" charset="0"/>
            </a:endParaRPr>
          </a:p>
          <a:p>
            <a:pPr marL="0" indent="0">
              <a:spcBef>
                <a:spcPts val="0"/>
              </a:spcBef>
              <a:spcAft>
                <a:spcPts val="0"/>
              </a:spcAft>
              <a:buClrTx/>
              <a:buSzTx/>
              <a:buNone/>
              <a:defRPr/>
            </a:pPr>
            <a:r>
              <a:rPr lang="en-US" sz="1200" dirty="0">
                <a:latin typeface="+mj-lt"/>
                <a:ea typeface="Calibri" panose="020F0502020204030204" pitchFamily="34" charset="0"/>
                <a:cs typeface="Times New Roman" panose="02020603050405020304" pitchFamily="18" charset="0"/>
              </a:rPr>
              <a:t>[23] World Health Organization. WHOQOL: Measuring Quality of Life.</a:t>
            </a:r>
          </a:p>
          <a:p>
            <a:pPr marL="0" indent="0">
              <a:spcBef>
                <a:spcPts val="0"/>
              </a:spcBef>
              <a:spcAft>
                <a:spcPts val="0"/>
              </a:spcAft>
              <a:buClrTx/>
              <a:buSzTx/>
              <a:buNone/>
              <a:defRPr/>
            </a:pPr>
            <a:endParaRPr lang="en-US" sz="1200" dirty="0">
              <a:latin typeface="+mj-lt"/>
              <a:ea typeface="Calibri" panose="020F0502020204030204" pitchFamily="34" charset="0"/>
              <a:cs typeface="Times New Roman" panose="02020603050405020304" pitchFamily="18" charset="0"/>
            </a:endParaRPr>
          </a:p>
          <a:p>
            <a:pPr marL="0" indent="0">
              <a:spcBef>
                <a:spcPts val="0"/>
              </a:spcBef>
              <a:spcAft>
                <a:spcPts val="0"/>
              </a:spcAft>
              <a:buClrTx/>
              <a:buSzTx/>
              <a:buNone/>
              <a:defRPr/>
            </a:pPr>
            <a:r>
              <a:rPr lang="en-US" sz="1200" dirty="0">
                <a:latin typeface="+mj-lt"/>
                <a:ea typeface="Calibri" panose="020F0502020204030204" pitchFamily="34" charset="0"/>
                <a:cs typeface="Times New Roman" panose="02020603050405020304" pitchFamily="18" charset="0"/>
              </a:rPr>
              <a:t>[24] World Health Organization. Study on Global Ageing and Adult Health Wave 1 - Individual Questionnaire - Set A. Published 2007.</a:t>
            </a:r>
          </a:p>
          <a:p>
            <a:pPr marL="0" indent="0">
              <a:spcBef>
                <a:spcPts val="0"/>
              </a:spcBef>
              <a:spcAft>
                <a:spcPts val="0"/>
              </a:spcAft>
              <a:buClrTx/>
              <a:buSzTx/>
              <a:buNone/>
              <a:defRPr/>
            </a:pPr>
            <a:endParaRPr lang="en-US" sz="1200" dirty="0">
              <a:latin typeface="+mj-lt"/>
              <a:ea typeface="Calibri" panose="020F0502020204030204" pitchFamily="34" charset="0"/>
              <a:cs typeface="Times New Roman" panose="02020603050405020304" pitchFamily="18" charset="0"/>
            </a:endParaRPr>
          </a:p>
          <a:p>
            <a:pPr marL="0" indent="0">
              <a:spcBef>
                <a:spcPts val="0"/>
              </a:spcBef>
              <a:spcAft>
                <a:spcPts val="0"/>
              </a:spcAft>
              <a:buClrTx/>
              <a:buSzTx/>
              <a:buNone/>
              <a:defRPr/>
            </a:pPr>
            <a:r>
              <a:rPr lang="en-US" sz="1200" dirty="0">
                <a:latin typeface="+mj-lt"/>
                <a:ea typeface="Calibri" panose="020F0502020204030204" pitchFamily="34" charset="0"/>
                <a:cs typeface="Times New Roman" panose="02020603050405020304" pitchFamily="18" charset="0"/>
              </a:rPr>
              <a:t>[25] Hoque, M. E., </a:t>
            </a:r>
            <a:r>
              <a:rPr lang="en-US" sz="1200" dirty="0" err="1">
                <a:latin typeface="+mj-lt"/>
                <a:ea typeface="Calibri" panose="020F0502020204030204" pitchFamily="34" charset="0"/>
                <a:cs typeface="Times New Roman" panose="02020603050405020304" pitchFamily="18" charset="0"/>
              </a:rPr>
              <a:t>Khokan</a:t>
            </a:r>
            <a:r>
              <a:rPr lang="en-US" sz="1200" dirty="0">
                <a:latin typeface="+mj-lt"/>
                <a:ea typeface="Calibri" panose="020F0502020204030204" pitchFamily="34" charset="0"/>
                <a:cs typeface="Times New Roman" panose="02020603050405020304" pitchFamily="18" charset="0"/>
              </a:rPr>
              <a:t>, M. R., &amp; Bari, W. (2014). Impact of stature on non-communicable diseases: evidence based on Bangladesh Demographic and Health Survey, 2011 data. </a:t>
            </a:r>
            <a:r>
              <a:rPr lang="en-US" sz="1200" i="1" dirty="0">
                <a:latin typeface="+mj-lt"/>
                <a:ea typeface="Calibri" panose="020F0502020204030204" pitchFamily="34" charset="0"/>
                <a:cs typeface="Times New Roman" panose="02020603050405020304" pitchFamily="18" charset="0"/>
              </a:rPr>
              <a:t>BMC Public Health, </a:t>
            </a:r>
            <a:r>
              <a:rPr lang="en-US" sz="1200" dirty="0">
                <a:latin typeface="+mj-lt"/>
                <a:ea typeface="Calibri" panose="020F0502020204030204" pitchFamily="34" charset="0"/>
                <a:cs typeface="Times New Roman" panose="02020603050405020304" pitchFamily="18" charset="0"/>
              </a:rPr>
              <a:t>14(1), 1-8.</a:t>
            </a:r>
          </a:p>
          <a:p>
            <a:pPr marL="0" indent="0">
              <a:spcBef>
                <a:spcPts val="0"/>
              </a:spcBef>
              <a:spcAft>
                <a:spcPts val="0"/>
              </a:spcAft>
              <a:buClrTx/>
              <a:buSzTx/>
              <a:buNone/>
              <a:defRPr/>
            </a:pPr>
            <a:endParaRPr lang="en-US" sz="1200" dirty="0">
              <a:effectLst/>
              <a:latin typeface="+mj-lt"/>
              <a:ea typeface="Calibri" panose="020F0502020204030204" pitchFamily="34" charset="0"/>
              <a:cs typeface="Times New Roman" panose="02020603050405020304" pitchFamily="18" charset="0"/>
            </a:endParaRPr>
          </a:p>
          <a:p>
            <a:pPr marL="0" indent="0">
              <a:spcBef>
                <a:spcPts val="0"/>
              </a:spcBef>
              <a:spcAft>
                <a:spcPts val="0"/>
              </a:spcAft>
              <a:buClrTx/>
              <a:buSzTx/>
              <a:buNone/>
              <a:defRPr/>
            </a:pPr>
            <a:endParaRPr lang="en-US" sz="1200" dirty="0">
              <a:latin typeface="+mj-lt"/>
              <a:ea typeface="Calibri" panose="020F0502020204030204" pitchFamily="34" charset="0"/>
              <a:cs typeface="Times New Roman" panose="02020603050405020304" pitchFamily="18" charset="0"/>
            </a:endParaRPr>
          </a:p>
          <a:p>
            <a:pPr marL="0" indent="0">
              <a:spcBef>
                <a:spcPts val="0"/>
              </a:spcBef>
              <a:spcAft>
                <a:spcPts val="0"/>
              </a:spcAft>
              <a:buClrTx/>
              <a:buSzTx/>
              <a:buNone/>
              <a:defRPr/>
            </a:pPr>
            <a:endParaRPr lang="en-CA" sz="1200" dirty="0">
              <a:effectLst/>
              <a:latin typeface="+mj-lt"/>
              <a:ea typeface="Calibri" panose="020F0502020204030204" pitchFamily="34" charset="0"/>
              <a:cs typeface="Times New Roman" panose="02020603050405020304" pitchFamily="18" charset="0"/>
            </a:endParaRPr>
          </a:p>
        </p:txBody>
      </p:sp>
      <p:sp>
        <p:nvSpPr>
          <p:cNvPr id="3" name="Title 2">
            <a:extLst>
              <a:ext uri="{FF2B5EF4-FFF2-40B4-BE49-F238E27FC236}">
                <a16:creationId xmlns:a16="http://schemas.microsoft.com/office/drawing/2014/main" id="{96049B56-AD10-9C96-E185-0B07084F9D16}"/>
              </a:ext>
            </a:extLst>
          </p:cNvPr>
          <p:cNvSpPr>
            <a:spLocks noGrp="1"/>
          </p:cNvSpPr>
          <p:nvPr>
            <p:ph type="title"/>
          </p:nvPr>
        </p:nvSpPr>
        <p:spPr>
          <a:xfrm>
            <a:off x="1097279" y="627826"/>
            <a:ext cx="10058400" cy="1289304"/>
          </a:xfrm>
        </p:spPr>
        <p:txBody>
          <a:bodyPr/>
          <a:lstStyle/>
          <a:p>
            <a:r>
              <a:rPr lang="en-CA" dirty="0"/>
              <a:t>References</a:t>
            </a:r>
          </a:p>
        </p:txBody>
      </p:sp>
    </p:spTree>
    <p:extLst>
      <p:ext uri="{BB962C8B-B14F-4D97-AF65-F5344CB8AC3E}">
        <p14:creationId xmlns:p14="http://schemas.microsoft.com/office/powerpoint/2010/main" val="4200589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B4A9D5E-4D14-E4DD-0DE5-C8242FA0CEC9}"/>
              </a:ext>
            </a:extLst>
          </p:cNvPr>
          <p:cNvSpPr>
            <a:spLocks noGrp="1"/>
          </p:cNvSpPr>
          <p:nvPr>
            <p:ph type="title"/>
          </p:nvPr>
        </p:nvSpPr>
        <p:spPr>
          <a:xfrm>
            <a:off x="635000" y="3135207"/>
            <a:ext cx="5460992" cy="587584"/>
          </a:xfrm>
        </p:spPr>
        <p:txBody>
          <a:bodyPr anchor="ctr">
            <a:normAutofit/>
          </a:bodyPr>
          <a:lstStyle/>
          <a:p>
            <a:r>
              <a:rPr lang="en-US" sz="3400"/>
              <a:t>Introduction</a:t>
            </a:r>
          </a:p>
        </p:txBody>
      </p:sp>
      <p:sp>
        <p:nvSpPr>
          <p:cNvPr id="10" name="Content Placeholder 2">
            <a:extLst>
              <a:ext uri="{FF2B5EF4-FFF2-40B4-BE49-F238E27FC236}">
                <a16:creationId xmlns:a16="http://schemas.microsoft.com/office/drawing/2014/main" id="{D3927FF1-F839-1DBC-6409-8D961ECA4035}"/>
              </a:ext>
            </a:extLst>
          </p:cNvPr>
          <p:cNvSpPr>
            <a:spLocks noGrp="1"/>
          </p:cNvSpPr>
          <p:nvPr>
            <p:ph sz="half" idx="2"/>
          </p:nvPr>
        </p:nvSpPr>
        <p:spPr>
          <a:xfrm>
            <a:off x="7540794" y="831286"/>
            <a:ext cx="4016206" cy="5195425"/>
          </a:xfrm>
        </p:spPr>
        <p:txBody>
          <a:bodyPr anchor="ctr">
            <a:normAutofit/>
          </a:bodyPr>
          <a:lstStyle/>
          <a:p>
            <a:r>
              <a:rPr lang="en-US" dirty="0"/>
              <a:t>Background</a:t>
            </a:r>
          </a:p>
          <a:p>
            <a:r>
              <a:rPr lang="en-US" dirty="0"/>
              <a:t>Region of Analysis: Ghana</a:t>
            </a:r>
          </a:p>
        </p:txBody>
      </p:sp>
    </p:spTree>
    <p:extLst>
      <p:ext uri="{BB962C8B-B14F-4D97-AF65-F5344CB8AC3E}">
        <p14:creationId xmlns:p14="http://schemas.microsoft.com/office/powerpoint/2010/main" val="3096875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B3C6403-F5B6-0784-C092-0A591D9713DD}"/>
              </a:ext>
            </a:extLst>
          </p:cNvPr>
          <p:cNvSpPr>
            <a:spLocks noGrp="1"/>
          </p:cNvSpPr>
          <p:nvPr>
            <p:ph type="title"/>
          </p:nvPr>
        </p:nvSpPr>
        <p:spPr>
          <a:xfrm>
            <a:off x="635000" y="3135207"/>
            <a:ext cx="4886854" cy="587584"/>
          </a:xfrm>
        </p:spPr>
        <p:txBody>
          <a:bodyPr anchor="ctr">
            <a:normAutofit/>
          </a:bodyPr>
          <a:lstStyle/>
          <a:p>
            <a:r>
              <a:rPr lang="en-US" dirty="0"/>
              <a:t>Background</a:t>
            </a:r>
          </a:p>
        </p:txBody>
      </p:sp>
      <p:graphicFrame>
        <p:nvGraphicFramePr>
          <p:cNvPr id="14" name="Content Placeholder 2">
            <a:extLst>
              <a:ext uri="{FF2B5EF4-FFF2-40B4-BE49-F238E27FC236}">
                <a16:creationId xmlns:a16="http://schemas.microsoft.com/office/drawing/2014/main" id="{6C559E92-AC9E-0900-1D7E-61EE98A64E3D}"/>
              </a:ext>
            </a:extLst>
          </p:cNvPr>
          <p:cNvGraphicFramePr>
            <a:graphicFrameLocks noGrp="1"/>
          </p:cNvGraphicFramePr>
          <p:nvPr>
            <p:ph sz="half" idx="2"/>
            <p:extLst>
              <p:ext uri="{D42A27DB-BD31-4B8C-83A1-F6EECF244321}">
                <p14:modId xmlns:p14="http://schemas.microsoft.com/office/powerpoint/2010/main" val="378489567"/>
              </p:ext>
            </p:extLst>
          </p:nvPr>
        </p:nvGraphicFramePr>
        <p:xfrm>
          <a:off x="5575829" y="633875"/>
          <a:ext cx="5981171" cy="5590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6369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close up of calculator and stethoscope placed on invoice">
            <a:extLst>
              <a:ext uri="{FF2B5EF4-FFF2-40B4-BE49-F238E27FC236}">
                <a16:creationId xmlns:a16="http://schemas.microsoft.com/office/drawing/2014/main" id="{A5CC8E17-024C-B677-8DCD-E437738DAB54}"/>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27231" b="-27231"/>
          <a:stretch/>
        </p:blipFill>
        <p:spPr>
          <a:xfrm>
            <a:off x="5924550" y="633413"/>
            <a:ext cx="5632450" cy="5591175"/>
          </a:xfrm>
        </p:spPr>
      </p:pic>
      <p:sp>
        <p:nvSpPr>
          <p:cNvPr id="8" name="Title 1">
            <a:extLst>
              <a:ext uri="{FF2B5EF4-FFF2-40B4-BE49-F238E27FC236}">
                <a16:creationId xmlns:a16="http://schemas.microsoft.com/office/drawing/2014/main" id="{BB3C6403-F5B6-0784-C092-0A591D9713DD}"/>
              </a:ext>
            </a:extLst>
          </p:cNvPr>
          <p:cNvSpPr>
            <a:spLocks noGrp="1"/>
          </p:cNvSpPr>
          <p:nvPr>
            <p:ph type="title"/>
          </p:nvPr>
        </p:nvSpPr>
        <p:spPr>
          <a:xfrm>
            <a:off x="1097280" y="942870"/>
            <a:ext cx="4157296" cy="1292750"/>
          </a:xfrm>
        </p:spPr>
        <p:txBody>
          <a:bodyPr anchor="ctr">
            <a:normAutofit/>
          </a:bodyPr>
          <a:lstStyle/>
          <a:p>
            <a:r>
              <a:rPr lang="en-US" dirty="0"/>
              <a:t>Region of Analysis: Ghana</a:t>
            </a:r>
          </a:p>
        </p:txBody>
      </p:sp>
      <p:sp>
        <p:nvSpPr>
          <p:cNvPr id="10" name="Content Placeholder 2">
            <a:extLst>
              <a:ext uri="{FF2B5EF4-FFF2-40B4-BE49-F238E27FC236}">
                <a16:creationId xmlns:a16="http://schemas.microsoft.com/office/drawing/2014/main" id="{1596F68E-7484-438D-7015-053A6FB26B5E}"/>
              </a:ext>
            </a:extLst>
          </p:cNvPr>
          <p:cNvSpPr>
            <a:spLocks noGrp="1"/>
          </p:cNvSpPr>
          <p:nvPr>
            <p:ph sz="half" idx="2"/>
          </p:nvPr>
        </p:nvSpPr>
        <p:spPr>
          <a:xfrm>
            <a:off x="1097280" y="2281657"/>
            <a:ext cx="4157296" cy="3633471"/>
          </a:xfrm>
        </p:spPr>
        <p:txBody>
          <a:bodyPr>
            <a:normAutofit/>
          </a:bodyPr>
          <a:lstStyle/>
          <a:p>
            <a:pPr marL="486918" lvl="1" indent="-285750">
              <a:buFont typeface="Wingdings" panose="05000000000000000000" pitchFamily="2" charset="2"/>
              <a:buChar char="ü"/>
            </a:pPr>
            <a:r>
              <a:rPr lang="en-US" sz="1800" dirty="0"/>
              <a:t>Low-middle income country </a:t>
            </a:r>
            <a:r>
              <a:rPr lang="en-US" dirty="0">
                <a:solidFill>
                  <a:schemeClr val="accent6">
                    <a:lumMod val="75000"/>
                  </a:schemeClr>
                </a:solidFill>
              </a:rPr>
              <a:t>[7]</a:t>
            </a:r>
          </a:p>
          <a:p>
            <a:pPr marL="669798" lvl="2" indent="-285750">
              <a:buFont typeface="Wingdings" panose="05000000000000000000" pitchFamily="2" charset="2"/>
              <a:buChar char="§"/>
            </a:pPr>
            <a:r>
              <a:rPr lang="en-US" sz="1800" dirty="0">
                <a:solidFill>
                  <a:schemeClr val="accent6">
                    <a:lumMod val="75000"/>
                  </a:schemeClr>
                </a:solidFill>
              </a:rPr>
              <a:t>Higher risk for NCD MM </a:t>
            </a:r>
            <a:r>
              <a:rPr lang="en-US" sz="1400" dirty="0">
                <a:solidFill>
                  <a:schemeClr val="accent6">
                    <a:lumMod val="75000"/>
                  </a:schemeClr>
                </a:solidFill>
              </a:rPr>
              <a:t>[1]</a:t>
            </a:r>
          </a:p>
          <a:p>
            <a:pPr lvl="1">
              <a:buFont typeface="Wingdings" panose="05000000000000000000" pitchFamily="2" charset="2"/>
              <a:buChar char="ü"/>
            </a:pPr>
            <a:r>
              <a:rPr lang="en-US" sz="1800" dirty="0"/>
              <a:t>National Health Insurance Scheme (NHIS) adopted in 2003 </a:t>
            </a:r>
            <a:r>
              <a:rPr lang="en-US" dirty="0">
                <a:solidFill>
                  <a:schemeClr val="accent6">
                    <a:lumMod val="75000"/>
                  </a:schemeClr>
                </a:solidFill>
              </a:rPr>
              <a:t>[7]</a:t>
            </a:r>
          </a:p>
          <a:p>
            <a:pPr marL="669798" lvl="2" indent="-285750">
              <a:buFont typeface="Wingdings" panose="05000000000000000000" pitchFamily="2" charset="2"/>
              <a:buChar char="§"/>
            </a:pPr>
            <a:r>
              <a:rPr lang="en-US" sz="1800" dirty="0">
                <a:solidFill>
                  <a:schemeClr val="accent6">
                    <a:lumMod val="75000"/>
                  </a:schemeClr>
                </a:solidFill>
              </a:rPr>
              <a:t>68.6 % of the population has health coverage (between private and public insurance) </a:t>
            </a:r>
            <a:r>
              <a:rPr lang="en-US" sz="1400" dirty="0">
                <a:solidFill>
                  <a:schemeClr val="accent6">
                    <a:lumMod val="75000"/>
                  </a:schemeClr>
                </a:solidFill>
              </a:rPr>
              <a:t>[7]</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794302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B4A9D5E-4D14-E4DD-0DE5-C8242FA0CEC9}"/>
              </a:ext>
            </a:extLst>
          </p:cNvPr>
          <p:cNvSpPr>
            <a:spLocks noGrp="1"/>
          </p:cNvSpPr>
          <p:nvPr>
            <p:ph type="title"/>
          </p:nvPr>
        </p:nvSpPr>
        <p:spPr>
          <a:xfrm>
            <a:off x="-133403" y="3135208"/>
            <a:ext cx="4886854" cy="587584"/>
          </a:xfrm>
        </p:spPr>
        <p:txBody>
          <a:bodyPr anchor="ctr">
            <a:normAutofit/>
          </a:bodyPr>
          <a:lstStyle/>
          <a:p>
            <a:r>
              <a:rPr lang="en-US" sz="2600" dirty="0"/>
              <a:t>Objectives</a:t>
            </a:r>
          </a:p>
        </p:txBody>
      </p:sp>
      <p:graphicFrame>
        <p:nvGraphicFramePr>
          <p:cNvPr id="12" name="Content Placeholder 2">
            <a:extLst>
              <a:ext uri="{FF2B5EF4-FFF2-40B4-BE49-F238E27FC236}">
                <a16:creationId xmlns:a16="http://schemas.microsoft.com/office/drawing/2014/main" id="{02908493-663C-09D3-1162-D9DA8E963733}"/>
              </a:ext>
            </a:extLst>
          </p:cNvPr>
          <p:cNvGraphicFramePr>
            <a:graphicFrameLocks noGrp="1"/>
          </p:cNvGraphicFramePr>
          <p:nvPr>
            <p:ph sz="half" idx="2"/>
            <p:extLst>
              <p:ext uri="{D42A27DB-BD31-4B8C-83A1-F6EECF244321}">
                <p14:modId xmlns:p14="http://schemas.microsoft.com/office/powerpoint/2010/main" val="932777020"/>
              </p:ext>
            </p:extLst>
          </p:nvPr>
        </p:nvGraphicFramePr>
        <p:xfrm>
          <a:off x="4599957" y="703031"/>
          <a:ext cx="5981171" cy="5590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3" name="Straight Connector 2">
            <a:extLst>
              <a:ext uri="{FF2B5EF4-FFF2-40B4-BE49-F238E27FC236}">
                <a16:creationId xmlns:a16="http://schemas.microsoft.com/office/drawing/2014/main" id="{E5BAC827-C25C-10CD-B53A-72C489D011A1}"/>
              </a:ext>
            </a:extLst>
          </p:cNvPr>
          <p:cNvCxnSpPr>
            <a:cxnSpLocks/>
          </p:cNvCxnSpPr>
          <p:nvPr/>
        </p:nvCxnSpPr>
        <p:spPr>
          <a:xfrm>
            <a:off x="3849701" y="935531"/>
            <a:ext cx="0" cy="4986938"/>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5112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B4A9D5E-4D14-E4DD-0DE5-C8242FA0CEC9}"/>
              </a:ext>
            </a:extLst>
          </p:cNvPr>
          <p:cNvSpPr>
            <a:spLocks noGrp="1"/>
          </p:cNvSpPr>
          <p:nvPr>
            <p:ph type="title"/>
          </p:nvPr>
        </p:nvSpPr>
        <p:spPr>
          <a:xfrm>
            <a:off x="635000" y="3135207"/>
            <a:ext cx="5460992" cy="587584"/>
          </a:xfrm>
        </p:spPr>
        <p:txBody>
          <a:bodyPr anchor="ctr">
            <a:normAutofit/>
          </a:bodyPr>
          <a:lstStyle/>
          <a:p>
            <a:r>
              <a:rPr lang="en-US" sz="3000"/>
              <a:t>Data &amp; Summary Statistics</a:t>
            </a:r>
          </a:p>
        </p:txBody>
      </p:sp>
      <p:sp>
        <p:nvSpPr>
          <p:cNvPr id="10" name="Content Placeholder 2">
            <a:extLst>
              <a:ext uri="{FF2B5EF4-FFF2-40B4-BE49-F238E27FC236}">
                <a16:creationId xmlns:a16="http://schemas.microsoft.com/office/drawing/2014/main" id="{D3927FF1-F839-1DBC-6409-8D961ECA4035}"/>
              </a:ext>
            </a:extLst>
          </p:cNvPr>
          <p:cNvSpPr>
            <a:spLocks noGrp="1"/>
          </p:cNvSpPr>
          <p:nvPr>
            <p:ph sz="half" idx="2"/>
          </p:nvPr>
        </p:nvSpPr>
        <p:spPr>
          <a:xfrm>
            <a:off x="7540794" y="831286"/>
            <a:ext cx="4016206" cy="5195425"/>
          </a:xfrm>
        </p:spPr>
        <p:txBody>
          <a:bodyPr anchor="ctr">
            <a:normAutofit/>
          </a:bodyPr>
          <a:lstStyle/>
          <a:p>
            <a:r>
              <a:rPr lang="en-US" dirty="0"/>
              <a:t>Defining Covariates </a:t>
            </a:r>
          </a:p>
          <a:p>
            <a:r>
              <a:rPr lang="en-US" dirty="0"/>
              <a:t>Visualizing the Data</a:t>
            </a:r>
          </a:p>
          <a:p>
            <a:pPr marL="0" indent="0">
              <a:buNone/>
            </a:pPr>
            <a:endParaRPr lang="en-US" dirty="0"/>
          </a:p>
        </p:txBody>
      </p:sp>
    </p:spTree>
    <p:extLst>
      <p:ext uri="{BB962C8B-B14F-4D97-AF65-F5344CB8AC3E}">
        <p14:creationId xmlns:p14="http://schemas.microsoft.com/office/powerpoint/2010/main" val="346848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B4A9D5E-4D14-E4DD-0DE5-C8242FA0CEC9}"/>
              </a:ext>
            </a:extLst>
          </p:cNvPr>
          <p:cNvSpPr>
            <a:spLocks noGrp="1"/>
          </p:cNvSpPr>
          <p:nvPr>
            <p:ph type="title"/>
          </p:nvPr>
        </p:nvSpPr>
        <p:spPr>
          <a:xfrm>
            <a:off x="1097280" y="942871"/>
            <a:ext cx="10058400" cy="1289304"/>
          </a:xfrm>
        </p:spPr>
        <p:txBody>
          <a:bodyPr anchor="ctr">
            <a:normAutofit/>
          </a:bodyPr>
          <a:lstStyle/>
          <a:p>
            <a:pPr lvl="0"/>
            <a:r>
              <a:rPr lang="en-US" dirty="0"/>
              <a:t>Defining Covariates</a:t>
            </a:r>
            <a:endParaRPr lang="en-CA" dirty="0"/>
          </a:p>
        </p:txBody>
      </p:sp>
      <p:graphicFrame>
        <p:nvGraphicFramePr>
          <p:cNvPr id="12" name="Content Placeholder 2">
            <a:extLst>
              <a:ext uri="{FF2B5EF4-FFF2-40B4-BE49-F238E27FC236}">
                <a16:creationId xmlns:a16="http://schemas.microsoft.com/office/drawing/2014/main" id="{02908493-663C-09D3-1162-D9DA8E963733}"/>
              </a:ext>
            </a:extLst>
          </p:cNvPr>
          <p:cNvGraphicFramePr>
            <a:graphicFrameLocks noGrp="1"/>
          </p:cNvGraphicFramePr>
          <p:nvPr>
            <p:ph idx="1"/>
            <p:extLst>
              <p:ext uri="{D42A27DB-BD31-4B8C-83A1-F6EECF244321}">
                <p14:modId xmlns:p14="http://schemas.microsoft.com/office/powerpoint/2010/main" val="834436215"/>
              </p:ext>
            </p:extLst>
          </p:nvPr>
        </p:nvGraphicFramePr>
        <p:xfrm>
          <a:off x="1097280" y="2154238"/>
          <a:ext cx="9912096" cy="37608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51242783-7011-FE2F-1A9A-C19352B5224F}"/>
              </a:ext>
            </a:extLst>
          </p:cNvPr>
          <p:cNvSpPr txBox="1"/>
          <p:nvPr/>
        </p:nvSpPr>
        <p:spPr>
          <a:xfrm>
            <a:off x="6454588" y="5624713"/>
            <a:ext cx="4441372" cy="307777"/>
          </a:xfrm>
          <a:prstGeom prst="rect">
            <a:avLst/>
          </a:prstGeom>
          <a:noFill/>
        </p:spPr>
        <p:txBody>
          <a:bodyPr wrap="square" rtlCol="0">
            <a:spAutoFit/>
          </a:bodyPr>
          <a:lstStyle/>
          <a:p>
            <a:pPr algn="r"/>
            <a:r>
              <a:rPr lang="en-CA" sz="1400" dirty="0">
                <a:solidFill>
                  <a:schemeClr val="accent6">
                    <a:lumMod val="75000"/>
                  </a:schemeClr>
                </a:solidFill>
              </a:rPr>
              <a:t>References: [4][6][8-19]</a:t>
            </a:r>
          </a:p>
        </p:txBody>
      </p:sp>
    </p:spTree>
    <p:extLst>
      <p:ext uri="{BB962C8B-B14F-4D97-AF65-F5344CB8AC3E}">
        <p14:creationId xmlns:p14="http://schemas.microsoft.com/office/powerpoint/2010/main" val="2935954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B3C6403-F5B6-0784-C092-0A591D9713DD}"/>
              </a:ext>
            </a:extLst>
          </p:cNvPr>
          <p:cNvSpPr>
            <a:spLocks noGrp="1"/>
          </p:cNvSpPr>
          <p:nvPr>
            <p:ph type="title"/>
          </p:nvPr>
        </p:nvSpPr>
        <p:spPr>
          <a:xfrm>
            <a:off x="1097280" y="942871"/>
            <a:ext cx="10058400" cy="1289304"/>
          </a:xfrm>
        </p:spPr>
        <p:txBody>
          <a:bodyPr anchor="ctr">
            <a:normAutofit/>
          </a:bodyPr>
          <a:lstStyle/>
          <a:p>
            <a:r>
              <a:rPr lang="en-US" dirty="0"/>
              <a:t>Visualizing the Data:</a:t>
            </a:r>
            <a:br>
              <a:rPr lang="en-US" dirty="0"/>
            </a:br>
            <a:r>
              <a:rPr lang="en-US" dirty="0"/>
              <a:t>DAG</a:t>
            </a:r>
          </a:p>
        </p:txBody>
      </p:sp>
      <p:sp>
        <p:nvSpPr>
          <p:cNvPr id="7" name="TextBox 6">
            <a:extLst>
              <a:ext uri="{FF2B5EF4-FFF2-40B4-BE49-F238E27FC236}">
                <a16:creationId xmlns:a16="http://schemas.microsoft.com/office/drawing/2014/main" id="{24BC391A-5346-8D9E-3A0C-53B8C4E87280}"/>
              </a:ext>
            </a:extLst>
          </p:cNvPr>
          <p:cNvSpPr txBox="1"/>
          <p:nvPr/>
        </p:nvSpPr>
        <p:spPr>
          <a:xfrm>
            <a:off x="6577533" y="5689657"/>
            <a:ext cx="4441372" cy="307777"/>
          </a:xfrm>
          <a:prstGeom prst="rect">
            <a:avLst/>
          </a:prstGeom>
          <a:noFill/>
        </p:spPr>
        <p:txBody>
          <a:bodyPr wrap="square" rtlCol="0">
            <a:spAutoFit/>
          </a:bodyPr>
          <a:lstStyle/>
          <a:p>
            <a:pPr algn="r"/>
            <a:r>
              <a:rPr lang="en-CA" sz="1400" dirty="0">
                <a:solidFill>
                  <a:schemeClr val="accent6">
                    <a:lumMod val="75000"/>
                  </a:schemeClr>
                </a:solidFill>
              </a:rPr>
              <a:t>References: [20-21]</a:t>
            </a:r>
          </a:p>
        </p:txBody>
      </p:sp>
      <p:pic>
        <p:nvPicPr>
          <p:cNvPr id="3074" name="Picture 2">
            <a:extLst>
              <a:ext uri="{FF2B5EF4-FFF2-40B4-BE49-F238E27FC236}">
                <a16:creationId xmlns:a16="http://schemas.microsoft.com/office/drawing/2014/main" id="{CA58239B-49F2-7C5F-8A6F-67E6DDDDC6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051" t="27899" r="30546" b="46973"/>
          <a:stretch/>
        </p:blipFill>
        <p:spPr bwMode="auto">
          <a:xfrm>
            <a:off x="1089596" y="2186071"/>
            <a:ext cx="5609344" cy="1638035"/>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99F3DD02-71CC-BEEF-D29F-80E0303650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654" t="60586" r="30546" b="13495"/>
          <a:stretch/>
        </p:blipFill>
        <p:spPr bwMode="auto">
          <a:xfrm>
            <a:off x="5663134" y="3942838"/>
            <a:ext cx="5423648" cy="1689559"/>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601503"/>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owerpoint Party_Win32_JB_v2" id="{38882D8F-135B-4B53-8430-4B694BF79376}" vid="{B574F3CD-D47E-461D-A68F-3273AD4105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891</TotalTime>
  <Words>4625</Words>
  <Application>Microsoft Office PowerPoint</Application>
  <PresentationFormat>Widescreen</PresentationFormat>
  <Paragraphs>281</Paragraphs>
  <Slides>25</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Calibri Light</vt:lpstr>
      <vt:lpstr>Cambria Math</vt:lpstr>
      <vt:lpstr>Century Gothic</vt:lpstr>
      <vt:lpstr>Roboto</vt:lpstr>
      <vt:lpstr>Times New Roman</vt:lpstr>
      <vt:lpstr>Wingdings</vt:lpstr>
      <vt:lpstr>RetrospectVTI</vt:lpstr>
      <vt:lpstr>Exploring the causal relationship between non-communicable disease multimorbidity, catastrophic health expenditure, and it’s impacts on quality of life in Ghana. </vt:lpstr>
      <vt:lpstr>Outline</vt:lpstr>
      <vt:lpstr>Introduction</vt:lpstr>
      <vt:lpstr>Background</vt:lpstr>
      <vt:lpstr>Region of Analysis: Ghana</vt:lpstr>
      <vt:lpstr>Objectives</vt:lpstr>
      <vt:lpstr>Data &amp; Summary Statistics</vt:lpstr>
      <vt:lpstr>Defining Covariates</vt:lpstr>
      <vt:lpstr>Visualizing the Data: DAG</vt:lpstr>
      <vt:lpstr>Visualizing the Data: Summary Statistics</vt:lpstr>
      <vt:lpstr>Methods</vt:lpstr>
      <vt:lpstr>Incorporating Variables:  Calculating CHE</vt:lpstr>
      <vt:lpstr>Incorporating Variables:  Defining NCD MM and QoL </vt:lpstr>
      <vt:lpstr>Finding an IV</vt:lpstr>
      <vt:lpstr>Finding an IV: Height</vt:lpstr>
      <vt:lpstr>Aim 1: Bivariate Analysis</vt:lpstr>
      <vt:lpstr>Aim 2: Regression on QoL OLS</vt:lpstr>
      <vt:lpstr>Preliminary Results</vt:lpstr>
      <vt:lpstr>Aim 1: Bivariate Analysis</vt:lpstr>
      <vt:lpstr>Aim 2: Regression on QoL </vt:lpstr>
      <vt:lpstr>Questions?</vt:lpstr>
      <vt:lpstr>References</vt:lpstr>
      <vt:lpstr>References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causal relationship between non-communicable disease multimorbidity, catastrophic health expenditure, and it’s impacts on quality of life in Ghana.</dc:title>
  <dc:creator>Chantal Valiquette</dc:creator>
  <cp:lastModifiedBy>Jessica Morgan</cp:lastModifiedBy>
  <cp:revision>11</cp:revision>
  <dcterms:created xsi:type="dcterms:W3CDTF">2022-11-24T18:55:07Z</dcterms:created>
  <dcterms:modified xsi:type="dcterms:W3CDTF">2022-11-25T17:34:30Z</dcterms:modified>
</cp:coreProperties>
</file>