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9"/>
  </p:notesMasterIdLst>
  <p:sldIdLst>
    <p:sldId id="256" r:id="rId2"/>
    <p:sldId id="329" r:id="rId3"/>
    <p:sldId id="357" r:id="rId4"/>
    <p:sldId id="257" r:id="rId5"/>
    <p:sldId id="366" r:id="rId6"/>
    <p:sldId id="367" r:id="rId7"/>
    <p:sldId id="330" r:id="rId8"/>
    <p:sldId id="358" r:id="rId9"/>
    <p:sldId id="331" r:id="rId10"/>
    <p:sldId id="359" r:id="rId11"/>
    <p:sldId id="360" r:id="rId12"/>
    <p:sldId id="332" r:id="rId13"/>
    <p:sldId id="328" r:id="rId14"/>
    <p:sldId id="333" r:id="rId15"/>
    <p:sldId id="335" r:id="rId16"/>
    <p:sldId id="334" r:id="rId17"/>
    <p:sldId id="336" r:id="rId18"/>
    <p:sldId id="338" r:id="rId19"/>
    <p:sldId id="337" r:id="rId20"/>
    <p:sldId id="339" r:id="rId21"/>
    <p:sldId id="341" r:id="rId22"/>
    <p:sldId id="368" r:id="rId23"/>
    <p:sldId id="369" r:id="rId24"/>
    <p:sldId id="370" r:id="rId25"/>
    <p:sldId id="371" r:id="rId26"/>
    <p:sldId id="372" r:id="rId27"/>
    <p:sldId id="373" r:id="rId28"/>
    <p:sldId id="340" r:id="rId29"/>
    <p:sldId id="345" r:id="rId30"/>
    <p:sldId id="342" r:id="rId31"/>
    <p:sldId id="344" r:id="rId32"/>
    <p:sldId id="343" r:id="rId33"/>
    <p:sldId id="349" r:id="rId34"/>
    <p:sldId id="346" r:id="rId35"/>
    <p:sldId id="347" r:id="rId36"/>
    <p:sldId id="348" r:id="rId37"/>
    <p:sldId id="351" r:id="rId38"/>
    <p:sldId id="352" r:id="rId39"/>
    <p:sldId id="361" r:id="rId40"/>
    <p:sldId id="362" r:id="rId41"/>
    <p:sldId id="355" r:id="rId42"/>
    <p:sldId id="363" r:id="rId43"/>
    <p:sldId id="350" r:id="rId44"/>
    <p:sldId id="354" r:id="rId45"/>
    <p:sldId id="356" r:id="rId46"/>
    <p:sldId id="374" r:id="rId47"/>
    <p:sldId id="375" r:id="rId4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322" autoAdjust="0"/>
  </p:normalViewPr>
  <p:slideViewPr>
    <p:cSldViewPr>
      <p:cViewPr varScale="1">
        <p:scale>
          <a:sx n="94" d="100"/>
          <a:sy n="94" d="100"/>
        </p:scale>
        <p:origin x="1194"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9/19/2022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Skip this one in future iterations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831909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Make a better example that has some information</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667854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P(B|A) is the data you observe. This is literally a data generating process! Albeit one of many</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125525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whole suite of methods built around Bayes’ rule; we probably won’t get into them much in this class unless there’s a lot of interest. Instead, we more implicitly rely on this assumption of how conditional probabilities inform both directions of the DAG</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25216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this notation last time – remember that expectations are </a:t>
            </a:r>
            <a:r>
              <a:rPr lang="en-US" b="1" dirty="0"/>
              <a:t>weighted averages, </a:t>
            </a:r>
            <a:r>
              <a:rPr lang="en-US" b="0" dirty="0"/>
              <a:t>where weights are probabilities. If data is </a:t>
            </a:r>
            <a:r>
              <a:rPr lang="en-US" b="0" dirty="0" err="1"/>
              <a:t>i.i.d.</a:t>
            </a:r>
            <a:r>
              <a:rPr lang="en-US" b="0" dirty="0"/>
              <a:t>, then simple averages.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240825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be doing a ton of math, so we won’t be using the linearity of the expectation operator to derive proofs, etc. But it’s important to know what we’re talking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153023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will be important to us as a measure of how informative our estimates are. If a random process always returns something close to truth (e.g. testing for disease with high specificity – </a:t>
            </a:r>
            <a:r>
              <a:rPr lang="en-US" dirty="0" err="1"/>
              <a:t>huntington’s</a:t>
            </a:r>
            <a:r>
              <a:rPr lang="en-US" dirty="0"/>
              <a:t> disease), that’s helpful. Less helpful is. E.g., newborn hearing tests, with low specificity. Higher variance = less updating of prior.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32974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estimated variance ultimately gives us standard errors, Cis, p-values, etc.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4140879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the thing we want to explain or predict; x is the thing we use to explain. Draw the DAG – note that we are using a simple </a:t>
            </a:r>
            <a:r>
              <a:rPr lang="en-US" dirty="0" err="1"/>
              <a:t>simple</a:t>
            </a:r>
            <a:r>
              <a:rPr lang="en-US" dirty="0"/>
              <a:t> DAG for now with only two bubbles. TO ADD ON NEXT SLIDE: Coefficient is the probability E(Y|X).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482197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relationships aren’t interesting – if I click the clicker and the slide advances every single time with no variation, I don’t need to do any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80383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serve as a joint coding introduction and math review.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8592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data: cookies eaten and happiness – what’s the simplest relationship?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783157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make a very complicated relationship – is this interesting or policy relevant?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887522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you smooth it out a little bit</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705005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Smooth until you get to simplest relationship – a line. What’s the practical (earlier, was philosophical) role of epsilon here? Explaining why our data aren’t perfect.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711680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Simplest relationship is linear (the intercept looks like we’re adding complexity, but you’ll see why this is actually simpler – taking all randomness out). Talk about the hat as estimated value and ultimately, predicted values of happiness (depending on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056980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Draw your own figure </a:t>
            </a:r>
            <a:r>
              <a:rPr lang="en-US" b="1" dirty="0" err="1"/>
              <a:t>herefor</a:t>
            </a:r>
            <a:r>
              <a:rPr lang="en-US" b="1" dirty="0"/>
              <a:t> next time, doesn’t match the notation and doesn’t look good.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737619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 can shift line until you get to </a:t>
            </a:r>
            <a:r>
              <a:rPr lang="en-US" i="1" dirty="0"/>
              <a:t>unconditional</a:t>
            </a:r>
            <a:r>
              <a:rPr lang="en-US" dirty="0"/>
              <a:t> mean zero error. More interesting is </a:t>
            </a:r>
            <a:r>
              <a:rPr lang="en-US" i="1" dirty="0"/>
              <a:t>conditional </a:t>
            </a:r>
            <a:r>
              <a:rPr lang="en-US" i="0" dirty="0"/>
              <a:t>average error—are there things our model is missing?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227714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backdoor!</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68181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DAG, epsilon should not have a line from or to x – the consequence is that there’s no other randomness left in the pathway between x and y</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633866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these in more detail later. First two are enough to pin down the coefficients and say something about bias/consistency.</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80350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would use linear properties of expectations, etc.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4096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and error term are different – you don’t pin down or estimate the value of real randomness; you take it as given in the data and create the residual to be minimized. Go to R just for the model and the summary, then come back for next slide to talk about interpretation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66203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shouldn’t we predict outside the sample? Look at our figure here and talk about extrapolation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734603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are very commonly conflated but they are </a:t>
            </a:r>
            <a:r>
              <a:rPr lang="en-US" b="1" dirty="0"/>
              <a:t>not </a:t>
            </a:r>
            <a:r>
              <a:rPr lang="en-US" b="0" dirty="0"/>
              <a:t>the same. SST is the total variation in outcome variable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083567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 is the fraction of the variation in y we capture in the regression</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20505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SSR is what’s left over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713732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is measuring something different than the strength of the causal relationship, it’s measuring predictive power or how much variation you are utilizing. These aren’t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1568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255058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do a MC simulation like we did last time to show this is true under certain assumptions. Try coding it up if you are curious!</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098161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57288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088144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28593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light here – just want to lay a framework/common language for talking about the objects we’re after in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29655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talking about probabilities because that’s what we’re after in causal inference – what is the probability of an association? We don’t deal with definitive things, the whole class is in the space of probabilities. (If probabilities were 1, we wouldn’t study “why are there clouds when it rains”?)</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22020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Venn diagram, talk about probabilities of union and intersection</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73153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care more about conditional probabilities than we do joint ones (why? Because joint things are less policy relevant – harder to pin down, and because conditional probabilities have a clear DAG structure – draw on board with VD</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240096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and DAGs (no arrows). Talk about R button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0223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9/19/2022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9/19/2022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png"/><Relationship Id="rId5" Type="http://schemas.openxmlformats.org/officeDocument/2006/relationships/image" Target="../media/image60.png"/><Relationship Id="rId10" Type="http://schemas.openxmlformats.org/officeDocument/2006/relationships/image" Target="../media/image11.png"/><Relationship Id="rId4" Type="http://schemas.openxmlformats.org/officeDocument/2006/relationships/image" Target="../media/image50.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sophieehill.shinyapps.io/eyeball-regress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2: Reviews and Regression</a:t>
            </a:r>
          </a:p>
          <a:p>
            <a:r>
              <a:rPr lang="en-US" sz="2400" dirty="0"/>
              <a:t>September 16,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317687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r>
                  <a:rPr lang="en-US" sz="2400" dirty="0">
                    <a:cs typeface="Times New Roman" panose="02020603050405020304" pitchFamily="18" charset="0"/>
                  </a:rPr>
                  <a:t>Two events are </a:t>
                </a:r>
                <a:r>
                  <a:rPr lang="en-US" sz="2400" b="1" dirty="0">
                    <a:cs typeface="Times New Roman" panose="02020603050405020304" pitchFamily="18" charset="0"/>
                  </a:rPr>
                  <a:t>independent </a:t>
                </a:r>
                <a:r>
                  <a:rPr lang="en-US" sz="2400" dirty="0">
                    <a:cs typeface="Times New Roman" panose="02020603050405020304" pitchFamily="18" charset="0"/>
                  </a:rPr>
                  <a:t>if the incidence of one does not change probability of the other:</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𝑖𝑛𝑑𝑒𝑝𝑒𝑛𝑑𝑒𝑛𝑡</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b="-3157"/>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93BA624-D7C9-499B-9CFC-FF63D18B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8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Multiple Events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dirty="0">
                    <a:cs typeface="Times New Roman" panose="02020603050405020304" pitchFamily="18" charset="0"/>
                  </a:rPr>
                  <a:t>Some random variables can be thought of as a </a:t>
                </a:r>
                <a:r>
                  <a:rPr lang="en-US" sz="2400" b="1" dirty="0">
                    <a:solidFill>
                      <a:schemeClr val="accent2">
                        <a:lumMod val="75000"/>
                      </a:schemeClr>
                    </a:solidFill>
                    <a:cs typeface="Times New Roman" panose="02020603050405020304" pitchFamily="18" charset="0"/>
                  </a:rPr>
                  <a:t>process</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What is the </a:t>
                </a:r>
                <a:r>
                  <a:rPr lang="en-US" sz="2400" b="1" dirty="0">
                    <a:solidFill>
                      <a:schemeClr val="accent2">
                        <a:lumMod val="75000"/>
                      </a:schemeClr>
                    </a:solidFill>
                    <a:cs typeface="Times New Roman" panose="02020603050405020304" pitchFamily="18" charset="0"/>
                  </a:rPr>
                  <a:t>total probability </a:t>
                </a:r>
                <a:r>
                  <a:rPr lang="en-US" sz="2400" dirty="0">
                    <a:cs typeface="Times New Roman" panose="02020603050405020304" pitchFamily="18" charset="0"/>
                  </a:rPr>
                  <a:t>of developing a chronic condition?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𝐶h𝑟𝑜𝑛𝑖𝑐𝑎𝑙𝑙𝑦</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𝑖𝑙𝑙</m:t>
                          </m:r>
                        </m:e>
                      </m:d>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𝑛</m:t>
                          </m:r>
                        </m:sub>
                        <m:sup/>
                        <m:e>
                          <m:r>
                            <a:rPr lang="en-US" sz="2400" i="1">
                              <a:latin typeface="Cambria Math" panose="02040503050406030204" pitchFamily="18" charset="0"/>
                              <a:cs typeface="Times New Roman" panose="02020603050405020304" pitchFamily="18" charset="0"/>
                            </a:rPr>
                            <m:t>𝑃</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𝐵</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EA8D3A-A64D-4F8D-B77E-CE5913459C25}"/>
              </a:ext>
            </a:extLst>
          </p:cNvPr>
          <p:cNvSpPr txBox="1"/>
          <p:nvPr/>
        </p:nvSpPr>
        <p:spPr>
          <a:xfrm>
            <a:off x="762000" y="2286000"/>
            <a:ext cx="1710725" cy="369332"/>
          </a:xfrm>
          <a:prstGeom prst="rect">
            <a:avLst/>
          </a:prstGeom>
          <a:noFill/>
        </p:spPr>
        <p:txBody>
          <a:bodyPr wrap="none" rtlCol="0">
            <a:spAutoFit/>
          </a:bodyPr>
          <a:lstStyle/>
          <a:p>
            <a:r>
              <a:rPr lang="en-US" dirty="0"/>
              <a:t>Health state 1</a:t>
            </a:r>
          </a:p>
        </p:txBody>
      </p:sp>
      <p:sp>
        <p:nvSpPr>
          <p:cNvPr id="5" name="TextBox 4">
            <a:extLst>
              <a:ext uri="{FF2B5EF4-FFF2-40B4-BE49-F238E27FC236}">
                <a16:creationId xmlns:a16="http://schemas.microsoft.com/office/drawing/2014/main" id="{6F65BEE2-81E7-4631-B385-A1249D8BCA2A}"/>
              </a:ext>
            </a:extLst>
          </p:cNvPr>
          <p:cNvSpPr txBox="1"/>
          <p:nvPr/>
        </p:nvSpPr>
        <p:spPr>
          <a:xfrm>
            <a:off x="3276600" y="3200400"/>
            <a:ext cx="1710725" cy="369332"/>
          </a:xfrm>
          <a:prstGeom prst="rect">
            <a:avLst/>
          </a:prstGeom>
          <a:noFill/>
        </p:spPr>
        <p:txBody>
          <a:bodyPr wrap="none" rtlCol="0">
            <a:spAutoFit/>
          </a:bodyPr>
          <a:lstStyle/>
          <a:p>
            <a:r>
              <a:rPr lang="en-US" dirty="0"/>
              <a:t>Health state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29D7F-90D7-4DE2-A893-D041AB13FB7A}"/>
                  </a:ext>
                </a:extLst>
              </p:cNvPr>
              <p:cNvSpPr txBox="1"/>
              <p:nvPr/>
            </p:nvSpPr>
            <p:spPr>
              <a:xfrm>
                <a:off x="3276600" y="1676400"/>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6" name="TextBox 5">
                <a:extLst>
                  <a:ext uri="{FF2B5EF4-FFF2-40B4-BE49-F238E27FC236}">
                    <a16:creationId xmlns:a16="http://schemas.microsoft.com/office/drawing/2014/main" id="{3E329D7F-90D7-4DE2-A893-D041AB13FB7A}"/>
                  </a:ext>
                </a:extLst>
              </p:cNvPr>
              <p:cNvSpPr txBox="1">
                <a:spLocks noRot="1" noChangeAspect="1" noMove="1" noResize="1" noEditPoints="1" noAdjustHandles="1" noChangeArrowheads="1" noChangeShapeType="1" noTextEdit="1"/>
              </p:cNvSpPr>
              <p:nvPr/>
            </p:nvSpPr>
            <p:spPr>
              <a:xfrm>
                <a:off x="3276600" y="1676400"/>
                <a:ext cx="1757276" cy="369332"/>
              </a:xfrm>
              <a:prstGeom prst="rect">
                <a:avLst/>
              </a:prstGeom>
              <a:blipFill>
                <a:blip r:embed="rId4"/>
                <a:stretch>
                  <a:fillRect b="-14754"/>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7B37013-7EFF-4827-9FA3-72BD61F1736B}"/>
              </a:ext>
            </a:extLst>
          </p:cNvPr>
          <p:cNvCxnSpPr>
            <a:cxnSpLocks/>
            <a:stCxn id="4" idx="3"/>
          </p:cNvCxnSpPr>
          <p:nvPr/>
        </p:nvCxnSpPr>
        <p:spPr>
          <a:xfrm flipV="1">
            <a:off x="2472725" y="1981200"/>
            <a:ext cx="880075" cy="4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81853-C528-454B-A7AB-16355A2EE0B2}"/>
              </a:ext>
            </a:extLst>
          </p:cNvPr>
          <p:cNvCxnSpPr>
            <a:endCxn id="5" idx="1"/>
          </p:cNvCxnSpPr>
          <p:nvPr/>
        </p:nvCxnSpPr>
        <p:spPr>
          <a:xfrm>
            <a:off x="2419826" y="2470666"/>
            <a:ext cx="85677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48C025-479E-476F-BF68-697B47AE6005}"/>
              </a:ext>
            </a:extLst>
          </p:cNvPr>
          <p:cNvCxnSpPr>
            <a:cxnSpLocks/>
            <a:stCxn id="5" idx="3"/>
          </p:cNvCxnSpPr>
          <p:nvPr/>
        </p:nvCxnSpPr>
        <p:spPr>
          <a:xfrm flipV="1">
            <a:off x="4987325" y="2927866"/>
            <a:ext cx="8038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4D140D-E398-4414-8B5D-EBE619F5A882}"/>
              </a:ext>
            </a:extLst>
          </p:cNvPr>
          <p:cNvCxnSpPr>
            <a:cxnSpLocks/>
            <a:stCxn id="5" idx="3"/>
          </p:cNvCxnSpPr>
          <p:nvPr/>
        </p:nvCxnSpPr>
        <p:spPr>
          <a:xfrm>
            <a:off x="4987325" y="3385066"/>
            <a:ext cx="731713" cy="5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635B26-64EE-4625-8B73-BF7475C60D6B}"/>
                  </a:ext>
                </a:extLst>
              </p:cNvPr>
              <p:cNvSpPr txBox="1"/>
              <p:nvPr/>
            </p:nvSpPr>
            <p:spPr>
              <a:xfrm flipH="1">
                <a:off x="2641518" y="1824335"/>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2C635B26-64EE-4625-8B73-BF7475C60D6B}"/>
                  </a:ext>
                </a:extLst>
              </p:cNvPr>
              <p:cNvSpPr txBox="1">
                <a:spLocks noRot="1" noChangeAspect="1" noMove="1" noResize="1" noEditPoints="1" noAdjustHandles="1" noChangeArrowheads="1" noChangeShapeType="1" noTextEdit="1"/>
              </p:cNvSpPr>
              <p:nvPr/>
            </p:nvSpPr>
            <p:spPr>
              <a:xfrm flipH="1">
                <a:off x="2641518" y="1824335"/>
                <a:ext cx="270988" cy="369332"/>
              </a:xfrm>
              <a:prstGeom prst="rect">
                <a:avLst/>
              </a:prstGeom>
              <a:blipFill>
                <a:blip r:embed="rId5"/>
                <a:stretch>
                  <a:fillRect r="-35556"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73DDF3-9CCA-4954-8458-861BDC378F2B}"/>
                  </a:ext>
                </a:extLst>
              </p:cNvPr>
              <p:cNvSpPr txBox="1"/>
              <p:nvPr/>
            </p:nvSpPr>
            <p:spPr>
              <a:xfrm flipH="1">
                <a:off x="5118274" y="279247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TextBox 18">
                <a:extLst>
                  <a:ext uri="{FF2B5EF4-FFF2-40B4-BE49-F238E27FC236}">
                    <a16:creationId xmlns:a16="http://schemas.microsoft.com/office/drawing/2014/main" id="{D873DDF3-9CCA-4954-8458-861BDC378F2B}"/>
                  </a:ext>
                </a:extLst>
              </p:cNvPr>
              <p:cNvSpPr txBox="1">
                <a:spLocks noRot="1" noChangeAspect="1" noMove="1" noResize="1" noEditPoints="1" noAdjustHandles="1" noChangeArrowheads="1" noChangeShapeType="1" noTextEdit="1"/>
              </p:cNvSpPr>
              <p:nvPr/>
            </p:nvSpPr>
            <p:spPr>
              <a:xfrm flipH="1">
                <a:off x="5118274" y="2792470"/>
                <a:ext cx="270988" cy="369332"/>
              </a:xfrm>
              <a:prstGeom prst="rect">
                <a:avLst/>
              </a:prstGeom>
              <a:blipFill>
                <a:blip r:embed="rId6"/>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FA7FEE-16A7-4BBF-9163-DF85900CD713}"/>
                  </a:ext>
                </a:extLst>
              </p:cNvPr>
              <p:cNvSpPr txBox="1"/>
              <p:nvPr/>
            </p:nvSpPr>
            <p:spPr>
              <a:xfrm flipH="1">
                <a:off x="2577225" y="288539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AFA7FEE-16A7-4BBF-9163-DF85900CD713}"/>
                  </a:ext>
                </a:extLst>
              </p:cNvPr>
              <p:cNvSpPr txBox="1">
                <a:spLocks noRot="1" noChangeAspect="1" noMove="1" noResize="1" noEditPoints="1" noAdjustHandles="1" noChangeArrowheads="1" noChangeShapeType="1" noTextEdit="1"/>
              </p:cNvSpPr>
              <p:nvPr/>
            </p:nvSpPr>
            <p:spPr>
              <a:xfrm flipH="1">
                <a:off x="2577225" y="2885390"/>
                <a:ext cx="270988" cy="369332"/>
              </a:xfrm>
              <a:prstGeom prst="rect">
                <a:avLst/>
              </a:prstGeom>
              <a:blipFill>
                <a:blip r:embed="rId7"/>
                <a:stretch>
                  <a:fillRect r="-3409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D08E29-FD72-4E1A-83CF-41ACDD51E50F}"/>
                  </a:ext>
                </a:extLst>
              </p:cNvPr>
              <p:cNvSpPr txBox="1"/>
              <p:nvPr/>
            </p:nvSpPr>
            <p:spPr>
              <a:xfrm flipH="1">
                <a:off x="5020624" y="3621218"/>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0D08E29-FD72-4E1A-83CF-41ACDD51E50F}"/>
                  </a:ext>
                </a:extLst>
              </p:cNvPr>
              <p:cNvSpPr txBox="1">
                <a:spLocks noRot="1" noChangeAspect="1" noMove="1" noResize="1" noEditPoints="1" noAdjustHandles="1" noChangeArrowheads="1" noChangeShapeType="1" noTextEdit="1"/>
              </p:cNvSpPr>
              <p:nvPr/>
            </p:nvSpPr>
            <p:spPr>
              <a:xfrm flipH="1">
                <a:off x="5020624" y="3621218"/>
                <a:ext cx="270988" cy="369332"/>
              </a:xfrm>
              <a:prstGeom prst="rect">
                <a:avLst/>
              </a:prstGeom>
              <a:blipFill>
                <a:blip r:embed="rId8"/>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74F6CC-FA36-473C-82E3-C9AE2FF29AB4}"/>
                  </a:ext>
                </a:extLst>
              </p:cNvPr>
              <p:cNvSpPr txBox="1"/>
              <p:nvPr/>
            </p:nvSpPr>
            <p:spPr>
              <a:xfrm>
                <a:off x="5707993" y="2729775"/>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26" name="TextBox 25">
                <a:extLst>
                  <a:ext uri="{FF2B5EF4-FFF2-40B4-BE49-F238E27FC236}">
                    <a16:creationId xmlns:a16="http://schemas.microsoft.com/office/drawing/2014/main" id="{4374F6CC-FA36-473C-82E3-C9AE2FF29AB4}"/>
                  </a:ext>
                </a:extLst>
              </p:cNvPr>
              <p:cNvSpPr txBox="1">
                <a:spLocks noRot="1" noChangeAspect="1" noMove="1" noResize="1" noEditPoints="1" noAdjustHandles="1" noChangeArrowheads="1" noChangeShapeType="1" noTextEdit="1"/>
              </p:cNvSpPr>
              <p:nvPr/>
            </p:nvSpPr>
            <p:spPr>
              <a:xfrm>
                <a:off x="5707993" y="2729775"/>
                <a:ext cx="1757276"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A063AB-0159-4A0C-9A25-84DA14F935C6}"/>
                  </a:ext>
                </a:extLst>
              </p:cNvPr>
              <p:cNvSpPr txBox="1"/>
              <p:nvPr/>
            </p:nvSpPr>
            <p:spPr>
              <a:xfrm>
                <a:off x="5791200" y="3685212"/>
                <a:ext cx="108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𝐻𝑒𝑎𝑙𝑡h𝑦</m:t>
                      </m:r>
                    </m:oMath>
                  </m:oMathPara>
                </a14:m>
                <a:endParaRPr lang="en-US" dirty="0"/>
              </a:p>
            </p:txBody>
          </p:sp>
        </mc:Choice>
        <mc:Fallback xmlns="">
          <p:sp>
            <p:nvSpPr>
              <p:cNvPr id="27" name="TextBox 26">
                <a:extLst>
                  <a:ext uri="{FF2B5EF4-FFF2-40B4-BE49-F238E27FC236}">
                    <a16:creationId xmlns:a16="http://schemas.microsoft.com/office/drawing/2014/main" id="{82A063AB-0159-4A0C-9A25-84DA14F935C6}"/>
                  </a:ext>
                </a:extLst>
              </p:cNvPr>
              <p:cNvSpPr txBox="1">
                <a:spLocks noRot="1" noChangeAspect="1" noMove="1" noResize="1" noEditPoints="1" noAdjustHandles="1" noChangeArrowheads="1" noChangeShapeType="1" noTextEdit="1"/>
              </p:cNvSpPr>
              <p:nvPr/>
            </p:nvSpPr>
            <p:spPr>
              <a:xfrm>
                <a:off x="5791200" y="3685212"/>
                <a:ext cx="1084721" cy="369332"/>
              </a:xfrm>
              <a:prstGeom prst="rect">
                <a:avLst/>
              </a:prstGeom>
              <a:blipFill>
                <a:blip r:embed="rId10"/>
                <a:stretch>
                  <a:fillRect b="-16667"/>
                </a:stretch>
              </a:blipFill>
            </p:spPr>
            <p:txBody>
              <a:bodyPr/>
              <a:lstStyle/>
              <a:p>
                <a:r>
                  <a:rPr lang="en-US">
                    <a:noFill/>
                  </a:rPr>
                  <a:t> </a:t>
                </a:r>
              </a:p>
            </p:txBody>
          </p:sp>
        </mc:Fallback>
      </mc:AlternateContent>
      <p:pic>
        <p:nvPicPr>
          <p:cNvPr id="23" name="Picture 2" descr="RStudio - RStudio">
            <a:extLst>
              <a:ext uri="{FF2B5EF4-FFF2-40B4-BE49-F238E27FC236}">
                <a16:creationId xmlns:a16="http://schemas.microsoft.com/office/drawing/2014/main" id="{0D6C3AC1-0374-33DD-F06D-F0D0AE727F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23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012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01200" cy="5141388"/>
              </a:xfrm>
              <a:blipFill>
                <a:blip r:embed="rId3"/>
                <a:stretch>
                  <a:fillRect l="-444" t="-1305"/>
                </a:stretch>
              </a:blipFill>
            </p:spPr>
            <p:txBody>
              <a:bodyPr/>
              <a:lstStyle/>
              <a:p>
                <a:r>
                  <a:rPr lang="en-US">
                    <a:noFill/>
                  </a:rPr>
                  <a:t> </a:t>
                </a:r>
              </a:p>
            </p:txBody>
          </p:sp>
        </mc:Fallback>
      </mc:AlternateContent>
    </p:spTree>
    <p:extLst>
      <p:ext uri="{BB962C8B-B14F-4D97-AF65-F5344CB8AC3E}">
        <p14:creationId xmlns:p14="http://schemas.microsoft.com/office/powerpoint/2010/main" val="197910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100584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10058400" cy="5141388"/>
              </a:xfrm>
              <a:blipFill>
                <a:blip r:embed="rId2"/>
                <a:stretch>
                  <a:fillRect l="-424" t="-1305"/>
                </a:stretch>
              </a:blipFill>
            </p:spPr>
            <p:txBody>
              <a:bodyPr/>
              <a:lstStyle/>
              <a:p>
                <a:r>
                  <a:rPr lang="en-US">
                    <a:noFill/>
                  </a:rPr>
                  <a:t> </a:t>
                </a:r>
              </a:p>
            </p:txBody>
          </p:sp>
        </mc:Fallback>
      </mc:AlternateContent>
    </p:spTree>
    <p:extLst>
      <p:ext uri="{BB962C8B-B14F-4D97-AF65-F5344CB8AC3E}">
        <p14:creationId xmlns:p14="http://schemas.microsoft.com/office/powerpoint/2010/main" val="287383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1350E5-65C3-4BB5-A8DF-98BFA58DD7A6}"/>
              </a:ext>
            </a:extLst>
          </p:cNvPr>
          <p:cNvSpPr txBox="1"/>
          <p:nvPr/>
        </p:nvSpPr>
        <p:spPr>
          <a:xfrm flipH="1">
            <a:off x="2438400" y="4724400"/>
            <a:ext cx="1828800" cy="461665"/>
          </a:xfrm>
          <a:prstGeom prst="rect">
            <a:avLst/>
          </a:prstGeom>
          <a:noFill/>
        </p:spPr>
        <p:txBody>
          <a:bodyPr wrap="square" rtlCol="0">
            <a:spAutoFit/>
          </a:bodyPr>
          <a:lstStyle/>
          <a:p>
            <a:r>
              <a:rPr lang="en-US" sz="2400" b="1" dirty="0">
                <a:solidFill>
                  <a:srgbClr val="0070C0"/>
                </a:solidFill>
              </a:rPr>
              <a:t>Posterior</a:t>
            </a:r>
          </a:p>
        </p:txBody>
      </p:sp>
      <p:sp>
        <p:nvSpPr>
          <p:cNvPr id="5" name="TextBox 4">
            <a:extLst>
              <a:ext uri="{FF2B5EF4-FFF2-40B4-BE49-F238E27FC236}">
                <a16:creationId xmlns:a16="http://schemas.microsoft.com/office/drawing/2014/main" id="{F388C5C4-6393-422B-BD42-04501FA178A1}"/>
              </a:ext>
            </a:extLst>
          </p:cNvPr>
          <p:cNvSpPr txBox="1"/>
          <p:nvPr/>
        </p:nvSpPr>
        <p:spPr>
          <a:xfrm flipH="1">
            <a:off x="5105400" y="5955268"/>
            <a:ext cx="2286000" cy="461665"/>
          </a:xfrm>
          <a:prstGeom prst="rect">
            <a:avLst/>
          </a:prstGeom>
          <a:noFill/>
        </p:spPr>
        <p:txBody>
          <a:bodyPr wrap="square" rtlCol="0">
            <a:spAutoFit/>
          </a:bodyPr>
          <a:lstStyle/>
          <a:p>
            <a:r>
              <a:rPr lang="en-US" sz="2400" b="1" dirty="0">
                <a:solidFill>
                  <a:srgbClr val="0070C0"/>
                </a:solidFill>
              </a:rPr>
              <a:t>Likelihood</a:t>
            </a:r>
          </a:p>
        </p:txBody>
      </p:sp>
      <p:sp>
        <p:nvSpPr>
          <p:cNvPr id="6" name="TextBox 5">
            <a:extLst>
              <a:ext uri="{FF2B5EF4-FFF2-40B4-BE49-F238E27FC236}">
                <a16:creationId xmlns:a16="http://schemas.microsoft.com/office/drawing/2014/main" id="{D00012C3-3DBA-4524-A5AE-F8C5C14B16BE}"/>
              </a:ext>
            </a:extLst>
          </p:cNvPr>
          <p:cNvSpPr txBox="1"/>
          <p:nvPr/>
        </p:nvSpPr>
        <p:spPr>
          <a:xfrm flipH="1">
            <a:off x="8305800" y="4431268"/>
            <a:ext cx="1828800" cy="461665"/>
          </a:xfrm>
          <a:prstGeom prst="rect">
            <a:avLst/>
          </a:prstGeom>
          <a:noFill/>
        </p:spPr>
        <p:txBody>
          <a:bodyPr wrap="square" rtlCol="0">
            <a:spAutoFit/>
          </a:bodyPr>
          <a:lstStyle/>
          <a:p>
            <a:r>
              <a:rPr lang="en-US" sz="2400" b="1" dirty="0">
                <a:solidFill>
                  <a:srgbClr val="0070C0"/>
                </a:solidFill>
              </a:rPr>
              <a:t>Prior</a:t>
            </a:r>
          </a:p>
        </p:txBody>
      </p:sp>
      <p:cxnSp>
        <p:nvCxnSpPr>
          <p:cNvPr id="8" name="Straight Arrow Connector 7">
            <a:extLst>
              <a:ext uri="{FF2B5EF4-FFF2-40B4-BE49-F238E27FC236}">
                <a16:creationId xmlns:a16="http://schemas.microsoft.com/office/drawing/2014/main" id="{232E8C75-23D3-48A2-8A8A-3E791E41785A}"/>
              </a:ext>
            </a:extLst>
          </p:cNvPr>
          <p:cNvCxnSpPr>
            <a:cxnSpLocks/>
          </p:cNvCxnSpPr>
          <p:nvPr/>
        </p:nvCxnSpPr>
        <p:spPr>
          <a:xfrm>
            <a:off x="3733800" y="5181600"/>
            <a:ext cx="685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5EBBAB-8C89-4208-BD6D-A7979D8599B6}"/>
              </a:ext>
            </a:extLst>
          </p:cNvPr>
          <p:cNvCxnSpPr>
            <a:cxnSpLocks/>
          </p:cNvCxnSpPr>
          <p:nvPr/>
        </p:nvCxnSpPr>
        <p:spPr>
          <a:xfrm flipV="1">
            <a:off x="5932581" y="5449802"/>
            <a:ext cx="315819" cy="5054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6CC2C0-2BC4-4C80-BEDA-390C2A04E569}"/>
              </a:ext>
            </a:extLst>
          </p:cNvPr>
          <p:cNvCxnSpPr>
            <a:cxnSpLocks/>
            <a:stCxn id="6" idx="3"/>
          </p:cNvCxnSpPr>
          <p:nvPr/>
        </p:nvCxnSpPr>
        <p:spPr>
          <a:xfrm flipH="1">
            <a:off x="7531959" y="4662101"/>
            <a:ext cx="773841" cy="7396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83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06000" cy="5141388"/>
              </a:xfrm>
            </p:spPr>
            <p:txBody>
              <a:bodyPr>
                <a:noAutofit/>
              </a:bodyPr>
              <a:lstStyle/>
              <a:p>
                <a:r>
                  <a:rPr lang="en-US" sz="2400" dirty="0">
                    <a:latin typeface="Times New Roman" panose="02020603050405020304" pitchFamily="18" charset="0"/>
                    <a:cs typeface="Times New Roman" panose="02020603050405020304" pitchFamily="18" charset="0"/>
                  </a:rPr>
                  <a:t>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endParaRPr lang="en-US" sz="5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r>
                  <a:rPr lang="en-US" sz="2400" dirty="0">
                    <a:cs typeface="Times New Roman" panose="02020603050405020304" pitchFamily="18" charset="0"/>
                  </a:rPr>
                  <a:t>If I am “learning”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by observing health states in my family:</a:t>
                </a:r>
              </a:p>
              <a:p>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d>
                              <m:dPr>
                                <m:beg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den>
                    </m:f>
                  </m:oMath>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06000" cy="5141388"/>
              </a:xfrm>
              <a:blipFill>
                <a:blip r:embed="rId3"/>
                <a:stretch>
                  <a:fillRect l="-43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9D2183-2730-4CF8-9463-346EEA0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11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372294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822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r>
                  <a:rPr lang="en-US" sz="2400" dirty="0">
                    <a:cs typeface="Times New Roman" panose="02020603050405020304" pitchFamily="18" charset="0"/>
                  </a:rPr>
                  <a:t>Properties of the expectation operator: </a:t>
                </a:r>
              </a:p>
              <a:p>
                <a:pPr marL="731520" lvl="1" indent="-457200">
                  <a:buFont typeface="+mj-lt"/>
                  <a:buAutoNum type="arabicPeriod"/>
                </a:pPr>
                <a:r>
                  <a:rPr lang="en-US" sz="2400" dirty="0">
                    <a:cs typeface="Times New Roman" panose="02020603050405020304" pitchFamily="18" charset="0"/>
                  </a:rPr>
                  <a:t>Expectation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Expectation is a linear operator: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82200"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09546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774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77400" cy="5141388"/>
              </a:xfrm>
              <a:blipFill>
                <a:blip r:embed="rId3"/>
                <a:stretch>
                  <a:fillRect l="-441" t="-1305"/>
                </a:stretch>
              </a:blipFill>
            </p:spPr>
            <p:txBody>
              <a:bodyPr/>
              <a:lstStyle/>
              <a:p>
                <a:r>
                  <a:rPr lang="en-US">
                    <a:noFill/>
                  </a:rPr>
                  <a:t> </a:t>
                </a:r>
              </a:p>
            </p:txBody>
          </p:sp>
        </mc:Fallback>
      </mc:AlternateContent>
    </p:spTree>
    <p:extLst>
      <p:ext uri="{BB962C8B-B14F-4D97-AF65-F5344CB8AC3E}">
        <p14:creationId xmlns:p14="http://schemas.microsoft.com/office/powerpoint/2010/main" val="412762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assumptions:</a:t>
            </a:r>
          </a:p>
          <a:p>
            <a:pPr lvl="1"/>
            <a:r>
              <a:rPr lang="en-US" sz="2200" dirty="0">
                <a:cs typeface="Times New Roman" panose="02020603050405020304" pitchFamily="18" charset="0"/>
              </a:rPr>
              <a:t>Go</a:t>
            </a:r>
            <a:r>
              <a:rPr lang="en-US" sz="2200" dirty="0">
                <a:latin typeface="Times New Roman" panose="02020603050405020304" pitchFamily="18" charset="0"/>
                <a:cs typeface="Times New Roman" panose="02020603050405020304" pitchFamily="18" charset="0"/>
              </a:rPr>
              <a:t>al is to test whether those are plausible and </a:t>
            </a:r>
          </a:p>
          <a:p>
            <a:pPr lvl="1"/>
            <a:r>
              <a:rPr lang="en-US" sz="2200" dirty="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xamine many possible DGPs</a:t>
            </a:r>
          </a:p>
          <a:p>
            <a:r>
              <a:rPr lang="en-US" sz="2400" dirty="0">
                <a:cs typeface="Times New Roman" panose="02020603050405020304" pitchFamily="18" charset="0"/>
              </a:rPr>
              <a:t>This opens the door to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causal statements</a:t>
            </a:r>
            <a:endParaRPr lang="en-US" sz="2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7344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400" dirty="0">
                    <a:cs typeface="Times New Roman" panose="02020603050405020304" pitchFamily="18" charset="0"/>
                  </a:rPr>
                  <a:t>In practice, estimated as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𝑆</m:t>
                        </m:r>
                      </m:e>
                    </m:ac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e>
                            </m:d>
                          </m:e>
                          <m:sup>
                            <m:r>
                              <a:rPr lang="en-US" sz="2400" b="0" i="1" smtClean="0">
                                <a:latin typeface="Cambria Math" panose="02040503050406030204" pitchFamily="18" charset="0"/>
                                <a:cs typeface="Times New Roman" panose="02020603050405020304" pitchFamily="18" charset="0"/>
                              </a:rPr>
                              <m:t>2</m:t>
                            </m:r>
                          </m:sup>
                        </m:sSup>
                      </m:e>
                    </m:nary>
                  </m:oMath>
                </a14:m>
                <a:endParaRPr lang="en-US" sz="2400" dirty="0">
                  <a:cs typeface="Times New Roman" panose="02020603050405020304" pitchFamily="18" charset="0"/>
                </a:endParaRPr>
              </a:p>
              <a:p>
                <a:r>
                  <a:rPr lang="en-US" sz="2400" dirty="0">
                    <a:cs typeface="Times New Roman" panose="02020603050405020304" pitchFamily="18" charset="0"/>
                  </a:rPr>
                  <a:t>Properties of the variance operator: </a:t>
                </a:r>
              </a:p>
              <a:p>
                <a:pPr marL="731520" lvl="1" indent="-457200">
                  <a:buFont typeface="+mj-lt"/>
                  <a:buAutoNum type="arabicPeriod"/>
                </a:pPr>
                <a:r>
                  <a:rPr lang="en-US" sz="2400" dirty="0">
                    <a:cs typeface="Times New Roman" panose="02020603050405020304" pitchFamily="18" charset="0"/>
                  </a:rPr>
                  <a:t>Variance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of a line: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endParaRPr lang="en-US" sz="2400" b="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is </a:t>
                </a:r>
                <a:r>
                  <a:rPr lang="en-US" sz="2400" i="1" dirty="0">
                    <a:cs typeface="Times New Roman" panose="02020603050405020304" pitchFamily="18" charset="0"/>
                  </a:rPr>
                  <a:t>not </a:t>
                </a:r>
                <a:r>
                  <a:rPr lang="en-US" sz="2400" dirty="0">
                    <a:cs typeface="Times New Roman" panose="02020603050405020304" pitchFamily="18" charset="0"/>
                  </a:rPr>
                  <a:t>linear: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𝑏</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𝑎𝑏</m:t>
                    </m:r>
                    <m:r>
                      <a:rPr lang="en-US" sz="2400" b="0" i="1" smtClean="0">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𝐶𝑜𝑣</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𝑋</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𝑌</m:t>
                    </m:r>
                    <m:r>
                      <a:rPr lang="en-US" sz="2400" b="0" i="1" smtClean="0">
                        <a:solidFill>
                          <a:srgbClr val="0070C0"/>
                        </a:solidFill>
                        <a:latin typeface="Cambria Math" panose="02040503050406030204" pitchFamily="18" charset="0"/>
                        <a:cs typeface="Times New Roman" panose="02020603050405020304" pitchFamily="18" charset="0"/>
                      </a:rPr>
                      <m:t>)</m:t>
                    </m:r>
                  </m:oMath>
                </a14:m>
                <a:endParaRPr lang="en-US" sz="2400" dirty="0">
                  <a:solidFill>
                    <a:srgbClr val="0070C0"/>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471" t="-1305" b="-3915"/>
                </a:stretch>
              </a:blipFill>
            </p:spPr>
            <p:txBody>
              <a:bodyPr/>
              <a:lstStyle/>
              <a:p>
                <a:r>
                  <a:rPr lang="en-US">
                    <a:noFill/>
                  </a:rPr>
                  <a:t> </a:t>
                </a:r>
              </a:p>
            </p:txBody>
          </p:sp>
        </mc:Fallback>
      </mc:AlternateContent>
    </p:spTree>
    <p:extLst>
      <p:ext uri="{BB962C8B-B14F-4D97-AF65-F5344CB8AC3E}">
        <p14:creationId xmlns:p14="http://schemas.microsoft.com/office/powerpoint/2010/main" val="123149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Regression</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52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1196326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r>
                  <a:rPr lang="en-US" sz="2400" dirty="0">
                    <a:cs typeface="Times New Roman" panose="02020603050405020304" pitchFamily="18" charset="0"/>
                  </a:rPr>
                  <a:t>We don’t believe the relationship is </a:t>
                </a:r>
                <a:r>
                  <a:rPr lang="en-US" sz="2400" b="1" dirty="0">
                    <a:cs typeface="Times New Roman" panose="02020603050405020304" pitchFamily="18" charset="0"/>
                  </a:rPr>
                  <a:t>deterministic </a:t>
                </a:r>
                <a:r>
                  <a:rPr lang="en-US" sz="2400" dirty="0">
                    <a:cs typeface="Times New Roman" panose="02020603050405020304" pitchFamily="18" charset="0"/>
                  </a:rPr>
                  <a:t>(why would we care otherwise?) so we assume there is some randomness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What’s the simplest mathematical relationship between these two variables that could exist?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952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spTree>
    <p:extLst>
      <p:ext uri="{BB962C8B-B14F-4D97-AF65-F5344CB8AC3E}">
        <p14:creationId xmlns:p14="http://schemas.microsoft.com/office/powerpoint/2010/main" val="1376742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AAE19422-D5A9-07E1-A9A3-5A52AC380DF6}"/>
              </a:ext>
            </a:extLst>
          </p:cNvPr>
          <p:cNvPicPr>
            <a:picLocks noChangeAspect="1"/>
          </p:cNvPicPr>
          <p:nvPr/>
        </p:nvPicPr>
        <p:blipFill>
          <a:blip r:embed="rId4"/>
          <a:stretch>
            <a:fillRect/>
          </a:stretch>
        </p:blipFill>
        <p:spPr>
          <a:xfrm>
            <a:off x="628403" y="962232"/>
            <a:ext cx="10499628" cy="5362368"/>
          </a:xfrm>
          <a:prstGeom prst="rect">
            <a:avLst/>
          </a:prstGeom>
        </p:spPr>
      </p:pic>
    </p:spTree>
    <p:extLst>
      <p:ext uri="{BB962C8B-B14F-4D97-AF65-F5344CB8AC3E}">
        <p14:creationId xmlns:p14="http://schemas.microsoft.com/office/powerpoint/2010/main" val="3397954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6" name="Picture 5">
            <a:extLst>
              <a:ext uri="{FF2B5EF4-FFF2-40B4-BE49-F238E27FC236}">
                <a16:creationId xmlns:a16="http://schemas.microsoft.com/office/drawing/2014/main" id="{7428D2AB-5CBE-A529-971A-E6255C80C950}"/>
              </a:ext>
            </a:extLst>
          </p:cNvPr>
          <p:cNvPicPr>
            <a:picLocks noChangeAspect="1"/>
          </p:cNvPicPr>
          <p:nvPr/>
        </p:nvPicPr>
        <p:blipFill>
          <a:blip r:embed="rId4"/>
          <a:stretch>
            <a:fillRect/>
          </a:stretch>
        </p:blipFill>
        <p:spPr>
          <a:xfrm>
            <a:off x="762000" y="962232"/>
            <a:ext cx="10428169" cy="5286168"/>
          </a:xfrm>
          <a:prstGeom prst="rect">
            <a:avLst/>
          </a:prstGeom>
        </p:spPr>
      </p:pic>
    </p:spTree>
    <p:extLst>
      <p:ext uri="{BB962C8B-B14F-4D97-AF65-F5344CB8AC3E}">
        <p14:creationId xmlns:p14="http://schemas.microsoft.com/office/powerpoint/2010/main" val="22780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B1BF7466-8FF3-39D6-0E55-9A3DCCFD510E}"/>
              </a:ext>
            </a:extLst>
          </p:cNvPr>
          <p:cNvPicPr>
            <a:picLocks noChangeAspect="1"/>
          </p:cNvPicPr>
          <p:nvPr/>
        </p:nvPicPr>
        <p:blipFill>
          <a:blip r:embed="rId4"/>
          <a:stretch>
            <a:fillRect/>
          </a:stretch>
        </p:blipFill>
        <p:spPr>
          <a:xfrm>
            <a:off x="762000" y="1059214"/>
            <a:ext cx="10322659" cy="5189186"/>
          </a:xfrm>
          <a:prstGeom prst="rect">
            <a:avLst/>
          </a:prstGeom>
        </p:spPr>
      </p:pic>
    </p:spTree>
    <p:extLst>
      <p:ext uri="{BB962C8B-B14F-4D97-AF65-F5344CB8AC3E}">
        <p14:creationId xmlns:p14="http://schemas.microsoft.com/office/powerpoint/2010/main" val="385051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𝜖</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𝜖</m:t>
                    </m:r>
                  </m:oMath>
                </a14:m>
                <a:r>
                  <a:rPr lang="en-US" sz="2400" dirty="0">
                    <a:cs typeface="Times New Roman" panose="02020603050405020304" pitchFamily="18" charset="0"/>
                  </a:rPr>
                  <a:t> is a term to allow for random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not captured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b="0" dirty="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are called </a:t>
                </a:r>
                <a:r>
                  <a:rPr lang="en-US" sz="2400" b="1" dirty="0">
                    <a:solidFill>
                      <a:schemeClr val="accent2">
                        <a:lumMod val="75000"/>
                      </a:schemeClr>
                    </a:solidFill>
                    <a:cs typeface="Times New Roman" panose="02020603050405020304" pitchFamily="18" charset="0"/>
                  </a:rPr>
                  <a:t>coefficients</a:t>
                </a:r>
                <a:r>
                  <a:rPr lang="en-US" sz="2400" dirty="0">
                    <a:cs typeface="Times New Roman" panose="02020603050405020304" pitchFamily="18" charset="0"/>
                  </a:rPr>
                  <a:t>, and are the parameters of interest in the model</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oMath>
                </a14:m>
                <a:r>
                  <a:rPr lang="en-US" sz="2400" dirty="0">
                    <a:cs typeface="Times New Roman" panose="02020603050405020304" pitchFamily="18" charset="0"/>
                  </a:rPr>
                  <a:t>: intercept parameter</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slope parameter</a:t>
                </a:r>
              </a:p>
              <a:p>
                <a:pPr marL="0" indent="0">
                  <a:buNone/>
                </a:pPr>
                <a:r>
                  <a:rPr lang="en-US" sz="2400" dirty="0">
                    <a:cs typeface="Times New Roman" panose="02020603050405020304" pitchFamily="18" charset="0"/>
                  </a:rPr>
                  <a:t>In our example, our goal is to recover: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h𝑎𝑝𝑝𝑖𝑛𝑒𝑠𝑠</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𝑐𝑜𝑜𝑘𝑖𝑒𝑠</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356151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0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0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0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0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200" b="1" dirty="0">
                    <a:cs typeface="Times New Roman" panose="02020603050405020304" pitchFamily="18" charset="0"/>
                  </a:rPr>
                  <a:t>Assumptions: </a:t>
                </a:r>
              </a:p>
              <a:p>
                <a:pPr marL="457200" indent="-457200">
                  <a:buFont typeface="+mj-lt"/>
                  <a:buAutoNum type="arabicPeriod"/>
                </a:pPr>
                <a:r>
                  <a:rPr lang="en-US" sz="2200" b="0" dirty="0">
                    <a:cs typeface="Times New Roman" panose="02020603050405020304" pitchFamily="18" charset="0"/>
                  </a:rPr>
                  <a:t>Mean zero error: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𝔼</m:t>
                    </m:r>
                    <m:d>
                      <m:dPr>
                        <m:begChr m:val="["/>
                        <m:endChr m:val="]"/>
                        <m:ctrlPr>
                          <a:rPr lang="en-US" sz="22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200" b="0" i="1" smtClean="0">
                        <a:latin typeface="Cambria Math" panose="02040503050406030204" pitchFamily="18" charset="0"/>
                        <a:cs typeface="Times New Roman" panose="02020603050405020304" pitchFamily="18" charset="0"/>
                      </a:rPr>
                      <m:t>=0</m:t>
                    </m:r>
                  </m:oMath>
                </a14:m>
                <a:r>
                  <a:rPr lang="en-US" sz="2200" dirty="0">
                    <a:cs typeface="Times New Roman" panose="02020603050405020304" pitchFamily="18" charset="0"/>
                  </a:rPr>
                  <a:t>. This is </a:t>
                </a:r>
                <a:r>
                  <a:rPr lang="en-US" sz="2200" i="1" dirty="0">
                    <a:cs typeface="Times New Roman" panose="02020603050405020304" pitchFamily="18" charset="0"/>
                  </a:rPr>
                  <a:t>without loss of generality, given intercept. </a:t>
                </a:r>
              </a:p>
              <a:p>
                <a:pPr marL="457200" indent="-457200">
                  <a:buFont typeface="+mj-lt"/>
                  <a:buAutoNum type="arabicPeriod"/>
                </a:pPr>
                <a:r>
                  <a:rPr lang="en-US" sz="2200" dirty="0">
                    <a:cs typeface="Times New Roman" panose="02020603050405020304" pitchFamily="18" charset="0"/>
                  </a:rPr>
                  <a:t>Mean independence: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𝔼</m:t>
                    </m:r>
                    <m:d>
                      <m:dPr>
                        <m:begChr m:val="["/>
                        <m:endChr m:val="]"/>
                        <m:ctrlPr>
                          <a:rPr lang="en-US" sz="22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200" b="0" i="1" smtClean="0">
                            <a:latin typeface="Cambria Math" panose="02040503050406030204" pitchFamily="18" charset="0"/>
                            <a:cs typeface="Times New Roman" panose="02020603050405020304" pitchFamily="18" charset="0"/>
                          </a:rPr>
                          <m:t>𝑥</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𝔼</m:t>
                    </m:r>
                    <m:d>
                      <m:dPr>
                        <m:begChr m:val="["/>
                        <m:endChr m:val="]"/>
                        <m:ctrlPr>
                          <a:rPr lang="en-US" sz="22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200" b="0" i="1" smtClean="0">
                        <a:latin typeface="Cambria Math" panose="02040503050406030204" pitchFamily="18" charset="0"/>
                        <a:cs typeface="Times New Roman" panose="02020603050405020304" pitchFamily="18" charset="0"/>
                      </a:rPr>
                      <m:t>= 0</m:t>
                    </m:r>
                  </m:oMath>
                </a14:m>
                <a:r>
                  <a:rPr lang="en-US" sz="2200" dirty="0">
                    <a:cs typeface="Times New Roman" panose="02020603050405020304" pitchFamily="18" charset="0"/>
                  </a:rPr>
                  <a:t> for all values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𝑥</m:t>
                    </m:r>
                  </m:oMath>
                </a14:m>
                <a:r>
                  <a:rPr lang="en-US" sz="2200" dirty="0">
                    <a:cs typeface="Times New Roman" panose="02020603050405020304" pitchFamily="18" charset="0"/>
                  </a:rPr>
                  <a:t>. </a:t>
                </a:r>
              </a:p>
              <a:p>
                <a:pPr lvl="1"/>
                <a:r>
                  <a:rPr lang="en-US" sz="2000" dirty="0">
                    <a:cs typeface="Times New Roman" panose="02020603050405020304" pitchFamily="18" charset="0"/>
                  </a:rPr>
                  <a:t>This is often a </a:t>
                </a:r>
                <a:r>
                  <a:rPr lang="en-US" sz="2000" b="1" dirty="0">
                    <a:cs typeface="Times New Roman" panose="02020603050405020304" pitchFamily="18" charset="0"/>
                  </a:rPr>
                  <a:t>critical assumption. </a:t>
                </a:r>
              </a:p>
              <a:p>
                <a:pPr lvl="1"/>
                <a:r>
                  <a:rPr lang="en-US" sz="2000" dirty="0">
                    <a:cs typeface="Times New Roman" panose="02020603050405020304" pitchFamily="18" charset="0"/>
                  </a:rPr>
                  <a:t>What does this mean in terms of our DAG framework? </a:t>
                </a:r>
              </a:p>
              <a:p>
                <a:pPr lvl="1"/>
                <a:r>
                  <a:rPr lang="en-US" sz="2000" dirty="0">
                    <a:cs typeface="Times New Roman" panose="02020603050405020304" pitchFamily="18" charset="0"/>
                  </a:rPr>
                  <a:t>Consequence: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𝔼</m:t>
                    </m:r>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𝑦</m:t>
                        </m:r>
                      </m:e>
                      <m:e>
                        <m:r>
                          <a:rPr lang="en-US" sz="2000" b="0" i="1" smtClean="0">
                            <a:latin typeface="Cambria Math" panose="02040503050406030204" pitchFamily="18" charset="0"/>
                            <a:cs typeface="Times New Roman" panose="02020603050405020304" pitchFamily="18" charset="0"/>
                          </a:rPr>
                          <m:t>𝑥</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oMath>
                </a14:m>
                <a:r>
                  <a:rPr lang="en-US" sz="2000" dirty="0">
                    <a:cs typeface="Times New Roman" panose="02020603050405020304" pitchFamily="18" charset="0"/>
                  </a:rPr>
                  <a:t> </a:t>
                </a:r>
                <a:r>
                  <a:rPr lang="en-US" sz="2000" b="1" dirty="0">
                    <a:cs typeface="Times New Roman" panose="02020603050405020304" pitchFamily="18" charset="0"/>
                  </a:rPr>
                  <a:t>causal framework!</a:t>
                </a:r>
                <a:r>
                  <a:rPr lang="en-US" sz="2000" dirty="0">
                    <a:cs typeface="Times New Roman" panose="02020603050405020304" pitchFamily="18" charset="0"/>
                  </a:rPr>
                  <a:t> </a:t>
                </a:r>
              </a:p>
              <a:p>
                <a:pPr marL="457200" indent="-457200">
                  <a:buFont typeface="+mj-lt"/>
                  <a:buAutoNum type="arabicPeriod"/>
                </a:pPr>
                <a:endParaRPr lang="en-US" sz="2200" dirty="0">
                  <a:cs typeface="Times New Roman" panose="02020603050405020304" pitchFamily="18" charset="0"/>
                </a:endParaRP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843" r="-110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1819370-FD8A-4F38-9778-62321EED8BF2}"/>
              </a:ext>
            </a:extLst>
          </p:cNvPr>
          <p:cNvPicPr>
            <a:picLocks noChangeAspect="1"/>
          </p:cNvPicPr>
          <p:nvPr/>
        </p:nvPicPr>
        <p:blipFill rotWithShape="1">
          <a:blip r:embed="rId4"/>
          <a:srcRect t="996"/>
          <a:stretch/>
        </p:blipFill>
        <p:spPr>
          <a:xfrm>
            <a:off x="556233" y="962232"/>
            <a:ext cx="10068757" cy="5597780"/>
          </a:xfrm>
          <a:prstGeom prst="rect">
            <a:avLst/>
          </a:prstGeom>
        </p:spPr>
      </p:pic>
      <p:sp>
        <p:nvSpPr>
          <p:cNvPr id="5" name="TextBox 4">
            <a:extLst>
              <a:ext uri="{FF2B5EF4-FFF2-40B4-BE49-F238E27FC236}">
                <a16:creationId xmlns:a16="http://schemas.microsoft.com/office/drawing/2014/main" id="{0867D202-42E6-5A5E-CD93-533FE68D8F7E}"/>
              </a:ext>
            </a:extLst>
          </p:cNvPr>
          <p:cNvSpPr txBox="1"/>
          <p:nvPr/>
        </p:nvSpPr>
        <p:spPr>
          <a:xfrm>
            <a:off x="4648200" y="6096000"/>
            <a:ext cx="1447800" cy="646331"/>
          </a:xfrm>
          <a:prstGeom prst="rect">
            <a:avLst/>
          </a:prstGeom>
          <a:solidFill>
            <a:schemeClr val="bg1"/>
          </a:solidFill>
        </p:spPr>
        <p:txBody>
          <a:bodyPr wrap="square" rtlCol="0">
            <a:spAutoFit/>
          </a:bodyPr>
          <a:lstStyle/>
          <a:p>
            <a:r>
              <a:rPr lang="en-US" dirty="0"/>
              <a:t>Cookies Eaten</a:t>
            </a:r>
          </a:p>
        </p:txBody>
      </p:sp>
      <p:sp>
        <p:nvSpPr>
          <p:cNvPr id="6" name="TextBox 5">
            <a:extLst>
              <a:ext uri="{FF2B5EF4-FFF2-40B4-BE49-F238E27FC236}">
                <a16:creationId xmlns:a16="http://schemas.microsoft.com/office/drawing/2014/main" id="{718D52E2-9AB7-F918-C621-EE366F732CE0}"/>
              </a:ext>
            </a:extLst>
          </p:cNvPr>
          <p:cNvSpPr txBox="1"/>
          <p:nvPr/>
        </p:nvSpPr>
        <p:spPr>
          <a:xfrm rot="16200000">
            <a:off x="-498219" y="3130034"/>
            <a:ext cx="3124203" cy="369332"/>
          </a:xfrm>
          <a:prstGeom prst="rect">
            <a:avLst/>
          </a:prstGeom>
          <a:solidFill>
            <a:schemeClr val="bg1"/>
          </a:solidFill>
        </p:spPr>
        <p:txBody>
          <a:bodyPr wrap="square" rtlCol="0">
            <a:spAutoFit/>
          </a:bodyPr>
          <a:lstStyle/>
          <a:p>
            <a:r>
              <a:rPr lang="en-US" dirty="0"/>
              <a:t>Average happiness</a:t>
            </a:r>
          </a:p>
        </p:txBody>
      </p:sp>
    </p:spTree>
    <p:extLst>
      <p:ext uri="{BB962C8B-B14F-4D97-AF65-F5344CB8AC3E}">
        <p14:creationId xmlns:p14="http://schemas.microsoft.com/office/powerpoint/2010/main" val="168806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assumptions, goal of analysis is to test whether those assumptions are plausible and examine many possible DGPs</a:t>
            </a:r>
          </a:p>
          <a:p>
            <a:endParaRPr lang="en-US" sz="2400" dirty="0">
              <a:cs typeface="Times New Roman" panose="02020603050405020304" pitchFamily="18" charset="0"/>
            </a:endParaRPr>
          </a:p>
          <a:p>
            <a:r>
              <a:rPr lang="en-US" sz="2400" dirty="0">
                <a:cs typeface="Times New Roman" panose="02020603050405020304" pitchFamily="18" charset="0"/>
              </a:rPr>
              <a:t>Review of some probability facts</a:t>
            </a:r>
          </a:p>
          <a:p>
            <a:r>
              <a:rPr lang="en-US" sz="2400" dirty="0">
                <a:cs typeface="Times New Roman" panose="02020603050405020304" pitchFamily="18" charset="0"/>
              </a:rPr>
              <a:t>Review of coding best practices</a:t>
            </a:r>
          </a:p>
          <a:p>
            <a:r>
              <a:rPr lang="en-US" sz="2400" dirty="0">
                <a:cs typeface="Times New Roman" panose="02020603050405020304" pitchFamily="18" charset="0"/>
              </a:rPr>
              <a:t>Introduction to OLS regression</a:t>
            </a: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609600" y="3733800"/>
            <a:ext cx="7269480" cy="6248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b="1" dirty="0">
                <a:solidFill>
                  <a:schemeClr val="accent3">
                    <a:lumMod val="75000"/>
                  </a:schemeClr>
                </a:solidFill>
                <a:cs typeface="Times New Roman" panose="02020603050405020304" pitchFamily="18" charset="0"/>
              </a:rPr>
              <a:t>This time:</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16897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1"/>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1"/>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78905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515599" cy="5486399"/>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lvl="1"/>
                <a:r>
                  <a:rPr lang="en-US" sz="2400" dirty="0">
                    <a:cs typeface="Times New Roman" panose="02020603050405020304" pitchFamily="18" charset="0"/>
                  </a:rPr>
                  <a:t>Consequence: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causal framework!</a:t>
                </a:r>
                <a:r>
                  <a:rPr lang="en-US" sz="2400" dirty="0">
                    <a:cs typeface="Times New Roman" panose="02020603050405020304" pitchFamily="18" charset="0"/>
                  </a:rPr>
                  <a:t> </a:t>
                </a: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515599" cy="5486399"/>
              </a:xfrm>
              <a:blipFill>
                <a:blip r:embed="rId3"/>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434040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10210801" cy="5486399"/>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marL="0" indent="0">
                  <a:buNone/>
                </a:pPr>
                <a:r>
                  <a:rPr lang="en-US" sz="2400" b="1" dirty="0">
                    <a:cs typeface="Times New Roman" panose="02020603050405020304" pitchFamily="18" charset="0"/>
                  </a:rPr>
                  <a:t>Additional useful assumptions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Correct specification (similar to DAGs)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Homoskedasticity: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oMath>
                </a14:m>
                <a:r>
                  <a:rPr lang="en-US" sz="2400" dirty="0">
                    <a:cs typeface="Times New Roman" panose="02020603050405020304" pitchFamily="18" charset="0"/>
                  </a:rPr>
                  <a:t>, a constant</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No serial correlation: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457200" indent="-457200">
                  <a:spcBef>
                    <a:spcPts val="1200"/>
                  </a:spcBef>
                  <a:spcAft>
                    <a:spcPts val="0"/>
                  </a:spcAft>
                  <a:buFont typeface="+mj-lt"/>
                  <a:buAutoNum type="arabicPeriod" startAt="3"/>
                </a:pPr>
                <a:r>
                  <a:rPr lang="en-US" sz="2400" dirty="0">
                    <a:cs typeface="Times New Roman" panose="02020603050405020304" pitchFamily="18" charset="0"/>
                  </a:rPr>
                  <a:t>Distributional assumptions (Even less common/necessary):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10210801" cy="5486399"/>
              </a:xfrm>
              <a:blipFill>
                <a:blip r:embed="rId3"/>
                <a:stretch>
                  <a:fillRect l="-955" r="-776"/>
                </a:stretch>
              </a:blipFill>
            </p:spPr>
            <p:txBody>
              <a:bodyPr/>
              <a:lstStyle/>
              <a:p>
                <a:r>
                  <a:rPr lang="en-US">
                    <a:noFill/>
                  </a:rPr>
                  <a:t> </a:t>
                </a:r>
              </a:p>
            </p:txBody>
          </p:sp>
        </mc:Fallback>
      </mc:AlternateContent>
    </p:spTree>
    <p:extLst>
      <p:ext uri="{BB962C8B-B14F-4D97-AF65-F5344CB8AC3E}">
        <p14:creationId xmlns:p14="http://schemas.microsoft.com/office/powerpoint/2010/main" val="755178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main assumptions give a system of equations used to solve for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You can solve this system for the desired values of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r>
                  <a:rPr lang="en-US" sz="2400" dirty="0">
                    <a:cs typeface="Times New Roman" panose="02020603050405020304" pitchFamily="18" charset="0"/>
                  </a:rPr>
                  <a:t>See SC for a mathematical derivation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a:stretch>
              </a:blipFill>
            </p:spPr>
            <p:txBody>
              <a:bodyPr/>
              <a:lstStyle/>
              <a:p>
                <a:r>
                  <a:rPr lang="en-US">
                    <a:noFill/>
                  </a:rPr>
                  <a:t> </a:t>
                </a:r>
              </a:p>
            </p:txBody>
          </p:sp>
        </mc:Fallback>
      </mc:AlternateContent>
    </p:spTree>
    <p:extLst>
      <p:ext uri="{BB962C8B-B14F-4D97-AF65-F5344CB8AC3E}">
        <p14:creationId xmlns:p14="http://schemas.microsoft.com/office/powerpoint/2010/main" val="141776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assumptions give us a system of equations used to solve for </a:t>
                </a:r>
                <a14:m>
                  <m:oMath xmlns:m="http://schemas.openxmlformats.org/officeDocument/2006/math">
                    <m:acc>
                      <m:accPr>
                        <m:chr m:val="⃗"/>
                        <m:ctrlPr>
                          <a:rPr lang="en-US" sz="240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cs typeface="Times New Roman" panose="02020603050405020304" pitchFamily="18" charset="0"/>
                </a:endParaRP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b="1" dirty="0">
                    <a:cs typeface="Times New Roman" panose="02020603050405020304" pitchFamily="18" charset="0"/>
                  </a:rPr>
                  <a:t>Intuitively, what is happening here? </a:t>
                </a:r>
              </a:p>
              <a:p>
                <a:r>
                  <a:rPr lang="en-US" sz="2400" dirty="0">
                    <a:cs typeface="Times New Roman" panose="02020603050405020304" pitchFamily="18" charset="0"/>
                  </a:rPr>
                  <a:t>Let’s play a regression game: </a:t>
                </a:r>
              </a:p>
              <a:p>
                <a:pPr marL="274320" lvl="1" indent="0">
                  <a:buNone/>
                </a:pPr>
                <a:r>
                  <a:rPr lang="en-US" sz="2200" dirty="0">
                    <a:cs typeface="Times New Roman" panose="02020603050405020304" pitchFamily="18" charset="0"/>
                    <a:hlinkClick r:id="rId2"/>
                  </a:rPr>
                  <a:t>https://sophieehill.shinyapps.io/eyeball-regression/</a:t>
                </a:r>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21239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Ordinary Least Squares (OLS)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latin typeface="Open Sans"/>
                  <a:ea typeface="Open Sans" panose="020B0606030504020204" pitchFamily="34" charset="0"/>
                  <a:cs typeface="Open Sans" panose="020B0606030504020204" pitchFamily="34" charset="0"/>
                </a:endParaRPr>
              </a:p>
              <a:p>
                <a:pPr marL="0" indent="0">
                  <a:lnSpc>
                    <a:spcPct val="120000"/>
                  </a:lnSpc>
                  <a:buNone/>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Definition: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Th</a:t>
                </a:r>
                <a:r>
                  <a:rPr lang="en-CA" sz="2400" dirty="0">
                    <a:solidFill>
                      <a:schemeClr val="tx1">
                        <a:lumMod val="75000"/>
                        <a:lumOff val="25000"/>
                      </a:schemeClr>
                    </a:solidFill>
                    <a:ea typeface="Open Sans" panose="020B0606030504020204" pitchFamily="34" charset="0"/>
                    <a:cs typeface="Times New Roman" panose="02020603050405020304" pitchFamily="18" charset="0"/>
                  </a:rPr>
                  <a:t>e sum of squared errors (SSE):</a:t>
                </a: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𝐒𝐒𝐄</m:t>
                      </m:r>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𝜺</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nary>
                        <m:naryPr>
                          <m:chr m:val="∑"/>
                          <m:ctrl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d>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oMath>
                  </m:oMathPara>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Implicit cost function for errors in estimation </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OLS returns </a:t>
                </a:r>
                <a14:m>
                  <m:oMath xmlns:m="http://schemas.openxmlformats.org/officeDocument/2006/math">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𝟎</m:t>
                        </m:r>
                      </m:sub>
                    </m:s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oMath>
                </a14:m>
                <a:r>
                  <a:rPr lang="en-CA" sz="2400" b="1" dirty="0">
                    <a:solidFill>
                      <a:schemeClr val="tx1">
                        <a:lumMod val="75000"/>
                        <a:lumOff val="25000"/>
                      </a:schemeClr>
                    </a:solidFill>
                    <a:ea typeface="Open Sans" panose="020B0606030504020204" pitchFamily="34" charset="0"/>
                    <a:cs typeface="Times New Roman" panose="02020603050405020304" pitchFamily="18" charset="0"/>
                  </a:rPr>
                  <a:t> that minimize this value given all observed data!</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Sidenote: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𝜀</m:t>
                        </m:r>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called a </a:t>
                </a:r>
                <a:r>
                  <a:rPr lang="en-CA" sz="2400" i="1" dirty="0">
                    <a:solidFill>
                      <a:schemeClr val="tx1">
                        <a:lumMod val="75000"/>
                        <a:lumOff val="25000"/>
                      </a:schemeClr>
                    </a:solidFill>
                    <a:ea typeface="Open Sans" panose="020B0606030504020204" pitchFamily="34" charset="0"/>
                    <a:cs typeface="Times New Roman" panose="02020603050405020304" pitchFamily="18" charset="0"/>
                  </a:rPr>
                  <a:t>residual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(importantly different from an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error term</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 predicted regression equation is then given by: </a:t>
                </a:r>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r="-1102" b="-332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98F35C1-6DA2-41D1-AEEF-F1DB45D84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8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Where is prediction useful?</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Lots of observed data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lots of predictive power</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Never predict outside the sample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b="-59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BB2B84D-FD5A-AC78-DAF7-7F7D7AA5F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91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2">
                        <a:lumMod val="75000"/>
                      </a:schemeClr>
                    </a:solidFill>
                    <a:ea typeface="Open Sans" panose="020B0606030504020204" pitchFamily="34" charset="0"/>
                    <a:cs typeface="Times New Roman" panose="02020603050405020304" pitchFamily="18" charset="0"/>
                  </a:rPr>
                  <a:t>SST (Sum of Squares Total) </a:t>
                </a:r>
                <a:endParaRPr lang="en-US" sz="2400" b="0" i="1" dirty="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678631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5">
                        <a:lumMod val="75000"/>
                      </a:schemeClr>
                    </a:solidFill>
                    <a:ea typeface="Open Sans" panose="020B0606030504020204" pitchFamily="34" charset="0"/>
                    <a:cs typeface="Times New Roman" panose="02020603050405020304" pitchFamily="18" charset="0"/>
                  </a:rPr>
                  <a:t>SSE (Sum of Squares Explained) </a:t>
                </a:r>
                <a:endParaRPr lang="en-US" sz="2400" b="0" i="1" dirty="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83477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accent3">
                        <a:lumMod val="75000"/>
                      </a:schemeClr>
                    </a:solidFill>
                    <a:ea typeface="Open Sans" panose="020B0606030504020204" pitchFamily="34" charset="0"/>
                    <a:cs typeface="Times New Roman" panose="02020603050405020304" pitchFamily="18" charset="0"/>
                  </a:rPr>
                  <a:t>SSR (Sum of Squared Residuals) </a:t>
                </a:r>
                <a:endParaRPr lang="en-US" sz="2400" b="0" i="1" dirty="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𝑢</m:t>
                                      </m:r>
                                    </m:e>
                                  </m:acc>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083175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Then, we define the </a:t>
                </a:r>
                <a:r>
                  <a:rPr lang="en-US" sz="2400" b="1" dirty="0">
                    <a:solidFill>
                      <a:schemeClr val="accent2">
                        <a:lumMod val="75000"/>
                      </a:schemeClr>
                    </a:solidFill>
                    <a:ea typeface="Open Sans" panose="020B0606030504020204" pitchFamily="34" charset="0"/>
                    <a:cs typeface="Times New Roman" panose="02020603050405020304" pitchFamily="18" charset="0"/>
                  </a:rPr>
                  <a:t>fraction of SST explained by our regression</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 </a:t>
                </a:r>
              </a:p>
              <a:p>
                <a:pPr marL="274320" lvl="1" indent="0">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2"/>
                <a:stretch>
                  <a:fillRect l="-882"/>
                </a:stretch>
              </a:blipFill>
            </p:spPr>
            <p:txBody>
              <a:bodyPr/>
              <a:lstStyle/>
              <a:p>
                <a:r>
                  <a:rPr lang="en-US">
                    <a:noFill/>
                  </a:rPr>
                  <a:t> </a:t>
                </a:r>
              </a:p>
            </p:txBody>
          </p:sp>
        </mc:Fallback>
      </mc:AlternateContent>
      <p:pic>
        <p:nvPicPr>
          <p:cNvPr id="1026" name="Picture 2" descr="RStudio - RStudio">
            <a:extLst>
              <a:ext uri="{FF2B5EF4-FFF2-40B4-BE49-F238E27FC236}">
                <a16:creationId xmlns:a16="http://schemas.microsoft.com/office/drawing/2014/main" id="{9AF5D326-B853-4CCC-9480-C3ABE27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94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b="1" dirty="0">
                    <a:solidFill>
                      <a:schemeClr val="accent2">
                        <a:lumMod val="75000"/>
                      </a:schemeClr>
                    </a:solidFill>
                    <a:ea typeface="Open Sans" panose="020B0606030504020204" pitchFamily="34" charset="0"/>
                    <a:cs typeface="Times New Roman" panose="02020603050405020304" pitchFamily="18" charset="0"/>
                  </a:rPr>
                  <a:t>Some notes on </a:t>
                </a:r>
                <a14:m>
                  <m:oMath xmlns:m="http://schemas.openxmlformats.org/officeDocument/2006/math">
                    <m:sSup>
                      <m:sSup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𝑹</m:t>
                        </m:r>
                      </m:e>
                      <m:sup>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𝟐</m:t>
                        </m:r>
                      </m:sup>
                    </m:sSup>
                  </m:oMath>
                </a14:m>
                <a:r>
                  <a:rPr lang="en-US" sz="2400" b="1" dirty="0">
                    <a:solidFill>
                      <a:schemeClr val="accent2">
                        <a:lumMod val="75000"/>
                      </a:schemeClr>
                    </a:solidFill>
                    <a:ea typeface="Open Sans" panose="020B0606030504020204" pitchFamily="34" charset="0"/>
                    <a:cs typeface="Times New Roman" panose="02020603050405020304" pitchFamily="18" charset="0"/>
                  </a:rPr>
                  <a:t>:</a:t>
                </a:r>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Always ranges between 0 and 1 (0 = no relationship; 1 = perfect line)</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Related to the correlation between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 hence, </a:t>
                </a:r>
                <a:r>
                  <a:rPr lang="en-US" sz="2400" i="1" dirty="0">
                    <a:solidFill>
                      <a:schemeClr val="tx1">
                        <a:lumMod val="75000"/>
                        <a:lumOff val="25000"/>
                      </a:schemeClr>
                    </a:solidFill>
                    <a:ea typeface="Open Sans" panose="020B0606030504020204" pitchFamily="34" charset="0"/>
                    <a:cs typeface="Times New Roman" panose="02020603050405020304" pitchFamily="18" charset="0"/>
                  </a:rPr>
                  <a:t>not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indicative of causality!</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Even low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models can have strong causal interpretations – be clear on what your research goal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103818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Goal: </a:t>
            </a:r>
            <a:r>
              <a:rPr lang="en-US" sz="5400" dirty="0">
                <a:latin typeface="Times New Roman" panose="02020603050405020304" pitchFamily="18" charset="0"/>
                <a:cs typeface="Times New Roman" panose="02020603050405020304" pitchFamily="18" charset="0"/>
              </a:rPr>
              <a:t>Why are we </a:t>
            </a:r>
            <a:r>
              <a:rPr lang="en-US" sz="5400" dirty="0" err="1">
                <a:latin typeface="Times New Roman" panose="02020603050405020304" pitchFamily="18" charset="0"/>
                <a:cs typeface="Times New Roman" panose="02020603050405020304" pitchFamily="18" charset="0"/>
              </a:rPr>
              <a:t>regging</a:t>
            </a:r>
            <a:r>
              <a:rPr lang="en-US" sz="5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4888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2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the regression gives us </a:t>
                </a:r>
                <a14:m>
                  <m:oMath xmlns:m="http://schemas.openxmlformats.org/officeDocument/2006/math">
                    <m:sSub>
                      <m:sSub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Different sets of data will generate different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 want our regression to give us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r>
                  <a:rPr lang="en-CA" sz="2400" b="1" dirty="0">
                    <a:solidFill>
                      <a:schemeClr val="tx1">
                        <a:lumMod val="75000"/>
                        <a:lumOff val="25000"/>
                      </a:schemeClr>
                    </a:solidFill>
                    <a:ea typeface="Open Sans" panose="020B0606030504020204" pitchFamily="34" charset="0"/>
                    <a:cs typeface="Times New Roman" panose="02020603050405020304" pitchFamily="18" charset="0"/>
                  </a:rPr>
                  <a:t>on average</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math, what do we need to assume in order for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a:t>
                </a:r>
              </a:p>
              <a:p>
                <a:pPr>
                  <a:lnSpc>
                    <a:spcPct val="120000"/>
                  </a:lnSpc>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265354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89107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712505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4. 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Then we can say that our regression parameters are </a:t>
                </a:r>
                <a:r>
                  <a:rPr lang="en-CA" sz="2400" b="1" dirty="0">
                    <a:solidFill>
                      <a:schemeClr val="accent2">
                        <a:lumMod val="75000"/>
                      </a:schemeClr>
                    </a:solidFill>
                    <a:ea typeface="Open Sans" panose="020B0606030504020204" pitchFamily="34" charset="0"/>
                    <a:cs typeface="Times New Roman" panose="02020603050405020304" pitchFamily="18" charset="0"/>
                  </a:rPr>
                  <a:t>unbiased</a:t>
                </a:r>
                <a:endParaRPr lang="en-CA" sz="2400" dirty="0">
                  <a:solidFill>
                    <a:schemeClr val="accent2">
                      <a:lumMod val="7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Can we see this in toy data (Monte Carlo simulation)? </a:t>
                </a:r>
              </a:p>
              <a:p>
                <a:pPr marL="274320" lvl="1" indent="0">
                  <a:lnSpc>
                    <a:spcPct val="100000"/>
                  </a:lnSpc>
                  <a:buNone/>
                </a:pPr>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b="-1020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E1BF356-70D1-533B-733F-F7E40F1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Comments are your friend!</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6841CF-441B-821C-6EFE-7A798E0A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07" y="1524000"/>
            <a:ext cx="4680000" cy="3987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4"/>
          <a:stretch>
            <a:fillRect/>
          </a:stretch>
        </p:blipFill>
        <p:spPr>
          <a:xfrm>
            <a:off x="4953000" y="19050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Probability/Math Review</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03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96012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pPr lvl="1"/>
                <a:r>
                  <a:rPr lang="en-US" sz="2400" dirty="0">
                    <a:cs typeface="Times New Roman" panose="02020603050405020304" pitchFamily="18" charset="0"/>
                  </a:rPr>
                  <a:t>Discrete: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lit/>
                      </m:rP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a:t>
                </a:r>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ontinuous</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f>
                      <m:fPr>
                        <m:ctrlPr>
                          <a:rPr lang="en-US" sz="2400" i="1" dirty="0" smtClean="0">
                            <a:solidFill>
                              <a:srgbClr val="836967"/>
                            </a:solidFill>
                            <a:latin typeface="Cambria Math" panose="02040503050406030204" pitchFamily="18" charset="0"/>
                          </a:rPr>
                        </m:ctrlPr>
                      </m:fPr>
                      <m:num>
                        <m:r>
                          <a:rPr lang="en-US" sz="2400" i="0" dirty="0">
                            <a:latin typeface="Cambria Math" panose="02040503050406030204" pitchFamily="18" charset="0"/>
                          </a:rPr>
                          <m:t>𝑥</m:t>
                        </m:r>
                      </m:num>
                      <m:den/>
                    </m:f>
                    <m:r>
                      <a:rPr lang="en-US" sz="2400" i="0" dirty="0">
                        <a:latin typeface="Cambria Math" panose="02040503050406030204" pitchFamily="18" charset="0"/>
                      </a:rPr>
                      <m:t>,</m:t>
                    </m:r>
                    <m:acc>
                      <m:accPr>
                        <m:chr m:val="̅"/>
                        <m:ctrlPr>
                          <a:rPr lang="en-US" sz="2400" i="1" dirty="0">
                            <a:solidFill>
                              <a:srgbClr val="836967"/>
                            </a:solidFill>
                            <a:latin typeface="Cambria Math" panose="02040503050406030204" pitchFamily="18" charset="0"/>
                          </a:rPr>
                        </m:ctrlPr>
                      </m:accPr>
                      <m:e>
                        <m:r>
                          <a:rPr lang="en-US" sz="2400" i="1" dirty="0">
                            <a:latin typeface="Cambria Math" panose="02040503050406030204" pitchFamily="18" charset="0"/>
                          </a:rPr>
                          <m:t>𝑥</m:t>
                        </m:r>
                      </m:e>
                    </m:acc>
                    <m:r>
                      <a:rPr lang="en-US" sz="2400" b="0" i="1" dirty="0"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9601200" cy="5410199"/>
              </a:xfrm>
              <a:blipFill>
                <a:blip r:embed="rId3"/>
                <a:stretch>
                  <a:fillRect l="-444" t="-1240"/>
                </a:stretch>
              </a:blipFill>
            </p:spPr>
            <p:txBody>
              <a:bodyPr/>
              <a:lstStyle/>
              <a:p>
                <a:r>
                  <a:rPr lang="en-US">
                    <a:noFill/>
                  </a:rPr>
                  <a:t> </a:t>
                </a:r>
              </a:p>
            </p:txBody>
          </p:sp>
        </mc:Fallback>
      </mc:AlternateContent>
    </p:spTree>
    <p:extLst>
      <p:ext uri="{BB962C8B-B14F-4D97-AF65-F5344CB8AC3E}">
        <p14:creationId xmlns:p14="http://schemas.microsoft.com/office/powerpoint/2010/main" val="6618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96012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r>
                  <a:rPr lang="en-US" sz="2400" dirty="0">
                    <a:cs typeface="Times New Roman" panose="02020603050405020304" pitchFamily="18" charset="0"/>
                  </a:rPr>
                  <a:t>A </a:t>
                </a:r>
                <a:r>
                  <a:rPr lang="en-US" sz="2400" b="1" dirty="0">
                    <a:cs typeface="Times New Roman" panose="02020603050405020304" pitchFamily="18" charset="0"/>
                  </a:rPr>
                  <a:t>probability </a:t>
                </a:r>
                <a:r>
                  <a:rPr lang="en-US" sz="2400" dirty="0">
                    <a:cs typeface="Times New Roman" panose="02020603050405020304" pitchFamily="18" charset="0"/>
                  </a:rPr>
                  <a:t>expresses the likelihood of an outcome as a fraction of all possible outcomes:</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=0.75</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=0.05</m:t>
                    </m:r>
                  </m:oMath>
                </a14:m>
                <a:endParaRPr lang="en-US" sz="2400" dirty="0">
                  <a:cs typeface="Times New Roman" panose="02020603050405020304" pitchFamily="18" charset="0"/>
                </a:endParaRPr>
              </a:p>
              <a:p>
                <a:r>
                  <a:rPr lang="en-US" sz="2400" dirty="0">
                    <a:cs typeface="Times New Roman" panose="02020603050405020304" pitchFamily="18" charset="0"/>
                  </a:rPr>
                  <a:t>Probabilities </a:t>
                </a:r>
                <a:r>
                  <a:rPr lang="en-US" sz="2400" b="1" dirty="0">
                    <a:cs typeface="Times New Roman" panose="02020603050405020304" pitchFamily="18" charset="0"/>
                  </a:rPr>
                  <a:t>must sum to 1</a:t>
                </a:r>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9601200" cy="5410199"/>
              </a:xfrm>
              <a:blipFill>
                <a:blip r:embed="rId2"/>
                <a:stretch>
                  <a:fillRect l="-444" t="-1240" b="-2931"/>
                </a:stretch>
              </a:blipFill>
            </p:spPr>
            <p:txBody>
              <a:bodyPr/>
              <a:lstStyle/>
              <a:p>
                <a:r>
                  <a:rPr lang="en-US">
                    <a:noFill/>
                  </a:rPr>
                  <a:t> </a:t>
                </a:r>
              </a:p>
            </p:txBody>
          </p:sp>
        </mc:Fallback>
      </mc:AlternateContent>
    </p:spTree>
    <p:extLst>
      <p:ext uri="{BB962C8B-B14F-4D97-AF65-F5344CB8AC3E}">
        <p14:creationId xmlns:p14="http://schemas.microsoft.com/office/powerpoint/2010/main" val="368721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117351853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1366</TotalTime>
  <Words>3842</Words>
  <Application>Microsoft Office PowerPoint</Application>
  <PresentationFormat>Widescreen</PresentationFormat>
  <Paragraphs>446</Paragraphs>
  <Slides>47</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Cambria Math</vt:lpstr>
      <vt:lpstr>Century Schoolbook</vt:lpstr>
      <vt:lpstr>Open Sans</vt:lpstr>
      <vt:lpstr>Times New Roman</vt:lpstr>
      <vt:lpstr>Wingdings 2</vt:lpstr>
      <vt:lpstr>View</vt:lpstr>
      <vt:lpstr>Health Econometrics I </vt:lpstr>
      <vt:lpstr>Last time:</vt:lpstr>
      <vt:lpstr>Last time:</vt:lpstr>
      <vt:lpstr>Prelude: Some Coding Organization</vt:lpstr>
      <vt:lpstr>Prelude: Some Coding Organization</vt:lpstr>
      <vt:lpstr>Probability/Math Review</vt:lpstr>
      <vt:lpstr>Probability Review</vt:lpstr>
      <vt:lpstr>Probability Review</vt:lpstr>
      <vt:lpstr>Joint and Conditional Probabilities</vt:lpstr>
      <vt:lpstr>Joint and Conditional Probabilities</vt:lpstr>
      <vt:lpstr>Joint and Conditional Probabilities</vt:lpstr>
      <vt:lpstr>Multiple Events</vt:lpstr>
      <vt:lpstr>Bayes’ Rule</vt:lpstr>
      <vt:lpstr>Bayes’ Rule</vt:lpstr>
      <vt:lpstr>Bayes’ Rule</vt:lpstr>
      <vt:lpstr>Bayes’ Rule</vt:lpstr>
      <vt:lpstr>Expectations of Random Variables</vt:lpstr>
      <vt:lpstr>Expectations of Random Variables</vt:lpstr>
      <vt:lpstr>Variance of Random Variables</vt:lpstr>
      <vt:lpstr>Variance of Random Variables</vt:lpstr>
      <vt:lpstr>Regression</vt:lpstr>
      <vt:lpstr>Population Model </vt:lpstr>
      <vt:lpstr>Population Model </vt:lpstr>
      <vt:lpstr>Population Model </vt:lpstr>
      <vt:lpstr>Population Model </vt:lpstr>
      <vt:lpstr>Population Model </vt:lpstr>
      <vt:lpstr>Population Model </vt:lpstr>
      <vt:lpstr>Population Model </vt:lpstr>
      <vt:lpstr>Population Model</vt:lpstr>
      <vt:lpstr>Population Model: Assumptions</vt:lpstr>
      <vt:lpstr>Population Model: Assumptions</vt:lpstr>
      <vt:lpstr>Population Model: Assumptions</vt:lpstr>
      <vt:lpstr>Population Model: Assumptions</vt:lpstr>
      <vt:lpstr>Estimating a Regression: Intuition</vt:lpstr>
      <vt:lpstr>Estimating a Regression: Intuition</vt:lpstr>
      <vt:lpstr>Ordinary Least Squares (OLS) </vt:lpstr>
      <vt:lpstr>Interpreting the Results</vt:lpstr>
      <vt:lpstr>Goodness of Fit</vt:lpstr>
      <vt:lpstr>Goodness of Fit</vt:lpstr>
      <vt:lpstr>Goodness of Fit</vt:lpstr>
      <vt:lpstr>Goodness of Fit</vt:lpstr>
      <vt:lpstr>Goodness of Fit</vt:lpstr>
      <vt:lpstr>Goal: Why are we regging?</vt:lpstr>
      <vt:lpstr>Unbiasedness: Estimating Causal POI</vt:lpstr>
      <vt:lpstr>Unbiasedness: Estimating Causal POI</vt:lpstr>
      <vt:lpstr>Unbiasedness: Estimating Causal POI</vt:lpstr>
      <vt:lpstr>Unbiasedness: Estimating Causal POI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83</cp:revision>
  <dcterms:created xsi:type="dcterms:W3CDTF">2011-01-10T00:42:42Z</dcterms:created>
  <dcterms:modified xsi:type="dcterms:W3CDTF">2022-09-19T16:22:53Z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