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1"/>
  </p:notesMasterIdLst>
  <p:sldIdLst>
    <p:sldId id="256" r:id="rId2"/>
    <p:sldId id="397" r:id="rId3"/>
    <p:sldId id="466" r:id="rId4"/>
    <p:sldId id="533" r:id="rId5"/>
    <p:sldId id="398" r:id="rId6"/>
    <p:sldId id="470" r:id="rId7"/>
    <p:sldId id="471" r:id="rId8"/>
    <p:sldId id="474" r:id="rId9"/>
    <p:sldId id="516" r:id="rId10"/>
    <p:sldId id="515" r:id="rId11"/>
    <p:sldId id="475" r:id="rId12"/>
    <p:sldId id="476" r:id="rId13"/>
    <p:sldId id="477" r:id="rId14"/>
    <p:sldId id="468" r:id="rId15"/>
    <p:sldId id="467" r:id="rId16"/>
    <p:sldId id="469" r:id="rId17"/>
    <p:sldId id="514" r:id="rId18"/>
    <p:sldId id="419" r:id="rId19"/>
    <p:sldId id="478" r:id="rId20"/>
    <p:sldId id="517" r:id="rId21"/>
    <p:sldId id="526" r:id="rId22"/>
    <p:sldId id="527" r:id="rId23"/>
    <p:sldId id="528" r:id="rId24"/>
    <p:sldId id="318" r:id="rId25"/>
    <p:sldId id="319" r:id="rId26"/>
    <p:sldId id="479" r:id="rId27"/>
    <p:sldId id="534" r:id="rId28"/>
    <p:sldId id="480" r:id="rId29"/>
    <p:sldId id="520" r:id="rId30"/>
    <p:sldId id="481" r:id="rId31"/>
    <p:sldId id="482" r:id="rId32"/>
    <p:sldId id="521" r:id="rId33"/>
    <p:sldId id="522" r:id="rId34"/>
    <p:sldId id="524" r:id="rId35"/>
    <p:sldId id="490" r:id="rId36"/>
    <p:sldId id="491" r:id="rId37"/>
    <p:sldId id="492" r:id="rId38"/>
    <p:sldId id="493" r:id="rId39"/>
    <p:sldId id="494" r:id="rId40"/>
    <p:sldId id="495" r:id="rId41"/>
    <p:sldId id="505" r:id="rId42"/>
    <p:sldId id="484" r:id="rId43"/>
    <p:sldId id="518" r:id="rId44"/>
    <p:sldId id="532" r:id="rId45"/>
    <p:sldId id="486" r:id="rId46"/>
    <p:sldId id="487" r:id="rId47"/>
    <p:sldId id="496" r:id="rId48"/>
    <p:sldId id="485" r:id="rId49"/>
    <p:sldId id="519" r:id="rId50"/>
    <p:sldId id="497" r:id="rId51"/>
    <p:sldId id="503" r:id="rId52"/>
    <p:sldId id="504" r:id="rId53"/>
    <p:sldId id="529" r:id="rId54"/>
    <p:sldId id="530" r:id="rId55"/>
    <p:sldId id="535" r:id="rId56"/>
    <p:sldId id="536" r:id="rId57"/>
    <p:sldId id="483" r:id="rId58"/>
    <p:sldId id="531" r:id="rId59"/>
    <p:sldId id="500" r:id="rId60"/>
    <p:sldId id="525" r:id="rId61"/>
    <p:sldId id="501" r:id="rId62"/>
    <p:sldId id="502" r:id="rId63"/>
    <p:sldId id="498" r:id="rId64"/>
    <p:sldId id="513" r:id="rId65"/>
    <p:sldId id="489" r:id="rId66"/>
    <p:sldId id="507" r:id="rId67"/>
    <p:sldId id="510" r:id="rId68"/>
    <p:sldId id="511" r:id="rId69"/>
    <p:sldId id="512" r:id="rId7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B6033-A775-454D-A761-62B23E02AF10}" v="152" dt="2022-07-15T12:27:21.373"/>
    <p1510:client id="{CC628153-EE7E-4BCD-AEC7-99145EF0CFC8}" v="2464" dt="2022-07-14T17:53:39.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96" d="100"/>
          <a:sy n="96" d="100"/>
        </p:scale>
        <p:origin x="1116"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10/21/2022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NEXT TIME: MOVE LATE STUFF MUCH EARLIER, </a:t>
            </a:r>
            <a:r>
              <a:rPr lang="en-US"/>
              <a:t>SCRAP GMM. Note </a:t>
            </a:r>
            <a:r>
              <a:rPr lang="en-US" dirty="0"/>
              <a:t>that this won’t be a coding heavy day, but an intuition heavy day.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classic omitted variable bias – but the problem of endogeneity is bigger than that.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505559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health knowledge out of the error term could make decision to seek care an exogenous variable – but how do we measure that? But not all back doors can be closed! Without perfect data or randomization, we can’t make everything exogenous by shutting down a backdoor.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614238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do when endogeneity threatens our main treatment of interest? Our approach today is what we resort to when we can’t close all backdoors – we take a front door approach and simulate randomization</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21371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an experiment, we generate variation (random assignment) and then just isolate the part of the treatment driven by that random variation (we compare across treatment and control groups). IV does the same, except isolating the part of the treatment driven by quasi-random, natural circumstances – the instrument.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99657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(1) use the instrument to explain the treatment, (2) focus only on the part of the treatment explained by the instrument, and (3) use that to look at the instrument-explained part of the outcome. Basically, we’re splitting the effect of treatment into its endogenous and exogenous parts, and isolating just the exogenous part.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250249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condition is called relevance; second and third are validity – essentially that there are no open back doors of Z</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728058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Another way to think about it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065056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these come from really useful paper by Felton and Stewart. </a:t>
            </a:r>
          </a:p>
          <a:p>
            <a:r>
              <a:rPr lang="en-US" dirty="0">
                <a:cs typeface="Calibri"/>
              </a:rPr>
              <a:t>Example of relevance: effect of going back home after prison on recidivism – use Hurricane Katrina in LA (does that change your decision to go home or not?)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07177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exclusion: hurricane </a:t>
            </a:r>
            <a:r>
              <a:rPr lang="en-US" dirty="0" err="1">
                <a:cs typeface="Calibri"/>
              </a:rPr>
              <a:t>katrina</a:t>
            </a:r>
            <a:r>
              <a:rPr lang="en-US" dirty="0">
                <a:cs typeface="Calibri"/>
              </a:rPr>
              <a:t> can’t have affected recidivism in any other way except through residence change (can you think of violations to this?)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25270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focused on the backdoor criterion – can we close paths that stand in our way? Matching and controlling for covariates are two primary approaches.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976626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Also called </a:t>
            </a:r>
            <a:r>
              <a:rPr lang="en-US" dirty="0" err="1">
                <a:cs typeface="Calibri"/>
              </a:rPr>
              <a:t>unconfoundedness</a:t>
            </a:r>
            <a:r>
              <a:rPr lang="en-US" dirty="0">
                <a:cs typeface="Calibri"/>
              </a:rPr>
              <a:t>. Note – treatment is confounded (that’s why we need IV in the first place) but hopefully IV isn’t. So if residence and recidivism are correlated (why would they be? Past history? Networks?), then Hurricane Katrina shouldn’t care about any of that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83531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first about just a random number generator. If that generator is used to assign treatment, then assumption 1 holds. If that random number isn’t used for anything else, then Z only affects Y through X (it doesn’t determine your pickiness or your age).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523725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want a variable like a random number generator. this is kind of the </a:t>
            </a:r>
            <a:r>
              <a:rPr lang="en-US" i="1" dirty="0">
                <a:cs typeface="Calibri"/>
              </a:rPr>
              <a:t>opposite </a:t>
            </a:r>
            <a:r>
              <a:rPr lang="en-US" dirty="0">
                <a:cs typeface="Calibri"/>
              </a:rPr>
              <a:t>of controlling for a variable: when we control for W, we use W to explain X and Y and remove those parts (to close a back door). But here, we are going to use Z as an instrument and remove the </a:t>
            </a:r>
            <a:r>
              <a:rPr lang="en-US" u="sng" dirty="0">
                <a:cs typeface="Calibri"/>
              </a:rPr>
              <a:t>unexplained </a:t>
            </a:r>
            <a:r>
              <a:rPr lang="en-US" dirty="0">
                <a:cs typeface="Calibri"/>
              </a:rPr>
              <a:t>parts. </a:t>
            </a:r>
            <a:endParaRPr lang="en-US" u="sng" dirty="0">
              <a:cs typeface="Calibri"/>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999963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each assumption satisfied? Do we think this works? Can you think of any threats?</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639052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practice from abstract. Start with outcome variable (2), then exposure (bundled payment/use of drugs), then IV (altitude). What endogeneity are they dealing with (strategic decision-making on the part of the doctors). Are the assumptions satisfied? (1. abstract says yes, altitude affects drug use; 2. altitude shouldn’t affect mortality or transfusion rates; 3. altitude shouldn’t affect strategy).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046261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DAG of an IV setup</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977718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212433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you can see why we need </a:t>
            </a:r>
            <a:r>
              <a:rPr lang="en-US" b="1" dirty="0">
                <a:cs typeface="Calibri"/>
              </a:rPr>
              <a:t>relevance </a:t>
            </a:r>
            <a:r>
              <a:rPr lang="en-US" dirty="0">
                <a:cs typeface="Calibri"/>
              </a:rPr>
              <a:t>condition; if </a:t>
            </a:r>
            <a:r>
              <a:rPr lang="en-US" dirty="0" err="1">
                <a:cs typeface="Calibri"/>
              </a:rPr>
              <a:t>Cov</a:t>
            </a:r>
            <a:r>
              <a:rPr lang="en-US" dirty="0">
                <a:cs typeface="Calibri"/>
              </a:rPr>
              <a:t>(</a:t>
            </a:r>
            <a:r>
              <a:rPr lang="en-US" dirty="0" err="1">
                <a:cs typeface="Calibri"/>
              </a:rPr>
              <a:t>z,x</a:t>
            </a:r>
            <a:r>
              <a:rPr lang="en-US" dirty="0">
                <a:cs typeface="Calibri"/>
              </a:rPr>
              <a:t>) = 0, then the 2sls doesn't return anything useful. </a:t>
            </a:r>
            <a:r>
              <a:rPr lang="en-US" b="1" dirty="0">
                <a:cs typeface="Calibri"/>
              </a:rPr>
              <a:t>Even if </a:t>
            </a:r>
            <a:r>
              <a:rPr lang="en-US" b="1" dirty="0" err="1">
                <a:cs typeface="Calibri"/>
              </a:rPr>
              <a:t>cov</a:t>
            </a:r>
            <a:r>
              <a:rPr lang="en-US" b="1" dirty="0">
                <a:cs typeface="Calibri"/>
              </a:rPr>
              <a:t> is small, we have problems (we'll return to this). </a:t>
            </a:r>
            <a:endParaRPr lang="en-US" b="1"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650579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Why is this endogenous? (We don’t have ability)</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480128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Yes, this is enough! We just can’t do this in the real world</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269223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dirty="0" err="1"/>
              <a:t>dag</a:t>
            </a:r>
            <a:r>
              <a:rPr lang="en-US" dirty="0"/>
              <a:t> cannot be addressed fully with a back-door approach (how do we ever measure ability)? The front door finds an instrument M such that there is no back door between education and M, and education blocks the only open back-door between M and wage (ability). This is an open door! Example of M: quarter of birth (Angrist and Kreuger, 1991). M goes behind education and connects to it.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22811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case, the IV is your father’s education (a common but slightly dubious instrument – can talk about why if time). Note that the coefficient is the same sign but smaller (adjusting for positive selection into treatment). There are also cases where the coefficient may be </a:t>
            </a:r>
            <a:r>
              <a:rPr lang="en-US" b="1" dirty="0"/>
              <a:t>opposite signed</a:t>
            </a:r>
            <a:r>
              <a:rPr lang="en-US" b="0" dirty="0"/>
              <a:t>, especially if there is negative selection into a treatment with a positive treatment effect (classic example is return to migration: generally a good thing but you’re forced into it when things go </a:t>
            </a:r>
            <a:r>
              <a:rPr lang="en-US" b="0"/>
              <a:t>south in home country). </a:t>
            </a:r>
            <a:endParaRPr lang="en-US" b="0"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549378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these kind of quickly</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60344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807161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823014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218221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215348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527951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636588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have to talk about what an F stat is and how it relates to a t stat. See Felton and Stewart for what a weak IV can do, but basically exacerbates three problems: identification bias (parameter isn’t centered around truth), estimation bias (2SLS is “contaminated” by the confounding inherent in OLS, so 2SLS estimator gets “pulled” towards OLS estimator and away from truth), and Type M-error (publication bias – you have to have a super strong effect to have it show up significant with a weak IV; then, since insignificant estimates don’t get published, looking only at published work convinces you that the effect is *much* stronger than it really is)</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534126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comes from Lee et al, just published in AER this month. Here’s a log scale of the F-stats for IV papers in top econ journals (note scale is log). Most (75%) are bigger than 10, but not a lot get up to the new standard (here it’s slightly different). Thankfully, there is research linking the t stat with the </a:t>
            </a:r>
            <a:r>
              <a:rPr lang="en-US"/>
              <a:t>F stat.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0936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frozen in our house these days, so I want this playing in all of our heads.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031818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show that Y depends on Z, but this doesn’t mean much because we want to know </a:t>
            </a:r>
            <a:r>
              <a:rPr lang="en-US" b="1" dirty="0"/>
              <a:t>how </a:t>
            </a:r>
            <a:r>
              <a:rPr lang="en-US" b="0" dirty="0"/>
              <a:t>it affects Y (e.g., only though </a:t>
            </a:r>
            <a:r>
              <a:rPr lang="en-US" b="0" dirty="0" err="1"/>
              <a:t>tX</a:t>
            </a:r>
            <a:r>
              <a:rPr lang="en-US" b="0" dirty="0"/>
              <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461974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4195010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we might not think Z – A – Y is a problem typically, but when Z is an IV, this confounds the effect of X on Y and the effect of A on Y! Can just control for A and B in order to close these paths. </a:t>
            </a:r>
          </a:p>
          <a:p>
            <a:r>
              <a:rPr lang="en-US" dirty="0">
                <a:cs typeface="Calibri"/>
              </a:rPr>
              <a:t>Note 2: Controls should go in an IV regression as appropriate (not like matching)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070532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Instruments have to be weird!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857725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for Mendelian randomization: the sex of first two children determines whether parents are more likely to have a third child.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87559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Large F stat is just for correcting t-tests for relationship between X and Y and X and Z – your CIs will be a tiny bit wrong. Generally, a large F will work (although closer to 10 still gives you problems). Remember that this is a scale, since we're concerned about weak instruments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5473980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code if time?</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1357619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Difficulty with defending validity just means that we need to be choosy, not give up on IV altogether. It's just like trying to convince a room your DAG is right! And bulk of evidence helps, here (many studies with different approaches)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965541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Come from Felton and Stewart (they call IV “fragile” – I don’t like that, it’s just kind of a “you get what you put into it” kind of thing – we’re doing QE variation with observational data, so there are limitations. Just need to be aware of them and report them honestly)</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699838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Examples: can’t control for changes in employment post Hurricane Katrina (downstream outcome; we’ll talk about this one a lot in the course). Coarsened treatments are another example – if you have an IV that changes how people behave in Toronto but not North York, but then you only observe data for the whole GTA, this won’t work</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34904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“economics”-y way to look at this is to think about what is exogenous and endogenous in a regression – what things directly lead to the outcome on their own, and what things are jointly determined in a more complex system?</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646568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Everyone should be following Khoa (</a:t>
            </a:r>
            <a:r>
              <a:rPr lang="en-US" dirty="0" err="1">
                <a:cs typeface="Calibri"/>
              </a:rPr>
              <a:t>Kwaa</a:t>
            </a:r>
            <a:r>
              <a:rPr lang="en-US" dirty="0">
                <a:cs typeface="Calibri"/>
              </a:rPr>
              <a:t>). If everything goes perfectly, IV is “approximately” unbiased – the biggest problem comes from weak instruments.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268514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Results from a Monte Carlo survey (sorry for gross blue background). Suppose we have 20 IVS but only one is useful. If true coefficient is 1, these are bias of different approaches (note you’re better off just using the one </a:t>
            </a:r>
            <a:r>
              <a:rPr lang="en-US">
                <a:cs typeface="Calibri"/>
              </a:rPr>
              <a:t>true coefficient!)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4141754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From Felton and Stewart (2022). One not on here: always use packages to get standard errors right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628968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Skipping over 3 because I don’t believe it (it says to assume the most conservative SE and report multiple </a:t>
            </a:r>
            <a:r>
              <a:rPr lang="en-US" dirty="0" err="1">
                <a:ea typeface="Calibri"/>
                <a:cs typeface="Calibri"/>
              </a:rPr>
              <a:t>Ses</a:t>
            </a:r>
            <a:r>
              <a:rPr lang="en-US" dirty="0">
                <a:ea typeface="Calibri"/>
                <a:cs typeface="Calibri"/>
              </a:rPr>
              <a:t> – I think you should pick your choice theoretically and use that one)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0412665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visualization of a LATE for a specific type of IV regression (fuzzy RDD, will do next semester). LATEs are just weighted ATEs that tell you something about a specific subset of the population (not the full pop)</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3351743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256890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715083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Monotonicity just means that the instrument moved people towards/away from treatment </a:t>
            </a:r>
            <a:r>
              <a:rPr lang="en-US" i="1" dirty="0">
                <a:ea typeface="Calibri"/>
                <a:cs typeface="Calibri"/>
              </a:rPr>
              <a:t>in the same way</a:t>
            </a:r>
            <a:r>
              <a:rPr lang="en-US" dirty="0">
                <a:ea typeface="Calibri"/>
                <a:cs typeface="Calibri"/>
              </a:rPr>
              <a:t> (an IV can't both incentivize treatment for one person and discourage it for another). Example of third child – is monotonicity satisfied here? Wrapped up in heterogeneous treatment effects.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8371390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if you have time.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7753448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78493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know what’s the effect of shortening waiting times for transplants on positive outcomes. We can’t randomize this (why?)</a:t>
            </a:r>
          </a:p>
          <a:p>
            <a:r>
              <a:rPr lang="en-US" dirty="0"/>
              <a:t>But we also can’t just use observational data in a simple regression (why? – selection! patients who are more likely to have poor outcomes may also have different waiting times)</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2304248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Kind of a standard IV paper, good clinical journal style to read and mimic</a:t>
            </a:r>
          </a:p>
        </p:txBody>
      </p:sp>
      <p:sp>
        <p:nvSpPr>
          <p:cNvPr id="4" name="Slide Number Placeholder 3"/>
          <p:cNvSpPr>
            <a:spLocks noGrp="1"/>
          </p:cNvSpPr>
          <p:nvPr>
            <p:ph type="sldNum" sz="quarter" idx="5"/>
          </p:nvPr>
        </p:nvSpPr>
        <p:spPr/>
        <p:txBody>
          <a:bodyPr/>
          <a:lstStyle/>
          <a:p>
            <a:fld id="{3298C5B2-5D6B-2949-9D6C-64FEDA8AB56A}" type="slidenum">
              <a:rPr lang="en-US" smtClean="0"/>
              <a:t>65</a:t>
            </a:fld>
            <a:endParaRPr lang="en-US"/>
          </a:p>
        </p:txBody>
      </p:sp>
    </p:spTree>
    <p:extLst>
      <p:ext uri="{BB962C8B-B14F-4D97-AF65-F5344CB8AC3E}">
        <p14:creationId xmlns:p14="http://schemas.microsoft.com/office/powerpoint/2010/main" val="14272074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Example from 1: </a:t>
            </a:r>
            <a:r>
              <a:rPr lang="en-US" dirty="0"/>
              <a:t>in the 2000s, Oregon chose to expand its Medicaid program for poor adults by making it more generous. They used a lottery – this randomization can be an IV to back out LATE from ITT. </a:t>
            </a:r>
          </a:p>
        </p:txBody>
      </p:sp>
      <p:sp>
        <p:nvSpPr>
          <p:cNvPr id="4" name="Slide Number Placeholder 3"/>
          <p:cNvSpPr>
            <a:spLocks noGrp="1"/>
          </p:cNvSpPr>
          <p:nvPr>
            <p:ph type="sldNum" sz="quarter" idx="5"/>
          </p:nvPr>
        </p:nvSpPr>
        <p:spPr/>
        <p:txBody>
          <a:bodyPr/>
          <a:lstStyle/>
          <a:p>
            <a:fld id="{3298C5B2-5D6B-2949-9D6C-64FEDA8AB56A}" type="slidenum">
              <a:rPr lang="en-US" smtClean="0"/>
              <a:t>66</a:t>
            </a:fld>
            <a:endParaRPr lang="en-US"/>
          </a:p>
        </p:txBody>
      </p:sp>
    </p:spTree>
    <p:extLst>
      <p:ext uri="{BB962C8B-B14F-4D97-AF65-F5344CB8AC3E}">
        <p14:creationId xmlns:p14="http://schemas.microsoft.com/office/powerpoint/2010/main" val="37548296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a:t>
            </a:r>
            <a:r>
              <a:rPr lang="en-US" dirty="0"/>
              <a:t> is just really popular with judges, doesn't have to be criminal. Possible examples: FDA approval, physician decision-making. Some concerns: is assignment truly random? Is the pipeline really narrow? Can the discretion be chosen by the patient/entity? Paper uses differences in nursing home eligibility assessors to find that access to nursing homes lowers use of other kinds of care, but does not affect health spending or mortality meaningfully. Plenty of opportunities to implement this design more meaningfully.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298C5B2-5D6B-2949-9D6C-64FEDA8AB56A}" type="slidenum">
              <a:rPr lang="en-US" smtClean="0"/>
              <a:t>67</a:t>
            </a:fld>
            <a:endParaRPr lang="en-US"/>
          </a:p>
        </p:txBody>
      </p:sp>
    </p:spTree>
    <p:extLst>
      <p:ext uri="{BB962C8B-B14F-4D97-AF65-F5344CB8AC3E}">
        <p14:creationId xmlns:p14="http://schemas.microsoft.com/office/powerpoint/2010/main" val="29658967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68</a:t>
            </a:fld>
            <a:endParaRPr lang="en-US"/>
          </a:p>
        </p:txBody>
      </p:sp>
    </p:spTree>
    <p:extLst>
      <p:ext uri="{BB962C8B-B14F-4D97-AF65-F5344CB8AC3E}">
        <p14:creationId xmlns:p14="http://schemas.microsoft.com/office/powerpoint/2010/main" val="2151309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69</a:t>
            </a:fld>
            <a:endParaRPr lang="en-US"/>
          </a:p>
        </p:txBody>
      </p:sp>
    </p:spTree>
    <p:extLst>
      <p:ext uri="{BB962C8B-B14F-4D97-AF65-F5344CB8AC3E}">
        <p14:creationId xmlns:p14="http://schemas.microsoft.com/office/powerpoint/2010/main" val="203264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selection – note that not all of these confounders are things we can deal with.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96065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Exogenous variables: age, demographics. What about education? Whether or not you need a transplant in the first place? This starts to become a gray area quickly.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92501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are almost surely endogenous: health outcomes, decision to seek care, etc. (any y of interest also)</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58455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10/21/2022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10/21/2022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www.nber.org/system/files/working_papers/t0284/t0284.pdf"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hyperlink" Target="https://r.search.yahoo.com/_ylt=AwrEeBwgMNBi6wQAYw0XFwx.;_ylu=Y29sbwNiZjEEcG9zAzMEdnRpZAMEc2VjA3Ny/RV=2/RE=1657839776/RO=10/RU=https%3a%2f%2fwww.livescience.com%2fblood-type-coronavirus-respiratory-antigens.html/RK=2/RS=QPtOWF_jp31XZCSxEvmq6aXONLE-" TargetMode="External"/><Relationship Id="rId4" Type="http://schemas.openxmlformats.org/officeDocument/2006/relationships/hyperlink" Target="https://www.nber.org/system/files/working_papers/t0284/t0284.pdf"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hyperlink" Target="https://www.nejm.org/doi/full/10.1056/NEJMsa1212321" TargetMode="External"/><Relationship Id="rId4" Type="http://schemas.openxmlformats.org/officeDocument/2006/relationships/hyperlink" Target="https://academic.oup.com/qje/article/127/3/1057/1923446"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s://www.sciencedirect.com/science/article/pii/S0167629619307635"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hyperlink" Target="https://www.nber.org/system/files/working_papers/w24440/w24440.pdf"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6: Endogeneity &amp; Instrumental Variables</a:t>
            </a:r>
          </a:p>
          <a:p>
            <a:r>
              <a:rPr lang="en-US" sz="2400" dirty="0"/>
              <a:t>October 14,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an endogenous regressor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368634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an endogenous regressor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cs typeface="Times New Roman" panose="02020603050405020304" pitchFamily="18" charset="0"/>
                  </a:rPr>
                  <a:t> 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lvl="1"/>
                <a:r>
                  <a:rPr lang="en-US" sz="2400" dirty="0">
                    <a:cs typeface="Times New Roman" panose="02020603050405020304" pitchFamily="18" charset="0"/>
                  </a:rPr>
                  <a:t>OLS estimators are inconsistent</a:t>
                </a:r>
              </a:p>
              <a:p>
                <a:pPr lvl="1"/>
                <a:r>
                  <a:rPr lang="en-US" sz="2400" dirty="0">
                    <a:cs typeface="Times New Roman" panose="02020603050405020304" pitchFamily="18" charset="0"/>
                  </a:rPr>
                  <a:t>Hypothesis testing and 95% CIs are invalid</a:t>
                </a:r>
              </a:p>
              <a:p>
                <a:r>
                  <a:rPr lang="en-US" sz="2400" dirty="0">
                    <a:cs typeface="Times New Roman" panose="02020603050405020304" pitchFamily="18" charset="0"/>
                  </a:rPr>
                  <a:t>But can we adjust for everything making a regressor endogenous? </a:t>
                </a:r>
              </a:p>
              <a:p>
                <a:pPr lvl="1"/>
                <a:r>
                  <a:rPr lang="en-US" sz="2400" dirty="0">
                    <a:cs typeface="Times New Roman" panose="02020603050405020304" pitchFamily="18" charset="0"/>
                  </a:rPr>
                  <a:t>Ability</a:t>
                </a:r>
              </a:p>
              <a:p>
                <a:pPr lvl="1"/>
                <a:r>
                  <a:rPr lang="en-US" sz="2400" dirty="0">
                    <a:cs typeface="Times New Roman" panose="02020603050405020304" pitchFamily="18" charset="0"/>
                  </a:rPr>
                  <a:t>Knowledge of health system </a:t>
                </a:r>
              </a:p>
              <a:p>
                <a:pPr lvl="1"/>
                <a:r>
                  <a:rPr lang="en-US" sz="2400" dirty="0">
                    <a:cs typeface="Times New Roman" panose="02020603050405020304" pitchFamily="18" charset="0"/>
                  </a:rPr>
                  <a:t>Joint decision-making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216336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Example: Age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Age is correlated with both waiting time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r>
                      <a:rPr lang="en-US" sz="2400" b="0" i="1" smtClean="0">
                        <a:latin typeface="Cambria Math" panose="02040503050406030204" pitchFamily="18" charset="0"/>
                        <a:cs typeface="Times New Roman" panose="02020603050405020304" pitchFamily="18" charset="0"/>
                      </a:rPr>
                      <m:t>)</m:t>
                    </m:r>
                  </m:oMath>
                </a14:m>
                <a:r>
                  <a:rPr lang="en-US" sz="2400" i="1" dirty="0">
                    <a:cs typeface="Times New Roman" panose="02020603050405020304" pitchFamily="18" charset="0"/>
                  </a:rPr>
                  <a:t> and </a:t>
                </a:r>
                <a:r>
                  <a:rPr lang="en-US" sz="2400" dirty="0">
                    <a:cs typeface="Times New Roman" panose="02020603050405020304" pitchFamily="18" charset="0"/>
                  </a:rPr>
                  <a:t>outcome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impacted by both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Age</a:t>
                </a:r>
              </a:p>
              <a:p>
                <a:pPr lvl="1"/>
                <a:r>
                  <a:rPr lang="en-US" sz="2400" dirty="0">
                    <a:cs typeface="Times New Roman" panose="02020603050405020304" pitchFamily="18" charset="0"/>
                  </a:rPr>
                  <a:t>Without closing back door,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𝑊</m:t>
                            </m:r>
                          </m:sub>
                        </m:sSub>
                      </m:e>
                    </m:acc>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𝛽</m:t>
                        </m:r>
                      </m:e>
                      <m:sub>
                        <m:r>
                          <a:rPr lang="en-US" sz="2400" b="0" i="1" dirty="0" smtClean="0">
                            <a:latin typeface="Cambria Math" panose="02040503050406030204" pitchFamily="18" charset="0"/>
                            <a:cs typeface="Times New Roman" panose="02020603050405020304" pitchFamily="18" charset="0"/>
                          </a:rPr>
                          <m:t>𝑊</m:t>
                        </m:r>
                      </m:sub>
                    </m:sSub>
                  </m:oMath>
                </a14:m>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4" name="Content Placeholder 7">
            <a:extLst>
              <a:ext uri="{FF2B5EF4-FFF2-40B4-BE49-F238E27FC236}">
                <a16:creationId xmlns:a16="http://schemas.microsoft.com/office/drawing/2014/main" id="{3563F26E-8A65-9588-F892-2562D4617D04}"/>
              </a:ext>
            </a:extLst>
          </p:cNvPr>
          <p:cNvPicPr>
            <a:picLocks noChangeAspect="1"/>
          </p:cNvPicPr>
          <p:nvPr/>
        </p:nvPicPr>
        <p:blipFill>
          <a:blip r:embed="rId3"/>
          <a:stretch>
            <a:fillRect/>
          </a:stretch>
        </p:blipFill>
        <p:spPr>
          <a:xfrm>
            <a:off x="4343400" y="2514600"/>
            <a:ext cx="6366833" cy="3915009"/>
          </a:xfrm>
          <a:prstGeom prst="rect">
            <a:avLst/>
          </a:prstGeom>
        </p:spPr>
      </p:pic>
    </p:spTree>
    <p:extLst>
      <p:ext uri="{BB962C8B-B14F-4D97-AF65-F5344CB8AC3E}">
        <p14:creationId xmlns:p14="http://schemas.microsoft.com/office/powerpoint/2010/main" val="361811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 Example: “Pickiness”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Other variables are harder to control for</a:t>
                </a:r>
              </a:p>
              <a:p>
                <a:r>
                  <a:rPr lang="en-US" sz="2400" dirty="0">
                    <a:cs typeface="Times New Roman" panose="02020603050405020304" pitchFamily="18" charset="0"/>
                  </a:rPr>
                  <a:t>How “picky” a patient is may increase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5" name="Content Placeholder 5">
            <a:extLst>
              <a:ext uri="{FF2B5EF4-FFF2-40B4-BE49-F238E27FC236}">
                <a16:creationId xmlns:a16="http://schemas.microsoft.com/office/drawing/2014/main" id="{51A15469-8F98-535B-A338-87AE47674895}"/>
              </a:ext>
            </a:extLst>
          </p:cNvPr>
          <p:cNvPicPr>
            <a:picLocks noChangeAspect="1"/>
          </p:cNvPicPr>
          <p:nvPr/>
        </p:nvPicPr>
        <p:blipFill>
          <a:blip r:embed="rId4"/>
          <a:stretch>
            <a:fillRect/>
          </a:stretch>
        </p:blipFill>
        <p:spPr>
          <a:xfrm>
            <a:off x="4343400" y="2331075"/>
            <a:ext cx="6189592" cy="3888000"/>
          </a:xfrm>
          <a:prstGeom prst="rect">
            <a:avLst/>
          </a:prstGeom>
        </p:spPr>
      </p:pic>
    </p:spTree>
    <p:extLst>
      <p:ext uri="{BB962C8B-B14F-4D97-AF65-F5344CB8AC3E}">
        <p14:creationId xmlns:p14="http://schemas.microsoft.com/office/powerpoint/2010/main" val="255357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But we can avoid that through careful randomization</a:t>
            </a: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3"/>
          <a:stretch>
            <a:fillRect/>
          </a:stretch>
        </p:blipFill>
        <p:spPr>
          <a:xfrm>
            <a:off x="1524000" y="1905000"/>
            <a:ext cx="9144000" cy="2269395"/>
          </a:xfrm>
          <a:prstGeom prst="rect">
            <a:avLst/>
          </a:prstGeom>
        </p:spPr>
      </p:pic>
      <p:sp>
        <p:nvSpPr>
          <p:cNvPr id="4" name="Rectangle 3">
            <a:extLst>
              <a:ext uri="{FF2B5EF4-FFF2-40B4-BE49-F238E27FC236}">
                <a16:creationId xmlns:a16="http://schemas.microsoft.com/office/drawing/2014/main" id="{C20E0ADD-2662-E3D4-E1E7-03E4162577EC}"/>
              </a:ext>
            </a:extLst>
          </p:cNvPr>
          <p:cNvSpPr/>
          <p:nvPr/>
        </p:nvSpPr>
        <p:spPr>
          <a:xfrm>
            <a:off x="1676400" y="2133600"/>
            <a:ext cx="3276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83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What if we didn’t assign randomization? Can we </a:t>
            </a:r>
            <a:r>
              <a:rPr lang="en-US" sz="2400" b="1" dirty="0">
                <a:solidFill>
                  <a:schemeClr val="accent2">
                    <a:lumMod val="75000"/>
                  </a:schemeClr>
                </a:solidFill>
                <a:cs typeface="Times New Roman" panose="02020603050405020304" pitchFamily="18" charset="0"/>
              </a:rPr>
              <a:t>simulate it </a:t>
            </a:r>
            <a:r>
              <a:rPr lang="en-US" sz="2400" dirty="0">
                <a:cs typeface="Times New Roman" panose="02020603050405020304" pitchFamily="18" charset="0"/>
              </a:rPr>
              <a:t>somehow?</a:t>
            </a:r>
          </a:p>
          <a:p>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looks for real-world (quasi)-randomization</a:t>
            </a:r>
            <a:endParaRPr lang="en-US" sz="2400" b="1" dirty="0">
              <a:cs typeface="Times New Roman" panose="02020603050405020304" pitchFamily="18" charset="0"/>
            </a:endParaRP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2"/>
          <a:stretch>
            <a:fillRect/>
          </a:stretch>
        </p:blipFill>
        <p:spPr>
          <a:xfrm>
            <a:off x="1524000" y="1905000"/>
            <a:ext cx="9144000" cy="2269395"/>
          </a:xfrm>
          <a:prstGeom prst="rect">
            <a:avLst/>
          </a:prstGeom>
        </p:spPr>
      </p:pic>
    </p:spTree>
    <p:extLst>
      <p:ext uri="{BB962C8B-B14F-4D97-AF65-F5344CB8AC3E}">
        <p14:creationId xmlns:p14="http://schemas.microsoft.com/office/powerpoint/2010/main" val="310166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066801"/>
                <a:ext cx="10210800" cy="5141388"/>
              </a:xfrm>
            </p:spPr>
            <p:txBody>
              <a:bodyPr>
                <a:noAutofit/>
              </a:bodyPr>
              <a:lstStyle/>
              <a:p>
                <a:r>
                  <a:rPr lang="en-US" sz="2400" dirty="0">
                    <a:cs typeface="Times New Roman" panose="02020603050405020304" pitchFamily="18" charset="0"/>
                  </a:rPr>
                  <a:t>Note: (even perfect) randomization doesn’t absolve us of closing back doors!</a:t>
                </a:r>
              </a:p>
              <a:p>
                <a:r>
                  <a:rPr lang="en-US" sz="2400" dirty="0">
                    <a:cs typeface="Times New Roman" panose="02020603050405020304" pitchFamily="18" charset="0"/>
                  </a:rPr>
                  <a:t>But it does move the criterion from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𝑅𝑎𝑛𝑑𝑜𝑚𝑖𝑧𝑎𝑡𝑖𝑜𝑛</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usually easier to satisfy in practice</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066801"/>
                <a:ext cx="10210800" cy="5141388"/>
              </a:xfrm>
              <a:blipFill>
                <a:blip r:embed="rId3"/>
                <a:stretch>
                  <a:fillRect l="-478"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4"/>
          <a:stretch>
            <a:fillRect/>
          </a:stretch>
        </p:blipFill>
        <p:spPr>
          <a:xfrm>
            <a:off x="1524000" y="3902805"/>
            <a:ext cx="9144000" cy="2269395"/>
          </a:xfrm>
          <a:prstGeom prst="rect">
            <a:avLst/>
          </a:prstGeom>
        </p:spPr>
      </p:pic>
    </p:spTree>
    <p:extLst>
      <p:ext uri="{BB962C8B-B14F-4D97-AF65-F5344CB8AC3E}">
        <p14:creationId xmlns:p14="http://schemas.microsoft.com/office/powerpoint/2010/main" val="311085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Exploiting </a:t>
            </a:r>
            <a:br>
              <a:rPr lang="en-US" dirty="0"/>
            </a:br>
            <a:r>
              <a:rPr lang="en-US" dirty="0"/>
              <a:t>Quasi-Random Variation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7136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 (as if </a:t>
                </a:r>
                <a:r>
                  <a:rPr lang="en-US" sz="2400" b="1" dirty="0">
                    <a:solidFill>
                      <a:schemeClr val="accent2">
                        <a:lumMod val="75000"/>
                      </a:schemeClr>
                    </a:solidFill>
                    <a:cs typeface="Times New Roman" panose="02020603050405020304" pitchFamily="18" charset="0"/>
                  </a:rPr>
                  <a:t>randomization is based on the instrument</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Instrumental variable (IV) is </a:t>
                </a:r>
                <a:r>
                  <a:rPr lang="en-US" sz="2400" b="1" dirty="0">
                    <a:solidFill>
                      <a:schemeClr val="accent2">
                        <a:lumMod val="75000"/>
                      </a:schemeClr>
                    </a:solidFill>
                    <a:cs typeface="Times New Roman" panose="02020603050405020304" pitchFamily="18" charset="0"/>
                  </a:rPr>
                  <a:t>strongly correlated </a:t>
                </a:r>
                <a:r>
                  <a:rPr lang="en-US" sz="2400" dirty="0">
                    <a:cs typeface="Times New Roman" panose="02020603050405020304" pitchFamily="18" charset="0"/>
                  </a:rPr>
                  <a:t>with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the ultimate outcome (except through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other confounders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You can think about an IV like a </a:t>
                </a:r>
                <a:r>
                  <a:rPr lang="en-US" sz="2400" b="1" u="sng" dirty="0">
                    <a:cs typeface="Times New Roman" panose="02020603050405020304" pitchFamily="18" charset="0"/>
                  </a:rPr>
                  <a:t>random number generator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6872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Matching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a:t>
            </a:r>
          </a:p>
          <a:p>
            <a:pPr lvl="1"/>
            <a:r>
              <a:rPr lang="en-US" sz="2400" dirty="0">
                <a:cs typeface="Times New Roman" panose="02020603050405020304" pitchFamily="18" charset="0"/>
              </a:rPr>
              <a:t>Propensity score, nearest neighbor techniques</a:t>
            </a:r>
          </a:p>
        </p:txBody>
      </p:sp>
      <p:pic>
        <p:nvPicPr>
          <p:cNvPr id="4" name="Picture 2">
            <a:extLst>
              <a:ext uri="{FF2B5EF4-FFF2-40B4-BE49-F238E27FC236}">
                <a16:creationId xmlns:a16="http://schemas.microsoft.com/office/drawing/2014/main" id="{040588B9-EB61-C454-E0D5-5B001E72D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8956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Instrumental Variables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831997B-4CB6-0FFD-4022-9893EFE5F812}"/>
              </a:ext>
            </a:extLst>
          </p:cNvPr>
          <p:cNvPicPr>
            <a:picLocks noGrp="1" noChangeAspect="1"/>
          </p:cNvPicPr>
          <p:nvPr>
            <p:ph idx="1"/>
          </p:nvPr>
        </p:nvPicPr>
        <p:blipFill>
          <a:blip r:embed="rId3"/>
          <a:stretch>
            <a:fillRect/>
          </a:stretch>
        </p:blipFill>
        <p:spPr>
          <a:xfrm>
            <a:off x="800100" y="1295400"/>
            <a:ext cx="10058400" cy="4488938"/>
          </a:xfrm>
        </p:spPr>
      </p:pic>
    </p:spTree>
    <p:extLst>
      <p:ext uri="{BB962C8B-B14F-4D97-AF65-F5344CB8AC3E}">
        <p14:creationId xmlns:p14="http://schemas.microsoft.com/office/powerpoint/2010/main" val="154228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a:solidFill>
                  <a:srgbClr val="FFFFFF"/>
                </a:solidFill>
                <a:latin typeface="+mj-lt"/>
              </a:rPr>
              <a:t>Instrumental Variables: Relevance</a:t>
            </a: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ECA2B565-D278-76A8-1438-4DE03E411B42}"/>
              </a:ext>
            </a:extLst>
          </p:cNvPr>
          <p:cNvPicPr>
            <a:picLocks noGrp="1" noChangeAspect="1"/>
          </p:cNvPicPr>
          <p:nvPr>
            <p:ph idx="1"/>
          </p:nvPr>
        </p:nvPicPr>
        <p:blipFill>
          <a:blip r:embed="rId3"/>
          <a:stretch>
            <a:fillRect/>
          </a:stretch>
        </p:blipFill>
        <p:spPr>
          <a:xfrm>
            <a:off x="1097280" y="873624"/>
            <a:ext cx="9594723" cy="3358153"/>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261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Exclusion</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BF81D22-6C80-DF98-9ADF-C02D7D5CB072}"/>
              </a:ext>
            </a:extLst>
          </p:cNvPr>
          <p:cNvPicPr>
            <a:picLocks noGrp="1" noChangeAspect="1"/>
          </p:cNvPicPr>
          <p:nvPr>
            <p:ph idx="1"/>
          </p:nvPr>
        </p:nvPicPr>
        <p:blipFill>
          <a:blip r:embed="rId3"/>
          <a:stretch>
            <a:fillRect/>
          </a:stretch>
        </p:blipFill>
        <p:spPr>
          <a:xfrm>
            <a:off x="533399" y="685800"/>
            <a:ext cx="10592343" cy="3733800"/>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585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Exogeneity</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16AF9C5-29CB-1811-BC0D-8F552C9CD031}"/>
              </a:ext>
            </a:extLst>
          </p:cNvPr>
          <p:cNvPicPr>
            <a:picLocks noGrp="1" noChangeAspect="1"/>
          </p:cNvPicPr>
          <p:nvPr>
            <p:ph idx="1"/>
          </p:nvPr>
        </p:nvPicPr>
        <p:blipFill>
          <a:blip r:embed="rId3"/>
          <a:stretch>
            <a:fillRect/>
          </a:stretch>
        </p:blipFill>
        <p:spPr>
          <a:xfrm>
            <a:off x="1097280" y="921599"/>
            <a:ext cx="9594723" cy="3262203"/>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67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EC42F-425B-CC4D-93AE-8D71AEB61B5C}"/>
              </a:ext>
            </a:extLst>
          </p:cNvPr>
          <p:cNvPicPr>
            <a:picLocks noGrp="1" noChangeAspect="1"/>
          </p:cNvPicPr>
          <p:nvPr>
            <p:ph idx="1"/>
          </p:nvPr>
        </p:nvPicPr>
        <p:blipFill rotWithShape="1">
          <a:blip r:embed="rId3"/>
          <a:srcRect l="1687" t="3955" r="2183"/>
          <a:stretch/>
        </p:blipFill>
        <p:spPr>
          <a:xfrm>
            <a:off x="197224" y="251011"/>
            <a:ext cx="11737700" cy="6364941"/>
          </a:xfrm>
        </p:spPr>
      </p:pic>
    </p:spTree>
    <p:extLst>
      <p:ext uri="{BB962C8B-B14F-4D97-AF65-F5344CB8AC3E}">
        <p14:creationId xmlns:p14="http://schemas.microsoft.com/office/powerpoint/2010/main" val="2458301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769557-D30B-5A45-9CBF-CE7DAF1230E4}"/>
              </a:ext>
            </a:extLst>
          </p:cNvPr>
          <p:cNvPicPr>
            <a:picLocks noGrp="1" noChangeAspect="1"/>
          </p:cNvPicPr>
          <p:nvPr>
            <p:ph idx="1"/>
          </p:nvPr>
        </p:nvPicPr>
        <p:blipFill>
          <a:blip r:embed="rId3"/>
          <a:stretch>
            <a:fillRect/>
          </a:stretch>
        </p:blipFill>
        <p:spPr>
          <a:xfrm>
            <a:off x="0" y="0"/>
            <a:ext cx="11814289" cy="6418416"/>
          </a:xfrm>
        </p:spPr>
      </p:pic>
    </p:spTree>
    <p:extLst>
      <p:ext uri="{BB962C8B-B14F-4D97-AF65-F5344CB8AC3E}">
        <p14:creationId xmlns:p14="http://schemas.microsoft.com/office/powerpoint/2010/main" val="1999292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endParaRPr lang="en-US" sz="2400" b="1" u="sng" dirty="0">
              <a:cs typeface="Times New Roman" panose="02020603050405020304" pitchFamily="18" charset="0"/>
            </a:endParaRPr>
          </a:p>
        </p:txBody>
      </p:sp>
      <p:pic>
        <p:nvPicPr>
          <p:cNvPr id="5" name="Picture 4">
            <a:extLst>
              <a:ext uri="{FF2B5EF4-FFF2-40B4-BE49-F238E27FC236}">
                <a16:creationId xmlns:a16="http://schemas.microsoft.com/office/drawing/2014/main" id="{67BA3DE8-D5B6-C8E3-3D9E-EF2F345104DF}"/>
              </a:ext>
            </a:extLst>
          </p:cNvPr>
          <p:cNvPicPr>
            <a:picLocks noChangeAspect="1"/>
          </p:cNvPicPr>
          <p:nvPr/>
        </p:nvPicPr>
        <p:blipFill>
          <a:blip r:embed="rId3"/>
          <a:stretch>
            <a:fillRect/>
          </a:stretch>
        </p:blipFill>
        <p:spPr>
          <a:xfrm>
            <a:off x="1334814" y="1489521"/>
            <a:ext cx="9144000" cy="5031087"/>
          </a:xfrm>
          <a:prstGeom prst="rect">
            <a:avLst/>
          </a:prstGeom>
        </p:spPr>
      </p:pic>
    </p:spTree>
    <p:extLst>
      <p:ext uri="{BB962C8B-B14F-4D97-AF65-F5344CB8AC3E}">
        <p14:creationId xmlns:p14="http://schemas.microsoft.com/office/powerpoint/2010/main" val="1603033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a:solidFill>
                  <a:srgbClr val="FFFFFF"/>
                </a:solidFill>
                <a:latin typeface="+mj-lt"/>
              </a:rPr>
              <a:t>What’s the DAG here? </a:t>
            </a:r>
          </a:p>
        </p:txBody>
      </p:sp>
      <p:sp>
        <p:nvSpPr>
          <p:cNvPr id="24"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ext&#10;&#10;Description automatically generated">
            <a:extLst>
              <a:ext uri="{FF2B5EF4-FFF2-40B4-BE49-F238E27FC236}">
                <a16:creationId xmlns:a16="http://schemas.microsoft.com/office/drawing/2014/main" id="{57351875-442A-D44E-4F7A-6CF1534AB56C}"/>
              </a:ext>
            </a:extLst>
          </p:cNvPr>
          <p:cNvPicPr>
            <a:picLocks noGrp="1" noChangeAspect="1"/>
          </p:cNvPicPr>
          <p:nvPr>
            <p:ph idx="1"/>
          </p:nvPr>
        </p:nvPicPr>
        <p:blipFill>
          <a:blip r:embed="rId3"/>
          <a:stretch>
            <a:fillRect/>
          </a:stretch>
        </p:blipFill>
        <p:spPr>
          <a:xfrm>
            <a:off x="1007860" y="0"/>
            <a:ext cx="9525000" cy="4953000"/>
          </a:xfrm>
          <a:prstGeom prst="rect">
            <a:avLst/>
          </a:prstGeom>
        </p:spPr>
      </p:pic>
      <p:sp>
        <p:nvSpPr>
          <p:cNvPr id="25"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574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Other Popular IVs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Other popular IVs in the literature: </a:t>
                </a:r>
              </a:p>
              <a:p>
                <a:pPr lvl="1"/>
                <a:r>
                  <a:rPr lang="en-US" sz="2400" dirty="0">
                    <a:cs typeface="Times New Roman" panose="02020603050405020304" pitchFamily="18" charset="0"/>
                  </a:rPr>
                  <a:t>Cigarette tax for smoking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physical function (Leigh and Schembri, 2003)</a:t>
                </a:r>
              </a:p>
              <a:p>
                <a:pPr lvl="1"/>
                <a:r>
                  <a:rPr lang="en-US" sz="2400" dirty="0">
                    <a:cs typeface="Times New Roman" panose="02020603050405020304" pitchFamily="18" charset="0"/>
                  </a:rPr>
                  <a:t>Prison overcrowding for prison populations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rates (Levitt, 1997)</a:t>
                </a:r>
              </a:p>
              <a:p>
                <a:pPr lvl="1"/>
                <a:r>
                  <a:rPr lang="en-US" sz="2400" dirty="0">
                    <a:cs typeface="Times New Roman" panose="02020603050405020304" pitchFamily="18" charset="0"/>
                  </a:rPr>
                  <a:t>Electoral cycles in police hiring for police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(Levitt, 1997)</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DD4ED74-2D2F-C7FB-8E6F-059A75669776}"/>
              </a:ext>
            </a:extLst>
          </p:cNvPr>
          <p:cNvPicPr>
            <a:picLocks noChangeAspect="1"/>
          </p:cNvPicPr>
          <p:nvPr/>
        </p:nvPicPr>
        <p:blipFill>
          <a:blip r:embed="rId4"/>
          <a:stretch>
            <a:fillRect/>
          </a:stretch>
        </p:blipFill>
        <p:spPr>
          <a:xfrm>
            <a:off x="2895600" y="3429000"/>
            <a:ext cx="5486400" cy="2895118"/>
          </a:xfrm>
          <a:prstGeom prst="rect">
            <a:avLst/>
          </a:prstGeom>
        </p:spPr>
      </p:pic>
    </p:spTree>
    <p:extLst>
      <p:ext uri="{BB962C8B-B14F-4D97-AF65-F5344CB8AC3E}">
        <p14:creationId xmlns:p14="http://schemas.microsoft.com/office/powerpoint/2010/main" val="2736039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Using IVs in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52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can also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isolate variation </a:t>
                </a:r>
                <a:r>
                  <a:rPr lang="en-US" sz="2400" dirty="0">
                    <a:cs typeface="Times New Roman" panose="02020603050405020304" pitchFamily="18" charset="0"/>
                  </a:rPr>
                  <a:t>coming only through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r>
                  <a:rPr lang="en-US" sz="2400" dirty="0">
                    <a:cs typeface="Times New Roman" panose="02020603050405020304" pitchFamily="18" charset="0"/>
                  </a:rPr>
                  <a:t>This is called a</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front door approach</a:t>
                </a:r>
                <a:r>
                  <a:rPr lang="en-US" sz="2400" dirty="0">
                    <a:cs typeface="Times New Roman" panose="02020603050405020304" pitchFamily="18" charset="0"/>
                  </a:rPr>
                  <a:t> – mimics an experiment</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33553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2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978100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Since we care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we generally estimate a regression in </a:t>
                </a:r>
                <a:r>
                  <a:rPr lang="en-US" sz="2400" b="1" dirty="0">
                    <a:cs typeface="Times New Roman" panose="02020603050405020304" pitchFamily="18" charset="0"/>
                  </a:rPr>
                  <a:t>two steps:</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First stage: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𝛾</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Second stage: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m:t>
                        </m:r>
                      </m:sub>
                    </m:sSub>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acc>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yields a </a:t>
                </a:r>
                <a:r>
                  <a:rPr lang="en-US" sz="2400" b="1" u="sng" dirty="0">
                    <a:solidFill>
                      <a:schemeClr val="accent2">
                        <a:lumMod val="75000"/>
                      </a:schemeClr>
                    </a:solidFill>
                    <a:cs typeface="Times New Roman" panose="02020603050405020304" pitchFamily="18" charset="0"/>
                  </a:rPr>
                  <a:t>two-stage least squares</a:t>
                </a:r>
                <a:r>
                  <a:rPr lang="en-US" sz="2400" dirty="0">
                    <a:cs typeface="Times New Roman" panose="02020603050405020304" pitchFamily="18" charset="0"/>
                  </a:rPr>
                  <a:t> estimator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num>
                      <m:den>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den>
                    </m:f>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2" descr="RStudio - RStudio">
            <a:extLst>
              <a:ext uri="{FF2B5EF4-FFF2-40B4-BE49-F238E27FC236}">
                <a16:creationId xmlns:a16="http://schemas.microsoft.com/office/drawing/2014/main" id="{9E5411D3-8926-2BC1-0308-E5E8D5F14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63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r="45833"/>
          <a:stretch/>
        </p:blipFill>
        <p:spPr>
          <a:xfrm>
            <a:off x="5562600" y="304800"/>
            <a:ext cx="2971800" cy="6301946"/>
          </a:xfrm>
          <a:prstGeom prst="rect">
            <a:avLst/>
          </a:prstGeom>
        </p:spPr>
      </p:pic>
    </p:spTree>
    <p:extLst>
      <p:ext uri="{BB962C8B-B14F-4D97-AF65-F5344CB8AC3E}">
        <p14:creationId xmlns:p14="http://schemas.microsoft.com/office/powerpoint/2010/main" val="383458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6A55D7D-8ADC-E35E-5B02-C5C7E5B7C431}"/>
              </a:ext>
            </a:extLst>
          </p:cNvPr>
          <p:cNvPicPr>
            <a:picLocks noChangeAspect="1"/>
          </p:cNvPicPr>
          <p:nvPr/>
        </p:nvPicPr>
        <p:blipFill rotWithShape="1">
          <a:blip r:embed="rId4"/>
          <a:srcRect r="20832"/>
          <a:stretch/>
        </p:blipFill>
        <p:spPr>
          <a:xfrm>
            <a:off x="5562600" y="304800"/>
            <a:ext cx="4343400" cy="6301946"/>
          </a:xfrm>
          <a:prstGeom prst="rect">
            <a:avLst/>
          </a:prstGeom>
        </p:spPr>
      </p:pic>
    </p:spTree>
    <p:extLst>
      <p:ext uri="{BB962C8B-B14F-4D97-AF65-F5344CB8AC3E}">
        <p14:creationId xmlns:p14="http://schemas.microsoft.com/office/powerpoint/2010/main" val="836296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The IV approach mimics this adjustment using only exogenous variation!</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r="-185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l="1" r="-2"/>
          <a:stretch/>
        </p:blipFill>
        <p:spPr>
          <a:xfrm>
            <a:off x="5562600" y="304800"/>
            <a:ext cx="5486400" cy="6301946"/>
          </a:xfrm>
          <a:prstGeom prst="rect">
            <a:avLst/>
          </a:prstGeom>
        </p:spPr>
      </p:pic>
    </p:spTree>
    <p:extLst>
      <p:ext uri="{BB962C8B-B14F-4D97-AF65-F5344CB8AC3E}">
        <p14:creationId xmlns:p14="http://schemas.microsoft.com/office/powerpoint/2010/main" val="3847605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spTree>
    <p:extLst>
      <p:ext uri="{BB962C8B-B14F-4D97-AF65-F5344CB8AC3E}">
        <p14:creationId xmlns:p14="http://schemas.microsoft.com/office/powerpoint/2010/main" val="2947192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pic>
        <p:nvPicPr>
          <p:cNvPr id="3" name="Picture 3" descr="Diagram&#10;&#10;Description automatically generated">
            <a:extLst>
              <a:ext uri="{FF2B5EF4-FFF2-40B4-BE49-F238E27FC236}">
                <a16:creationId xmlns:a16="http://schemas.microsoft.com/office/drawing/2014/main" id="{23C4B6DB-8621-E71D-BD03-DD5FF60DE646}"/>
              </a:ext>
            </a:extLst>
          </p:cNvPr>
          <p:cNvPicPr>
            <a:picLocks noChangeAspect="1"/>
          </p:cNvPicPr>
          <p:nvPr/>
        </p:nvPicPr>
        <p:blipFill>
          <a:blip r:embed="rId4"/>
          <a:stretch>
            <a:fillRect/>
          </a:stretch>
        </p:blipFill>
        <p:spPr>
          <a:xfrm>
            <a:off x="2356758" y="932936"/>
            <a:ext cx="6516913" cy="5881128"/>
          </a:xfrm>
          <a:prstGeom prst="rect">
            <a:avLst/>
          </a:prstGeom>
        </p:spPr>
      </p:pic>
    </p:spTree>
    <p:extLst>
      <p:ext uri="{BB962C8B-B14F-4D97-AF65-F5344CB8AC3E}">
        <p14:creationId xmlns:p14="http://schemas.microsoft.com/office/powerpoint/2010/main" val="2994063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C4F7DE7F-0E32-5375-ADA7-9CB49BD9463E}"/>
              </a:ext>
            </a:extLst>
          </p:cNvPr>
          <p:cNvPicPr>
            <a:picLocks noGrp="1" noChangeAspect="1"/>
          </p:cNvPicPr>
          <p:nvPr>
            <p:ph idx="1"/>
          </p:nvPr>
        </p:nvPicPr>
        <p:blipFill>
          <a:blip r:embed="rId3"/>
          <a:stretch>
            <a:fillRect/>
          </a:stretch>
        </p:blipFill>
        <p:spPr>
          <a:xfrm>
            <a:off x="1885043" y="1132756"/>
            <a:ext cx="6743699" cy="5544987"/>
          </a:xfrm>
        </p:spPr>
      </p:pic>
    </p:spTree>
    <p:extLst>
      <p:ext uri="{BB962C8B-B14F-4D97-AF65-F5344CB8AC3E}">
        <p14:creationId xmlns:p14="http://schemas.microsoft.com/office/powerpoint/2010/main" val="1394731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51872296-12AC-0921-0ADE-451E37E4826A}"/>
              </a:ext>
            </a:extLst>
          </p:cNvPr>
          <p:cNvPicPr>
            <a:picLocks noGrp="1" noChangeAspect="1"/>
          </p:cNvPicPr>
          <p:nvPr>
            <p:ph idx="1"/>
          </p:nvPr>
        </p:nvPicPr>
        <p:blipFill>
          <a:blip r:embed="rId3"/>
          <a:stretch>
            <a:fillRect/>
          </a:stretch>
        </p:blipFill>
        <p:spPr>
          <a:xfrm>
            <a:off x="2041995" y="912586"/>
            <a:ext cx="7080471" cy="5721122"/>
          </a:xfrm>
        </p:spPr>
      </p:pic>
    </p:spTree>
    <p:extLst>
      <p:ext uri="{BB962C8B-B14F-4D97-AF65-F5344CB8AC3E}">
        <p14:creationId xmlns:p14="http://schemas.microsoft.com/office/powerpoint/2010/main" val="801696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BEEB075E-AEE4-C314-A73C-8F1290D98014}"/>
              </a:ext>
            </a:extLst>
          </p:cNvPr>
          <p:cNvPicPr>
            <a:picLocks noGrp="1" noChangeAspect="1"/>
          </p:cNvPicPr>
          <p:nvPr>
            <p:ph idx="1"/>
          </p:nvPr>
        </p:nvPicPr>
        <p:blipFill>
          <a:blip r:embed="rId3"/>
          <a:stretch>
            <a:fillRect/>
          </a:stretch>
        </p:blipFill>
        <p:spPr>
          <a:xfrm>
            <a:off x="2176861" y="967014"/>
            <a:ext cx="6556739" cy="5902551"/>
          </a:xfrm>
        </p:spPr>
      </p:pic>
    </p:spTree>
    <p:extLst>
      <p:ext uri="{BB962C8B-B14F-4D97-AF65-F5344CB8AC3E}">
        <p14:creationId xmlns:p14="http://schemas.microsoft.com/office/powerpoint/2010/main" val="8311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Open up the (Right) Gates!</a:t>
            </a:r>
            <a:endParaRPr lang="en-US" sz="3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08185DA-48EE-9634-6C1F-C3A8EA600A8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7664"/>
          <a:stretch/>
        </p:blipFill>
        <p:spPr bwMode="auto">
          <a:xfrm>
            <a:off x="2857500" y="1007690"/>
            <a:ext cx="6515100" cy="641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239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F294CA7B-F6BA-3B06-03B9-34BD40286271}"/>
              </a:ext>
            </a:extLst>
          </p:cNvPr>
          <p:cNvPicPr>
            <a:picLocks noGrp="1" noChangeAspect="1"/>
          </p:cNvPicPr>
          <p:nvPr>
            <p:ph idx="1"/>
          </p:nvPr>
        </p:nvPicPr>
        <p:blipFill>
          <a:blip r:embed="rId3"/>
          <a:stretch>
            <a:fillRect/>
          </a:stretch>
        </p:blipFill>
        <p:spPr>
          <a:xfrm>
            <a:off x="1883283" y="912586"/>
            <a:ext cx="6862681" cy="5766479"/>
          </a:xfrm>
        </p:spPr>
      </p:pic>
    </p:spTree>
    <p:extLst>
      <p:ext uri="{BB962C8B-B14F-4D97-AF65-F5344CB8AC3E}">
        <p14:creationId xmlns:p14="http://schemas.microsoft.com/office/powerpoint/2010/main" val="325941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latin typeface="Times New Roman"/>
                <a:cs typeface="Times New Roman"/>
              </a:rPr>
              <a:t>Interpreting and Implementing IV</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2941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A454F61F-F920-805D-F115-EE4C67D43FC4}"/>
              </a:ext>
            </a:extLst>
          </p:cNvPr>
          <p:cNvPicPr>
            <a:picLocks noChangeAspect="1"/>
          </p:cNvPicPr>
          <p:nvPr/>
        </p:nvPicPr>
        <p:blipFill>
          <a:blip r:embed="rId3"/>
          <a:stretch>
            <a:fillRect/>
          </a:stretch>
        </p:blipFill>
        <p:spPr>
          <a:xfrm>
            <a:off x="800100" y="1472274"/>
            <a:ext cx="10058400" cy="3913451"/>
          </a:xfrm>
          <a:prstGeom prst="rect">
            <a:avLst/>
          </a:prstGeom>
        </p:spPr>
      </p:pic>
    </p:spTree>
    <p:extLst>
      <p:ext uri="{BB962C8B-B14F-4D97-AF65-F5344CB8AC3E}">
        <p14:creationId xmlns:p14="http://schemas.microsoft.com/office/powerpoint/2010/main" val="296579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first assumption is </a:t>
                </a:r>
                <a:r>
                  <a:rPr lang="en-US" sz="2400" b="1" dirty="0">
                    <a:solidFill>
                      <a:schemeClr val="accent2">
                        <a:lumMod val="75000"/>
                      </a:schemeClr>
                    </a:solidFill>
                    <a:cs typeface="Times New Roman" panose="02020603050405020304" pitchFamily="18" charset="0"/>
                  </a:rPr>
                  <a:t>testable: </a:t>
                </a:r>
                <a:r>
                  <a:rPr lang="en-US" sz="2400" dirty="0">
                    <a:cs typeface="Times New Roman" panose="02020603050405020304" pitchFamily="18" charset="0"/>
                  </a:rPr>
                  <a:t>what is the correlation </a:t>
                </a:r>
                <a:r>
                  <a:rPr lang="en-US" sz="2400" dirty="0">
                    <a:solidFill>
                      <a:schemeClr val="tx1"/>
                    </a:solidFill>
                    <a:cs typeface="Times New Roman" panose="02020603050405020304" pitchFamily="18" charset="0"/>
                  </a:rPr>
                  <a:t>between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and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a:t>
                </a:r>
              </a:p>
              <a:p>
                <a:r>
                  <a:rPr lang="en-US" sz="2400" dirty="0">
                    <a:cs typeface="Times New Roman" panose="02020603050405020304" pitchFamily="18" charset="0"/>
                  </a:rPr>
                  <a:t>Instrument needs to be sufficiently</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strong</a:t>
                </a:r>
              </a:p>
              <a:p>
                <a:pPr lvl="1"/>
                <a:r>
                  <a:rPr lang="en-US" sz="2400" dirty="0">
                    <a:cs typeface="Times New Roman" panose="02020603050405020304" pitchFamily="18" charset="0"/>
                  </a:rPr>
                  <a:t>Weak instrument problem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lots of variation in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r>
                  <a:rPr lang="en-US" sz="2400" b="1" i="1" dirty="0">
                    <a:solidFill>
                      <a:schemeClr val="accent2">
                        <a:lumMod val="75000"/>
                      </a:schemeClr>
                    </a:solidFill>
                    <a:cs typeface="Times New Roman" panose="02020603050405020304" pitchFamily="18" charset="0"/>
                  </a:rPr>
                  <a:t>F-</a:t>
                </a:r>
                <a:r>
                  <a:rPr lang="en-US" sz="2400" b="1" dirty="0">
                    <a:solidFill>
                      <a:schemeClr val="accent2">
                        <a:lumMod val="75000"/>
                      </a:schemeClr>
                    </a:solidFill>
                    <a:cs typeface="Times New Roman" panose="02020603050405020304" pitchFamily="18" charset="0"/>
                  </a:rPr>
                  <a:t>statistic rule: </a:t>
                </a:r>
                <a:r>
                  <a:rPr lang="en-US" sz="2400" dirty="0">
                    <a:solidFill>
                      <a:schemeClr val="tx1"/>
                    </a:solidFill>
                    <a:cs typeface="Times New Roman" panose="02020603050405020304" pitchFamily="18" charset="0"/>
                  </a:rPr>
                  <a:t>If you regress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b="1" i="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on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t>
                </a:r>
                <a:r>
                  <a:rPr lang="en-US" sz="2400" dirty="0">
                    <a:solidFill>
                      <a:schemeClr val="accent2">
                        <a:lumMod val="75000"/>
                      </a:schemeClr>
                    </a:solidFill>
                    <a:cs typeface="Times New Roman" panose="02020603050405020304" pitchFamily="18" charset="0"/>
                  </a:rPr>
                  <a:t>should get an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𝑭</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&gt;</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𝟏𝟎𝟒</m:t>
                    </m:r>
                  </m:oMath>
                </a14:m>
                <a:endParaRPr lang="en-US" sz="2400" b="1" i="1" dirty="0">
                  <a:solidFill>
                    <a:schemeClr val="accent2">
                      <a:lumMod val="75000"/>
                    </a:schemeClr>
                  </a:solidFill>
                  <a:cs typeface="Times New Roman" panose="02020603050405020304" pitchFamily="18" charset="0"/>
                </a:endParaRPr>
              </a:p>
              <a:p>
                <a:pPr lvl="1"/>
                <a:r>
                  <a:rPr lang="en-US" sz="2400" dirty="0">
                    <a:solidFill>
                      <a:schemeClr val="tx1"/>
                    </a:solidFill>
                    <a:cs typeface="Times New Roman" panose="02020603050405020304" pitchFamily="18" charset="0"/>
                  </a:rPr>
                  <a:t>This seems to be a moving target these days (link to paper)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82B2D66-6ACE-9717-85C9-72CE284041E8}"/>
              </a:ext>
            </a:extLst>
          </p:cNvPr>
          <p:cNvPicPr>
            <a:picLocks noChangeAspect="1"/>
          </p:cNvPicPr>
          <p:nvPr/>
        </p:nvPicPr>
        <p:blipFill>
          <a:blip r:embed="rId4"/>
          <a:stretch>
            <a:fillRect/>
          </a:stretch>
        </p:blipFill>
        <p:spPr>
          <a:xfrm>
            <a:off x="1449673" y="1066801"/>
            <a:ext cx="8914281" cy="1709056"/>
          </a:xfrm>
          <a:prstGeom prst="rect">
            <a:avLst/>
          </a:prstGeom>
        </p:spPr>
      </p:pic>
    </p:spTree>
    <p:extLst>
      <p:ext uri="{BB962C8B-B14F-4D97-AF65-F5344CB8AC3E}">
        <p14:creationId xmlns:p14="http://schemas.microsoft.com/office/powerpoint/2010/main" val="1883712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Current Research Alert: First-Stage Tests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6F103200-64F4-83B7-6893-E2538DB17B94}"/>
              </a:ext>
            </a:extLst>
          </p:cNvPr>
          <p:cNvPicPr>
            <a:picLocks noChangeAspect="1"/>
          </p:cNvPicPr>
          <p:nvPr/>
        </p:nvPicPr>
        <p:blipFill>
          <a:blip r:embed="rId3"/>
          <a:stretch>
            <a:fillRect/>
          </a:stretch>
        </p:blipFill>
        <p:spPr>
          <a:xfrm>
            <a:off x="914400" y="962232"/>
            <a:ext cx="7315200" cy="5648015"/>
          </a:xfrm>
          <a:prstGeom prst="rect">
            <a:avLst/>
          </a:prstGeom>
        </p:spPr>
      </p:pic>
    </p:spTree>
    <p:extLst>
      <p:ext uri="{BB962C8B-B14F-4D97-AF65-F5344CB8AC3E}">
        <p14:creationId xmlns:p14="http://schemas.microsoft.com/office/powerpoint/2010/main" val="1503207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828799"/>
                <a:ext cx="9984829" cy="4379389"/>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second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Why can’t we just regress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a:t>
                </a:r>
              </a:p>
              <a:p>
                <a:r>
                  <a:rPr lang="en-US" sz="2400" dirty="0">
                    <a:cs typeface="Times New Roman" panose="02020603050405020304" pitchFamily="18" charset="0"/>
                  </a:rPr>
                  <a:t>Instead, need to argue (e.g., based on previous work) something about randomness</a:t>
                </a:r>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828799"/>
                <a:ext cx="9984829" cy="4379389"/>
              </a:xfrm>
              <a:blipFill>
                <a:blip r:embed="rId3"/>
                <a:stretch>
                  <a:fillRect l="-4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2C3428F-61F3-E934-B8BE-701496EBCA51}"/>
              </a:ext>
            </a:extLst>
          </p:cNvPr>
          <p:cNvPicPr>
            <a:picLocks noChangeAspect="1"/>
          </p:cNvPicPr>
          <p:nvPr/>
        </p:nvPicPr>
        <p:blipFill>
          <a:blip r:embed="rId4"/>
          <a:stretch>
            <a:fillRect/>
          </a:stretch>
        </p:blipFill>
        <p:spPr>
          <a:xfrm>
            <a:off x="1042714" y="951346"/>
            <a:ext cx="9728200" cy="2451100"/>
          </a:xfrm>
          <a:prstGeom prst="rect">
            <a:avLst/>
          </a:prstGeom>
        </p:spPr>
      </p:pic>
    </p:spTree>
    <p:extLst>
      <p:ext uri="{BB962C8B-B14F-4D97-AF65-F5344CB8AC3E}">
        <p14:creationId xmlns:p14="http://schemas.microsoft.com/office/powerpoint/2010/main" val="3287611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895600"/>
            <a:ext cx="9984829" cy="3312588"/>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third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No data on confounders in the first place!</a:t>
            </a:r>
          </a:p>
          <a:p>
            <a:r>
              <a:rPr lang="en-US" sz="2400" dirty="0">
                <a:cs typeface="Times New Roman" panose="02020603050405020304" pitchFamily="18" charset="0"/>
              </a:rPr>
              <a:t>Again, based on argument about why this assumption is satisfied</a:t>
            </a:r>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F8970FCD-7DDB-F4D6-60D3-BACD0CBF0D20}"/>
              </a:ext>
            </a:extLst>
          </p:cNvPr>
          <p:cNvPicPr>
            <a:picLocks noChangeAspect="1"/>
          </p:cNvPicPr>
          <p:nvPr/>
        </p:nvPicPr>
        <p:blipFill>
          <a:blip r:embed="rId3"/>
          <a:stretch>
            <a:fillRect/>
          </a:stretch>
        </p:blipFill>
        <p:spPr>
          <a:xfrm>
            <a:off x="1292771" y="962232"/>
            <a:ext cx="9613900" cy="3505200"/>
          </a:xfrm>
          <a:prstGeom prst="rect">
            <a:avLst/>
          </a:prstGeom>
        </p:spPr>
      </p:pic>
    </p:spTree>
    <p:extLst>
      <p:ext uri="{BB962C8B-B14F-4D97-AF65-F5344CB8AC3E}">
        <p14:creationId xmlns:p14="http://schemas.microsoft.com/office/powerpoint/2010/main" val="4019848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Visualizing Validity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3077029"/>
                <a:ext cx="9984829" cy="3312588"/>
              </a:xfrm>
            </p:spPr>
            <p:txBody>
              <a:bodyPr vert="horz" lIns="91440" tIns="45720" rIns="91440" bIns="45720" rtlCol="0" anchor="t">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dirty="0">
                    <a:latin typeface="Times New Roman"/>
                    <a:cs typeface="Times New Roman"/>
                  </a:rPr>
                  <a:t>What paths need to be closed for </a:t>
                </a:r>
                <a14:m>
                  <m:oMath xmlns:m="http://schemas.openxmlformats.org/officeDocument/2006/math">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 </m:t>
                    </m:r>
                  </m:oMath>
                </a14:m>
                <a:r>
                  <a:rPr lang="en-US" sz="2400" dirty="0">
                    <a:latin typeface="Times New Roman"/>
                    <a:cs typeface="Times New Roman"/>
                  </a:rPr>
                  <a:t>to be an acceptable IV for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a:t>
                </a:r>
                <a:endParaRPr lang="en-US" dirty="0"/>
              </a:p>
              <a:p>
                <a:pPr marL="457200" indent="-457200">
                  <a:buAutoNum type="arabicPeriod"/>
                </a:pPr>
                <a:r>
                  <a:rPr lang="en-US" sz="2400" dirty="0">
                    <a:latin typeface="Times New Roman"/>
                    <a:cs typeface="Times New Roman"/>
                  </a:rPr>
                  <a:t>All paths from </a:t>
                </a:r>
                <a14:m>
                  <m:oMath xmlns:m="http://schemas.openxmlformats.org/officeDocument/2006/math">
                    <m:r>
                      <a:rPr lang="en-US" sz="2400" b="0" i="1" smtClean="0">
                        <a:latin typeface="Cambria Math" panose="02040503050406030204" pitchFamily="18" charset="0"/>
                        <a:cs typeface="Times New Roman"/>
                      </a:rPr>
                      <m:t>𝑍</m:t>
                    </m:r>
                  </m:oMath>
                </a14:m>
                <a:r>
                  <a:rPr lang="en-US" sz="2400" dirty="0">
                    <a:latin typeface="Times New Roman"/>
                    <a:cs typeface="Times New Roman"/>
                  </a:rPr>
                  <a:t> to </a:t>
                </a:r>
                <a14:m>
                  <m:oMath xmlns:m="http://schemas.openxmlformats.org/officeDocument/2006/math">
                    <m:r>
                      <a:rPr lang="en-US" sz="2400" b="0" i="1" smtClean="0">
                        <a:latin typeface="Cambria Math" panose="02040503050406030204" pitchFamily="18" charset="0"/>
                        <a:cs typeface="Times New Roman"/>
                      </a:rPr>
                      <m:t>𝑌</m:t>
                    </m:r>
                  </m:oMath>
                </a14:m>
                <a:r>
                  <a:rPr lang="en-US" sz="2400" dirty="0">
                    <a:latin typeface="Times New Roman"/>
                    <a:cs typeface="Times New Roman"/>
                  </a:rPr>
                  <a:t> through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 are okay</a:t>
                </a:r>
                <a:endParaRPr lang="en-US" sz="2400" dirty="0">
                  <a:solidFill>
                    <a:schemeClr val="tx1"/>
                  </a:solidFill>
                  <a:cs typeface="Times New Roman" panose="02020603050405020304" pitchFamily="18" charset="0"/>
                </a:endParaRPr>
              </a:p>
              <a:p>
                <a:pPr marL="457200" indent="-457200">
                  <a:buAutoNum type="arabicPeriod"/>
                </a:pPr>
                <a:r>
                  <a:rPr lang="en-US" sz="2400" dirty="0">
                    <a:latin typeface="Times New Roman"/>
                    <a:cs typeface="Times New Roman"/>
                  </a:rPr>
                  <a:t>The endogeneity (</a:t>
                </a:r>
                <a14:m>
                  <m:oMath xmlns:m="http://schemas.openxmlformats.org/officeDocument/2006/math">
                    <m:r>
                      <a:rPr lang="en-US" sz="2400" b="0" i="1" smtClean="0">
                        <a:latin typeface="Cambria Math" panose="02040503050406030204" pitchFamily="18" charset="0"/>
                        <a:cs typeface="Times New Roman"/>
                      </a:rPr>
                      <m:t>𝐷</m:t>
                    </m:r>
                  </m:oMath>
                </a14:m>
                <a:r>
                  <a:rPr lang="en-US" sz="2400" dirty="0">
                    <a:latin typeface="Times New Roman"/>
                    <a:cs typeface="Times New Roman"/>
                  </a:rPr>
                  <a:t>) doesn't matter any more either!</a:t>
                </a:r>
                <a:endParaRPr lang="en-US" sz="2400" dirty="0">
                  <a:cs typeface="Times New Roman" panose="02020603050405020304" pitchFamily="18" charset="0"/>
                </a:endParaRPr>
              </a:p>
              <a:p>
                <a:pPr marL="457200" indent="-457200">
                  <a:buAutoNum type="arabicPeriod"/>
                </a:pPr>
                <a:r>
                  <a:rPr lang="en-US" sz="2400" dirty="0">
                    <a:latin typeface="Times New Roman"/>
                    <a:cs typeface="Times New Roman"/>
                  </a:rPr>
                  <a:t>But there are two paths that are a problem. Which?</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3077029"/>
                <a:ext cx="9984829" cy="3312588"/>
              </a:xfrm>
              <a:blipFill>
                <a:blip r:embed="rId3"/>
                <a:stretch>
                  <a:fillRect l="-916" b="-737"/>
                </a:stretch>
              </a:blipFill>
            </p:spPr>
            <p:txBody>
              <a:bodyPr/>
              <a:lstStyle/>
              <a:p>
                <a:r>
                  <a:rPr lang="en-US">
                    <a:noFill/>
                  </a:rPr>
                  <a:t> </a:t>
                </a:r>
              </a:p>
            </p:txBody>
          </p:sp>
        </mc:Fallback>
      </mc:AlternateContent>
      <p:pic>
        <p:nvPicPr>
          <p:cNvPr id="4" name="Picture 4">
            <a:extLst>
              <a:ext uri="{FF2B5EF4-FFF2-40B4-BE49-F238E27FC236}">
                <a16:creationId xmlns:a16="http://schemas.microsoft.com/office/drawing/2014/main" id="{85374FBF-019C-49A6-DF5A-1C6F28A92845}"/>
              </a:ext>
            </a:extLst>
          </p:cNvPr>
          <p:cNvPicPr>
            <a:picLocks noChangeAspect="1"/>
          </p:cNvPicPr>
          <p:nvPr/>
        </p:nvPicPr>
        <p:blipFill>
          <a:blip r:embed="rId4"/>
          <a:stretch>
            <a:fillRect/>
          </a:stretch>
        </p:blipFill>
        <p:spPr>
          <a:xfrm>
            <a:off x="2764971" y="901273"/>
            <a:ext cx="5446485" cy="3313739"/>
          </a:xfrm>
          <a:prstGeom prst="rect">
            <a:avLst/>
          </a:prstGeom>
        </p:spPr>
      </p:pic>
    </p:spTree>
    <p:extLst>
      <p:ext uri="{BB962C8B-B14F-4D97-AF65-F5344CB8AC3E}">
        <p14:creationId xmlns:p14="http://schemas.microsoft.com/office/powerpoint/2010/main" val="1789355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6AE12EB-447C-7D26-C5DA-9E0014C4327C}"/>
              </a:ext>
            </a:extLst>
          </p:cNvPr>
          <p:cNvPicPr>
            <a:picLocks noChangeAspect="1"/>
          </p:cNvPicPr>
          <p:nvPr/>
        </p:nvPicPr>
        <p:blipFill>
          <a:blip r:embed="rId3"/>
          <a:stretch>
            <a:fillRect/>
          </a:stretch>
        </p:blipFill>
        <p:spPr>
          <a:xfrm>
            <a:off x="800100" y="1371968"/>
            <a:ext cx="10058400" cy="4114064"/>
          </a:xfrm>
          <a:prstGeom prst="rect">
            <a:avLst/>
          </a:prstGeom>
        </p:spPr>
      </p:pic>
    </p:spTree>
    <p:extLst>
      <p:ext uri="{BB962C8B-B14F-4D97-AF65-F5344CB8AC3E}">
        <p14:creationId xmlns:p14="http://schemas.microsoft.com/office/powerpoint/2010/main" val="1108663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It is unlikely that any personal characteristic can be used as a strong instrumental variable</a:t>
            </a:r>
          </a:p>
          <a:p>
            <a:r>
              <a:rPr lang="en-US" sz="2400" dirty="0">
                <a:latin typeface="Times New Roman"/>
                <a:cs typeface="Times New Roman"/>
              </a:rPr>
              <a:t>Most good instruments come from: </a:t>
            </a:r>
          </a:p>
          <a:p>
            <a:pPr lvl="1"/>
            <a:r>
              <a:rPr lang="en-US" sz="2400" spc="10" dirty="0">
                <a:solidFill>
                  <a:srgbClr val="000000"/>
                </a:solidFill>
                <a:latin typeface="Times New Roman"/>
                <a:cs typeface="Times New Roman"/>
              </a:rPr>
              <a:t>Real randomization (blood type)</a:t>
            </a:r>
          </a:p>
          <a:p>
            <a:pPr lvl="1"/>
            <a:r>
              <a:rPr lang="en-US" sz="2400" spc="10" dirty="0">
                <a:solidFill>
                  <a:srgbClr val="000000"/>
                </a:solidFill>
                <a:latin typeface="Times New Roman"/>
                <a:cs typeface="Times New Roman"/>
              </a:rPr>
              <a:t>“Mendelian randomization”: parent genes produce "random" children</a:t>
            </a:r>
            <a:endParaRPr lang="en-US" sz="2400" dirty="0">
              <a:latin typeface="Times New Roman"/>
              <a:cs typeface="Times New Roman"/>
            </a:endParaRPr>
          </a:p>
          <a:p>
            <a:pPr lvl="1"/>
            <a:r>
              <a:rPr lang="en-US" sz="2400" dirty="0">
                <a:latin typeface="Times New Roman"/>
                <a:cs typeface="Times New Roman"/>
              </a:rPr>
              <a:t>Unexpected correlations – a variable you would never expect had anything to do with assigning treatment ("a good instrument should feel weird")</a:t>
            </a:r>
          </a:p>
          <a:p>
            <a:r>
              <a:rPr lang="en-US" sz="2400" dirty="0">
                <a:latin typeface="Times New Roman"/>
                <a:cs typeface="Times New Roman"/>
              </a:rPr>
              <a:t>Think about regional characteristics (unemployment rate), policies (blood type; cigarette tax), “natural” features (proximity)</a:t>
            </a:r>
          </a:p>
          <a:p>
            <a:r>
              <a:rPr lang="en-US" sz="2400" dirty="0">
                <a:latin typeface="Times New Roman"/>
                <a:cs typeface="Times New Roman"/>
              </a:rPr>
              <a:t>Clever instruments are likely to be </a:t>
            </a:r>
            <a:r>
              <a:rPr lang="en-US" sz="2400" b="1" dirty="0">
                <a:solidFill>
                  <a:schemeClr val="accent3">
                    <a:lumMod val="75000"/>
                  </a:schemeClr>
                </a:solidFill>
                <a:latin typeface="Times New Roman"/>
                <a:cs typeface="Times New Roman"/>
              </a:rPr>
              <a:t>extremely context-dependent!</a:t>
            </a: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67305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Endogeneity</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b="1" dirty="0">
                <a:solidFill>
                  <a:schemeClr val="accent2">
                    <a:lumMod val="75000"/>
                  </a:schemeClr>
                </a:solidFill>
                <a:latin typeface="Times New Roman"/>
                <a:cs typeface="Times New Roman"/>
              </a:rPr>
              <a:t>Report relevance: </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lvl="1"/>
            <a:endParaRPr lang="en-US" sz="2400" dirty="0">
              <a:cs typeface="Times New Roman" panose="02020603050405020304" pitchFamily="18" charset="0"/>
            </a:endParaRPr>
          </a:p>
        </p:txBody>
      </p:sp>
    </p:spTree>
    <p:extLst>
      <p:ext uri="{BB962C8B-B14F-4D97-AF65-F5344CB8AC3E}">
        <p14:creationId xmlns:p14="http://schemas.microsoft.com/office/powerpoint/2010/main" val="3576198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b="1" dirty="0">
                <a:solidFill>
                  <a:schemeClr val="accent2">
                    <a:lumMod val="75000"/>
                  </a:schemeClr>
                </a:solidFill>
                <a:latin typeface="Times New Roman"/>
                <a:cs typeface="Times New Roman"/>
              </a:rPr>
              <a:t>Correct for weak instrument problems</a:t>
            </a:r>
            <a:endParaRPr lang="en-US" sz="2400"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There are </a:t>
            </a:r>
            <a:r>
              <a:rPr lang="en-US" sz="2400" spc="10" dirty="0">
                <a:solidFill>
                  <a:srgbClr val="000000"/>
                </a:solidFill>
                <a:latin typeface="Times New Roman"/>
                <a:cs typeface="Times New Roman"/>
                <a:hlinkClick r:id="rId4"/>
              </a:rPr>
              <a:t>bias correction tests and methods</a:t>
            </a:r>
            <a:r>
              <a:rPr lang="en-US" sz="2400" spc="10" dirty="0">
                <a:solidFill>
                  <a:srgbClr val="000000"/>
                </a:solidFill>
                <a:latin typeface="Times New Roman"/>
                <a:cs typeface="Times New Roman"/>
              </a:rPr>
              <a:t> </a:t>
            </a:r>
            <a:endParaRPr lang="en-US" sz="2400" dirty="0">
              <a:solidFill>
                <a:srgbClr val="000000"/>
              </a:solidFill>
              <a:latin typeface="Times New Roman"/>
              <a:cs typeface="Times New Roman"/>
            </a:endParaRPr>
          </a:p>
          <a:p>
            <a:pPr lvl="1"/>
            <a:r>
              <a:rPr lang="en-US" sz="2400" spc="10" dirty="0">
                <a:solidFill>
                  <a:srgbClr val="000000"/>
                </a:solidFill>
                <a:latin typeface="Times New Roman"/>
                <a:cs typeface="Times New Roman"/>
              </a:rPr>
              <a:t>These corrections aren't universally accepted</a:t>
            </a:r>
            <a:endParaRPr lang="en-US" sz="2400" spc="10" dirty="0">
              <a:solidFill>
                <a:srgbClr val="000000"/>
              </a:solidFill>
              <a:cs typeface="Times New Roman" panose="02020603050405020304" pitchFamily="18" charset="0"/>
            </a:endParaRPr>
          </a:p>
          <a:p>
            <a:pPr lvl="1"/>
            <a:r>
              <a:rPr lang="en-US" sz="2400" spc="10" dirty="0">
                <a:solidFill>
                  <a:srgbClr val="000000"/>
                </a:solidFill>
                <a:latin typeface="Times New Roman"/>
                <a:cs typeface="Times New Roman"/>
              </a:rPr>
              <a:t>Generally, they blow up your standard errors too much to be useful anyway</a:t>
            </a: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78F2922B-B767-FFB2-FCC9-28E1B7234E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991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dirty="0">
                    <a:latin typeface="Times New Roman"/>
                    <a:cs typeface="Times New Roman"/>
                  </a:rPr>
                  <a:t>Correct for weak instrument problems</a:t>
                </a:r>
              </a:p>
              <a:p>
                <a:pPr marL="457200" lvl="1">
                  <a:buFont typeface="Wingdings 2" pitchFamily="34" charset="0"/>
                  <a:buChar char=""/>
                </a:pPr>
                <a:r>
                  <a:rPr lang="en-US" sz="2400" dirty="0">
                    <a:latin typeface="Times New Roman"/>
                    <a:cs typeface="Times New Roman"/>
                  </a:rPr>
                  <a:t>There are </a:t>
                </a:r>
                <a:r>
                  <a:rPr lang="en-US" sz="2400" dirty="0">
                    <a:latin typeface="Times New Roman"/>
                    <a:cs typeface="Times New Roman"/>
                    <a:hlinkClick r:id="rId4"/>
                  </a:rPr>
                  <a:t>bias correction tests and methods</a:t>
                </a:r>
                <a:r>
                  <a:rPr lang="en-US" sz="2400" dirty="0">
                    <a:latin typeface="Times New Roman"/>
                    <a:cs typeface="Times New Roman"/>
                  </a:rPr>
                  <a:t> </a:t>
                </a:r>
              </a:p>
              <a:p>
                <a:pPr marL="457200" lvl="1">
                  <a:buFont typeface="Wingdings 2" pitchFamily="34" charset="0"/>
                  <a:buChar char=""/>
                </a:pPr>
                <a:r>
                  <a:rPr lang="en-US" sz="2400" dirty="0">
                    <a:latin typeface="Times New Roman"/>
                    <a:cs typeface="Times New Roman"/>
                  </a:rPr>
                  <a:t>These corrections aren't universally accepted</a:t>
                </a:r>
              </a:p>
              <a:p>
                <a:pPr marL="457200" lvl="1">
                  <a:buFont typeface="Wingdings 2" pitchFamily="34" charset="0"/>
                  <a:buChar char=""/>
                </a:pPr>
                <a:r>
                  <a:rPr lang="en-US" sz="2400" dirty="0">
                    <a:cs typeface="Times New Roman" panose="02020603050405020304" pitchFamily="18" charset="0"/>
                  </a:rPr>
                  <a:t>Generally, they blow up your standard errors too much to be useful anyway</a:t>
                </a:r>
                <a:endParaRPr lang="en-US" sz="2400" dirty="0"/>
              </a:p>
              <a:p>
                <a:pPr marL="457200" indent="-457200">
                  <a:buAutoNum type="arabicPeriod"/>
                </a:pPr>
                <a:r>
                  <a:rPr lang="en-US" sz="2400" b="1" dirty="0">
                    <a:solidFill>
                      <a:schemeClr val="accent2">
                        <a:lumMod val="75000"/>
                      </a:schemeClr>
                    </a:solidFill>
                    <a:latin typeface="Times New Roman"/>
                    <a:cs typeface="Times New Roman"/>
                  </a:rPr>
                  <a:t>Defend validity</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Hard to justify </a:t>
                </a:r>
                <a14:m>
                  <m:oMath xmlns:m="http://schemas.openxmlformats.org/officeDocument/2006/math">
                    <m:r>
                      <a:rPr lang="en-US" sz="2400" b="0" i="1" spc="10" smtClean="0">
                        <a:solidFill>
                          <a:srgbClr val="000000"/>
                        </a:solidFill>
                        <a:latin typeface="Cambria Math" panose="02040503050406030204" pitchFamily="18" charset="0"/>
                        <a:cs typeface="Times New Roman"/>
                      </a:rPr>
                      <m:t>𝑍</m:t>
                    </m:r>
                  </m:oMath>
                </a14:m>
                <a:r>
                  <a:rPr lang="en-US" sz="2400" spc="10" dirty="0">
                    <a:solidFill>
                      <a:srgbClr val="000000"/>
                    </a:solidFill>
                    <a:latin typeface="Times New Roman"/>
                    <a:cs typeface="Times New Roman"/>
                  </a:rPr>
                  <a:t> isn't related to </a:t>
                </a:r>
                <a14:m>
                  <m:oMath xmlns:m="http://schemas.openxmlformats.org/officeDocument/2006/math">
                    <m:r>
                      <a:rPr lang="en-US" sz="2400" b="0" i="1" spc="10" smtClean="0">
                        <a:solidFill>
                          <a:srgbClr val="000000"/>
                        </a:solidFill>
                        <a:latin typeface="Cambria Math" panose="02040503050406030204" pitchFamily="18" charset="0"/>
                        <a:cs typeface="Times New Roman"/>
                      </a:rPr>
                      <m:t>𝑌</m:t>
                    </m:r>
                  </m:oMath>
                </a14:m>
                <a:r>
                  <a:rPr lang="en-US" sz="2400" spc="10" dirty="0">
                    <a:solidFill>
                      <a:srgbClr val="000000"/>
                    </a:solidFill>
                    <a:latin typeface="Times New Roman"/>
                    <a:cs typeface="Times New Roman"/>
                  </a:rPr>
                  <a:t> </a:t>
                </a:r>
                <a:r>
                  <a:rPr lang="en-US" sz="2400" i="1" spc="10" dirty="0">
                    <a:solidFill>
                      <a:srgbClr val="000000"/>
                    </a:solidFill>
                    <a:latin typeface="Times New Roman"/>
                    <a:cs typeface="Times New Roman"/>
                  </a:rPr>
                  <a:t>at all </a:t>
                </a:r>
                <a:r>
                  <a:rPr lang="en-US" sz="2400" spc="10" dirty="0">
                    <a:solidFill>
                      <a:srgbClr val="000000"/>
                    </a:solidFill>
                    <a:latin typeface="Times New Roman"/>
                    <a:cs typeface="Times New Roman"/>
                  </a:rPr>
                  <a:t>except through </a:t>
                </a:r>
                <a14:m>
                  <m:oMath xmlns:m="http://schemas.openxmlformats.org/officeDocument/2006/math">
                    <m:r>
                      <a:rPr lang="en-US" sz="2400" b="0" i="1" spc="10" smtClean="0">
                        <a:solidFill>
                          <a:srgbClr val="000000"/>
                        </a:solidFill>
                        <a:latin typeface="Cambria Math" panose="02040503050406030204" pitchFamily="18" charset="0"/>
                        <a:cs typeface="Times New Roman"/>
                      </a:rPr>
                      <m:t>𝑋</m:t>
                    </m:r>
                  </m:oMath>
                </a14:m>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Example: </a:t>
                </a:r>
                <a:r>
                  <a:rPr lang="en-US" sz="2400" spc="10" dirty="0">
                    <a:solidFill>
                      <a:srgbClr val="000000"/>
                    </a:solidFill>
                    <a:latin typeface="Times New Roman"/>
                    <a:cs typeface="Times New Roman"/>
                    <a:hlinkClick r:id="rId5"/>
                  </a:rPr>
                  <a:t>blood type might be related to risk of infetions (COVID)</a:t>
                </a:r>
                <a:endParaRPr lang="en-US" sz="2400" dirty="0">
                  <a:cs typeface="Times New Roman" panose="02020603050405020304" pitchFamily="18" charset="0"/>
                </a:endParaRPr>
              </a:p>
              <a:p>
                <a:pPr lvl="1"/>
                <a:r>
                  <a:rPr lang="en-US" sz="2400" dirty="0">
                    <a:latin typeface="Times New Roman"/>
                    <a:cs typeface="Times New Roman"/>
                  </a:rPr>
                  <a:t>There are tests, but nobody really buys them – this one is all in the story</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6"/>
                <a:stretch>
                  <a:fillRect l="-488" t="-1305"/>
                </a:stretch>
              </a:blipFill>
            </p:spPr>
            <p:txBody>
              <a:bodyPr/>
              <a:lstStyle/>
              <a:p>
                <a:r>
                  <a:rPr lang="en-US">
                    <a:noFill/>
                  </a:rPr>
                  <a:t> </a:t>
                </a:r>
              </a:p>
            </p:txBody>
          </p:sp>
        </mc:Fallback>
      </mc:AlternateContent>
    </p:spTree>
    <p:extLst>
      <p:ext uri="{BB962C8B-B14F-4D97-AF65-F5344CB8AC3E}">
        <p14:creationId xmlns:p14="http://schemas.microsoft.com/office/powerpoint/2010/main" val="4150992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p:txBody>
      </p:sp>
    </p:spTree>
    <p:extLst>
      <p:ext uri="{BB962C8B-B14F-4D97-AF65-F5344CB8AC3E}">
        <p14:creationId xmlns:p14="http://schemas.microsoft.com/office/powerpoint/2010/main" val="20817419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a:p>
            <a:r>
              <a:rPr lang="en-US" sz="2400" dirty="0">
                <a:cs typeface="Times New Roman" panose="02020603050405020304" pitchFamily="18" charset="0"/>
              </a:rPr>
              <a:t>Some things to be aware of: </a:t>
            </a:r>
          </a:p>
          <a:p>
            <a:pPr lvl="1"/>
            <a:r>
              <a:rPr lang="en-US" sz="2200" dirty="0">
                <a:cs typeface="Times New Roman" panose="02020603050405020304" pitchFamily="18" charset="0"/>
              </a:rPr>
              <a:t>IV is (more) biased if you condition on post-instrument variables</a:t>
            </a:r>
          </a:p>
          <a:p>
            <a:pPr lvl="1"/>
            <a:r>
              <a:rPr lang="en-US" sz="2200" dirty="0">
                <a:cs typeface="Times New Roman" panose="02020603050405020304" pitchFamily="18" charset="0"/>
              </a:rPr>
              <a:t>IV must match </a:t>
            </a:r>
            <a:r>
              <a:rPr lang="en-US" sz="2200" i="1" dirty="0">
                <a:cs typeface="Times New Roman" panose="02020603050405020304" pitchFamily="18" charset="0"/>
              </a:rPr>
              <a:t>measured treatments</a:t>
            </a:r>
            <a:r>
              <a:rPr lang="en-US" sz="2200" dirty="0">
                <a:cs typeface="Times New Roman" panose="02020603050405020304" pitchFamily="18" charset="0"/>
              </a:rPr>
              <a:t>, not true treatment</a:t>
            </a:r>
          </a:p>
          <a:p>
            <a:pPr lvl="1"/>
            <a:r>
              <a:rPr lang="en-US" sz="2200" dirty="0">
                <a:cs typeface="Times New Roman" panose="02020603050405020304" pitchFamily="18" charset="0"/>
              </a:rPr>
              <a:t>Weak IVs can exacerbate even trivial assumption violations!</a:t>
            </a:r>
          </a:p>
          <a:p>
            <a:pPr lvl="1"/>
            <a:r>
              <a:rPr lang="en-US" sz="2200" dirty="0">
                <a:cs typeface="Times New Roman" panose="02020603050405020304" pitchFamily="18" charset="0"/>
              </a:rPr>
              <a:t>Small sample bias – your assumptions might be statistically violated at random</a:t>
            </a:r>
          </a:p>
        </p:txBody>
      </p:sp>
    </p:spTree>
    <p:extLst>
      <p:ext uri="{BB962C8B-B14F-4D97-AF65-F5344CB8AC3E}">
        <p14:creationId xmlns:p14="http://schemas.microsoft.com/office/powerpoint/2010/main" val="3997481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pic>
        <p:nvPicPr>
          <p:cNvPr id="6" name="Content Placeholder 5">
            <a:extLst>
              <a:ext uri="{FF2B5EF4-FFF2-40B4-BE49-F238E27FC236}">
                <a16:creationId xmlns:a16="http://schemas.microsoft.com/office/drawing/2014/main" id="{05F32E5B-7C2C-7A3E-92C7-F0A0DD6135C3}"/>
              </a:ext>
            </a:extLst>
          </p:cNvPr>
          <p:cNvPicPr>
            <a:picLocks noGrp="1" noChangeAspect="1"/>
          </p:cNvPicPr>
          <p:nvPr>
            <p:ph idx="1"/>
          </p:nvPr>
        </p:nvPicPr>
        <p:blipFill>
          <a:blip r:embed="rId3"/>
          <a:stretch>
            <a:fillRect/>
          </a:stretch>
        </p:blipFill>
        <p:spPr>
          <a:xfrm>
            <a:off x="6705600" y="1089660"/>
            <a:ext cx="2821708" cy="990600"/>
          </a:xfrm>
        </p:spPr>
      </p:pic>
      <p:pic>
        <p:nvPicPr>
          <p:cNvPr id="1026" name="Picture 2" descr="Image">
            <a:extLst>
              <a:ext uri="{FF2B5EF4-FFF2-40B4-BE49-F238E27FC236}">
                <a16:creationId xmlns:a16="http://schemas.microsoft.com/office/drawing/2014/main" id="{0AEBA420-6D2A-92F1-757E-5B9F1B633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278" y="1066801"/>
            <a:ext cx="5618922" cy="561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30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Weak IV Bias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38FABAC0-2F99-C28E-7F87-93116B8CAC40}"/>
              </a:ext>
            </a:extLst>
          </p:cNvPr>
          <p:cNvPicPr>
            <a:picLocks noChangeAspect="1"/>
          </p:cNvPicPr>
          <p:nvPr/>
        </p:nvPicPr>
        <p:blipFill>
          <a:blip r:embed="rId3"/>
          <a:stretch>
            <a:fillRect/>
          </a:stretch>
        </p:blipFill>
        <p:spPr>
          <a:xfrm>
            <a:off x="838200" y="1066801"/>
            <a:ext cx="7620000" cy="5588518"/>
          </a:xfrm>
          <a:prstGeom prst="rect">
            <a:avLst/>
          </a:prstGeom>
        </p:spPr>
      </p:pic>
    </p:spTree>
    <p:extLst>
      <p:ext uri="{BB962C8B-B14F-4D97-AF65-F5344CB8AC3E}">
        <p14:creationId xmlns:p14="http://schemas.microsoft.com/office/powerpoint/2010/main" val="3837994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1B0A385-F87C-5AA6-58B3-88F7F71D15C3}"/>
              </a:ext>
            </a:extLst>
          </p:cNvPr>
          <p:cNvPicPr>
            <a:picLocks noGrp="1" noChangeAspect="1"/>
          </p:cNvPicPr>
          <p:nvPr>
            <p:ph idx="1"/>
          </p:nvPr>
        </p:nvPicPr>
        <p:blipFill rotWithShape="1">
          <a:blip r:embed="rId3"/>
          <a:srcRect b="20055"/>
          <a:stretch/>
        </p:blipFill>
        <p:spPr>
          <a:xfrm>
            <a:off x="342900" y="990600"/>
            <a:ext cx="10972800" cy="5791200"/>
          </a:xfrm>
        </p:spPr>
      </p:pic>
    </p:spTree>
    <p:extLst>
      <p:ext uri="{BB962C8B-B14F-4D97-AF65-F5344CB8AC3E}">
        <p14:creationId xmlns:p14="http://schemas.microsoft.com/office/powerpoint/2010/main" val="3254224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5DA7E7-7D76-4BB9-1CA0-A23A156878C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9EA0A10-2A5A-2F22-06B9-D109071542EA}"/>
              </a:ext>
            </a:extLst>
          </p:cNvPr>
          <p:cNvPicPr>
            <a:picLocks noChangeAspect="1"/>
          </p:cNvPicPr>
          <p:nvPr/>
        </p:nvPicPr>
        <p:blipFill rotWithShape="1">
          <a:blip r:embed="rId3"/>
          <a:srcRect t="36154"/>
          <a:stretch/>
        </p:blipFill>
        <p:spPr>
          <a:xfrm>
            <a:off x="457200" y="1066800"/>
            <a:ext cx="10058400" cy="4356063"/>
          </a:xfrm>
          <a:prstGeom prst="rect">
            <a:avLst/>
          </a:prstGeom>
        </p:spPr>
      </p:pic>
    </p:spTree>
    <p:extLst>
      <p:ext uri="{BB962C8B-B14F-4D97-AF65-F5344CB8AC3E}">
        <p14:creationId xmlns:p14="http://schemas.microsoft.com/office/powerpoint/2010/main" val="2828631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34" charset="0"/>
              <a:buChar char="•"/>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ADB014BC-C6F2-B003-0AB6-BEA752B36DCB}"/>
              </a:ext>
            </a:extLst>
          </p:cNvPr>
          <p:cNvPicPr>
            <a:picLocks noChangeAspect="1"/>
          </p:cNvPicPr>
          <p:nvPr/>
        </p:nvPicPr>
        <p:blipFill>
          <a:blip r:embed="rId3"/>
          <a:stretch>
            <a:fillRect/>
          </a:stretch>
        </p:blipFill>
        <p:spPr>
          <a:xfrm>
            <a:off x="609600" y="1447800"/>
            <a:ext cx="10058400" cy="5289640"/>
          </a:xfrm>
          <a:prstGeom prst="rect">
            <a:avLst/>
          </a:prstGeom>
        </p:spPr>
      </p:pic>
    </p:spTree>
    <p:extLst>
      <p:ext uri="{BB962C8B-B14F-4D97-AF65-F5344CB8AC3E}">
        <p14:creationId xmlns:p14="http://schemas.microsoft.com/office/powerpoint/2010/main" val="185717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endParaRPr lang="en-US" sz="2400" dirty="0">
              <a:cs typeface="Times New Roman" panose="02020603050405020304" pitchFamily="18" charset="0"/>
            </a:endParaRPr>
          </a:p>
        </p:txBody>
      </p:sp>
      <p:pic>
        <p:nvPicPr>
          <p:cNvPr id="6" name="Content Placeholder 13">
            <a:extLst>
              <a:ext uri="{FF2B5EF4-FFF2-40B4-BE49-F238E27FC236}">
                <a16:creationId xmlns:a16="http://schemas.microsoft.com/office/drawing/2014/main" id="{AC5B06F1-E350-876C-788C-56FF12253C51}"/>
              </a:ext>
            </a:extLst>
          </p:cNvPr>
          <p:cNvPicPr>
            <a:picLocks noChangeAspect="1"/>
          </p:cNvPicPr>
          <p:nvPr/>
        </p:nvPicPr>
        <p:blipFill>
          <a:blip r:embed="rId3"/>
          <a:stretch>
            <a:fillRect/>
          </a:stretch>
        </p:blipFill>
        <p:spPr>
          <a:xfrm>
            <a:off x="1618886" y="1143000"/>
            <a:ext cx="8954227" cy="2019464"/>
          </a:xfrm>
          <a:prstGeom prst="rect">
            <a:avLst/>
          </a:prstGeom>
        </p:spPr>
      </p:pic>
    </p:spTree>
    <p:extLst>
      <p:ext uri="{BB962C8B-B14F-4D97-AF65-F5344CB8AC3E}">
        <p14:creationId xmlns:p14="http://schemas.microsoft.com/office/powerpoint/2010/main" val="4371697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latin typeface="Times New Roman"/>
                <a:cs typeface="Times New Roman"/>
              </a:rPr>
              <a:t>The LATE from an IV is for </a:t>
            </a:r>
            <a:r>
              <a:rPr lang="en-US" sz="2400" b="1" dirty="0">
                <a:solidFill>
                  <a:schemeClr val="accent2">
                    <a:lumMod val="75000"/>
                  </a:schemeClr>
                </a:solidFill>
                <a:latin typeface="Times New Roman"/>
                <a:cs typeface="Times New Roman"/>
              </a:rPr>
              <a:t>compliers</a:t>
            </a:r>
          </a:p>
          <a:p>
            <a:pPr lvl="1"/>
            <a:r>
              <a:rPr lang="en-US" sz="2400" dirty="0">
                <a:latin typeface="Times New Roman"/>
                <a:cs typeface="Times New Roman"/>
              </a:rPr>
              <a:t>Specifically, those influenced </a:t>
            </a:r>
            <a:r>
              <a:rPr lang="en-US" sz="2400" b="1" dirty="0">
                <a:solidFill>
                  <a:schemeClr val="accent2">
                    <a:lumMod val="75000"/>
                  </a:schemeClr>
                </a:solidFill>
                <a:latin typeface="Times New Roman"/>
                <a:cs typeface="Times New Roman"/>
              </a:rPr>
              <a:t>by the instruments </a:t>
            </a:r>
            <a:r>
              <a:rPr lang="en-US" sz="2400" dirty="0">
                <a:latin typeface="Times New Roman"/>
                <a:cs typeface="Times New Roman"/>
              </a:rPr>
              <a:t>you selected</a:t>
            </a:r>
          </a:p>
          <a:p>
            <a:pPr lvl="1"/>
            <a:r>
              <a:rPr lang="en-US" sz="2400" dirty="0">
                <a:latin typeface="Times New Roman"/>
                <a:cs typeface="Times New Roman"/>
              </a:rPr>
              <a:t>Hence, LATE is instrument-specific</a:t>
            </a:r>
            <a:endParaRPr lang="en-US" sz="2400" dirty="0">
              <a:solidFill>
                <a:schemeClr val="accent2">
                  <a:lumMod val="75000"/>
                </a:schemeClr>
              </a:solidFill>
              <a:latin typeface="Times New Roman"/>
              <a:cs typeface="Times New Roman"/>
            </a:endParaRPr>
          </a:p>
          <a:p>
            <a:pPr>
              <a:buFont typeface="Arial" pitchFamily="34" charset="0"/>
              <a:buChar char="•"/>
            </a:pPr>
            <a:endParaRPr lang="en-US" sz="2400" dirty="0">
              <a:cs typeface="Times New Roman" panose="02020603050405020304" pitchFamily="18" charset="0"/>
            </a:endParaRPr>
          </a:p>
        </p:txBody>
      </p:sp>
    </p:spTree>
    <p:extLst>
      <p:ext uri="{BB962C8B-B14F-4D97-AF65-F5344CB8AC3E}">
        <p14:creationId xmlns:p14="http://schemas.microsoft.com/office/powerpoint/2010/main" val="2428509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endParaRPr lang="en-US" sz="2400" dirty="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98E76E-7B03-09FB-5D35-5AA95853D76F}"/>
              </a:ext>
            </a:extLst>
          </p:cNvPr>
          <p:cNvGraphicFramePr>
            <a:graphicFrameLocks noGrp="1"/>
          </p:cNvGraphicFramePr>
          <p:nvPr>
            <p:extLst>
              <p:ext uri="{D42A27DB-BD31-4B8C-83A1-F6EECF244321}">
                <p14:modId xmlns:p14="http://schemas.microsoft.com/office/powerpoint/2010/main" val="1220750812"/>
              </p:ext>
            </p:extLst>
          </p:nvPr>
        </p:nvGraphicFramePr>
        <p:xfrm>
          <a:off x="1066800" y="2102840"/>
          <a:ext cx="9245244" cy="4297960"/>
        </p:xfrm>
        <a:graphic>
          <a:graphicData uri="http://schemas.openxmlformats.org/drawingml/2006/table">
            <a:tbl>
              <a:tblPr firstRow="1" bandRow="1">
                <a:tableStyleId>{5C22544A-7EE6-4342-B048-85BDC9FD1C3A}</a:tableStyleId>
              </a:tblPr>
              <a:tblGrid>
                <a:gridCol w="2311311">
                  <a:extLst>
                    <a:ext uri="{9D8B030D-6E8A-4147-A177-3AD203B41FA5}">
                      <a16:colId xmlns:a16="http://schemas.microsoft.com/office/drawing/2014/main" val="3585779432"/>
                    </a:ext>
                  </a:extLst>
                </a:gridCol>
                <a:gridCol w="2311311">
                  <a:extLst>
                    <a:ext uri="{9D8B030D-6E8A-4147-A177-3AD203B41FA5}">
                      <a16:colId xmlns:a16="http://schemas.microsoft.com/office/drawing/2014/main" val="90799623"/>
                    </a:ext>
                  </a:extLst>
                </a:gridCol>
                <a:gridCol w="2311311">
                  <a:extLst>
                    <a:ext uri="{9D8B030D-6E8A-4147-A177-3AD203B41FA5}">
                      <a16:colId xmlns:a16="http://schemas.microsoft.com/office/drawing/2014/main" val="1731919055"/>
                    </a:ext>
                  </a:extLst>
                </a:gridCol>
                <a:gridCol w="2311311">
                  <a:extLst>
                    <a:ext uri="{9D8B030D-6E8A-4147-A177-3AD203B41FA5}">
                      <a16:colId xmlns:a16="http://schemas.microsoft.com/office/drawing/2014/main" val="802572931"/>
                    </a:ext>
                  </a:extLst>
                </a:gridCol>
              </a:tblGrid>
              <a:tr h="1074490">
                <a:tc>
                  <a:txBody>
                    <a:bodyPr/>
                    <a:lstStyle/>
                    <a:p>
                      <a:pPr lvl="0">
                        <a:buNone/>
                      </a:pPr>
                      <a:endParaRPr lang="en-US" sz="2400" dirty="0"/>
                    </a:p>
                  </a:txBody>
                  <a:tcPr/>
                </a:tc>
                <a:tc>
                  <a:txBody>
                    <a:bodyPr/>
                    <a:lstStyle/>
                    <a:p>
                      <a:pPr lvl="0">
                        <a:buNone/>
                      </a:pPr>
                      <a:endParaRPr lang="en-US" sz="2400" dirty="0"/>
                    </a:p>
                  </a:txBody>
                  <a:tcPr/>
                </a:tc>
                <a:tc gridSpan="2">
                  <a:txBody>
                    <a:bodyPr/>
                    <a:lstStyle/>
                    <a:p>
                      <a:pPr lvl="0">
                        <a:buNone/>
                      </a:pPr>
                      <a:r>
                        <a:rPr lang="en-US" sz="2400" dirty="0"/>
                        <a:t>Treated?</a:t>
                      </a:r>
                    </a:p>
                  </a:txBody>
                  <a:tcPr/>
                </a:tc>
                <a:tc hMerge="1">
                  <a:txBody>
                    <a:bodyPr/>
                    <a:lstStyle/>
                    <a:p>
                      <a:endParaRPr lang="en-US"/>
                    </a:p>
                  </a:txBody>
                  <a:tcPr/>
                </a:tc>
                <a:extLst>
                  <a:ext uri="{0D108BD9-81ED-4DB2-BD59-A6C34878D82A}">
                    <a16:rowId xmlns:a16="http://schemas.microsoft.com/office/drawing/2014/main" val="700923366"/>
                  </a:ext>
                </a:extLst>
              </a:tr>
              <a:tr h="1074490">
                <a:tc>
                  <a:txBody>
                    <a:bodyPr/>
                    <a:lstStyle/>
                    <a:p>
                      <a:pPr lvl="0">
                        <a:buNone/>
                      </a:pPr>
                      <a:endParaRPr lang="en-US" sz="2400" dirty="0"/>
                    </a:p>
                  </a:txBody>
                  <a:tcPr/>
                </a:tc>
                <a:tc>
                  <a:txBody>
                    <a:bodyPr/>
                    <a:lstStyle/>
                    <a:p>
                      <a:endParaRPr lang="en-US" sz="2400"/>
                    </a:p>
                  </a:txBody>
                  <a:tcPr/>
                </a:tc>
                <a:tc>
                  <a:txBody>
                    <a:bodyPr/>
                    <a:lstStyle/>
                    <a:p>
                      <a:r>
                        <a:rPr lang="en-US" sz="2400" dirty="0"/>
                        <a:t>No</a:t>
                      </a:r>
                    </a:p>
                  </a:txBody>
                  <a:tcPr/>
                </a:tc>
                <a:tc>
                  <a:txBody>
                    <a:bodyPr/>
                    <a:lstStyle/>
                    <a:p>
                      <a:r>
                        <a:rPr lang="en-US" sz="2400" dirty="0"/>
                        <a:t>Yes</a:t>
                      </a:r>
                    </a:p>
                  </a:txBody>
                  <a:tcPr/>
                </a:tc>
                <a:extLst>
                  <a:ext uri="{0D108BD9-81ED-4DB2-BD59-A6C34878D82A}">
                    <a16:rowId xmlns:a16="http://schemas.microsoft.com/office/drawing/2014/main" val="2009428937"/>
                  </a:ext>
                </a:extLst>
              </a:tr>
              <a:tr h="1074490">
                <a:tc rowSpan="2">
                  <a:txBody>
                    <a:bodyPr/>
                    <a:lstStyle/>
                    <a:p>
                      <a:pPr lvl="0">
                        <a:buNone/>
                      </a:pPr>
                      <a:r>
                        <a:rPr lang="en-US" sz="2400" dirty="0"/>
                        <a:t>Instrumented?</a:t>
                      </a:r>
                    </a:p>
                  </a:txBody>
                  <a:tcPr/>
                </a:tc>
                <a:tc>
                  <a:txBody>
                    <a:bodyPr/>
                    <a:lstStyle/>
                    <a:p>
                      <a:r>
                        <a:rPr lang="en-US" sz="2400" dirty="0"/>
                        <a:t>No</a:t>
                      </a:r>
                    </a:p>
                  </a:txBody>
                  <a:tcPr/>
                </a:tc>
                <a:tc>
                  <a:txBody>
                    <a:bodyPr/>
                    <a:lstStyle/>
                    <a:p>
                      <a:r>
                        <a:rPr lang="en-US" sz="2400" dirty="0"/>
                        <a:t>Never-takers + Compliers</a:t>
                      </a:r>
                    </a:p>
                  </a:txBody>
                  <a:tcPr/>
                </a:tc>
                <a:tc>
                  <a:txBody>
                    <a:bodyPr/>
                    <a:lstStyle/>
                    <a:p>
                      <a:r>
                        <a:rPr lang="en-US" sz="2400" dirty="0"/>
                        <a:t>Always-takers + Defiers</a:t>
                      </a:r>
                    </a:p>
                  </a:txBody>
                  <a:tcPr/>
                </a:tc>
                <a:extLst>
                  <a:ext uri="{0D108BD9-81ED-4DB2-BD59-A6C34878D82A}">
                    <a16:rowId xmlns:a16="http://schemas.microsoft.com/office/drawing/2014/main" val="2699649770"/>
                  </a:ext>
                </a:extLst>
              </a:tr>
              <a:tr h="1074490">
                <a:tc vMerge="1">
                  <a:txBody>
                    <a:bodyPr/>
                    <a:lstStyle/>
                    <a:p>
                      <a:endParaRPr lang="en-US"/>
                    </a:p>
                  </a:txBody>
                  <a:tcPr/>
                </a:tc>
                <a:tc>
                  <a:txBody>
                    <a:bodyPr/>
                    <a:lstStyle/>
                    <a:p>
                      <a:r>
                        <a:rPr lang="en-US" sz="2400" dirty="0"/>
                        <a:t>Yes</a:t>
                      </a:r>
                    </a:p>
                  </a:txBody>
                  <a:tcPr/>
                </a:tc>
                <a:tc>
                  <a:txBody>
                    <a:bodyPr/>
                    <a:lstStyle/>
                    <a:p>
                      <a:r>
                        <a:rPr lang="en-US" sz="2400" dirty="0"/>
                        <a:t>Never-takers + Defiers</a:t>
                      </a:r>
                    </a:p>
                  </a:txBody>
                  <a:tcPr/>
                </a:tc>
                <a:tc>
                  <a:txBody>
                    <a:bodyPr/>
                    <a:lstStyle/>
                    <a:p>
                      <a:r>
                        <a:rPr lang="en-US" sz="2400" dirty="0"/>
                        <a:t>Always-takers + Compliers</a:t>
                      </a:r>
                    </a:p>
                  </a:txBody>
                  <a:tcPr/>
                </a:tc>
                <a:extLst>
                  <a:ext uri="{0D108BD9-81ED-4DB2-BD59-A6C34878D82A}">
                    <a16:rowId xmlns:a16="http://schemas.microsoft.com/office/drawing/2014/main" val="3227851156"/>
                  </a:ext>
                </a:extLst>
              </a:tr>
            </a:tbl>
          </a:graphicData>
        </a:graphic>
      </p:graphicFrame>
    </p:spTree>
    <p:extLst>
      <p:ext uri="{BB962C8B-B14F-4D97-AF65-F5344CB8AC3E}">
        <p14:creationId xmlns:p14="http://schemas.microsoft.com/office/powerpoint/2010/main" val="2637940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a:t>
            </a:r>
            <a:r>
              <a:rPr lang="en-US" sz="2400" dirty="0">
                <a:solidFill>
                  <a:schemeClr val="accent2">
                    <a:lumMod val="75000"/>
                  </a:schemeClr>
                </a:solidFill>
                <a:latin typeface="Times New Roman"/>
                <a:cs typeface="Times New Roman"/>
              </a:rPr>
              <a:t>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IV identifies the treatment effect on those affected by the instrument</a:t>
            </a:r>
            <a:endParaRPr lang="en-US" sz="240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This does reduce the amount of variation/data used in identification</a:t>
            </a:r>
          </a:p>
          <a:p>
            <a:pPr lvl="1"/>
            <a:r>
              <a:rPr lang="en-US" sz="2400" dirty="0">
                <a:solidFill>
                  <a:srgbClr val="262626"/>
                </a:solidFill>
                <a:latin typeface="Times New Roman"/>
                <a:cs typeface="Times New Roman"/>
              </a:rPr>
              <a:t>Identification rests on an assumption: </a:t>
            </a:r>
            <a:r>
              <a:rPr lang="en-US" sz="2400" b="1" dirty="0">
                <a:solidFill>
                  <a:schemeClr val="accent2">
                    <a:lumMod val="75000"/>
                  </a:schemeClr>
                </a:solidFill>
                <a:latin typeface="Times New Roman"/>
                <a:cs typeface="Times New Roman"/>
              </a:rPr>
              <a:t>no </a:t>
            </a:r>
            <a:r>
              <a:rPr lang="en-US" sz="2400" b="1" dirty="0" err="1">
                <a:solidFill>
                  <a:schemeClr val="accent2">
                    <a:lumMod val="75000"/>
                  </a:schemeClr>
                </a:solidFill>
                <a:latin typeface="Times New Roman"/>
                <a:cs typeface="Times New Roman"/>
              </a:rPr>
              <a:t>defiers</a:t>
            </a:r>
            <a:r>
              <a:rPr lang="en-US" sz="2400" b="1" dirty="0">
                <a:solidFill>
                  <a:schemeClr val="accent2">
                    <a:lumMod val="75000"/>
                  </a:schemeClr>
                </a:solidFill>
                <a:latin typeface="Times New Roman"/>
                <a:cs typeface="Times New Roman"/>
              </a:rPr>
              <a:t> </a:t>
            </a:r>
            <a:r>
              <a:rPr lang="en-US" sz="2400" dirty="0">
                <a:solidFill>
                  <a:schemeClr val="accent2">
                    <a:lumMod val="75000"/>
                  </a:schemeClr>
                </a:solidFill>
                <a:latin typeface="Times New Roman"/>
                <a:cs typeface="Times New Roman"/>
              </a:rPr>
              <a:t>(also called monotonicity)</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cs typeface="Times New Roman" panose="02020603050405020304" pitchFamily="18" charset="0"/>
              </a:rPr>
              <a:t>Also, have to consider: is the LATE policy relevant? (ex: blood type)</a:t>
            </a:r>
            <a:endParaRPr lang="en-US" sz="2400" dirty="0">
              <a:solidFill>
                <a:schemeClr val="accent2">
                  <a:lumMod val="75000"/>
                </a:schemeClr>
              </a:solidFill>
              <a:cs typeface="Times New Roman" panose="02020603050405020304" pitchFamily="18" charset="0"/>
            </a:endParaRP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093E690-876D-FC05-0BC2-4E076DC9DD74}"/>
              </a:ext>
            </a:extLst>
          </p:cNvPr>
          <p:cNvPicPr>
            <a:picLocks noChangeAspect="1"/>
          </p:cNvPicPr>
          <p:nvPr/>
        </p:nvPicPr>
        <p:blipFill>
          <a:blip r:embed="rId3"/>
          <a:stretch>
            <a:fillRect/>
          </a:stretch>
        </p:blipFill>
        <p:spPr>
          <a:xfrm>
            <a:off x="2298518" y="3770917"/>
            <a:ext cx="7061563" cy="2749691"/>
          </a:xfrm>
          <a:prstGeom prst="rect">
            <a:avLst/>
          </a:prstGeom>
        </p:spPr>
      </p:pic>
    </p:spTree>
    <p:extLst>
      <p:ext uri="{BB962C8B-B14F-4D97-AF65-F5344CB8AC3E}">
        <p14:creationId xmlns:p14="http://schemas.microsoft.com/office/powerpoint/2010/main" val="2645567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spTree>
    <p:extLst>
      <p:ext uri="{BB962C8B-B14F-4D97-AF65-F5344CB8AC3E}">
        <p14:creationId xmlns:p14="http://schemas.microsoft.com/office/powerpoint/2010/main" val="10569811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r>
                  <a:rPr lang="en-US" sz="2400" dirty="0">
                    <a:latin typeface="Times New Roman"/>
                    <a:cs typeface="Times New Roman"/>
                  </a:rPr>
                  <a:t>In IV, the restriction is that </a:t>
                </a:r>
                <a14:m>
                  <m:oMath xmlns:m="http://schemas.openxmlformats.org/officeDocument/2006/math">
                    <m:r>
                      <a:rPr lang="en-US" sz="2400" b="0" i="1" smtClean="0">
                        <a:latin typeface="Cambria Math" panose="02040503050406030204" pitchFamily="18" charset="0"/>
                        <a:cs typeface="Times New Roman"/>
                      </a:rPr>
                      <m:t>𝐶𝑜𝑣</m:t>
                    </m:r>
                    <m:d>
                      <m:dPr>
                        <m:ctrlPr>
                          <a:rPr lang="en-US" sz="2400" b="0" i="1" smtClean="0">
                            <a:latin typeface="Cambria Math" panose="02040503050406030204" pitchFamily="18" charset="0"/>
                            <a:cs typeface="Times New Roman"/>
                          </a:rPr>
                        </m:ctrlPr>
                      </m:dPr>
                      <m:e>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m:t>
                        </m:r>
                        <m:r>
                          <a:rPr lang="en-US" sz="2400" b="0" i="1" smtClean="0">
                            <a:latin typeface="Cambria Math" panose="02040503050406030204" pitchFamily="18" charset="0"/>
                            <a:cs typeface="Times New Roman"/>
                          </a:rPr>
                          <m:t>𝜀</m:t>
                        </m:r>
                      </m:e>
                    </m:d>
                    <m:r>
                      <a:rPr lang="en-US" sz="2400" b="0" i="1" smtClean="0">
                        <a:latin typeface="Cambria Math" panose="02040503050406030204" pitchFamily="18" charset="0"/>
                        <a:cs typeface="Times New Roman"/>
                      </a:rPr>
                      <m:t>=0</m:t>
                    </m:r>
                  </m:oMath>
                </a14:m>
                <a:r>
                  <a:rPr lang="en-US" sz="2400" dirty="0">
                    <a:latin typeface="Times New Roman"/>
                    <a:cs typeface="Times New Roman"/>
                  </a:rPr>
                  <a:t> (which assumption is this?)</a:t>
                </a:r>
              </a:p>
              <a:p>
                <a:r>
                  <a:rPr lang="en-US" sz="2400" dirty="0">
                    <a:latin typeface="Times New Roman"/>
                    <a:cs typeface="Times New Roman"/>
                  </a:rPr>
                  <a:t>GMM lets you deal with </a:t>
                </a:r>
                <a:r>
                  <a:rPr lang="en-US" sz="2400" b="1" dirty="0">
                    <a:latin typeface="Times New Roman"/>
                    <a:cs typeface="Times New Roman"/>
                  </a:rPr>
                  <a:t>overidentification – </a:t>
                </a:r>
                <a:r>
                  <a:rPr lang="en-US" sz="2400" dirty="0">
                    <a:latin typeface="Times New Roman"/>
                    <a:cs typeface="Times New Roman"/>
                  </a:rPr>
                  <a:t>too many instruments</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GMM will be more precise</a:t>
                </a:r>
                <a:endParaRPr lang="en-US" sz="2400" spc="10" dirty="0">
                  <a:solidFill>
                    <a:srgbClr val="000000"/>
                  </a:solidFill>
                  <a:cs typeface="Times New Roman" panose="02020603050405020304" pitchFamily="18" charset="0"/>
                </a:endParaRPr>
              </a:p>
              <a:p>
                <a:endParaRPr lang="en-US" sz="2400" dirty="0">
                  <a:latin typeface="Times New Roman"/>
                  <a:cs typeface="Times New Roman"/>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2DDDB499-F377-35D7-3888-343B2FD70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73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hlinkClick r:id="rId3"/>
              </a:rPr>
              <a:t>The Effect of Evictions on Opioid Mortality</a:t>
            </a:r>
            <a:r>
              <a:rPr lang="en-US" sz="2400" dirty="0"/>
              <a:t> (Bradford and Bradford, </a:t>
            </a:r>
            <a:r>
              <a:rPr lang="en-US" sz="2400" i="1" dirty="0"/>
              <a:t>Health Services Research </a:t>
            </a:r>
            <a:r>
              <a:rPr lang="en-US" sz="2400" dirty="0"/>
              <a:t>2020)</a:t>
            </a:r>
          </a:p>
          <a:p>
            <a:endParaRPr lang="en-US" sz="2400" dirty="0">
              <a:cs typeface="Times New Roman"/>
            </a:endParaRPr>
          </a:p>
          <a:p>
            <a:pPr marL="0" indent="0">
              <a:buNone/>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201456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p>
          <a:p>
            <a:pPr marL="457200" indent="-457200">
              <a:buAutoNum type="arabicPeriod"/>
            </a:pPr>
            <a:r>
              <a:rPr lang="en-US" sz="2400" b="1" dirty="0">
                <a:solidFill>
                  <a:schemeClr val="accent2">
                    <a:lumMod val="75000"/>
                  </a:schemeClr>
                </a:solidFill>
                <a:latin typeface="Times New Roman"/>
                <a:cs typeface="Times New Roman"/>
              </a:rPr>
              <a:t>Lotteries</a:t>
            </a:r>
            <a:r>
              <a:rPr lang="en-US" sz="2400" dirty="0">
                <a:latin typeface="Times New Roman"/>
                <a:cs typeface="Times New Roman"/>
              </a:rPr>
              <a:t>: experiment with </a:t>
            </a:r>
            <a:r>
              <a:rPr lang="en-US" sz="2400" b="1" dirty="0">
                <a:solidFill>
                  <a:schemeClr val="accent2">
                    <a:lumMod val="75000"/>
                  </a:schemeClr>
                </a:solidFill>
                <a:latin typeface="Times New Roman"/>
                <a:cs typeface="Times New Roman"/>
              </a:rPr>
              <a:t>voluntary participation</a:t>
            </a:r>
            <a:endParaRPr lang="en-US" sz="2400" dirty="0">
              <a:solidFill>
                <a:schemeClr val="accent2">
                  <a:lumMod val="75000"/>
                </a:schemeClr>
              </a:solidFill>
              <a:cs typeface="Times New Roman"/>
            </a:endParaRPr>
          </a:p>
          <a:p>
            <a:pPr lvl="1"/>
            <a:r>
              <a:rPr lang="en-US" sz="2400" b="1" dirty="0">
                <a:solidFill>
                  <a:schemeClr val="tx1"/>
                </a:solidFill>
                <a:latin typeface="Times New Roman"/>
                <a:cs typeface="Times New Roman"/>
              </a:rPr>
              <a:t>Oregon Medicaid Experiment: </a:t>
            </a:r>
            <a:r>
              <a:rPr lang="en-US" sz="2400" dirty="0">
                <a:latin typeface="Times New Roman"/>
                <a:cs typeface="Times New Roman"/>
              </a:rPr>
              <a:t>Finkelstein, Amy, Sarah Taubman, Bill Wright, Mira Bernstein, Jonathan Gruber, Joseph P. Newhouse, Heidi Allen, and Katherine Baicker. 2012. “</a:t>
            </a:r>
            <a:r>
              <a:rPr lang="en-US" sz="2400" dirty="0">
                <a:latin typeface="Times New Roman"/>
                <a:cs typeface="Times New Roman"/>
                <a:hlinkClick r:id="rId4"/>
              </a:rPr>
              <a:t>The Oregon Health Insurance Experiment: Evidence from the First Year.</a:t>
            </a:r>
            <a:r>
              <a:rPr lang="en-US" sz="2400" dirty="0">
                <a:latin typeface="Times New Roman"/>
                <a:cs typeface="Times New Roman"/>
              </a:rPr>
              <a:t>” </a:t>
            </a:r>
            <a:r>
              <a:rPr lang="en-US" sz="2400" i="1" dirty="0">
                <a:latin typeface="Times New Roman"/>
                <a:cs typeface="Times New Roman"/>
              </a:rPr>
              <a:t>Quarterly Journal of Economics</a:t>
            </a:r>
            <a:r>
              <a:rPr lang="en-US" sz="2400" dirty="0">
                <a:latin typeface="Times New Roman"/>
                <a:cs typeface="Times New Roman"/>
              </a:rPr>
              <a:t> 127 (3): 1057–1106.</a:t>
            </a:r>
            <a:endParaRPr lang="en-US" sz="2400" dirty="0">
              <a:solidFill>
                <a:schemeClr val="tx1"/>
              </a:solidFill>
              <a:cs typeface="Times New Roman"/>
            </a:endParaRPr>
          </a:p>
          <a:p>
            <a:pPr lvl="1"/>
            <a:r>
              <a:rPr lang="en-US" sz="2400" dirty="0">
                <a:latin typeface="Times New Roman"/>
                <a:cs typeface="Times New Roman"/>
              </a:rPr>
              <a:t>Baicker, Katherine, Sarah L. Taubman, Heidi L. Allen, Mira Bernstein, Jonathan Gruber, Joseph Newhouse, Eric Schneider, Bill Wright, </a:t>
            </a:r>
            <a:r>
              <a:rPr lang="en-US" sz="2400" dirty="0" err="1">
                <a:latin typeface="Times New Roman"/>
                <a:cs typeface="Times New Roman"/>
              </a:rPr>
              <a:t>Alam</a:t>
            </a:r>
            <a:r>
              <a:rPr lang="en-US" sz="2400" dirty="0">
                <a:latin typeface="Times New Roman"/>
                <a:cs typeface="Times New Roman"/>
              </a:rPr>
              <a:t> Zaslavsky, and Amy Finkelstein. 2013. “</a:t>
            </a:r>
            <a:r>
              <a:rPr lang="en-US" sz="2400" dirty="0">
                <a:latin typeface="Times New Roman"/>
                <a:cs typeface="Times New Roman"/>
                <a:hlinkClick r:id="rId5"/>
              </a:rPr>
              <a:t>The Oregon Experiment – Effects of Medicaid on Clinical Outcomes</a:t>
            </a:r>
            <a:r>
              <a:rPr lang="en-US" sz="2400" dirty="0">
                <a:latin typeface="Times New Roman"/>
                <a:cs typeface="Times New Roman"/>
              </a:rPr>
              <a:t>.” </a:t>
            </a:r>
            <a:r>
              <a:rPr lang="en-US" sz="2400" i="1" dirty="0">
                <a:latin typeface="Times New Roman"/>
                <a:cs typeface="Times New Roman"/>
              </a:rPr>
              <a:t>New England Journal of Medicine</a:t>
            </a:r>
            <a:r>
              <a:rPr lang="en-US" sz="2400" dirty="0">
                <a:latin typeface="Times New Roman"/>
                <a:cs typeface="Times New Roman"/>
              </a:rPr>
              <a:t> 368 (May): 1713–22.</a:t>
            </a:r>
            <a:endParaRPr lang="en-US" sz="2400" dirty="0">
              <a:solidFill>
                <a:srgbClr val="262626"/>
              </a:solidFill>
              <a:latin typeface="Times New Roman"/>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091592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2. Judge Fixed Effects </a:t>
            </a:r>
            <a:r>
              <a:rPr lang="en-US" sz="2400" dirty="0">
                <a:latin typeface="Times New Roman"/>
                <a:cs typeface="Times New Roman"/>
              </a:rPr>
              <a:t>(also called leniency designs)</a:t>
            </a:r>
            <a:endParaRPr lang="en-US" sz="2400" dirty="0"/>
          </a:p>
          <a:p>
            <a:pPr lvl="1">
              <a:buFont typeface="Wingdings 2"/>
              <a:buChar char=""/>
            </a:pPr>
            <a:r>
              <a:rPr lang="en-US" sz="2400" dirty="0">
                <a:latin typeface="Times New Roman"/>
                <a:cs typeface="Times New Roman"/>
              </a:rPr>
              <a:t>Narrow pipeline through which all individuals must pass</a:t>
            </a:r>
          </a:p>
          <a:p>
            <a:pPr lvl="1">
              <a:buFont typeface="Wingdings 2"/>
              <a:buChar char=""/>
            </a:pPr>
            <a:r>
              <a:rPr lang="en-US" sz="2400" dirty="0">
                <a:latin typeface="Times New Roman"/>
                <a:cs typeface="Times New Roman"/>
              </a:rPr>
              <a:t>Individuals are randomly assigned a decision-maker </a:t>
            </a:r>
          </a:p>
          <a:p>
            <a:pPr lvl="1">
              <a:buFont typeface="Wingdings 2"/>
              <a:buChar char=""/>
            </a:pPr>
            <a:r>
              <a:rPr lang="en-US" sz="2400" dirty="0">
                <a:latin typeface="Times New Roman"/>
                <a:cs typeface="Times New Roman"/>
              </a:rPr>
              <a:t>Decision-maker has discretion over final outcome</a:t>
            </a:r>
            <a:endParaRPr lang="en-US" sz="2400" dirty="0"/>
          </a:p>
          <a:p>
            <a:pPr indent="0">
              <a:buFont typeface="Arial"/>
              <a:buChar char="•"/>
            </a:pPr>
            <a:r>
              <a:rPr lang="en-US" sz="2400" spc="0" dirty="0">
                <a:solidFill>
                  <a:srgbClr val="262626"/>
                </a:solidFill>
                <a:latin typeface="Times New Roman"/>
                <a:cs typeface="Times New Roman"/>
              </a:rPr>
              <a:t>Then, random "judge" assignment can be used to instrument for outcomes </a:t>
            </a:r>
            <a:endParaRPr lang="en-US" sz="2400" spc="0" dirty="0">
              <a:solidFill>
                <a:srgbClr val="262626"/>
              </a:solidFill>
              <a:cs typeface="Times New Roman"/>
            </a:endParaRPr>
          </a:p>
          <a:p>
            <a:pPr indent="0">
              <a:buFont typeface="Arial"/>
              <a:buChar char="•"/>
            </a:pPr>
            <a:r>
              <a:rPr lang="en-US" sz="2400" spc="0" dirty="0">
                <a:solidFill>
                  <a:srgbClr val="262626"/>
                </a:solidFill>
                <a:latin typeface="Times New Roman"/>
                <a:cs typeface="Times New Roman"/>
              </a:rPr>
              <a:t>What are some health policy examples of this? Are they valid? </a:t>
            </a:r>
            <a:endParaRPr lang="en-US" sz="2400" spc="0" dirty="0">
              <a:cs typeface="Times New Roman"/>
            </a:endParaRPr>
          </a:p>
          <a:p>
            <a:pPr indent="0">
              <a:buFont typeface="Arial"/>
              <a:buChar char="•"/>
            </a:pPr>
            <a:r>
              <a:rPr lang="en-US" sz="2400" spc="0" dirty="0" err="1">
                <a:solidFill>
                  <a:srgbClr val="262626"/>
                </a:solidFill>
                <a:latin typeface="Times New Roman"/>
                <a:cs typeface="Times New Roman"/>
              </a:rPr>
              <a:t>Bakx</a:t>
            </a:r>
            <a:r>
              <a:rPr lang="en-US" sz="2400" spc="0" dirty="0">
                <a:solidFill>
                  <a:srgbClr val="262626"/>
                </a:solidFill>
                <a:latin typeface="Times New Roman"/>
                <a:cs typeface="Times New Roman"/>
              </a:rPr>
              <a:t>, </a:t>
            </a:r>
            <a:r>
              <a:rPr lang="en-US" sz="2400" spc="0" dirty="0" err="1">
                <a:solidFill>
                  <a:srgbClr val="262626"/>
                </a:solidFill>
                <a:latin typeface="Times New Roman"/>
                <a:cs typeface="Times New Roman"/>
              </a:rPr>
              <a:t>Wouterse</a:t>
            </a:r>
            <a:r>
              <a:rPr lang="en-US" sz="2400" spc="0" dirty="0">
                <a:solidFill>
                  <a:srgbClr val="262626"/>
                </a:solidFill>
                <a:latin typeface="Times New Roman"/>
                <a:cs typeface="Times New Roman"/>
              </a:rPr>
              <a:t>, van Doorslaer, and Wong (2020, </a:t>
            </a:r>
            <a:r>
              <a:rPr lang="en-US" sz="2400" i="1" spc="0" dirty="0">
                <a:solidFill>
                  <a:srgbClr val="262626"/>
                </a:solidFill>
                <a:latin typeface="Times New Roman"/>
                <a:cs typeface="Times New Roman"/>
              </a:rPr>
              <a:t>JHE</a:t>
            </a:r>
            <a:r>
              <a:rPr lang="en-US" sz="2400" spc="0" dirty="0">
                <a:solidFill>
                  <a:srgbClr val="262626"/>
                </a:solidFill>
                <a:latin typeface="Times New Roman"/>
                <a:cs typeface="Times New Roman"/>
              </a:rPr>
              <a:t>): "</a:t>
            </a:r>
            <a:r>
              <a:rPr lang="en-US" sz="2400" spc="0" dirty="0">
                <a:latin typeface="Times New Roman"/>
                <a:cs typeface="Times New Roman"/>
                <a:hlinkClick r:id="rId4"/>
              </a:rPr>
              <a:t>Better off at home? Effects of nursing home eligibility on costs, hospitalizations and survival</a:t>
            </a:r>
            <a:r>
              <a:rPr lang="en-US" sz="2400" spc="0" dirty="0">
                <a:latin typeface="Times New Roman"/>
                <a:cs typeface="Times New Roman"/>
              </a:rPr>
              <a:t>"</a:t>
            </a:r>
            <a:endParaRPr lang="en-US" sz="2400" spc="0" dirty="0">
              <a:solidFill>
                <a:srgbClr val="262626"/>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154405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3. Bartik/Shift-Share Instruments</a:t>
            </a:r>
            <a:endParaRPr lang="en-US" sz="2400" dirty="0">
              <a:solidFill>
                <a:schemeClr val="accent2">
                  <a:lumMod val="75000"/>
                </a:schemeClr>
              </a:solidFill>
              <a:cs typeface="Times New Roman" panose="02020603050405020304" pitchFamily="18" charset="0"/>
            </a:endParaRPr>
          </a:p>
          <a:p>
            <a:pPr marL="342900" indent="-342900"/>
            <a:r>
              <a:rPr lang="en-US" sz="2400" spc="0" dirty="0">
                <a:solidFill>
                  <a:srgbClr val="262626"/>
                </a:solidFill>
                <a:latin typeface="Times New Roman"/>
                <a:cs typeface="Times New Roman"/>
              </a:rPr>
              <a:t>A type of instrument which </a:t>
            </a:r>
            <a:r>
              <a:rPr lang="en-US" sz="2400" spc="0" dirty="0">
                <a:latin typeface="Times New Roman"/>
                <a:cs typeface="Times New Roman"/>
              </a:rPr>
              <a:t>measures change in a region’s labor demand due to changes in the national demand for different industries’ products</a:t>
            </a:r>
            <a:r>
              <a:rPr lang="en-US" sz="2400" spc="0" dirty="0">
                <a:solidFill>
                  <a:srgbClr val="262626"/>
                </a:solidFill>
                <a:latin typeface="Times New Roman"/>
                <a:cs typeface="Times New Roman"/>
              </a:rPr>
              <a:t> </a:t>
            </a:r>
            <a:endParaRPr lang="en-US" sz="2400" spc="0" dirty="0">
              <a:cs typeface="Times New Roman"/>
            </a:endParaRPr>
          </a:p>
          <a:p>
            <a:pPr marL="342900" indent="-342900"/>
            <a:r>
              <a:rPr lang="en-US" sz="2400" spc="0" dirty="0">
                <a:latin typeface="Times New Roman"/>
                <a:cs typeface="Times New Roman"/>
              </a:rPr>
              <a:t>Created by interacting initial “shares” of geographic regions with national growth rates (in immigration, manufacturing employment, etc.)</a:t>
            </a:r>
          </a:p>
          <a:p>
            <a:pPr marL="342900" indent="-342900"/>
            <a:r>
              <a:rPr lang="en-US" sz="2400" spc="0" dirty="0">
                <a:solidFill>
                  <a:srgbClr val="000000"/>
                </a:solidFill>
                <a:latin typeface="Times New Roman"/>
                <a:cs typeface="Times New Roman"/>
              </a:rPr>
              <a:t>Example: Currie, </a:t>
            </a:r>
            <a:r>
              <a:rPr lang="en-US" sz="2400" spc="0" dirty="0" err="1">
                <a:solidFill>
                  <a:srgbClr val="000000"/>
                </a:solidFill>
                <a:latin typeface="Times New Roman"/>
                <a:cs typeface="Times New Roman"/>
              </a:rPr>
              <a:t>Jin</a:t>
            </a:r>
            <a:r>
              <a:rPr lang="en-US" sz="2400" spc="0" dirty="0">
                <a:solidFill>
                  <a:srgbClr val="000000"/>
                </a:solidFill>
                <a:latin typeface="Times New Roman"/>
                <a:cs typeface="Times New Roman"/>
              </a:rPr>
              <a:t>, and Schnell (2019): "</a:t>
            </a:r>
            <a:r>
              <a:rPr lang="en-US" sz="2400" spc="0" dirty="0">
                <a:solidFill>
                  <a:srgbClr val="000000"/>
                </a:solidFill>
                <a:latin typeface="Times New Roman"/>
                <a:cs typeface="Times New Roman"/>
                <a:hlinkClick r:id="rId4"/>
              </a:rPr>
              <a:t>U.S. Employment and Opioids: Is there a Connection?</a:t>
            </a:r>
            <a:r>
              <a:rPr lang="en-US" sz="2400" spc="0" dirty="0">
                <a:solidFill>
                  <a:srgbClr val="000000"/>
                </a:solidFill>
                <a:latin typeface="Times New Roman"/>
                <a:cs typeface="Times New Roman"/>
              </a:rPr>
              <a:t>," Working paper.  </a:t>
            </a:r>
            <a:endParaRPr lang="en-US" sz="2400" spc="0" dirty="0">
              <a:solidFill>
                <a:srgbClr val="000000"/>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9684408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IV is a powerful design when data suffer from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Good front door approach! </a:t>
            </a:r>
          </a:p>
          <a:p>
            <a:r>
              <a:rPr lang="en-US" sz="2400" dirty="0">
                <a:latin typeface="Times New Roman"/>
                <a:cs typeface="Times New Roman"/>
              </a:rPr>
              <a:t>Has limitations: </a:t>
            </a:r>
          </a:p>
          <a:p>
            <a:pPr lvl="1"/>
            <a:r>
              <a:rPr lang="en-US" sz="2400" dirty="0">
                <a:latin typeface="Times New Roman"/>
                <a:cs typeface="Times New Roman"/>
              </a:rPr>
              <a:t>First, it only identifies the LATE, which may or may not be policy relevant</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endParaRPr lang="en-US" sz="2400" dirty="0">
              <a:solidFill>
                <a:srgbClr val="000000"/>
              </a:solidFill>
              <a:latin typeface="Times New Roman"/>
              <a:cs typeface="Times New Roman"/>
            </a:endParaRPr>
          </a:p>
          <a:p>
            <a:pPr lvl="1"/>
            <a:r>
              <a:rPr lang="en-US" sz="2400" dirty="0">
                <a:latin typeface="Times New Roman"/>
                <a:cs typeface="Times New Roman"/>
              </a:rPr>
              <a:t>IV tends to be less credible generally (too many unknowns)</a:t>
            </a:r>
          </a:p>
          <a:p>
            <a:pPr>
              <a:buFont typeface="Arial" pitchFamily="18" charset="2"/>
              <a:buChar char="•"/>
            </a:pPr>
            <a:r>
              <a:rPr lang="en-US" sz="2400" dirty="0">
                <a:latin typeface="Times New Roman"/>
                <a:cs typeface="Times New Roman"/>
              </a:rPr>
              <a:t>But IV is an important strategy and sometimes the opportunity to use it will come along! </a:t>
            </a:r>
            <a:endParaRPr lang="en-US" sz="2400" spc="0" dirty="0">
              <a:latin typeface="Times New Roman"/>
              <a:cs typeface="Times New Roman"/>
            </a:endParaRPr>
          </a:p>
          <a:p>
            <a:pPr>
              <a:buFont typeface="Arial" pitchFamily="18" charset="2"/>
              <a:buChar char="•"/>
            </a:pPr>
            <a:r>
              <a:rPr lang="en-US" sz="2400" dirty="0">
                <a:latin typeface="Times New Roman"/>
                <a:cs typeface="Times New Roman"/>
              </a:rPr>
              <a:t>Build in-depth knowledge of institutional details -- familiarity is how you find instruments!</a:t>
            </a:r>
            <a:endParaRPr lang="en-US" sz="2400" dirty="0">
              <a:solidFill>
                <a:srgbClr val="000000"/>
              </a:solidFill>
              <a:cs typeface="Times New Roman"/>
            </a:endParaRPr>
          </a:p>
          <a:p>
            <a:pPr lvl="1">
              <a:buFont typeface="Wingdings 2"/>
              <a:buChar char=""/>
            </a:pPr>
            <a:endParaRPr lang="en-US" sz="2400" dirty="0">
              <a:solidFill>
                <a:srgbClr val="262626"/>
              </a:solidFill>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Conclusion</a:t>
            </a:r>
            <a:endParaRPr lang="en-US" dirty="0"/>
          </a:p>
        </p:txBody>
      </p:sp>
    </p:spTree>
    <p:extLst>
      <p:ext uri="{BB962C8B-B14F-4D97-AF65-F5344CB8AC3E}">
        <p14:creationId xmlns:p14="http://schemas.microsoft.com/office/powerpoint/2010/main" val="1710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endParaRPr lang="en-US" sz="2400" dirty="0">
              <a:cs typeface="Times New Roman" panose="02020603050405020304" pitchFamily="18" charset="0"/>
            </a:endParaRPr>
          </a:p>
        </p:txBody>
      </p:sp>
      <p:pic>
        <p:nvPicPr>
          <p:cNvPr id="5" name="Content Placeholder 4">
            <a:extLst>
              <a:ext uri="{FF2B5EF4-FFF2-40B4-BE49-F238E27FC236}">
                <a16:creationId xmlns:a16="http://schemas.microsoft.com/office/drawing/2014/main" id="{DFEADC53-BB88-BBCE-B7A3-A4C3B36ADCF3}"/>
              </a:ext>
            </a:extLst>
          </p:cNvPr>
          <p:cNvPicPr>
            <a:picLocks noChangeAspect="1"/>
          </p:cNvPicPr>
          <p:nvPr/>
        </p:nvPicPr>
        <p:blipFill rotWithShape="1">
          <a:blip r:embed="rId3"/>
          <a:srcRect l="6036" t="6484" r="9837" b="5811"/>
          <a:stretch/>
        </p:blipFill>
        <p:spPr>
          <a:xfrm>
            <a:off x="2400300" y="1066801"/>
            <a:ext cx="6858000" cy="5641259"/>
          </a:xfrm>
          <a:prstGeom prst="rect">
            <a:avLst/>
          </a:prstGeom>
        </p:spPr>
      </p:pic>
    </p:spTree>
    <p:extLst>
      <p:ext uri="{BB962C8B-B14F-4D97-AF65-F5344CB8AC3E}">
        <p14:creationId xmlns:p14="http://schemas.microsoft.com/office/powerpoint/2010/main" val="82164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spTree>
    <p:extLst>
      <p:ext uri="{BB962C8B-B14F-4D97-AF65-F5344CB8AC3E}">
        <p14:creationId xmlns:p14="http://schemas.microsoft.com/office/powerpoint/2010/main" val="166801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pic>
        <p:nvPicPr>
          <p:cNvPr id="4" name="Picture 3">
            <a:extLst>
              <a:ext uri="{FF2B5EF4-FFF2-40B4-BE49-F238E27FC236}">
                <a16:creationId xmlns:a16="http://schemas.microsoft.com/office/drawing/2014/main" id="{91027A54-E71C-E411-61EC-3B873720523F}"/>
              </a:ext>
            </a:extLst>
          </p:cNvPr>
          <p:cNvPicPr>
            <a:picLocks noChangeAspect="1"/>
          </p:cNvPicPr>
          <p:nvPr/>
        </p:nvPicPr>
        <p:blipFill>
          <a:blip r:embed="rId4"/>
          <a:stretch>
            <a:fillRect/>
          </a:stretch>
        </p:blipFill>
        <p:spPr>
          <a:xfrm>
            <a:off x="5791200" y="1447800"/>
            <a:ext cx="5486400" cy="3556861"/>
          </a:xfrm>
          <a:prstGeom prst="rect">
            <a:avLst/>
          </a:prstGeom>
        </p:spPr>
      </p:pic>
    </p:spTree>
    <p:extLst>
      <p:ext uri="{BB962C8B-B14F-4D97-AF65-F5344CB8AC3E}">
        <p14:creationId xmlns:p14="http://schemas.microsoft.com/office/powerpoint/2010/main" val="60909206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4936</TotalTime>
  <Words>4544</Words>
  <Application>Microsoft Office PowerPoint</Application>
  <PresentationFormat>Widescreen</PresentationFormat>
  <Paragraphs>419</Paragraphs>
  <Slides>69</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Cambria Math</vt:lpstr>
      <vt:lpstr>Century Schoolbook</vt:lpstr>
      <vt:lpstr>Times New Roman</vt:lpstr>
      <vt:lpstr>Wingdings 2</vt:lpstr>
      <vt:lpstr>View</vt:lpstr>
      <vt:lpstr>Health Econometrics I </vt:lpstr>
      <vt:lpstr>Last Time: Matching Approaches</vt:lpstr>
      <vt:lpstr>Causal Inference: From Back Doors to Front</vt:lpstr>
      <vt:lpstr>Open up the (Right) Gates!</vt:lpstr>
      <vt:lpstr>Endogeneity</vt:lpstr>
      <vt:lpstr>Example: Waiting Times and Transplantation Outcomes</vt:lpstr>
      <vt:lpstr>Example: Waiting Times and Transplantation Outcomes</vt:lpstr>
      <vt:lpstr>Exogeneity + Endogeneity</vt:lpstr>
      <vt:lpstr>Exogeneity + Endogeneity</vt:lpstr>
      <vt:lpstr>Endogeneity</vt:lpstr>
      <vt:lpstr>Endogeneity</vt:lpstr>
      <vt:lpstr>Exogeneity Example: Age</vt:lpstr>
      <vt:lpstr>Endogeneity Example: “Pickiness”</vt:lpstr>
      <vt:lpstr>Causal Inference: From Back Doors to Front</vt:lpstr>
      <vt:lpstr>Causal Inference: From Back Doors to Front</vt:lpstr>
      <vt:lpstr>Causal Inference: From Back Doors to Front</vt:lpstr>
      <vt:lpstr>Exploiting  Quasi-Random Variation</vt:lpstr>
      <vt:lpstr>Instrumenting for an Endogenous Variable</vt:lpstr>
      <vt:lpstr>Instrumenting for an Endogenous Variable</vt:lpstr>
      <vt:lpstr>Instrumental Variables</vt:lpstr>
      <vt:lpstr>Instrumental Variables: Relevance</vt:lpstr>
      <vt:lpstr>Instrumental Variables: Exclusion</vt:lpstr>
      <vt:lpstr>Instrumental Variables: Exogeneity</vt:lpstr>
      <vt:lpstr>PowerPoint Presentation</vt:lpstr>
      <vt:lpstr>PowerPoint Presentation</vt:lpstr>
      <vt:lpstr>Example: Transfusions and Waiting Time</vt:lpstr>
      <vt:lpstr>What’s the DAG here? </vt:lpstr>
      <vt:lpstr>Other Popular IVs</vt:lpstr>
      <vt:lpstr>Using IVs in Regression</vt:lpstr>
      <vt:lpstr>Using IVs to back out treatment effects</vt:lpstr>
      <vt:lpstr>Using IVs to back out treatment effects</vt:lpstr>
      <vt:lpstr>IV Regression: Illustration</vt:lpstr>
      <vt:lpstr>IV Regression: Illustration</vt:lpstr>
      <vt:lpstr>IV Regression: Illustration</vt:lpstr>
      <vt:lpstr>Graphical Illustration of IVs</vt:lpstr>
      <vt:lpstr>Graphical Illustration of IVs</vt:lpstr>
      <vt:lpstr>Graphical Illustration of IVs</vt:lpstr>
      <vt:lpstr>Graphical Illustration of IVs</vt:lpstr>
      <vt:lpstr>Graphical Illustration of IVs</vt:lpstr>
      <vt:lpstr>Graphical Illustration of IVs</vt:lpstr>
      <vt:lpstr>Interpreting and Implementing IV</vt:lpstr>
      <vt:lpstr>Using an IV: Testing Assumptions </vt:lpstr>
      <vt:lpstr>Using an IV: Testing Assumptions </vt:lpstr>
      <vt:lpstr>Current Research Alert: First-Stage Tests</vt:lpstr>
      <vt:lpstr>Using an IV: Testing Assumptions </vt:lpstr>
      <vt:lpstr>Using an IV: Testing Assumptions </vt:lpstr>
      <vt:lpstr>Visualizing Validity</vt:lpstr>
      <vt:lpstr>Using an IV: How do I come up with an IV?</vt:lpstr>
      <vt:lpstr>Using an IV: How do I come up with an IV?</vt:lpstr>
      <vt:lpstr>Using an IV: How do I defend an IV?</vt:lpstr>
      <vt:lpstr>Using an IV: How do I defend an IV?</vt:lpstr>
      <vt:lpstr>Using an IV: How do I defend an IV?</vt:lpstr>
      <vt:lpstr>Using an IV: What if I can’t defend my IV? </vt:lpstr>
      <vt:lpstr>Using an IV: What if I can’t defend my IV? </vt:lpstr>
      <vt:lpstr>Using an IV: What if I can’t defend my IV? </vt:lpstr>
      <vt:lpstr>Weak IV Bias </vt:lpstr>
      <vt:lpstr>Using an IV: Best Practices</vt:lpstr>
      <vt:lpstr>Using an IV: Best Practices</vt:lpstr>
      <vt:lpstr>Using an IV: How do I interpret an IV?</vt:lpstr>
      <vt:lpstr>Using an IV: How do I interpret an IV?</vt:lpstr>
      <vt:lpstr>Using an IV: How do I interpret an IV?</vt:lpstr>
      <vt:lpstr>Using an IV: How do I interpret an IV?</vt:lpstr>
      <vt:lpstr>Another Estimation Technique: GMM</vt:lpstr>
      <vt:lpstr>Another Estimation Technique: GMM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496</cp:revision>
  <dcterms:created xsi:type="dcterms:W3CDTF">2011-01-10T00:42:42Z</dcterms:created>
  <dcterms:modified xsi:type="dcterms:W3CDTF">2022-10-21T19:17:12Z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