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4"/>
  </p:notesMasterIdLst>
  <p:sldIdLst>
    <p:sldId id="256" r:id="rId2"/>
    <p:sldId id="520" r:id="rId3"/>
    <p:sldId id="587" r:id="rId4"/>
    <p:sldId id="588" r:id="rId5"/>
    <p:sldId id="625" r:id="rId6"/>
    <p:sldId id="589" r:id="rId7"/>
    <p:sldId id="590" r:id="rId8"/>
    <p:sldId id="591" r:id="rId9"/>
    <p:sldId id="592" r:id="rId10"/>
    <p:sldId id="593" r:id="rId11"/>
    <p:sldId id="626" r:id="rId12"/>
    <p:sldId id="594" r:id="rId13"/>
    <p:sldId id="398" r:id="rId14"/>
    <p:sldId id="595" r:id="rId15"/>
    <p:sldId id="619" r:id="rId16"/>
    <p:sldId id="521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20" r:id="rId25"/>
    <p:sldId id="603" r:id="rId26"/>
    <p:sldId id="628" r:id="rId27"/>
    <p:sldId id="606" r:id="rId28"/>
    <p:sldId id="607" r:id="rId29"/>
    <p:sldId id="632" r:id="rId30"/>
    <p:sldId id="633" r:id="rId31"/>
    <p:sldId id="629" r:id="rId32"/>
    <p:sldId id="630" r:id="rId33"/>
    <p:sldId id="604" r:id="rId34"/>
    <p:sldId id="610" r:id="rId35"/>
    <p:sldId id="609" r:id="rId36"/>
    <p:sldId id="605" r:id="rId37"/>
    <p:sldId id="522" r:id="rId38"/>
    <p:sldId id="611" r:id="rId39"/>
    <p:sldId id="612" r:id="rId40"/>
    <p:sldId id="613" r:id="rId41"/>
    <p:sldId id="621" r:id="rId42"/>
    <p:sldId id="622" r:id="rId43"/>
    <p:sldId id="623" r:id="rId44"/>
    <p:sldId id="624" r:id="rId45"/>
    <p:sldId id="528" r:id="rId46"/>
    <p:sldId id="614" r:id="rId47"/>
    <p:sldId id="631" r:id="rId48"/>
    <p:sldId id="615" r:id="rId49"/>
    <p:sldId id="616" r:id="rId50"/>
    <p:sldId id="617" r:id="rId51"/>
    <p:sldId id="618" r:id="rId52"/>
    <p:sldId id="586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895" autoAdjust="0"/>
  </p:normalViewPr>
  <p:slideViewPr>
    <p:cSldViewPr>
      <p:cViewPr varScale="1">
        <p:scale>
          <a:sx n="59" d="100"/>
          <a:sy n="59" d="100"/>
        </p:scale>
        <p:origin x="964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 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Announce about zoom (will record, maybe can meet in this classroom,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announce about doing project in R markdown can R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talk about special office hours (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23?)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Updating Assignment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 Open back door of time variation!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intuition behind the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 (we’ve ‘rescaled’ the post-period to make this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Here’s an example where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7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 – start by just looking at treated row, then look at control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we can’t do an RCT, but we can use things that have happened in real world! 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levels). Hudson et al called “</a:t>
            </a:r>
            <a:r>
              <a:rPr lang="en-CA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{Interpreting instrumented difference-in-differences”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popular because it’s powerful – we’ve already seen examples of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11,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CA" sz="2400" dirty="0">
                <a:cs typeface="Times New Roman" panose="02020603050405020304" pitchFamily="18" charset="0"/>
              </a:rPr>
              <a:t>The basic intuition is simple: </a:t>
            </a:r>
          </a:p>
          <a:p>
            <a:pPr lvl="1"/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4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 in Graph 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CFA74-F6F4-07E0-B8D9-6C58B336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380" y="1143000"/>
            <a:ext cx="10058400" cy="4976420"/>
          </a:xfrm>
        </p:spPr>
      </p:pic>
    </p:spTree>
    <p:extLst>
      <p:ext uri="{BB962C8B-B14F-4D97-AF65-F5344CB8AC3E}">
        <p14:creationId xmlns:p14="http://schemas.microsoft.com/office/powerpoint/2010/main" val="1583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811" t="-1493" r="-913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U.S. and Canada, you must register to be an organ donor (not default)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Main question: </a:t>
            </a:r>
            <a:r>
              <a:rPr lang="en-US" sz="24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48" y="993098"/>
            <a:ext cx="8686800" cy="57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6" t="5637"/>
          <a:stretch/>
        </p:blipFill>
        <p:spPr>
          <a:xfrm>
            <a:off x="2362200" y="2267898"/>
            <a:ext cx="6601736" cy="35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and the untreated group would have stayed the same across periods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400" i="1" dirty="0">
                <a:cs typeface="Times New Roman" panose="02020603050405020304" pitchFamily="18" charset="0"/>
              </a:rPr>
              <a:t>potential outcome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Visualizing the Parallel Trends Assumption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7F1-2C8A-882C-E4C7-77FCCB3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371600"/>
            <a:ext cx="10058400" cy="4980153"/>
          </a:xfrm>
        </p:spPr>
      </p:pic>
    </p:spTree>
    <p:extLst>
      <p:ext uri="{BB962C8B-B14F-4D97-AF65-F5344CB8AC3E}">
        <p14:creationId xmlns:p14="http://schemas.microsoft.com/office/powerpoint/2010/main" val="7865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50119"/>
              </p:ext>
            </p:extLst>
          </p:nvPr>
        </p:nvGraphicFramePr>
        <p:xfrm>
          <a:off x="1447800" y="1145049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474294" y="2654739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2592368" y="3308271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04349"/>
              </p:ext>
            </p:extLst>
          </p:nvPr>
        </p:nvGraphicFramePr>
        <p:xfrm>
          <a:off x="1447800" y="216760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3603738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3048000" y="4056473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1546338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3886200" y="1066800"/>
            <a:ext cx="50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3878783" y="3925958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5AD094-FA61-D6B7-A38B-9B9DA3CEA142}"/>
              </a:ext>
            </a:extLst>
          </p:cNvPr>
          <p:cNvSpPr/>
          <p:nvPr/>
        </p:nvSpPr>
        <p:spPr>
          <a:xfrm>
            <a:off x="6553200" y="3044746"/>
            <a:ext cx="1219200" cy="83099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4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Parallel trends! </a:t>
            </a:r>
            <a:r>
              <a:rPr lang="en-US" sz="2600" dirty="0">
                <a:cs typeface="Times New Roman" panose="02020603050405020304" pitchFamily="18" charset="0"/>
              </a:rPr>
              <a:t>What is this in math?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4014588" y="2940177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227532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E8AE-7C9D-E83E-A6DE-AADBA6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074431"/>
            <a:ext cx="10058400" cy="5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10" y="2780695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81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 tests – pick a fake treatment date, treated group, etc.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 keep getting significance, probably a violation of the PTA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must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is an assumption about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the size of a gap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measurement matters!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holds for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they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do not </a:t>
                </a:r>
                <a:r>
                  <a:rPr lang="en-US" sz="24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There are resources to combine this with IV. See Hoagland (2022) and Hudson et al., 2017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518" t="-1305" r="-1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6F714E19-D046-D28D-1107-0F263E7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you might              include are group-time varying. What does this mean in practice?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 b="-2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Time variation</a:t>
            </a:r>
            <a:r>
              <a:rPr lang="en-US" sz="24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4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400" b="1" dirty="0">
                <a:cs typeface="Times New Roman" panose="02020603050405020304" pitchFamily="18" charset="0"/>
              </a:rPr>
              <a:t>treatment effect</a:t>
            </a:r>
            <a:r>
              <a:rPr lang="en-US" sz="2400" dirty="0">
                <a:cs typeface="Times New Roman" panose="02020603050405020304" pitchFamily="18" charset="0"/>
              </a:rPr>
              <a:t>—is that what we get?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4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400" i="1" dirty="0">
                <a:cs typeface="Times New Roman" panose="02020603050405020304" pitchFamily="18" charset="0"/>
              </a:rPr>
              <a:t>specifically for </a:t>
            </a:r>
            <a:r>
              <a:rPr lang="en-US" sz="2400" dirty="0">
                <a:cs typeface="Times New Roman" panose="02020603050405020304" pitchFamily="18" charset="0"/>
              </a:rPr>
              <a:t>the treated group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2819400"/>
            <a:ext cx="76419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400" b="1" dirty="0">
                <a:cs typeface="Times New Roman" panose="02020603050405020304" pitchFamily="18" charset="0"/>
              </a:rPr>
              <a:t>within-unit time variation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4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49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If you’re stuck working with </a:t>
                </a:r>
                <a:r>
                  <a:rPr lang="en-US" sz="2400" b="1" u="sng" dirty="0">
                    <a:cs typeface="Times New Roman" panose="02020603050405020304" pitchFamily="18" charset="0"/>
                  </a:rPr>
                  <a:t>repeated cross-sections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can lead to OVB – is the treatment really exogenous in your data?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the 2x2 case, we had a clear before/after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do we really expect policy to have the same effects: 	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month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year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Ten years after implementation?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do we really expect policy to have the same effects over time?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Sometimes we want to recover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dynamic treatment effect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b="-4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What do we </a:t>
            </a:r>
            <a:r>
              <a:rPr lang="en-US" sz="2400" i="1" dirty="0">
                <a:cs typeface="Times New Roman" panose="02020603050405020304" pitchFamily="18" charset="0"/>
              </a:rPr>
              <a:t>hope </a:t>
            </a:r>
            <a:r>
              <a:rPr lang="en-US" sz="24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A29F-8876-ABA5-25FC-7E72E465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19200"/>
            <a:ext cx="10058400" cy="4886324"/>
          </a:xfrm>
        </p:spPr>
      </p:pic>
    </p:spTree>
    <p:extLst>
      <p:ext uri="{BB962C8B-B14F-4D97-AF65-F5344CB8AC3E}">
        <p14:creationId xmlns:p14="http://schemas.microsoft.com/office/powerpoint/2010/main" val="3211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400" b="1" dirty="0">
                <a:cs typeface="Times New Roman" panose="02020603050405020304" pitchFamily="18" charset="0"/>
              </a:rPr>
              <a:t>staggered adoption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105156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treated groups are used as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negative weights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01539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cs typeface="Times New Roman" panose="02020603050405020304" pitchFamily="18" charset="0"/>
              </a:rPr>
              <a:t>so many </a:t>
            </a:r>
            <a:r>
              <a:rPr lang="en-US" sz="2400" dirty="0">
                <a:cs typeface="Times New Roman" panose="02020603050405020304" pitchFamily="18" charset="0"/>
              </a:rPr>
              <a:t>quasi-experiments to explore!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Especially in places with decentralized policies and good data collection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DID is a classic tool in the policy evaluation toolkit (possibly </a:t>
            </a:r>
            <a:r>
              <a:rPr lang="en-US" sz="2400" i="1" dirty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tool)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Its assumptions aren’t too strong: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puts lots of bells and whistles on it but need to be careful about contamination across multiple specifications.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400" b="1" dirty="0">
                <a:cs typeface="Times New Roman" panose="02020603050405020304" pitchFamily="18" charset="0"/>
              </a:rPr>
              <a:t>Synthetic controls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recover heterogeneous treatment effects? (</a:t>
            </a:r>
            <a:r>
              <a:rPr lang="en-US" sz="2400" b="1" dirty="0">
                <a:cs typeface="Times New Roman" panose="02020603050405020304" pitchFamily="18" charset="0"/>
              </a:rPr>
              <a:t>Quantile regression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generally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1102" b="-10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5864</TotalTime>
  <Words>3627</Words>
  <Application>Microsoft Office PowerPoint</Application>
  <PresentationFormat>Widescreen</PresentationFormat>
  <Paragraphs>426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Century Schoolbook</vt:lpstr>
      <vt:lpstr>Courier New</vt:lpstr>
      <vt:lpstr>Source Sans Pro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DID in Graph Form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Visualizing the Parallel Trends Assumption </vt:lpstr>
      <vt:lpstr>Simple DiD Calculation</vt:lpstr>
      <vt:lpstr>Simple DiD Calculation</vt:lpstr>
      <vt:lpstr>Simple DiD Calculation</vt:lpstr>
      <vt:lpstr>Assumptions Needed for DID</vt:lpstr>
      <vt:lpstr>What happens if we don’t have parallel trends?</vt:lpstr>
      <vt:lpstr>What happens if we don’t have parallel trends?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542</cp:revision>
  <dcterms:created xsi:type="dcterms:W3CDTF">2011-01-10T00:42:42Z</dcterms:created>
  <dcterms:modified xsi:type="dcterms:W3CDTF">2022-11-16T20:49:51Z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