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7"/>
  </p:notesMasterIdLst>
  <p:sldIdLst>
    <p:sldId id="256" r:id="rId2"/>
    <p:sldId id="520" r:id="rId3"/>
    <p:sldId id="398" r:id="rId4"/>
    <p:sldId id="590" r:id="rId5"/>
    <p:sldId id="591" r:id="rId6"/>
    <p:sldId id="592" r:id="rId7"/>
    <p:sldId id="608" r:id="rId8"/>
    <p:sldId id="595" r:id="rId9"/>
    <p:sldId id="593" r:id="rId10"/>
    <p:sldId id="597" r:id="rId11"/>
    <p:sldId id="596" r:id="rId12"/>
    <p:sldId id="609" r:id="rId13"/>
    <p:sldId id="605" r:id="rId14"/>
    <p:sldId id="610" r:id="rId15"/>
    <p:sldId id="598" r:id="rId16"/>
    <p:sldId id="640" r:id="rId17"/>
    <p:sldId id="611" r:id="rId18"/>
    <p:sldId id="612" r:id="rId19"/>
    <p:sldId id="603" r:id="rId20"/>
    <p:sldId id="607" r:id="rId21"/>
    <p:sldId id="604" r:id="rId22"/>
    <p:sldId id="613" r:id="rId23"/>
    <p:sldId id="606" r:id="rId24"/>
    <p:sldId id="634" r:id="rId25"/>
    <p:sldId id="589" r:id="rId26"/>
    <p:sldId id="614" r:id="rId27"/>
    <p:sldId id="636" r:id="rId28"/>
    <p:sldId id="637" r:id="rId29"/>
    <p:sldId id="638" r:id="rId30"/>
    <p:sldId id="639" r:id="rId31"/>
    <p:sldId id="635" r:id="rId32"/>
    <p:sldId id="616" r:id="rId33"/>
    <p:sldId id="615" r:id="rId34"/>
    <p:sldId id="617" r:id="rId35"/>
    <p:sldId id="633" r:id="rId36"/>
    <p:sldId id="618" r:id="rId37"/>
    <p:sldId id="619" r:id="rId38"/>
    <p:sldId id="620" r:id="rId39"/>
    <p:sldId id="622" r:id="rId40"/>
    <p:sldId id="641" r:id="rId41"/>
    <p:sldId id="642" r:id="rId42"/>
    <p:sldId id="643" r:id="rId43"/>
    <p:sldId id="644" r:id="rId44"/>
    <p:sldId id="645" r:id="rId45"/>
    <p:sldId id="646" r:id="rId46"/>
    <p:sldId id="624" r:id="rId47"/>
    <p:sldId id="625" r:id="rId48"/>
    <p:sldId id="629" r:id="rId49"/>
    <p:sldId id="630" r:id="rId50"/>
    <p:sldId id="628" r:id="rId51"/>
    <p:sldId id="626" r:id="rId52"/>
    <p:sldId id="627" r:id="rId53"/>
    <p:sldId id="631" r:id="rId54"/>
    <p:sldId id="632" r:id="rId55"/>
    <p:sldId id="586" r:id="rId56"/>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8746" autoAdjust="0"/>
  </p:normalViewPr>
  <p:slideViewPr>
    <p:cSldViewPr>
      <p:cViewPr varScale="1">
        <p:scale>
          <a:sx n="56" d="100"/>
          <a:sy n="56" d="100"/>
        </p:scale>
        <p:origin x="1044" y="4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4T15:51:18.49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0 113,'28'-2,"-1"-2,1 0,-1-2,47-16,17-4,-5 10,176-12,90 24,-238 4,8047 5,-7298 35,-162-2,-558-35,439 16,-2 40,-452-43,135 1,129-19,-147-1,4327 3,-4275-16,-142 5,190-17,-330 27,-1-1,1-1,17-5,0-4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7T14:37:21.06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2289 1,'0'0,"-14"1,-161 14,-500 37,-6-46,434-22,-187-4,372 23,62-3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7T14:37:45.53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2097 324,'0'0,"0"0,-294-2,-327-45,429 12,-220-71,188 44,-83-10,305 72,1 0,-1 1,1-1,0 0,-1 1,1-1,-1 1,1-1,0 1,0 0,-1 0,1-1,0 1,0 0,0 0,0 0,0 0,0 0,0 0,0 1,0-1,0 0,0 2,-16 31,17-34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7T14:37:49.5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1,'18'3,"1233"201,14-105,395-86,-1262-18,127-17,201 3,-364 36,606 10,-95-80,239-18,-914 62,288-20,543-13,68 12,-1015 24,-43 5,1-3,64-13,-105 17,1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7T14:37:55.08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8629 1,'0'0,"0"0,0 0,0 0,0 0,0 0,0 0,0 0,0 0,0 0,0 0,-15 0,-576 22,-700 9,392-9,63 0,365-31,-299 3,-988 19,1365-41,-58-1,-139 30,233 1,295-3,-73 3,125-1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11/18/2022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Announcement: we will do course evaluations sometime in the next lecture – please bring your laptop and your critiques! I will also post presentation orders this week so people can prepare.</a:t>
            </a:r>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machine learning, this is called the “training” of the synthetic control. Note that training the model takes a minute to run so start it and come back to subsequent slides. </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71162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3A3C"/>
                </a:solidFill>
                <a:effectLst/>
                <a:latin typeface="Lato" panose="020F0502020204030203" pitchFamily="34" charset="0"/>
              </a:rPr>
              <a:t>Synthetic controls precludes extrapolation by using </a:t>
            </a:r>
            <a:r>
              <a:rPr lang="en-US" b="0" i="1" dirty="0">
                <a:solidFill>
                  <a:srgbClr val="373A3C"/>
                </a:solidFill>
                <a:effectLst/>
                <a:latin typeface="Lato" panose="020F0502020204030203" pitchFamily="34" charset="0"/>
              </a:rPr>
              <a:t>interpolation </a:t>
            </a:r>
            <a:r>
              <a:rPr lang="en-US" b="0" i="0" dirty="0">
                <a:solidFill>
                  <a:srgbClr val="373A3C"/>
                </a:solidFill>
                <a:effectLst/>
                <a:latin typeface="Lato" panose="020F0502020204030203" pitchFamily="34" charset="0"/>
              </a:rPr>
              <a:t>instead: the estimated effect is based on a comparison between some outcome in a given year and a counterfactual in the same year. Since the counterfactuals are a </a:t>
            </a:r>
            <a:r>
              <a:rPr lang="en-US" b="1" i="0" dirty="0">
                <a:solidFill>
                  <a:srgbClr val="373A3C"/>
                </a:solidFill>
                <a:effectLst/>
                <a:latin typeface="Lato" panose="020F0502020204030203" pitchFamily="34" charset="0"/>
              </a:rPr>
              <a:t>convex hull </a:t>
            </a:r>
            <a:r>
              <a:rPr lang="en-US" b="0" i="0" dirty="0">
                <a:solidFill>
                  <a:srgbClr val="373A3C"/>
                </a:solidFill>
                <a:effectLst/>
                <a:latin typeface="Lato" panose="020F0502020204030203" pitchFamily="34" charset="0"/>
              </a:rPr>
              <a:t>of control group units, the counterfactual is based on where data actually is, as opposed to extrapolating beyond the support of the data.</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3349682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3A3C"/>
                </a:solidFill>
                <a:effectLst/>
                <a:latin typeface="Lato" panose="020F0502020204030203" pitchFamily="34" charset="0"/>
              </a:rPr>
              <a:t>Weight constraints: nonnegative weights and sum to 1.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2688587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table of assigned weights here. (This is from Lang et al.)</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1596268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like in matching, want to show balance in covariates as well – especially for the lagged DV outcomes (see McClelland and Gault)</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61566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pre-trends, then differences following policy enforcement.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3663232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pre-trends, then differences following policy enforcement. What’s the treatment effect here? How do we interpret it?</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4255491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pre-trends aren’t essentially null here, you have done something wrong—this is the constraint imposed by the construction of the synth. </a:t>
            </a:r>
          </a:p>
          <a:p>
            <a:r>
              <a:rPr lang="en-US" dirty="0"/>
              <a:t>The treatment effects here are inherently dynamic because we are really just taking a period-specific difference (think potential outcome). All of the estimation work is in the construction of the time series. We’ll talk more about standard error options on next slide. </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2817938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this compare to results from last time? Difference between the two. Can get these Cis by bootstrapping (or see replication code in </a:t>
            </a:r>
            <a:r>
              <a:rPr lang="en-US" dirty="0" err="1"/>
              <a:t>Github</a:t>
            </a:r>
            <a:r>
              <a:rPr lang="en-US" dirty="0"/>
              <a:t> to see how to do conformal inference). See units on left of graph – what are we talking here? </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3297048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RBI is a whole topic, happy to explore that in more detail with students who are interested (see Nick/Scott’s textbooks). It’s like bootstrapping. </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568765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week, we’ll dive even further into the latest research on contamination from heterogeneous treatment effects more generally. </a:t>
            </a:r>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7658266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(1), you drop your actually treated observation and work only with the other donor pool states. Construct a new synthetic OR, WV, DC, etc. Then check what percentile your actual effect is in the “null distribution” you have created. Obviously, these work better if you have many units in the donor pool. </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3275795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 this is why the code before took a while – other placebos are mentioned in the code. How do we interpret this figure?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1007013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essence of randomization inference – no code, can you figure this out yourself? Basically, how much does the post-treatment stand out from the pre-treatment fit?</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24398107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note on matching on outcome: </a:t>
            </a:r>
            <a:r>
              <a:rPr lang="en-US" sz="1200" b="0" i="0" dirty="0">
                <a:solidFill>
                  <a:srgbClr val="222222"/>
                </a:solidFill>
                <a:effectLst/>
                <a:latin typeface="Source Sans Pro" panose="020B0503030403020204" pitchFamily="34" charset="0"/>
              </a:rPr>
              <a:t>Plus, other methods like difference-in-differences also use information about pre-treatment outcomes to produce their estimate. They just do so in less obvious ways.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5413946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1475033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new study claimed to find “clear evidence” for the serotonin hypothesis of depression (</a:t>
            </a:r>
            <a:r>
              <a:rPr lang="en-CA" b="0" i="0" dirty="0">
                <a:solidFill>
                  <a:srgbClr val="4D5156"/>
                </a:solidFill>
                <a:effectLst/>
                <a:latin typeface="Roboto" panose="02000000000000000000" pitchFamily="2" charset="0"/>
              </a:rPr>
              <a:t>deficit in brain serotonin causes depression)</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534326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Small sample size, simple regression (is this causal? Could be because it’s an RCT! But other issues abound)</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28804293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Average indicates the treatment effect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11003385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It’s all outliers!</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23076203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what could be done instead? Measure effects across </a:t>
            </a:r>
            <a:r>
              <a:rPr lang="en-CA"/>
              <a:t>the distribution !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3708255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people say synthetic control, but I like the plural – reminds me of the construction of the control group</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33660952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Couldn’t find a good figure for CA but is similar</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41045267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Econometrically, we may be concerned that our estimates are biased if we aren’t correcting for the distributions. Policy wise, we may care a lot more about nudging the median spender than the mean, or about super-utilizers, or disparities in the bottom quintile of income, etc. </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3037542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1, 3, and 4 are very similar. We won’t spend a lot of time on (2) today (example: want to assign people into risk categories and estimate separately based on risk; this is a two-step model like a hurdle model). (1) you have to specify a target quantile and run T regressions; (3) and (4) come from a single estimation</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4811567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targets the conditional mean by setting beta to minimize the average deviations from the regression line (sum of squared errors). Note graph shows homogenous impact across a distribution (e.g., effect of education on wages, across distribution of wages) (treated is solid, control counterfactual is dashed)</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38837692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effect differs across distribution? So effect of education on income is  greatest for those already at </a:t>
            </a:r>
            <a:r>
              <a:rPr lang="en-US" dirty="0" err="1"/>
              <a:t>th</a:t>
            </a:r>
            <a:r>
              <a:rPr lang="en-US" dirty="0"/>
              <a:t> </a:t>
            </a:r>
            <a:r>
              <a:rPr lang="en-US" dirty="0" err="1"/>
              <a:t>etop</a:t>
            </a:r>
            <a:r>
              <a:rPr lang="en-US" dirty="0"/>
              <a:t> of the distribution.</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18181585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Quantile: splits the distribution into the bottom tau% and the remainder of the distribution. Quantiles and percentiles are codefined; the median, for example, is the 50</a:t>
            </a:r>
            <a:r>
              <a:rPr lang="en-US" baseline="30000" dirty="0"/>
              <a:t>th</a:t>
            </a:r>
            <a:r>
              <a:rPr lang="en-US" dirty="0"/>
              <a:t> percentile. So targeting a quantile lets you target any point in a distribution (or, multiple points)</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16313108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LAD = least absolute deviation. How is this different than the traditional OLS? Median regression is actually older than OLS! (</a:t>
            </a:r>
            <a:r>
              <a:rPr lang="en-US" dirty="0" err="1"/>
              <a:t>Boscovitch</a:t>
            </a:r>
            <a:r>
              <a:rPr lang="en-US" dirty="0"/>
              <a:t> 1760; OLS in 1789 by Laplace)</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17634508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 the brackets is called the “check function” that sorts observations into above/below a sample quantile. </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16527811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Technically, this interpretation requires a rank invariance condition (e.g., if you give everyone treatment, the ordering of individuals will stay the same). </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15206151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paper in </a:t>
            </a:r>
            <a:r>
              <a:rPr lang="en-US" dirty="0" err="1"/>
              <a:t>Github</a:t>
            </a:r>
            <a:r>
              <a:rPr lang="en-US" dirty="0"/>
              <a:t> repo. Why are the quantile effects important here? </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1808082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reason to assume that other control regions might not be satisfactory (what do you think?)</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20517931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the mean effects are very noisy. </a:t>
            </a:r>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15742530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the mean effects are very noisy.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79E1B-2C51-4B9B-8EA4-26DE9E345A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4194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did they pick these quantiles? Should we be concerned about this?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79E1B-2C51-4B9B-8EA4-26DE9E345A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06357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here there are lots of outcomes, but no quantiles – why not?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79E1B-2C51-4B9B-8EA4-26DE9E345A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71167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might be one reason why there’s no real quantile regression for outstanding </a:t>
            </a:r>
            <a:r>
              <a:rPr lang="en-US" dirty="0" err="1"/>
              <a:t>bils</a:t>
            </a:r>
            <a:r>
              <a:rPr lang="en-US" dirty="0"/>
              <a:t> – they go away!</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79E1B-2C51-4B9B-8EA4-26DE9E345A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10698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t>
            </a:r>
            <a:r>
              <a:rPr lang="en-US" b="0" i="0" dirty="0">
                <a:solidFill>
                  <a:srgbClr val="002A5C"/>
                </a:solidFill>
                <a:effectLst/>
                <a:latin typeface="Graphik @FontFace"/>
              </a:rPr>
              <a:t>Zahra </a:t>
            </a:r>
            <a:r>
              <a:rPr lang="en-US" b="0" i="0" dirty="0" err="1">
                <a:solidFill>
                  <a:srgbClr val="002A5C"/>
                </a:solidFill>
                <a:effectLst/>
                <a:latin typeface="Graphik @FontFace"/>
              </a:rPr>
              <a:t>Shakeri</a:t>
            </a:r>
            <a:r>
              <a:rPr lang="en-US" b="0" i="0" dirty="0">
                <a:solidFill>
                  <a:srgbClr val="002A5C"/>
                </a:solidFill>
                <a:effectLst/>
                <a:latin typeface="Graphik @FontFace"/>
              </a:rPr>
              <a:t> is developing machine learning and data visualization courses for IHPME; I highly recommend looking into these and / or reaching out to her if you are interested in some of these methods.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31850860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functional form with no restrictions on what f() looks like (i.e., not linear). I did add some notes on nonparametric regression to the </a:t>
            </a:r>
            <a:r>
              <a:rPr lang="en-US" dirty="0" err="1"/>
              <a:t>Github</a:t>
            </a:r>
            <a:r>
              <a:rPr lang="en-US" dirty="0"/>
              <a:t>, but there are whole textbooks you can use. </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32387352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lots of choices for nonparametric regression! Could be its own course. On (1) note that this is the bias-variance tradeoff; (2) is the choice of kernel; and (3) is the curse of dimensionality</a:t>
            </a:r>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7606525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focal point varies across bins. </a:t>
            </a:r>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9647666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functional form with no restrictions on what f() looks like (i.e., not linear)</a:t>
            </a:r>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1044557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matching on any covariates and on pre-trends (so that the parallel trends assumption is satisfied). If the weighted average were just one unit, it would be simple DID. What would it have to be for synthetic control to mimic generalized DID? </a:t>
            </a:r>
          </a:p>
          <a:p>
            <a:r>
              <a:rPr lang="en-US" dirty="0"/>
              <a:t>Note also: the method is different from matching because we are trying to </a:t>
            </a:r>
            <a:r>
              <a:rPr lang="en-US" i="1" dirty="0"/>
              <a:t>close </a:t>
            </a:r>
            <a:r>
              <a:rPr lang="en-US" i="0" dirty="0"/>
              <a:t>gaps, not account for propensity of treatment! Explicitly more involved than matching</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21609606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there isn’t much difference between CDE and nonparametric regression – we are looking either for prediction of y given x (moments) or functional form F(x), but those are obviously intertwined. The difference is that there are additional </a:t>
            </a:r>
            <a:r>
              <a:rPr lang="en-US" b="1" dirty="0"/>
              <a:t>methods </a:t>
            </a:r>
            <a:r>
              <a:rPr lang="en-US" b="0" dirty="0"/>
              <a:t>in this literature that are useful.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1506519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7171663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Cut-points – rules for how to bin data in order to assign prediction (e.g., if we’re predicting expenses, at what age do expenses go down (2?) and then up again (50?). Once we’ve done that cut, what’s the next best way to cut – by sex (older men versus older women)? And so on.)</a:t>
            </a:r>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20406118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Neurons are similar to trees</a:t>
            </a:r>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8173111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cs typeface="Times New Roman" panose="02020603050405020304" pitchFamily="18" charset="0"/>
              </a:rPr>
              <a:t>Lots of ways to estimate distributional effects!</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2083499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Smoking prevention example is in is in the folder – Abadie is the synth guy. </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3997083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we got different results! So what should we use?</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391533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we got different results based on the control groups! Lang et al did this with a real synthetic control</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1806687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guide to synthetic controls to papers in folder (McClelland and Gault)</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317766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11/18/2022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11/18/2022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customXml" Target="../ink/ink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www.youtube.com/watch?v=nKzNp-qpE-I&amp;ab_channel=BradyNeal-CausalInferenc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0.png"/><Relationship Id="rId7" Type="http://schemas.openxmlformats.org/officeDocument/2006/relationships/customXml" Target="../ink/ink3.xml"/><Relationship Id="rId12"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customXml" Target="../ink/ink4.xml"/></Relationships>
</file>

<file path=ppt/slides/_rels/slide28.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35.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Health Econometrics I </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10: Synthetic Control and Quantile Regression </a:t>
            </a:r>
          </a:p>
          <a:p>
            <a:r>
              <a:rPr lang="en-US" sz="2400" dirty="0"/>
              <a:t>November 18, 2022</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1: Selection of “Donor Pool” &amp; Matching Variables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107012"/>
            <a:ext cx="10015390" cy="5141388"/>
          </a:xfrm>
        </p:spPr>
        <p:txBody>
          <a:bodyPr>
            <a:noAutofit/>
          </a:bodyPr>
          <a:lstStyle/>
          <a:p>
            <a:pPr marL="0" indent="0">
              <a:buNone/>
            </a:pPr>
            <a:r>
              <a:rPr lang="en-US" sz="2400" dirty="0">
                <a:cs typeface="Times New Roman" panose="02020603050405020304" pitchFamily="18" charset="0"/>
              </a:rPr>
              <a:t>To get around the problem: </a:t>
            </a:r>
            <a:r>
              <a:rPr lang="en-US" sz="2400" b="1" dirty="0">
                <a:solidFill>
                  <a:schemeClr val="accent2">
                    <a:lumMod val="75000"/>
                  </a:schemeClr>
                </a:solidFill>
                <a:cs typeface="Times New Roman" panose="02020603050405020304" pitchFamily="18" charset="0"/>
              </a:rPr>
              <a:t>throw in the kitchen sink! (this time it’s okay)</a:t>
            </a:r>
          </a:p>
          <a:p>
            <a:r>
              <a:rPr lang="en-US" sz="2400" dirty="0">
                <a:cs typeface="Times New Roman" panose="02020603050405020304" pitchFamily="18" charset="0"/>
              </a:rPr>
              <a:t>Main advantage: data-driven way to construct weighted average </a:t>
            </a:r>
          </a:p>
          <a:p>
            <a:pPr lvl="1"/>
            <a:r>
              <a:rPr lang="en-US" sz="2400" dirty="0">
                <a:cs typeface="Times New Roman" panose="02020603050405020304" pitchFamily="18" charset="0"/>
              </a:rPr>
              <a:t>Researcher doesn’t choose weights</a:t>
            </a:r>
          </a:p>
          <a:p>
            <a:r>
              <a:rPr lang="en-US" sz="2400" dirty="0">
                <a:cs typeface="Times New Roman" panose="02020603050405020304" pitchFamily="18" charset="0"/>
              </a:rPr>
              <a:t>Researcher chooses: </a:t>
            </a:r>
          </a:p>
          <a:p>
            <a:pPr marL="731520" lvl="1" indent="-457200">
              <a:buFont typeface="+mj-lt"/>
              <a:buAutoNum type="arabicPeriod"/>
            </a:pPr>
            <a:r>
              <a:rPr lang="en-US" sz="2400" b="1" dirty="0">
                <a:cs typeface="Times New Roman" panose="02020603050405020304" pitchFamily="18" charset="0"/>
              </a:rPr>
              <a:t>Donor pool</a:t>
            </a:r>
            <a:r>
              <a:rPr lang="en-US" sz="2400" dirty="0">
                <a:cs typeface="Times New Roman" panose="02020603050405020304" pitchFamily="18" charset="0"/>
              </a:rPr>
              <a:t>: possible states for control (algorithm may assign weight 0)</a:t>
            </a:r>
          </a:p>
          <a:p>
            <a:pPr marL="731520" lvl="1" indent="-457200">
              <a:buFont typeface="+mj-lt"/>
              <a:buAutoNum type="arabicPeriod"/>
            </a:pPr>
            <a:r>
              <a:rPr lang="en-US" sz="2400" b="1" dirty="0">
                <a:cs typeface="Times New Roman" panose="02020603050405020304" pitchFamily="18" charset="0"/>
              </a:rPr>
              <a:t>Matching variables: </a:t>
            </a:r>
            <a:r>
              <a:rPr lang="en-US" sz="2400" dirty="0">
                <a:cs typeface="Times New Roman" panose="02020603050405020304" pitchFamily="18" charset="0"/>
              </a:rPr>
              <a:t>pre-treatment trends + any other covariates</a:t>
            </a:r>
          </a:p>
          <a:p>
            <a:pPr marL="731520" lvl="1" indent="-457200">
              <a:buFont typeface="+mj-lt"/>
              <a:buAutoNum type="arabicPeriod"/>
            </a:pPr>
            <a:endParaRPr lang="en-US" sz="1400" dirty="0">
              <a:cs typeface="Times New Roman" panose="02020603050405020304" pitchFamily="18" charset="0"/>
            </a:endParaRPr>
          </a:p>
          <a:p>
            <a:pPr marL="274320" lvl="1" indent="0">
              <a:buNone/>
            </a:pPr>
            <a:r>
              <a:rPr lang="en-US" sz="2400" dirty="0">
                <a:cs typeface="Times New Roman" panose="02020603050405020304" pitchFamily="18" charset="0"/>
              </a:rPr>
              <a:t>In this context: </a:t>
            </a:r>
          </a:p>
          <a:p>
            <a:pPr lvl="1"/>
            <a:r>
              <a:rPr lang="en-US" sz="2400" dirty="0">
                <a:cs typeface="Times New Roman" panose="02020603050405020304" pitchFamily="18" charset="0"/>
              </a:rPr>
              <a:t>Unit of observation: state</a:t>
            </a:r>
          </a:p>
          <a:p>
            <a:pPr lvl="1"/>
            <a:r>
              <a:rPr lang="en-US" sz="2400" dirty="0">
                <a:cs typeface="Times New Roman" panose="02020603050405020304" pitchFamily="18" charset="0"/>
              </a:rPr>
              <a:t>Exclude other states that subsequently passed control programs</a:t>
            </a:r>
          </a:p>
          <a:p>
            <a:pPr lvl="1"/>
            <a:r>
              <a:rPr lang="en-US" sz="2400" dirty="0">
                <a:cs typeface="Times New Roman" panose="02020603050405020304" pitchFamily="18" charset="0"/>
              </a:rPr>
              <a:t>Match on pre-trends + state economy, price of cigarettes, etc. </a:t>
            </a:r>
          </a:p>
          <a:p>
            <a:pPr lvl="1"/>
            <a:r>
              <a:rPr lang="en-US" sz="2400" dirty="0">
                <a:cs typeface="Times New Roman" panose="02020603050405020304" pitchFamily="18" charset="0"/>
              </a:rPr>
              <a:t>Main goal: </a:t>
            </a:r>
            <a:r>
              <a:rPr lang="en-US" sz="2400" b="1" dirty="0">
                <a:cs typeface="Times New Roman" panose="02020603050405020304" pitchFamily="18" charset="0"/>
              </a:rPr>
              <a:t>interpolation </a:t>
            </a:r>
            <a:r>
              <a:rPr lang="en-US" sz="2400" dirty="0">
                <a:cs typeface="Times New Roman" panose="02020603050405020304" pitchFamily="18" charset="0"/>
              </a:rPr>
              <a:t>(next slide)</a:t>
            </a:r>
          </a:p>
        </p:txBody>
      </p:sp>
      <p:pic>
        <p:nvPicPr>
          <p:cNvPr id="4" name="Picture 2" descr="RStudio - RStudio">
            <a:extLst>
              <a:ext uri="{FF2B5EF4-FFF2-40B4-BE49-F238E27FC236}">
                <a16:creationId xmlns:a16="http://schemas.microsoft.com/office/drawing/2014/main" id="{87A7B13A-50CD-627C-6ECD-0B19F78472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114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Construction of Synthetic Ohio</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400" dirty="0">
                <a:cs typeface="Times New Roman" panose="02020603050405020304" pitchFamily="18" charset="0"/>
              </a:rPr>
              <a:t>Synthetic Ohio is generated from </a:t>
            </a:r>
            <a:r>
              <a:rPr lang="en-US" sz="2400" b="1" dirty="0">
                <a:cs typeface="Times New Roman" panose="02020603050405020304" pitchFamily="18" charset="0"/>
              </a:rPr>
              <a:t>a convex hull </a:t>
            </a:r>
            <a:r>
              <a:rPr lang="en-US" sz="2400" dirty="0">
                <a:cs typeface="Times New Roman" panose="02020603050405020304" pitchFamily="18" charset="0"/>
              </a:rPr>
              <a:t>of control states</a:t>
            </a:r>
          </a:p>
          <a:p>
            <a:pPr lvl="1"/>
            <a:r>
              <a:rPr lang="en-US" sz="2400" dirty="0">
                <a:cs typeface="Times New Roman" panose="02020603050405020304" pitchFamily="18" charset="0"/>
              </a:rPr>
              <a:t>Requires some amount of comparability (can’t compare OH to Mars)</a:t>
            </a:r>
          </a:p>
          <a:p>
            <a:pPr lvl="1"/>
            <a:r>
              <a:rPr lang="en-US" sz="2400" u="sng" dirty="0">
                <a:solidFill>
                  <a:schemeClr val="accent3">
                    <a:lumMod val="75000"/>
                  </a:schemeClr>
                </a:solidFill>
                <a:cs typeface="Times New Roman" panose="02020603050405020304" pitchFamily="18" charset="0"/>
              </a:rPr>
              <a:t>Weighted average of bad controls will still be…bad controls</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031812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Construction of Synthetic Ohio</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1"/>
                <a:ext cx="9939190" cy="5141388"/>
              </a:xfrm>
            </p:spPr>
            <p:txBody>
              <a:bodyPr>
                <a:noAutofit/>
              </a:bodyPr>
              <a:lstStyle/>
              <a:p>
                <a:r>
                  <a:rPr lang="en-US" sz="2400" dirty="0">
                    <a:cs typeface="Times New Roman" panose="02020603050405020304" pitchFamily="18" charset="0"/>
                  </a:rPr>
                  <a:t>Synthetic Ohio is generated from </a:t>
                </a:r>
                <a:r>
                  <a:rPr lang="en-US" sz="2400" b="1" dirty="0">
                    <a:cs typeface="Times New Roman" panose="02020603050405020304" pitchFamily="18" charset="0"/>
                  </a:rPr>
                  <a:t>a convex hull </a:t>
                </a:r>
                <a:r>
                  <a:rPr lang="en-US" sz="2400" dirty="0">
                    <a:cs typeface="Times New Roman" panose="02020603050405020304" pitchFamily="18" charset="0"/>
                  </a:rPr>
                  <a:t>of control states</a:t>
                </a:r>
              </a:p>
              <a:p>
                <a:pPr lvl="1"/>
                <a:r>
                  <a:rPr lang="en-US" sz="2400" dirty="0">
                    <a:cs typeface="Times New Roman" panose="02020603050405020304" pitchFamily="18" charset="0"/>
                  </a:rPr>
                  <a:t>Requires some amount of comparability (can’t compare OH to Mars)</a:t>
                </a:r>
              </a:p>
              <a:p>
                <a:r>
                  <a:rPr lang="en-US" sz="2400" dirty="0">
                    <a:cs typeface="Times New Roman" panose="02020603050405020304" pitchFamily="18" charset="0"/>
                  </a:rPr>
                  <a:t>Goal of model: choose weights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d>
                          <m:dPr>
                            <m:begChr m:val="{"/>
                            <m:endChr m:val="}"/>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𝑗</m:t>
                                </m:r>
                              </m:sub>
                            </m:sSub>
                          </m:e>
                        </m:d>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𝐽</m:t>
                        </m:r>
                      </m:sub>
                    </m:sSub>
                  </m:oMath>
                </a14:m>
                <a:r>
                  <a:rPr lang="en-US" sz="2400" dirty="0">
                    <a:cs typeface="Times New Roman" panose="02020603050405020304" pitchFamily="18" charset="0"/>
                  </a:rPr>
                  <a:t>for comparison states/variables</a:t>
                </a: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sSubSup>
                            <m:sSubSupPr>
                              <m:ctrlPr>
                                <a:rPr lang="en-US" sz="2400" b="0" i="1" smtClean="0">
                                  <a:latin typeface="Cambria Math" panose="02040503050406030204" pitchFamily="18" charset="0"/>
                                  <a:cs typeface="Times New Roman" panose="02020603050405020304" pitchFamily="18" charset="0"/>
                                </a:rPr>
                              </m:ctrlPr>
                            </m:sSubSupPr>
                            <m:e>
                              <m:r>
                                <m:rPr>
                                  <m:sty m:val="p"/>
                                </m:rPr>
                                <a:rPr lang="en-US" sz="2400" b="0" i="0" smtClean="0">
                                  <a:latin typeface="Cambria Math" panose="02040503050406030204" pitchFamily="18" charset="0"/>
                                  <a:cs typeface="Times New Roman" panose="02020603050405020304" pitchFamily="18" charset="0"/>
                                </a:rPr>
                                <m:t>w</m:t>
                              </m:r>
                            </m:e>
                            <m:sub>
                              <m:r>
                                <m:rPr>
                                  <m:sty m:val="p"/>
                                </m:rPr>
                                <a:rPr lang="en-US" sz="2400" b="0" i="0" smtClean="0">
                                  <a:latin typeface="Cambria Math" panose="02040503050406030204" pitchFamily="18" charset="0"/>
                                  <a:cs typeface="Times New Roman" panose="02020603050405020304" pitchFamily="18" charset="0"/>
                                </a:rPr>
                                <m:t>j</m:t>
                              </m:r>
                            </m:sub>
                            <m:sup>
                              <m:r>
                                <a:rPr lang="en-US" sz="2400" b="0" i="0" smtClean="0">
                                  <a:latin typeface="Cambria Math" panose="02040503050406030204" pitchFamily="18" charset="0"/>
                                  <a:cs typeface="Times New Roman" panose="02020603050405020304" pitchFamily="18" charset="0"/>
                                </a:rPr>
                                <m:t>∗</m:t>
                              </m:r>
                            </m:sup>
                          </m:sSubSup>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argmin</m:t>
                          </m:r>
                        </m:fName>
                        <m:e>
                          <m:d>
                            <m:dPr>
                              <m:begChr m:val="|"/>
                              <m:endChr m:val="|"/>
                              <m:ctrlPr>
                                <a:rPr lang="en-US" sz="2400" b="0" i="1" smtClean="0">
                                  <a:latin typeface="Cambria Math" panose="02040503050406030204" pitchFamily="18" charset="0"/>
                                  <a:cs typeface="Times New Roman" panose="02020603050405020304" pitchFamily="18" charset="0"/>
                                </a:rPr>
                              </m:ctrlPr>
                            </m:dPr>
                            <m:e>
                              <m:d>
                                <m:dPr>
                                  <m:begChr m:val="|"/>
                                  <m:endChr m:val="|"/>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𝑊</m:t>
                                  </m:r>
                                </m:e>
                              </m:d>
                            </m:e>
                          </m:d>
                        </m:e>
                      </m:func>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s</m:t>
                      </m:r>
                      <m:r>
                        <a:rPr lang="en-US" sz="2400" b="0" i="0" smtClean="0">
                          <a:latin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cs typeface="Times New Roman" panose="02020603050405020304" pitchFamily="18" charset="0"/>
                        </a:rPr>
                        <m:t>t</m:t>
                      </m:r>
                      <m:r>
                        <a:rPr lang="en-US" sz="2400" b="0" i="0"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m:rPr>
                              <m:sty m:val="p"/>
                            </m:rPr>
                            <a:rPr lang="en-US" sz="2400" b="0" i="0" smtClean="0">
                              <a:latin typeface="Cambria Math" panose="02040503050406030204" pitchFamily="18" charset="0"/>
                              <a:cs typeface="Times New Roman" panose="02020603050405020304" pitchFamily="18" charset="0"/>
                            </a:rPr>
                            <m:t>w</m:t>
                          </m:r>
                        </m:e>
                        <m:sub>
                          <m:r>
                            <m:rPr>
                              <m:sty m:val="p"/>
                            </m:rPr>
                            <a:rPr lang="en-US" sz="2400" b="0" i="0" smtClean="0">
                              <a:latin typeface="Cambria Math" panose="02040503050406030204" pitchFamily="18" charset="0"/>
                              <a:cs typeface="Times New Roman" panose="02020603050405020304" pitchFamily="18" charset="0"/>
                            </a:rPr>
                            <m:t>j</m:t>
                          </m:r>
                        </m:sub>
                      </m:sSub>
                      <m:r>
                        <a:rPr lang="en-US" sz="2400" b="0" i="1" smtClean="0">
                          <a:latin typeface="Cambria Math" panose="02040503050406030204" pitchFamily="18" charset="0"/>
                          <a:cs typeface="Times New Roman" panose="02020603050405020304" pitchFamily="18" charset="0"/>
                        </a:rPr>
                        <m:t>≥0, </m:t>
                      </m:r>
                      <m:nary>
                        <m:naryPr>
                          <m:chr m:val="∑"/>
                          <m:supHide m:val="on"/>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𝑗</m:t>
                          </m:r>
                        </m:sub>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=1</m:t>
                          </m:r>
                        </m:e>
                      </m:nary>
                    </m:oMath>
                  </m:oMathPara>
                </a14:m>
                <a:endParaRPr lang="en-US" sz="2400" dirty="0">
                  <a:cs typeface="Times New Roman" panose="02020603050405020304" pitchFamily="18" charset="0"/>
                </a:endParaRPr>
              </a:p>
              <a:p>
                <a:r>
                  <a:rPr lang="en-US" sz="2400" dirty="0">
                    <a:cs typeface="Times New Roman" panose="02020603050405020304" pitchFamily="18" charset="0"/>
                  </a:rPr>
                  <a:t>Then, model causal effect as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𝑡</m:t>
                          </m:r>
                        </m:sub>
                      </m:sSub>
                      <m:r>
                        <a:rPr lang="en-US" sz="2400" b="0" i="1" smtClean="0">
                          <a:latin typeface="Cambria Math" panose="02040503050406030204" pitchFamily="18" charset="0"/>
                          <a:cs typeface="Times New Roman" panose="02020603050405020304" pitchFamily="18" charset="0"/>
                        </a:rPr>
                        <m:t>−</m:t>
                      </m:r>
                      <m:nary>
                        <m:naryPr>
                          <m:chr m:val="∑"/>
                          <m:supHide m:val="on"/>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𝑗</m:t>
                          </m:r>
                        </m:sub>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𝑗</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𝑗𝑡</m:t>
                              </m:r>
                            </m:sub>
                          </m:sSub>
                        </m:e>
                      </m:nary>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Based on weights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1"/>
                <a:ext cx="9939190" cy="5141388"/>
              </a:xfrm>
              <a:blipFill>
                <a:blip r:embed="rId3"/>
                <a:stretch>
                  <a:fillRect l="-982" t="-1305"/>
                </a:stretch>
              </a:blipFill>
            </p:spPr>
            <p:txBody>
              <a:bodyPr/>
              <a:lstStyle/>
              <a:p>
                <a:r>
                  <a:rPr lang="en-US">
                    <a:noFill/>
                  </a:rPr>
                  <a:t> </a:t>
                </a:r>
              </a:p>
            </p:txBody>
          </p:sp>
        </mc:Fallback>
      </mc:AlternateContent>
    </p:spTree>
    <p:extLst>
      <p:ext uri="{BB962C8B-B14F-4D97-AF65-F5344CB8AC3E}">
        <p14:creationId xmlns:p14="http://schemas.microsoft.com/office/powerpoint/2010/main" val="1309333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Construction of Synthetic Ohio</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A456B25D-B8B2-007D-15E0-A8694DE490D8}"/>
              </a:ext>
            </a:extLst>
          </p:cNvPr>
          <p:cNvPicPr>
            <a:picLocks noChangeAspect="1"/>
          </p:cNvPicPr>
          <p:nvPr/>
        </p:nvPicPr>
        <p:blipFill>
          <a:blip r:embed="rId3"/>
          <a:stretch>
            <a:fillRect/>
          </a:stretch>
        </p:blipFill>
        <p:spPr>
          <a:xfrm>
            <a:off x="2264494" y="1066801"/>
            <a:ext cx="7315200" cy="5564738"/>
          </a:xfrm>
          <a:prstGeom prst="rect">
            <a:avLst/>
          </a:prstGeom>
        </p:spPr>
      </p:pic>
    </p:spTree>
    <p:extLst>
      <p:ext uri="{BB962C8B-B14F-4D97-AF65-F5344CB8AC3E}">
        <p14:creationId xmlns:p14="http://schemas.microsoft.com/office/powerpoint/2010/main" val="1423615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Construction of Synthetic Ohio</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200" dirty="0">
              <a:cs typeface="Times New Roman" panose="02020603050405020304" pitchFamily="18" charset="0"/>
            </a:endParaRPr>
          </a:p>
        </p:txBody>
      </p:sp>
      <p:pic>
        <p:nvPicPr>
          <p:cNvPr id="6" name="Picture 5">
            <a:extLst>
              <a:ext uri="{FF2B5EF4-FFF2-40B4-BE49-F238E27FC236}">
                <a16:creationId xmlns:a16="http://schemas.microsoft.com/office/drawing/2014/main" id="{A150FE8F-69DC-F5A4-87C3-A8EEFB5D260D}"/>
              </a:ext>
            </a:extLst>
          </p:cNvPr>
          <p:cNvPicPr>
            <a:picLocks noChangeAspect="1"/>
          </p:cNvPicPr>
          <p:nvPr/>
        </p:nvPicPr>
        <p:blipFill>
          <a:blip r:embed="rId3"/>
          <a:stretch>
            <a:fillRect/>
          </a:stretch>
        </p:blipFill>
        <p:spPr>
          <a:xfrm>
            <a:off x="2438400" y="844022"/>
            <a:ext cx="7315200" cy="6013978"/>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1740180-7FBE-A21C-20F0-13887ADCF471}"/>
                  </a:ext>
                </a:extLst>
              </p14:cNvPr>
              <p14:cNvContentPartPr/>
              <p14:nvPr/>
            </p14:nvContentPartPr>
            <p14:xfrm>
              <a:off x="2685486" y="1922912"/>
              <a:ext cx="6705000" cy="71280"/>
            </p14:xfrm>
          </p:contentPart>
        </mc:Choice>
        <mc:Fallback xmlns="">
          <p:pic>
            <p:nvPicPr>
              <p:cNvPr id="4" name="Ink 3">
                <a:extLst>
                  <a:ext uri="{FF2B5EF4-FFF2-40B4-BE49-F238E27FC236}">
                    <a16:creationId xmlns:a16="http://schemas.microsoft.com/office/drawing/2014/main" id="{61740180-7FBE-A21C-20F0-13887ADCF471}"/>
                  </a:ext>
                </a:extLst>
              </p:cNvPr>
              <p:cNvPicPr/>
              <p:nvPr/>
            </p:nvPicPr>
            <p:blipFill>
              <a:blip r:embed="rId5"/>
              <a:stretch>
                <a:fillRect/>
              </a:stretch>
            </p:blipFill>
            <p:spPr>
              <a:xfrm>
                <a:off x="2631486" y="1815272"/>
                <a:ext cx="6812640" cy="286920"/>
              </a:xfrm>
              <a:prstGeom prst="rect">
                <a:avLst/>
              </a:prstGeom>
            </p:spPr>
          </p:pic>
        </mc:Fallback>
      </mc:AlternateContent>
    </p:spTree>
    <p:extLst>
      <p:ext uri="{BB962C8B-B14F-4D97-AF65-F5344CB8AC3E}">
        <p14:creationId xmlns:p14="http://schemas.microsoft.com/office/powerpoint/2010/main" val="1682561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Results: OH vs. Synthetic OH</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000" dirty="0">
              <a:cs typeface="Times New Roman" panose="02020603050405020304" pitchFamily="18" charset="0"/>
            </a:endParaRPr>
          </a:p>
        </p:txBody>
      </p:sp>
      <p:pic>
        <p:nvPicPr>
          <p:cNvPr id="6" name="Picture 5">
            <a:extLst>
              <a:ext uri="{FF2B5EF4-FFF2-40B4-BE49-F238E27FC236}">
                <a16:creationId xmlns:a16="http://schemas.microsoft.com/office/drawing/2014/main" id="{58F6F2A8-5C6F-78C7-8944-3E7EBF9C3127}"/>
              </a:ext>
            </a:extLst>
          </p:cNvPr>
          <p:cNvPicPr>
            <a:picLocks noChangeAspect="1"/>
          </p:cNvPicPr>
          <p:nvPr/>
        </p:nvPicPr>
        <p:blipFill rotWithShape="1">
          <a:blip r:embed="rId3"/>
          <a:srcRect r="28005"/>
          <a:stretch/>
        </p:blipFill>
        <p:spPr>
          <a:xfrm>
            <a:off x="2171700" y="962232"/>
            <a:ext cx="5295900" cy="6621610"/>
          </a:xfrm>
          <a:prstGeom prst="rect">
            <a:avLst/>
          </a:prstGeom>
        </p:spPr>
      </p:pic>
    </p:spTree>
    <p:extLst>
      <p:ext uri="{BB962C8B-B14F-4D97-AF65-F5344CB8AC3E}">
        <p14:creationId xmlns:p14="http://schemas.microsoft.com/office/powerpoint/2010/main" val="2077178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Results: OH vs. Synthetic OH</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000" dirty="0">
              <a:cs typeface="Times New Roman" panose="02020603050405020304" pitchFamily="18" charset="0"/>
            </a:endParaRPr>
          </a:p>
        </p:txBody>
      </p:sp>
      <p:pic>
        <p:nvPicPr>
          <p:cNvPr id="6" name="Picture 5">
            <a:extLst>
              <a:ext uri="{FF2B5EF4-FFF2-40B4-BE49-F238E27FC236}">
                <a16:creationId xmlns:a16="http://schemas.microsoft.com/office/drawing/2014/main" id="{58F6F2A8-5C6F-78C7-8944-3E7EBF9C3127}"/>
              </a:ext>
            </a:extLst>
          </p:cNvPr>
          <p:cNvPicPr>
            <a:picLocks noChangeAspect="1"/>
          </p:cNvPicPr>
          <p:nvPr/>
        </p:nvPicPr>
        <p:blipFill>
          <a:blip r:embed="rId3"/>
          <a:stretch>
            <a:fillRect/>
          </a:stretch>
        </p:blipFill>
        <p:spPr>
          <a:xfrm>
            <a:off x="2171700" y="962232"/>
            <a:ext cx="7315200" cy="6621610"/>
          </a:xfrm>
          <a:prstGeom prst="rect">
            <a:avLst/>
          </a:prstGeom>
        </p:spPr>
      </p:pic>
      <p:pic>
        <p:nvPicPr>
          <p:cNvPr id="7" name="Picture 2" descr="RStudio - RStudio">
            <a:extLst>
              <a:ext uri="{FF2B5EF4-FFF2-40B4-BE49-F238E27FC236}">
                <a16:creationId xmlns:a16="http://schemas.microsoft.com/office/drawing/2014/main" id="{315FB1F3-1A47-6A1E-B2D2-2A254BD9A8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626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Results: OH vs. Synthetic OH</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000" dirty="0">
              <a:cs typeface="Times New Roman" panose="02020603050405020304" pitchFamily="18" charset="0"/>
            </a:endParaRPr>
          </a:p>
        </p:txBody>
      </p:sp>
      <p:pic>
        <p:nvPicPr>
          <p:cNvPr id="5" name="Picture 4">
            <a:extLst>
              <a:ext uri="{FF2B5EF4-FFF2-40B4-BE49-F238E27FC236}">
                <a16:creationId xmlns:a16="http://schemas.microsoft.com/office/drawing/2014/main" id="{6097B6CE-10ED-ADB8-8D78-D765B991C59B}"/>
              </a:ext>
            </a:extLst>
          </p:cNvPr>
          <p:cNvPicPr>
            <a:picLocks noChangeAspect="1"/>
          </p:cNvPicPr>
          <p:nvPr/>
        </p:nvPicPr>
        <p:blipFill>
          <a:blip r:embed="rId3"/>
          <a:stretch>
            <a:fillRect/>
          </a:stretch>
        </p:blipFill>
        <p:spPr>
          <a:xfrm>
            <a:off x="2628900" y="838200"/>
            <a:ext cx="6400800" cy="6134921"/>
          </a:xfrm>
          <a:prstGeom prst="rect">
            <a:avLst/>
          </a:prstGeom>
        </p:spPr>
      </p:pic>
    </p:spTree>
    <p:extLst>
      <p:ext uri="{BB962C8B-B14F-4D97-AF65-F5344CB8AC3E}">
        <p14:creationId xmlns:p14="http://schemas.microsoft.com/office/powerpoint/2010/main" val="3815361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Estimation: What did the policy accomplish?</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000" dirty="0">
              <a:cs typeface="Times New Roman" panose="02020603050405020304" pitchFamily="18" charset="0"/>
            </a:endParaRPr>
          </a:p>
        </p:txBody>
      </p:sp>
      <p:pic>
        <p:nvPicPr>
          <p:cNvPr id="5" name="Picture 4">
            <a:extLst>
              <a:ext uri="{FF2B5EF4-FFF2-40B4-BE49-F238E27FC236}">
                <a16:creationId xmlns:a16="http://schemas.microsoft.com/office/drawing/2014/main" id="{6097B6CE-10ED-ADB8-8D78-D765B991C59B}"/>
              </a:ext>
            </a:extLst>
          </p:cNvPr>
          <p:cNvPicPr>
            <a:picLocks noChangeAspect="1"/>
          </p:cNvPicPr>
          <p:nvPr/>
        </p:nvPicPr>
        <p:blipFill>
          <a:blip r:embed="rId3"/>
          <a:stretch>
            <a:fillRect/>
          </a:stretch>
        </p:blipFill>
        <p:spPr>
          <a:xfrm>
            <a:off x="2628900" y="838200"/>
            <a:ext cx="6400800" cy="6134921"/>
          </a:xfrm>
          <a:prstGeom prst="rect">
            <a:avLst/>
          </a:prstGeom>
        </p:spPr>
      </p:pic>
      <p:sp>
        <p:nvSpPr>
          <p:cNvPr id="6" name="TextBox 5">
            <a:extLst>
              <a:ext uri="{FF2B5EF4-FFF2-40B4-BE49-F238E27FC236}">
                <a16:creationId xmlns:a16="http://schemas.microsoft.com/office/drawing/2014/main" id="{B9CAD87B-7789-B0A8-80DC-160805F2FE86}"/>
              </a:ext>
            </a:extLst>
          </p:cNvPr>
          <p:cNvSpPr txBox="1"/>
          <p:nvPr/>
        </p:nvSpPr>
        <p:spPr>
          <a:xfrm>
            <a:off x="8290656" y="3448734"/>
            <a:ext cx="2682145" cy="646331"/>
          </a:xfrm>
          <a:prstGeom prst="rect">
            <a:avLst/>
          </a:prstGeom>
          <a:noFill/>
        </p:spPr>
        <p:txBody>
          <a:bodyPr wrap="none" rtlCol="0">
            <a:spAutoFit/>
          </a:bodyPr>
          <a:lstStyle/>
          <a:p>
            <a:r>
              <a:rPr lang="en-US" b="1" dirty="0">
                <a:solidFill>
                  <a:srgbClr val="FF0000"/>
                </a:solidFill>
              </a:rPr>
              <a:t>Estimated (dynamic)</a:t>
            </a:r>
          </a:p>
          <a:p>
            <a:r>
              <a:rPr lang="en-US" b="1" dirty="0">
                <a:solidFill>
                  <a:srgbClr val="FF0000"/>
                </a:solidFill>
              </a:rPr>
              <a:t> treatment effect</a:t>
            </a:r>
          </a:p>
        </p:txBody>
      </p:sp>
      <p:cxnSp>
        <p:nvCxnSpPr>
          <p:cNvPr id="7" name="Straight Arrow Connector 6">
            <a:extLst>
              <a:ext uri="{FF2B5EF4-FFF2-40B4-BE49-F238E27FC236}">
                <a16:creationId xmlns:a16="http://schemas.microsoft.com/office/drawing/2014/main" id="{08FBFD93-6084-1956-85CE-AE3F3C74269C}"/>
              </a:ext>
            </a:extLst>
          </p:cNvPr>
          <p:cNvCxnSpPr>
            <a:cxnSpLocks/>
          </p:cNvCxnSpPr>
          <p:nvPr/>
        </p:nvCxnSpPr>
        <p:spPr>
          <a:xfrm>
            <a:off x="8077200" y="3276600"/>
            <a:ext cx="0" cy="99060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844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Inference: Are these results significant?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400" dirty="0">
                <a:cs typeface="Times New Roman" panose="02020603050405020304" pitchFamily="18" charset="0"/>
              </a:rPr>
              <a:t>These results aren’t like others we’ve been focusing on</a:t>
            </a:r>
          </a:p>
          <a:p>
            <a:pPr lvl="1"/>
            <a:r>
              <a:rPr lang="en-US" sz="2400" dirty="0">
                <a:cs typeface="Times New Roman" panose="02020603050405020304" pitchFamily="18" charset="0"/>
              </a:rPr>
              <a:t>Where are the stars? </a:t>
            </a:r>
          </a:p>
          <a:p>
            <a:r>
              <a:rPr lang="en-US" sz="2400" dirty="0">
                <a:cs typeface="Times New Roman" panose="02020603050405020304" pitchFamily="18" charset="0"/>
              </a:rPr>
              <a:t>We can still do inference! Using </a:t>
            </a:r>
            <a:r>
              <a:rPr lang="en-US" sz="2400" b="1" dirty="0">
                <a:cs typeface="Times New Roman" panose="02020603050405020304" pitchFamily="18" charset="0"/>
              </a:rPr>
              <a:t>randomization-based inference</a:t>
            </a:r>
          </a:p>
          <a:p>
            <a:pPr lvl="1"/>
            <a:r>
              <a:rPr lang="en-US" sz="2400" dirty="0">
                <a:cs typeface="Times New Roman" panose="02020603050405020304" pitchFamily="18" charset="0"/>
              </a:rPr>
              <a:t>Relies heavily on </a:t>
            </a:r>
            <a:r>
              <a:rPr lang="en-US" sz="2400" b="1" dirty="0">
                <a:cs typeface="Times New Roman" panose="02020603050405020304" pitchFamily="18" charset="0"/>
              </a:rPr>
              <a:t>placebo tests: </a:t>
            </a:r>
            <a:r>
              <a:rPr lang="en-US" sz="2400" dirty="0">
                <a:cs typeface="Times New Roman" panose="02020603050405020304" pitchFamily="18" charset="0"/>
              </a:rPr>
              <a:t>how does estimate change if </a:t>
            </a:r>
            <a:r>
              <a:rPr lang="en-US" sz="2400" i="1" dirty="0">
                <a:cs typeface="Times New Roman" panose="02020603050405020304" pitchFamily="18" charset="0"/>
              </a:rPr>
              <a:t>I</a:t>
            </a:r>
            <a:r>
              <a:rPr lang="en-US" sz="2400" dirty="0">
                <a:cs typeface="Times New Roman" panose="02020603050405020304" pitchFamily="18" charset="0"/>
              </a:rPr>
              <a:t> introduce sampling variation?</a:t>
            </a:r>
          </a:p>
        </p:txBody>
      </p:sp>
    </p:spTree>
    <p:extLst>
      <p:ext uri="{BB962C8B-B14F-4D97-AF65-F5344CB8AC3E}">
        <p14:creationId xmlns:p14="http://schemas.microsoft.com/office/powerpoint/2010/main" val="1179963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Last Time: Difference-in-Differences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906001" cy="5141388"/>
          </a:xfrm>
        </p:spPr>
        <p:txBody>
          <a:bodyPr>
            <a:noAutofit/>
          </a:bodyPr>
          <a:lstStyle/>
          <a:p>
            <a:r>
              <a:rPr lang="en-US" sz="2400" dirty="0">
                <a:cs typeface="Times New Roman" panose="02020603050405020304" pitchFamily="18" charset="0"/>
              </a:rPr>
              <a:t>Exploration of </a:t>
            </a:r>
            <a:r>
              <a:rPr lang="en-US" sz="2400" b="1" dirty="0">
                <a:cs typeface="Times New Roman" panose="02020603050405020304" pitchFamily="18" charset="0"/>
              </a:rPr>
              <a:t>quasi-experiments </a:t>
            </a:r>
            <a:r>
              <a:rPr lang="en-US" sz="2400" dirty="0">
                <a:cs typeface="Times New Roman" panose="02020603050405020304" pitchFamily="18" charset="0"/>
              </a:rPr>
              <a:t>to assess policy effects</a:t>
            </a:r>
          </a:p>
          <a:p>
            <a:pPr lvl="1"/>
            <a:r>
              <a:rPr lang="en-US" sz="2400" dirty="0">
                <a:cs typeface="Times New Roman" panose="02020603050405020304" pitchFamily="18" charset="0"/>
              </a:rPr>
              <a:t>Especially useful with decentralized policies and good data collection</a:t>
            </a:r>
          </a:p>
          <a:p>
            <a:r>
              <a:rPr lang="en-US" sz="2400" dirty="0">
                <a:cs typeface="Times New Roman" panose="02020603050405020304" pitchFamily="18" charset="0"/>
              </a:rPr>
              <a:t>DID is a classic tool in the policy evaluation toolkit (possibly </a:t>
            </a:r>
            <a:r>
              <a:rPr lang="en-US" sz="2400" i="1" dirty="0">
                <a:cs typeface="Times New Roman" panose="02020603050405020304" pitchFamily="18" charset="0"/>
              </a:rPr>
              <a:t>the </a:t>
            </a:r>
            <a:r>
              <a:rPr lang="en-US" sz="2400" dirty="0">
                <a:cs typeface="Times New Roman" panose="02020603050405020304" pitchFamily="18" charset="0"/>
              </a:rPr>
              <a:t>tool)</a:t>
            </a:r>
          </a:p>
          <a:p>
            <a:r>
              <a:rPr lang="en-US" sz="2400" dirty="0">
                <a:cs typeface="Times New Roman" panose="02020603050405020304" pitchFamily="18" charset="0"/>
              </a:rPr>
              <a:t>Its assumptions aren’t too strong: </a:t>
            </a:r>
          </a:p>
          <a:p>
            <a:pPr lvl="1"/>
            <a:r>
              <a:rPr lang="en-US" sz="2400" dirty="0">
                <a:cs typeface="Times New Roman" panose="02020603050405020304" pitchFamily="18" charset="0"/>
              </a:rPr>
              <a:t>Parallel trends</a:t>
            </a:r>
          </a:p>
          <a:p>
            <a:pPr lvl="1"/>
            <a:r>
              <a:rPr lang="en-US" sz="2400" dirty="0">
                <a:cs typeface="Times New Roman" panose="02020603050405020304" pitchFamily="18" charset="0"/>
              </a:rPr>
              <a:t>Homogeneous treatment effects (in at least one dimension) </a:t>
            </a:r>
          </a:p>
          <a:p>
            <a:r>
              <a:rPr lang="en-US" sz="2400" dirty="0">
                <a:cs typeface="Times New Roman" panose="02020603050405020304" pitchFamily="18" charset="0"/>
              </a:rPr>
              <a:t>Can puts lots of bells and whistles on it but need to be careful about contamination across multiple specifications. </a:t>
            </a:r>
          </a:p>
          <a:p>
            <a:pPr marL="0" indent="0">
              <a:buNone/>
            </a:pPr>
            <a:r>
              <a:rPr lang="en-US" sz="2400" b="1" dirty="0">
                <a:solidFill>
                  <a:schemeClr val="accent2">
                    <a:lumMod val="75000"/>
                  </a:schemeClr>
                </a:solidFill>
                <a:cs typeface="Times New Roman" panose="02020603050405020304" pitchFamily="18" charset="0"/>
              </a:rPr>
              <a:t>This time: </a:t>
            </a:r>
          </a:p>
          <a:p>
            <a:pPr lvl="1"/>
            <a:r>
              <a:rPr lang="en-US" sz="2400" dirty="0">
                <a:cs typeface="Times New Roman" panose="02020603050405020304" pitchFamily="18" charset="0"/>
              </a:rPr>
              <a:t>Can we build our own control group? (</a:t>
            </a:r>
            <a:r>
              <a:rPr lang="en-US" sz="2400" b="1" dirty="0">
                <a:cs typeface="Times New Roman" panose="02020603050405020304" pitchFamily="18" charset="0"/>
              </a:rPr>
              <a:t>Synthetic controls</a:t>
            </a:r>
            <a:r>
              <a:rPr lang="en-US" sz="2400" dirty="0">
                <a:cs typeface="Times New Roman" panose="02020603050405020304" pitchFamily="18" charset="0"/>
              </a:rPr>
              <a:t>)</a:t>
            </a:r>
          </a:p>
          <a:p>
            <a:pPr lvl="1"/>
            <a:r>
              <a:rPr lang="en-US" sz="2400" dirty="0">
                <a:cs typeface="Times New Roman" panose="02020603050405020304" pitchFamily="18" charset="0"/>
              </a:rPr>
              <a:t>Can we recover heterogeneous treatment effects? (</a:t>
            </a:r>
            <a:r>
              <a:rPr lang="en-US" sz="2400" b="1" dirty="0">
                <a:cs typeface="Times New Roman" panose="02020603050405020304" pitchFamily="18" charset="0"/>
              </a:rPr>
              <a:t>Quantile regression</a:t>
            </a:r>
            <a:r>
              <a:rPr lang="en-US" sz="2400" dirty="0">
                <a:cs typeface="Times New Roman" panose="02020603050405020304" pitchFamily="18" charset="0"/>
              </a:rPr>
              <a:t>)</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981944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Inference: Are these results significant?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107012"/>
            <a:ext cx="10015390" cy="5141388"/>
          </a:xfrm>
        </p:spPr>
        <p:txBody>
          <a:bodyPr>
            <a:noAutofit/>
          </a:bodyPr>
          <a:lstStyle/>
          <a:p>
            <a:r>
              <a:rPr lang="en-US" sz="2400" dirty="0">
                <a:cs typeface="Times New Roman" panose="02020603050405020304" pitchFamily="18" charset="0"/>
              </a:rPr>
              <a:t>These results aren’t like others we’ve been focusing on</a:t>
            </a:r>
          </a:p>
          <a:p>
            <a:pPr lvl="1"/>
            <a:r>
              <a:rPr lang="en-US" sz="2400" dirty="0">
                <a:cs typeface="Times New Roman" panose="02020603050405020304" pitchFamily="18" charset="0"/>
              </a:rPr>
              <a:t>Where are the stars? </a:t>
            </a:r>
          </a:p>
          <a:p>
            <a:r>
              <a:rPr lang="en-US" sz="2400" dirty="0">
                <a:cs typeface="Times New Roman" panose="02020603050405020304" pitchFamily="18" charset="0"/>
              </a:rPr>
              <a:t>We can still do inference! Using </a:t>
            </a:r>
            <a:r>
              <a:rPr lang="en-US" sz="2400" b="1" dirty="0">
                <a:cs typeface="Times New Roman" panose="02020603050405020304" pitchFamily="18" charset="0"/>
              </a:rPr>
              <a:t>randomization-based inference</a:t>
            </a:r>
          </a:p>
          <a:p>
            <a:pPr lvl="1"/>
            <a:r>
              <a:rPr lang="en-US" sz="2400" dirty="0">
                <a:cs typeface="Times New Roman" panose="02020603050405020304" pitchFamily="18" charset="0"/>
              </a:rPr>
              <a:t>Relies heavily on </a:t>
            </a:r>
            <a:r>
              <a:rPr lang="en-US" sz="2400" b="1" dirty="0">
                <a:cs typeface="Times New Roman" panose="02020603050405020304" pitchFamily="18" charset="0"/>
              </a:rPr>
              <a:t>placebo tests</a:t>
            </a:r>
            <a:r>
              <a:rPr lang="en-US" sz="2400" dirty="0">
                <a:cs typeface="Times New Roman" panose="02020603050405020304" pitchFamily="18" charset="0"/>
              </a:rPr>
              <a:t> – how does my estimate change if I introduce sampling variation? </a:t>
            </a:r>
          </a:p>
          <a:p>
            <a:pPr marL="0" indent="0">
              <a:buNone/>
            </a:pPr>
            <a:r>
              <a:rPr lang="en-US" sz="2600" dirty="0">
                <a:cs typeface="Times New Roman" panose="02020603050405020304" pitchFamily="18" charset="0"/>
              </a:rPr>
              <a:t>In the context of synthetic control: </a:t>
            </a:r>
          </a:p>
          <a:p>
            <a:pPr marL="457200" indent="-457200">
              <a:buFont typeface="+mj-lt"/>
              <a:buAutoNum type="arabicPeriod"/>
            </a:pPr>
            <a:r>
              <a:rPr lang="en-US" sz="2400" dirty="0">
                <a:cs typeface="Times New Roman" panose="02020603050405020304" pitchFamily="18" charset="0"/>
              </a:rPr>
              <a:t>Pretend that each unit in the “donor pool” is treated, compare effects</a:t>
            </a:r>
          </a:p>
          <a:p>
            <a:pPr marL="457200" indent="-457200">
              <a:buFont typeface="+mj-lt"/>
              <a:buAutoNum type="arabicPeriod"/>
            </a:pPr>
            <a:r>
              <a:rPr lang="en-US" sz="2400" dirty="0">
                <a:cs typeface="Times New Roman" panose="02020603050405020304" pitchFamily="18" charset="0"/>
              </a:rPr>
              <a:t>Vary the timing of treatment, compare effects</a:t>
            </a:r>
          </a:p>
        </p:txBody>
      </p:sp>
    </p:spTree>
    <p:extLst>
      <p:ext uri="{BB962C8B-B14F-4D97-AF65-F5344CB8AC3E}">
        <p14:creationId xmlns:p14="http://schemas.microsoft.com/office/powerpoint/2010/main" val="4260630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Inference: Are these results significant?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400" dirty="0">
              <a:cs typeface="Times New Roman" panose="02020603050405020304" pitchFamily="18" charset="0"/>
            </a:endParaRPr>
          </a:p>
        </p:txBody>
      </p:sp>
      <p:pic>
        <p:nvPicPr>
          <p:cNvPr id="7" name="Picture 6">
            <a:extLst>
              <a:ext uri="{FF2B5EF4-FFF2-40B4-BE49-F238E27FC236}">
                <a16:creationId xmlns:a16="http://schemas.microsoft.com/office/drawing/2014/main" id="{E1ECE973-A33B-CBA0-DE73-99AAAD2CD9A3}"/>
              </a:ext>
            </a:extLst>
          </p:cNvPr>
          <p:cNvPicPr>
            <a:picLocks noChangeAspect="1"/>
          </p:cNvPicPr>
          <p:nvPr/>
        </p:nvPicPr>
        <p:blipFill>
          <a:blip r:embed="rId3"/>
          <a:stretch>
            <a:fillRect/>
          </a:stretch>
        </p:blipFill>
        <p:spPr>
          <a:xfrm>
            <a:off x="609600" y="1066800"/>
            <a:ext cx="9621780" cy="4800599"/>
          </a:xfrm>
          <a:prstGeom prst="rect">
            <a:avLst/>
          </a:prstGeom>
        </p:spPr>
      </p:pic>
      <p:pic>
        <p:nvPicPr>
          <p:cNvPr id="5" name="Picture 2" descr="RStudio - RStudio">
            <a:extLst>
              <a:ext uri="{FF2B5EF4-FFF2-40B4-BE49-F238E27FC236}">
                <a16:creationId xmlns:a16="http://schemas.microsoft.com/office/drawing/2014/main" id="{15685E45-71B4-4D09-1705-513E3B5FE6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85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From Figure to Test Statistic: Are the results significant?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57EBE800-37EC-4DFA-D8BB-6600B99ACEBC}"/>
              </a:ext>
            </a:extLst>
          </p:cNvPr>
          <p:cNvPicPr>
            <a:picLocks noChangeAspect="1"/>
          </p:cNvPicPr>
          <p:nvPr/>
        </p:nvPicPr>
        <p:blipFill>
          <a:blip r:embed="rId3"/>
          <a:stretch>
            <a:fillRect/>
          </a:stretch>
        </p:blipFill>
        <p:spPr>
          <a:xfrm>
            <a:off x="640466" y="962232"/>
            <a:ext cx="7863840" cy="5904381"/>
          </a:xfrm>
          <a:prstGeom prst="rect">
            <a:avLst/>
          </a:prstGeom>
        </p:spPr>
      </p:pic>
    </p:spTree>
    <p:extLst>
      <p:ext uri="{BB962C8B-B14F-4D97-AF65-F5344CB8AC3E}">
        <p14:creationId xmlns:p14="http://schemas.microsoft.com/office/powerpoint/2010/main" val="1939799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Synthetic Control in Practice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400" dirty="0">
                <a:cs typeface="Times New Roman" panose="02020603050405020304" pitchFamily="18" charset="0"/>
              </a:rPr>
              <a:t>Relies on a </a:t>
            </a:r>
            <a:r>
              <a:rPr lang="en-US" sz="2400" b="1" dirty="0">
                <a:cs typeface="Times New Roman" panose="02020603050405020304" pitchFamily="18" charset="0"/>
              </a:rPr>
              <a:t>long pre-treatment time series </a:t>
            </a:r>
            <a:r>
              <a:rPr lang="en-US" sz="2400" dirty="0">
                <a:cs typeface="Times New Roman" panose="02020603050405020304" pitchFamily="18" charset="0"/>
              </a:rPr>
              <a:t>to establish good control</a:t>
            </a:r>
          </a:p>
          <a:p>
            <a:r>
              <a:rPr lang="en-US" sz="2400" dirty="0">
                <a:cs typeface="Times New Roman" panose="02020603050405020304" pitchFamily="18" charset="0"/>
              </a:rPr>
              <a:t>Follow guidelines in McClelland and Gault (2017)</a:t>
            </a:r>
          </a:p>
          <a:p>
            <a:r>
              <a:rPr lang="en-US" sz="2400" dirty="0">
                <a:cs typeface="Times New Roman" panose="02020603050405020304" pitchFamily="18" charset="0"/>
              </a:rPr>
              <a:t>Want solid economic argument for which donor states you include</a:t>
            </a:r>
          </a:p>
          <a:p>
            <a:pPr lvl="1"/>
            <a:r>
              <a:rPr lang="en-US" sz="2200" dirty="0">
                <a:cs typeface="Times New Roman" panose="02020603050405020304" pitchFamily="18" charset="0"/>
              </a:rPr>
              <a:t>At the least, your results should be robust to slight changes in donor pool</a:t>
            </a:r>
          </a:p>
          <a:p>
            <a:r>
              <a:rPr lang="en-US" sz="2400" dirty="0">
                <a:cs typeface="Times New Roman" panose="02020603050405020304" pitchFamily="18" charset="0"/>
              </a:rPr>
              <a:t>Current developments (augmented SC, etc.) deal with some strict requirements (fit on pre-treatment trends, etc.) </a:t>
            </a:r>
          </a:p>
          <a:p>
            <a:endParaRPr lang="en-US" sz="1050" dirty="0">
              <a:cs typeface="Times New Roman" panose="02020603050405020304" pitchFamily="18" charset="0"/>
            </a:endParaRPr>
          </a:p>
          <a:p>
            <a:pPr marL="0" indent="0">
              <a:buNone/>
            </a:pPr>
            <a:r>
              <a:rPr lang="en-US" sz="2800" dirty="0">
                <a:solidFill>
                  <a:schemeClr val="accent2">
                    <a:lumMod val="75000"/>
                  </a:schemeClr>
                </a:solidFill>
                <a:cs typeface="Times New Roman" panose="02020603050405020304" pitchFamily="18" charset="0"/>
              </a:rPr>
              <a:t>Some drawbacks of the method: </a:t>
            </a:r>
          </a:p>
          <a:p>
            <a:r>
              <a:rPr lang="en-US" sz="2400" b="0" i="0" dirty="0">
                <a:solidFill>
                  <a:srgbClr val="222222"/>
                </a:solidFill>
                <a:effectLst/>
                <a:cs typeface="Times New Roman" panose="02020603050405020304" pitchFamily="18" charset="0"/>
              </a:rPr>
              <a:t>Tends to overfit any noise in the outcome variable </a:t>
            </a:r>
          </a:p>
          <a:p>
            <a:r>
              <a:rPr lang="en-US" sz="2400" dirty="0">
                <a:solidFill>
                  <a:srgbClr val="222222"/>
                </a:solidFill>
                <a:cs typeface="Times New Roman" panose="02020603050405020304" pitchFamily="18" charset="0"/>
              </a:rPr>
              <a:t>Matching on the outcome variable – is that allowed? </a:t>
            </a:r>
          </a:p>
        </p:txBody>
      </p:sp>
    </p:spTree>
    <p:extLst>
      <p:ext uri="{BB962C8B-B14F-4D97-AF65-F5344CB8AC3E}">
        <p14:creationId xmlns:p14="http://schemas.microsoft.com/office/powerpoint/2010/main" val="3912686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91399" y="645106"/>
            <a:ext cx="3563112" cy="650294"/>
          </a:xfrm>
        </p:spPr>
        <p:txBody>
          <a:bodyPr>
            <a:normAutofit fontScale="90000"/>
          </a:bodyPr>
          <a:lstStyle/>
          <a:p>
            <a:r>
              <a:rPr lang="en-US" dirty="0">
                <a:cs typeface="Times New Roman" panose="02020603050405020304" pitchFamily="18" charset="0"/>
              </a:rPr>
              <a:t>Additional Help</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C592E84-F181-A1A0-FF67-389261A36400}"/>
              </a:ext>
            </a:extLst>
          </p:cNvPr>
          <p:cNvPicPr>
            <a:picLocks noChangeAspect="1"/>
          </p:cNvPicPr>
          <p:nvPr/>
        </p:nvPicPr>
        <p:blipFill rotWithShape="1">
          <a:blip r:embed="rId3"/>
          <a:srcRect l="2240" r="4619" b="1"/>
          <a:stretch/>
        </p:blipFill>
        <p:spPr>
          <a:xfrm>
            <a:off x="266846" y="645106"/>
            <a:ext cx="7086600" cy="5535031"/>
          </a:xfrm>
          <a:prstGeom prst="rect">
            <a:avLst/>
          </a:prstGeom>
        </p:spPr>
      </p:pic>
      <p:sp>
        <p:nvSpPr>
          <p:cNvPr id="3" name="Content Placeholder 2"/>
          <p:cNvSpPr>
            <a:spLocks noGrp="1"/>
          </p:cNvSpPr>
          <p:nvPr>
            <p:ph idx="1"/>
          </p:nvPr>
        </p:nvSpPr>
        <p:spPr>
          <a:xfrm>
            <a:off x="7391399" y="1295400"/>
            <a:ext cx="3601065" cy="4884737"/>
          </a:xfrm>
        </p:spPr>
        <p:txBody>
          <a:bodyPr>
            <a:normAutofit/>
          </a:bodyPr>
          <a:lstStyle/>
          <a:p>
            <a:r>
              <a:rPr lang="en-US" sz="2400" b="0" i="0" dirty="0">
                <a:effectLst/>
                <a:cs typeface="Times New Roman" panose="02020603050405020304" pitchFamily="18" charset="0"/>
              </a:rPr>
              <a:t>Nice </a:t>
            </a:r>
            <a:r>
              <a:rPr lang="en-US" sz="2400" b="0" i="1" dirty="0">
                <a:effectLst/>
                <a:cs typeface="Times New Roman" panose="02020603050405020304" pitchFamily="18" charset="0"/>
              </a:rPr>
              <a:t>Journal of Economic Literature </a:t>
            </a:r>
            <a:r>
              <a:rPr lang="en-US" sz="2400" b="0" dirty="0">
                <a:effectLst/>
                <a:cs typeface="Times New Roman" panose="02020603050405020304" pitchFamily="18" charset="0"/>
              </a:rPr>
              <a:t>guide</a:t>
            </a:r>
            <a:endParaRPr lang="en-US" sz="2400" b="0" i="0" dirty="0">
              <a:effectLst/>
              <a:cs typeface="Times New Roman" panose="02020603050405020304" pitchFamily="18" charset="0"/>
            </a:endParaRPr>
          </a:p>
          <a:p>
            <a:r>
              <a:rPr lang="en-US" sz="2400" dirty="0">
                <a:cs typeface="Times New Roman" panose="02020603050405020304" pitchFamily="18" charset="0"/>
              </a:rPr>
              <a:t>Video presentation: </a:t>
            </a:r>
            <a:r>
              <a:rPr lang="en-US" sz="2400" dirty="0">
                <a:cs typeface="Times New Roman" panose="02020603050405020304" pitchFamily="18" charset="0"/>
                <a:hlinkClick r:id="rId4"/>
              </a:rPr>
              <a:t>https://www.youtube.com/watch?v=nKzNp-qpE-I&amp;ab_channel=BradyNeal-CausalInference</a:t>
            </a:r>
            <a:r>
              <a:rPr lang="en-US" sz="2400" dirty="0">
                <a:cs typeface="Times New Roman" panose="02020603050405020304" pitchFamily="18" charset="0"/>
              </a:rPr>
              <a:t> </a:t>
            </a:r>
            <a:endParaRPr lang="en-US" sz="2400" b="0" i="0" dirty="0">
              <a:effectLst/>
              <a:cs typeface="Times New Roman" panose="02020603050405020304" pitchFamily="18" charset="0"/>
            </a:endParaRPr>
          </a:p>
        </p:txBody>
      </p:sp>
    </p:spTree>
    <p:extLst>
      <p:ext uri="{BB962C8B-B14F-4D97-AF65-F5344CB8AC3E}">
        <p14:creationId xmlns:p14="http://schemas.microsoft.com/office/powerpoint/2010/main" val="4148253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Quantile Regression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46864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When can the average treatment effect be misleading?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1" y="1066801"/>
                <a:ext cx="9862990" cy="5141388"/>
              </a:xfrm>
            </p:spPr>
            <p:txBody>
              <a:bodyPr>
                <a:noAutofit/>
              </a:bodyPr>
              <a:lstStyle/>
              <a:p>
                <a:r>
                  <a:rPr lang="en-US" sz="2400" dirty="0">
                    <a:solidFill>
                      <a:srgbClr val="222222"/>
                    </a:solidFill>
                    <a:cs typeface="Times New Roman" panose="02020603050405020304" pitchFamily="18" charset="0"/>
                  </a:rPr>
                  <a:t>Does a single </a:t>
                </a:r>
                <a14:m>
                  <m:oMath xmlns:m="http://schemas.openxmlformats.org/officeDocument/2006/math">
                    <m:r>
                      <a:rPr lang="en-CA" sz="2400" b="0" i="1" smtClean="0">
                        <a:solidFill>
                          <a:srgbClr val="222222"/>
                        </a:solidFill>
                        <a:latin typeface="Cambria Math" panose="02040503050406030204" pitchFamily="18" charset="0"/>
                        <a:cs typeface="Times New Roman" panose="02020603050405020304" pitchFamily="18" charset="0"/>
                      </a:rPr>
                      <m:t>𝛿</m:t>
                    </m:r>
                  </m:oMath>
                </a14:m>
                <a:r>
                  <a:rPr lang="en-US" sz="2400" dirty="0">
                    <a:solidFill>
                      <a:srgbClr val="222222"/>
                    </a:solidFill>
                    <a:cs typeface="Times New Roman" panose="02020603050405020304" pitchFamily="18" charset="0"/>
                  </a:rPr>
                  <a:t> work for a full distribution?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1" y="1066801"/>
                <a:ext cx="9862990" cy="5141388"/>
              </a:xfrm>
              <a:blipFill>
                <a:blip r:embed="rId3"/>
                <a:stretch>
                  <a:fillRect l="-433" t="-1305"/>
                </a:stretch>
              </a:blipFill>
            </p:spPr>
            <p:txBody>
              <a:bodyPr/>
              <a:lstStyle/>
              <a:p>
                <a:r>
                  <a:rPr lang="en-CA">
                    <a:noFill/>
                  </a:rPr>
                  <a:t> </a:t>
                </a:r>
              </a:p>
            </p:txBody>
          </p:sp>
        </mc:Fallback>
      </mc:AlternateContent>
      <p:pic>
        <p:nvPicPr>
          <p:cNvPr id="6" name="Picture 5">
            <a:extLst>
              <a:ext uri="{FF2B5EF4-FFF2-40B4-BE49-F238E27FC236}">
                <a16:creationId xmlns:a16="http://schemas.microsoft.com/office/drawing/2014/main" id="{AD6950F9-214A-83EA-38F3-6B95BD3C5195}"/>
              </a:ext>
            </a:extLst>
          </p:cNvPr>
          <p:cNvPicPr>
            <a:picLocks noChangeAspect="1"/>
          </p:cNvPicPr>
          <p:nvPr/>
        </p:nvPicPr>
        <p:blipFill>
          <a:blip r:embed="rId4"/>
          <a:stretch>
            <a:fillRect/>
          </a:stretch>
        </p:blipFill>
        <p:spPr>
          <a:xfrm>
            <a:off x="914400" y="1600200"/>
            <a:ext cx="7830643" cy="3324689"/>
          </a:xfrm>
          <a:prstGeom prst="rect">
            <a:avLst/>
          </a:prstGeom>
        </p:spPr>
      </p:pic>
    </p:spTree>
    <p:extLst>
      <p:ext uri="{BB962C8B-B14F-4D97-AF65-F5344CB8AC3E}">
        <p14:creationId xmlns:p14="http://schemas.microsoft.com/office/powerpoint/2010/main" val="114035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When can the average treatment effect be misleading?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1" y="1066801"/>
                <a:ext cx="9862990" cy="5141388"/>
              </a:xfrm>
            </p:spPr>
            <p:txBody>
              <a:bodyPr>
                <a:noAutofit/>
              </a:bodyPr>
              <a:lstStyle/>
              <a:p>
                <a:r>
                  <a:rPr lang="en-US" sz="2400" dirty="0">
                    <a:solidFill>
                      <a:srgbClr val="222222"/>
                    </a:solidFill>
                    <a:cs typeface="Times New Roman" panose="02020603050405020304" pitchFamily="18" charset="0"/>
                  </a:rPr>
                  <a:t>Does a single </a:t>
                </a:r>
                <a14:m>
                  <m:oMath xmlns:m="http://schemas.openxmlformats.org/officeDocument/2006/math">
                    <m:r>
                      <a:rPr lang="en-CA" sz="2400" b="0" i="1" smtClean="0">
                        <a:solidFill>
                          <a:srgbClr val="222222"/>
                        </a:solidFill>
                        <a:latin typeface="Cambria Math" panose="02040503050406030204" pitchFamily="18" charset="0"/>
                        <a:cs typeface="Times New Roman" panose="02020603050405020304" pitchFamily="18" charset="0"/>
                      </a:rPr>
                      <m:t>𝛿</m:t>
                    </m:r>
                  </m:oMath>
                </a14:m>
                <a:r>
                  <a:rPr lang="en-US" sz="2400" dirty="0">
                    <a:solidFill>
                      <a:srgbClr val="222222"/>
                    </a:solidFill>
                    <a:cs typeface="Times New Roman" panose="02020603050405020304" pitchFamily="18" charset="0"/>
                  </a:rPr>
                  <a:t> work for a full distribution?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1" y="1066801"/>
                <a:ext cx="9862990" cy="5141388"/>
              </a:xfrm>
              <a:blipFill>
                <a:blip r:embed="rId3"/>
                <a:stretch>
                  <a:fillRect l="-433" t="-1305"/>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327F74FA-FD99-EE9B-C67F-FFD4D4AEA58E}"/>
              </a:ext>
            </a:extLst>
          </p:cNvPr>
          <p:cNvPicPr>
            <a:picLocks noChangeAspect="1"/>
          </p:cNvPicPr>
          <p:nvPr/>
        </p:nvPicPr>
        <p:blipFill>
          <a:blip r:embed="rId4"/>
          <a:stretch>
            <a:fillRect/>
          </a:stretch>
        </p:blipFill>
        <p:spPr>
          <a:xfrm>
            <a:off x="731521" y="1676400"/>
            <a:ext cx="10385777" cy="3048000"/>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5D1A2D7-20CE-80D4-7509-A7565A0E07E1}"/>
                  </a:ext>
                </a:extLst>
              </p14:cNvPr>
              <p14:cNvContentPartPr/>
              <p14:nvPr/>
            </p14:nvContentPartPr>
            <p14:xfrm>
              <a:off x="963606" y="2247992"/>
              <a:ext cx="824040" cy="27360"/>
            </p14:xfrm>
          </p:contentPart>
        </mc:Choice>
        <mc:Fallback xmlns="">
          <p:pic>
            <p:nvPicPr>
              <p:cNvPr id="8" name="Ink 7">
                <a:extLst>
                  <a:ext uri="{FF2B5EF4-FFF2-40B4-BE49-F238E27FC236}">
                    <a16:creationId xmlns:a16="http://schemas.microsoft.com/office/drawing/2014/main" id="{D5D1A2D7-20CE-80D4-7509-A7565A0E07E1}"/>
                  </a:ext>
                </a:extLst>
              </p:cNvPr>
              <p:cNvPicPr/>
              <p:nvPr/>
            </p:nvPicPr>
            <p:blipFill>
              <a:blip r:embed="rId6"/>
              <a:stretch>
                <a:fillRect/>
              </a:stretch>
            </p:blipFill>
            <p:spPr>
              <a:xfrm>
                <a:off x="909966" y="2140352"/>
                <a:ext cx="93168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B089058A-FACC-8738-CE7B-3F18472DE0F9}"/>
                  </a:ext>
                </a:extLst>
              </p14:cNvPr>
              <p14:cNvContentPartPr/>
              <p14:nvPr/>
            </p14:nvContentPartPr>
            <p14:xfrm>
              <a:off x="8806566" y="2102912"/>
              <a:ext cx="754920" cy="117000"/>
            </p14:xfrm>
          </p:contentPart>
        </mc:Choice>
        <mc:Fallback xmlns="">
          <p:pic>
            <p:nvPicPr>
              <p:cNvPr id="9" name="Ink 8">
                <a:extLst>
                  <a:ext uri="{FF2B5EF4-FFF2-40B4-BE49-F238E27FC236}">
                    <a16:creationId xmlns:a16="http://schemas.microsoft.com/office/drawing/2014/main" id="{B089058A-FACC-8738-CE7B-3F18472DE0F9}"/>
                  </a:ext>
                </a:extLst>
              </p:cNvPr>
              <p:cNvPicPr/>
              <p:nvPr/>
            </p:nvPicPr>
            <p:blipFill>
              <a:blip r:embed="rId8"/>
              <a:stretch>
                <a:fillRect/>
              </a:stretch>
            </p:blipFill>
            <p:spPr>
              <a:xfrm>
                <a:off x="8752926" y="1994912"/>
                <a:ext cx="86256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755E3557-320A-59CB-7F50-FA14A1B7B674}"/>
                  </a:ext>
                </a:extLst>
              </p14:cNvPr>
              <p14:cNvContentPartPr/>
              <p14:nvPr/>
            </p14:nvContentPartPr>
            <p14:xfrm>
              <a:off x="4379646" y="3905432"/>
              <a:ext cx="4404240" cy="115560"/>
            </p14:xfrm>
          </p:contentPart>
        </mc:Choice>
        <mc:Fallback xmlns="">
          <p:pic>
            <p:nvPicPr>
              <p:cNvPr id="10" name="Ink 9">
                <a:extLst>
                  <a:ext uri="{FF2B5EF4-FFF2-40B4-BE49-F238E27FC236}">
                    <a16:creationId xmlns:a16="http://schemas.microsoft.com/office/drawing/2014/main" id="{755E3557-320A-59CB-7F50-FA14A1B7B674}"/>
                  </a:ext>
                </a:extLst>
              </p:cNvPr>
              <p:cNvPicPr/>
              <p:nvPr/>
            </p:nvPicPr>
            <p:blipFill>
              <a:blip r:embed="rId10"/>
              <a:stretch>
                <a:fillRect/>
              </a:stretch>
            </p:blipFill>
            <p:spPr>
              <a:xfrm>
                <a:off x="4325646" y="3797792"/>
                <a:ext cx="451188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4F0821AF-5948-4C93-7A7C-FFAA3FDA38A0}"/>
                  </a:ext>
                </a:extLst>
              </p14:cNvPr>
              <p14:cNvContentPartPr/>
              <p14:nvPr/>
            </p14:nvContentPartPr>
            <p14:xfrm>
              <a:off x="2417286" y="3112712"/>
              <a:ext cx="3106440" cy="35640"/>
            </p14:xfrm>
          </p:contentPart>
        </mc:Choice>
        <mc:Fallback xmlns="">
          <p:pic>
            <p:nvPicPr>
              <p:cNvPr id="11" name="Ink 10">
                <a:extLst>
                  <a:ext uri="{FF2B5EF4-FFF2-40B4-BE49-F238E27FC236}">
                    <a16:creationId xmlns:a16="http://schemas.microsoft.com/office/drawing/2014/main" id="{4F0821AF-5948-4C93-7A7C-FFAA3FDA38A0}"/>
                  </a:ext>
                </a:extLst>
              </p:cNvPr>
              <p:cNvPicPr/>
              <p:nvPr/>
            </p:nvPicPr>
            <p:blipFill>
              <a:blip r:embed="rId12"/>
              <a:stretch>
                <a:fillRect/>
              </a:stretch>
            </p:blipFill>
            <p:spPr>
              <a:xfrm>
                <a:off x="2363286" y="3005072"/>
                <a:ext cx="3214080" cy="251280"/>
              </a:xfrm>
              <a:prstGeom prst="rect">
                <a:avLst/>
              </a:prstGeom>
            </p:spPr>
          </p:pic>
        </mc:Fallback>
      </mc:AlternateContent>
    </p:spTree>
    <p:extLst>
      <p:ext uri="{BB962C8B-B14F-4D97-AF65-F5344CB8AC3E}">
        <p14:creationId xmlns:p14="http://schemas.microsoft.com/office/powerpoint/2010/main" val="819904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When can the average treatment effect be misleading?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1" y="1066801"/>
                <a:ext cx="9862990" cy="5141388"/>
              </a:xfrm>
            </p:spPr>
            <p:txBody>
              <a:bodyPr>
                <a:noAutofit/>
              </a:bodyPr>
              <a:lstStyle/>
              <a:p>
                <a:r>
                  <a:rPr lang="en-US" sz="2400" dirty="0">
                    <a:solidFill>
                      <a:srgbClr val="222222"/>
                    </a:solidFill>
                    <a:cs typeface="Times New Roman" panose="02020603050405020304" pitchFamily="18" charset="0"/>
                  </a:rPr>
                  <a:t>Does a single </a:t>
                </a:r>
                <a14:m>
                  <m:oMath xmlns:m="http://schemas.openxmlformats.org/officeDocument/2006/math">
                    <m:r>
                      <a:rPr lang="en-CA" sz="2400" b="0" i="1" smtClean="0">
                        <a:solidFill>
                          <a:srgbClr val="222222"/>
                        </a:solidFill>
                        <a:latin typeface="Cambria Math" panose="02040503050406030204" pitchFamily="18" charset="0"/>
                        <a:cs typeface="Times New Roman" panose="02020603050405020304" pitchFamily="18" charset="0"/>
                      </a:rPr>
                      <m:t>𝛿</m:t>
                    </m:r>
                  </m:oMath>
                </a14:m>
                <a:r>
                  <a:rPr lang="en-US" sz="2400" dirty="0">
                    <a:solidFill>
                      <a:srgbClr val="222222"/>
                    </a:solidFill>
                    <a:cs typeface="Times New Roman" panose="02020603050405020304" pitchFamily="18" charset="0"/>
                  </a:rPr>
                  <a:t> work for a full distribution?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1" y="1066801"/>
                <a:ext cx="9862990" cy="5141388"/>
              </a:xfrm>
              <a:blipFill>
                <a:blip r:embed="rId3"/>
                <a:stretch>
                  <a:fillRect l="-433" t="-1305"/>
                </a:stretch>
              </a:blipFill>
            </p:spPr>
            <p:txBody>
              <a:bodyPr/>
              <a:lstStyle/>
              <a:p>
                <a:r>
                  <a:rPr lang="en-CA">
                    <a:noFill/>
                  </a:rPr>
                  <a:t> </a:t>
                </a:r>
              </a:p>
            </p:txBody>
          </p:sp>
        </mc:Fallback>
      </mc:AlternateContent>
      <p:pic>
        <p:nvPicPr>
          <p:cNvPr id="6" name="Picture 5">
            <a:extLst>
              <a:ext uri="{FF2B5EF4-FFF2-40B4-BE49-F238E27FC236}">
                <a16:creationId xmlns:a16="http://schemas.microsoft.com/office/drawing/2014/main" id="{395DD740-2919-79AF-1EA2-7EB5058BA28B}"/>
              </a:ext>
            </a:extLst>
          </p:cNvPr>
          <p:cNvPicPr>
            <a:picLocks noChangeAspect="1"/>
          </p:cNvPicPr>
          <p:nvPr/>
        </p:nvPicPr>
        <p:blipFill>
          <a:blip r:embed="rId4"/>
          <a:stretch>
            <a:fillRect/>
          </a:stretch>
        </p:blipFill>
        <p:spPr>
          <a:xfrm>
            <a:off x="786866" y="1523999"/>
            <a:ext cx="4775734" cy="4796497"/>
          </a:xfrm>
          <a:prstGeom prst="rect">
            <a:avLst/>
          </a:prstGeom>
        </p:spPr>
      </p:pic>
    </p:spTree>
    <p:extLst>
      <p:ext uri="{BB962C8B-B14F-4D97-AF65-F5344CB8AC3E}">
        <p14:creationId xmlns:p14="http://schemas.microsoft.com/office/powerpoint/2010/main" val="774351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When can the average treatment effect be misleading?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1" y="1066801"/>
                <a:ext cx="9862990" cy="5141388"/>
              </a:xfrm>
            </p:spPr>
            <p:txBody>
              <a:bodyPr>
                <a:noAutofit/>
              </a:bodyPr>
              <a:lstStyle/>
              <a:p>
                <a:r>
                  <a:rPr lang="en-US" sz="2400" dirty="0">
                    <a:solidFill>
                      <a:srgbClr val="222222"/>
                    </a:solidFill>
                    <a:cs typeface="Times New Roman" panose="02020603050405020304" pitchFamily="18" charset="0"/>
                  </a:rPr>
                  <a:t>Does a single </a:t>
                </a:r>
                <a14:m>
                  <m:oMath xmlns:m="http://schemas.openxmlformats.org/officeDocument/2006/math">
                    <m:r>
                      <a:rPr lang="en-CA" sz="2400" b="0" i="1" smtClean="0">
                        <a:solidFill>
                          <a:srgbClr val="222222"/>
                        </a:solidFill>
                        <a:latin typeface="Cambria Math" panose="02040503050406030204" pitchFamily="18" charset="0"/>
                        <a:cs typeface="Times New Roman" panose="02020603050405020304" pitchFamily="18" charset="0"/>
                      </a:rPr>
                      <m:t>𝛿</m:t>
                    </m:r>
                  </m:oMath>
                </a14:m>
                <a:r>
                  <a:rPr lang="en-US" sz="2400" dirty="0">
                    <a:solidFill>
                      <a:srgbClr val="222222"/>
                    </a:solidFill>
                    <a:cs typeface="Times New Roman" panose="02020603050405020304" pitchFamily="18" charset="0"/>
                  </a:rPr>
                  <a:t> work for a full distribution?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1" y="1066801"/>
                <a:ext cx="9862990" cy="5141388"/>
              </a:xfrm>
              <a:blipFill>
                <a:blip r:embed="rId3"/>
                <a:stretch>
                  <a:fillRect l="-433" t="-1305"/>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E122A4E9-C3F8-4EF1-9EC8-FBD0703B092F}"/>
              </a:ext>
            </a:extLst>
          </p:cNvPr>
          <p:cNvPicPr>
            <a:picLocks noChangeAspect="1"/>
          </p:cNvPicPr>
          <p:nvPr/>
        </p:nvPicPr>
        <p:blipFill>
          <a:blip r:embed="rId4"/>
          <a:stretch>
            <a:fillRect/>
          </a:stretch>
        </p:blipFill>
        <p:spPr>
          <a:xfrm>
            <a:off x="628048" y="1426823"/>
            <a:ext cx="5696745" cy="5134692"/>
          </a:xfrm>
          <a:prstGeom prst="rect">
            <a:avLst/>
          </a:prstGeom>
        </p:spPr>
      </p:pic>
    </p:spTree>
    <p:extLst>
      <p:ext uri="{BB962C8B-B14F-4D97-AF65-F5344CB8AC3E}">
        <p14:creationId xmlns:p14="http://schemas.microsoft.com/office/powerpoint/2010/main" val="167057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Synthetic Controls </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2953910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9605" y="838200"/>
            <a:ext cx="5919395" cy="624840"/>
          </a:xfrm>
        </p:spPr>
        <p:txBody>
          <a:bodyPr>
            <a:noAutofit/>
          </a:bodyPr>
          <a:lstStyle/>
          <a:p>
            <a:r>
              <a:rPr lang="en-US" sz="3600" dirty="0">
                <a:cs typeface="Times New Roman" panose="02020603050405020304" pitchFamily="18" charset="0"/>
              </a:rPr>
              <a:t>What should we do instead?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9862990" cy="5141388"/>
          </a:xfrm>
        </p:spPr>
        <p:txBody>
          <a:bodyPr>
            <a:noAutofit/>
          </a:bodyPr>
          <a:lstStyle/>
          <a:p>
            <a:endParaRPr lang="en-US" sz="2400" dirty="0">
              <a:solidFill>
                <a:srgbClr val="222222"/>
              </a:solidFill>
              <a:cs typeface="Times New Roman" panose="02020603050405020304" pitchFamily="18" charset="0"/>
            </a:endParaRPr>
          </a:p>
        </p:txBody>
      </p:sp>
      <p:pic>
        <p:nvPicPr>
          <p:cNvPr id="6" name="Picture 5">
            <a:extLst>
              <a:ext uri="{FF2B5EF4-FFF2-40B4-BE49-F238E27FC236}">
                <a16:creationId xmlns:a16="http://schemas.microsoft.com/office/drawing/2014/main" id="{C7ED6457-035A-BAD2-CF25-C8D2DF4651D0}"/>
              </a:ext>
            </a:extLst>
          </p:cNvPr>
          <p:cNvPicPr>
            <a:picLocks noChangeAspect="1"/>
          </p:cNvPicPr>
          <p:nvPr/>
        </p:nvPicPr>
        <p:blipFill>
          <a:blip r:embed="rId3"/>
          <a:stretch>
            <a:fillRect/>
          </a:stretch>
        </p:blipFill>
        <p:spPr>
          <a:xfrm>
            <a:off x="304800" y="4011"/>
            <a:ext cx="8458200" cy="12022524"/>
          </a:xfrm>
          <a:prstGeom prst="rect">
            <a:avLst/>
          </a:prstGeom>
        </p:spPr>
      </p:pic>
    </p:spTree>
    <p:extLst>
      <p:ext uri="{BB962C8B-B14F-4D97-AF65-F5344CB8AC3E}">
        <p14:creationId xmlns:p14="http://schemas.microsoft.com/office/powerpoint/2010/main" val="1565734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can we </a:t>
            </a:r>
            <a:r>
              <a:rPr lang="en-US" sz="3600" b="1" dirty="0">
                <a:cs typeface="Times New Roman" panose="02020603050405020304" pitchFamily="18" charset="0"/>
              </a:rPr>
              <a:t>measure </a:t>
            </a:r>
            <a:r>
              <a:rPr lang="en-US" sz="3600" dirty="0">
                <a:cs typeface="Times New Roman" panose="02020603050405020304" pitchFamily="18" charset="0"/>
              </a:rPr>
              <a:t>heterogeneous treatment effects?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dirty="0">
                <a:solidFill>
                  <a:srgbClr val="222222"/>
                </a:solidFill>
                <a:cs typeface="Times New Roman" panose="02020603050405020304" pitchFamily="18" charset="0"/>
              </a:rPr>
              <a:t>We frequently work with </a:t>
            </a:r>
            <a:r>
              <a:rPr lang="en-US" sz="2400" b="1" dirty="0">
                <a:solidFill>
                  <a:srgbClr val="222222"/>
                </a:solidFill>
                <a:cs typeface="Times New Roman" panose="02020603050405020304" pitchFamily="18" charset="0"/>
              </a:rPr>
              <a:t>very skewed distributions </a:t>
            </a:r>
            <a:r>
              <a:rPr lang="en-US" sz="2400" dirty="0">
                <a:solidFill>
                  <a:srgbClr val="222222"/>
                </a:solidFill>
                <a:cs typeface="Times New Roman" panose="02020603050405020304" pitchFamily="18" charset="0"/>
              </a:rPr>
              <a:t>in our data</a:t>
            </a:r>
          </a:p>
          <a:p>
            <a:r>
              <a:rPr lang="en-US" sz="2400" dirty="0">
                <a:solidFill>
                  <a:srgbClr val="222222"/>
                </a:solidFill>
                <a:cs typeface="Times New Roman" panose="02020603050405020304" pitchFamily="18" charset="0"/>
              </a:rPr>
              <a:t>How does this affect our econometrics? </a:t>
            </a:r>
          </a:p>
          <a:p>
            <a:r>
              <a:rPr lang="en-US" sz="2400" dirty="0">
                <a:solidFill>
                  <a:srgbClr val="222222"/>
                </a:solidFill>
                <a:cs typeface="Times New Roman" panose="02020603050405020304" pitchFamily="18" charset="0"/>
              </a:rPr>
              <a:t>How does this affect our policy? </a:t>
            </a:r>
          </a:p>
        </p:txBody>
      </p:sp>
      <p:pic>
        <p:nvPicPr>
          <p:cNvPr id="5" name="Picture 4">
            <a:extLst>
              <a:ext uri="{FF2B5EF4-FFF2-40B4-BE49-F238E27FC236}">
                <a16:creationId xmlns:a16="http://schemas.microsoft.com/office/drawing/2014/main" id="{C0FCE4F7-48AB-B9DB-BF8E-853124F7E01D}"/>
              </a:ext>
            </a:extLst>
          </p:cNvPr>
          <p:cNvPicPr>
            <a:picLocks noChangeAspect="1"/>
          </p:cNvPicPr>
          <p:nvPr/>
        </p:nvPicPr>
        <p:blipFill>
          <a:blip r:embed="rId3"/>
          <a:stretch>
            <a:fillRect/>
          </a:stretch>
        </p:blipFill>
        <p:spPr>
          <a:xfrm>
            <a:off x="1229809" y="1537752"/>
            <a:ext cx="8229600" cy="4742779"/>
          </a:xfrm>
          <a:prstGeom prst="rect">
            <a:avLst/>
          </a:prstGeom>
        </p:spPr>
      </p:pic>
    </p:spTree>
    <p:extLst>
      <p:ext uri="{BB962C8B-B14F-4D97-AF65-F5344CB8AC3E}">
        <p14:creationId xmlns:p14="http://schemas.microsoft.com/office/powerpoint/2010/main" val="6438429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can we </a:t>
            </a:r>
            <a:r>
              <a:rPr lang="en-US" sz="3600" b="1" dirty="0">
                <a:cs typeface="Times New Roman" panose="02020603050405020304" pitchFamily="18" charset="0"/>
              </a:rPr>
              <a:t>measure </a:t>
            </a:r>
            <a:r>
              <a:rPr lang="en-US" sz="3600" dirty="0">
                <a:cs typeface="Times New Roman" panose="02020603050405020304" pitchFamily="18" charset="0"/>
              </a:rPr>
              <a:t>heterogeneous treatment effects?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dirty="0">
                <a:solidFill>
                  <a:srgbClr val="222222"/>
                </a:solidFill>
                <a:cs typeface="Times New Roman" panose="02020603050405020304" pitchFamily="18" charset="0"/>
              </a:rPr>
              <a:t>We frequently work with </a:t>
            </a:r>
            <a:r>
              <a:rPr lang="en-US" sz="2400" b="1" dirty="0">
                <a:solidFill>
                  <a:srgbClr val="222222"/>
                </a:solidFill>
                <a:cs typeface="Times New Roman" panose="02020603050405020304" pitchFamily="18" charset="0"/>
              </a:rPr>
              <a:t>very skewed distributions </a:t>
            </a:r>
            <a:r>
              <a:rPr lang="en-US" sz="2400" dirty="0">
                <a:solidFill>
                  <a:srgbClr val="222222"/>
                </a:solidFill>
                <a:cs typeface="Times New Roman" panose="02020603050405020304" pitchFamily="18" charset="0"/>
              </a:rPr>
              <a:t>in our data</a:t>
            </a:r>
          </a:p>
          <a:p>
            <a:r>
              <a:rPr lang="en-US" sz="2400" dirty="0">
                <a:solidFill>
                  <a:srgbClr val="222222"/>
                </a:solidFill>
                <a:cs typeface="Times New Roman" panose="02020603050405020304" pitchFamily="18" charset="0"/>
              </a:rPr>
              <a:t>How does this affect our econometrics? </a:t>
            </a:r>
          </a:p>
          <a:p>
            <a:r>
              <a:rPr lang="en-US" sz="2400" dirty="0">
                <a:solidFill>
                  <a:srgbClr val="222222"/>
                </a:solidFill>
                <a:cs typeface="Times New Roman" panose="02020603050405020304" pitchFamily="18" charset="0"/>
              </a:rPr>
              <a:t>How does this affect our policy? </a:t>
            </a:r>
          </a:p>
          <a:p>
            <a:endParaRPr lang="en-US" sz="2400" dirty="0">
              <a:solidFill>
                <a:srgbClr val="222222"/>
              </a:solidFill>
              <a:cs typeface="Times New Roman" panose="02020603050405020304" pitchFamily="18" charset="0"/>
            </a:endParaRPr>
          </a:p>
          <a:p>
            <a:pPr marL="0" indent="0">
              <a:buNone/>
            </a:pPr>
            <a:r>
              <a:rPr lang="en-US" sz="2800" dirty="0">
                <a:solidFill>
                  <a:srgbClr val="222222"/>
                </a:solidFill>
                <a:cs typeface="Times New Roman" panose="02020603050405020304" pitchFamily="18" charset="0"/>
              </a:rPr>
              <a:t>Fortunately, there are </a:t>
            </a:r>
            <a:r>
              <a:rPr lang="en-US" sz="2800" b="1" dirty="0">
                <a:solidFill>
                  <a:schemeClr val="accent2">
                    <a:lumMod val="75000"/>
                  </a:schemeClr>
                </a:solidFill>
                <a:cs typeface="Times New Roman" panose="02020603050405020304" pitchFamily="18" charset="0"/>
              </a:rPr>
              <a:t>econometric techniques </a:t>
            </a:r>
            <a:r>
              <a:rPr lang="en-US" sz="2800" dirty="0">
                <a:solidFill>
                  <a:srgbClr val="222222"/>
                </a:solidFill>
                <a:cs typeface="Times New Roman" panose="02020603050405020304" pitchFamily="18" charset="0"/>
              </a:rPr>
              <a:t>to help us target different spots in a distribution</a:t>
            </a:r>
          </a:p>
        </p:txBody>
      </p:sp>
    </p:spTree>
    <p:extLst>
      <p:ext uri="{BB962C8B-B14F-4D97-AF65-F5344CB8AC3E}">
        <p14:creationId xmlns:p14="http://schemas.microsoft.com/office/powerpoint/2010/main" val="38405073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Methods for heterogeneous treatment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pPr marL="457200" indent="-457200">
                  <a:buFont typeface="+mj-lt"/>
                  <a:buAutoNum type="arabicPeriod"/>
                </a:pPr>
                <a:r>
                  <a:rPr lang="en-US" sz="2400" dirty="0">
                    <a:solidFill>
                      <a:schemeClr val="accent2">
                        <a:lumMod val="75000"/>
                      </a:schemeClr>
                    </a:solidFill>
                    <a:cs typeface="Times New Roman" panose="02020603050405020304" pitchFamily="18" charset="0"/>
                  </a:rPr>
                  <a:t>Quantile Regression: Estimate marginal effects </a:t>
                </a:r>
                <a:r>
                  <a:rPr lang="en-US" sz="2400" b="1" dirty="0">
                    <a:solidFill>
                      <a:schemeClr val="accent2">
                        <a:lumMod val="75000"/>
                      </a:schemeClr>
                    </a:solidFill>
                    <a:cs typeface="Times New Roman" panose="02020603050405020304" pitchFamily="18" charset="0"/>
                  </a:rPr>
                  <a:t>across distribution</a:t>
                </a:r>
                <a:endParaRPr lang="en-US" sz="2400" dirty="0">
                  <a:solidFill>
                    <a:schemeClr val="accent2">
                      <a:lumMod val="75000"/>
                    </a:schemeClr>
                  </a:solidFill>
                  <a:cs typeface="Times New Roman" panose="02020603050405020304" pitchFamily="18" charset="0"/>
                </a:endParaRPr>
              </a:p>
              <a:p>
                <a:pPr marL="457200" indent="-457200">
                  <a:buFont typeface="+mj-lt"/>
                  <a:buAutoNum type="arabicPeriod"/>
                </a:pPr>
                <a:r>
                  <a:rPr lang="en-US" sz="2400" dirty="0">
                    <a:solidFill>
                      <a:srgbClr val="222222"/>
                    </a:solidFill>
                    <a:cs typeface="Times New Roman" panose="02020603050405020304" pitchFamily="18" charset="0"/>
                  </a:rPr>
                  <a:t>Finite mixture models: </a:t>
                </a:r>
                <a:r>
                  <a:rPr lang="en-US" sz="2400" b="1" dirty="0">
                    <a:solidFill>
                      <a:srgbClr val="222222"/>
                    </a:solidFill>
                    <a:cs typeface="Times New Roman" panose="02020603050405020304" pitchFamily="18" charset="0"/>
                  </a:rPr>
                  <a:t>Group-specific models</a:t>
                </a:r>
              </a:p>
              <a:p>
                <a:pPr marL="457200" indent="-457200">
                  <a:buFont typeface="+mj-lt"/>
                  <a:buAutoNum type="arabicPeriod"/>
                </a:pPr>
                <a:r>
                  <a:rPr lang="en-US" sz="2400" dirty="0">
                    <a:solidFill>
                      <a:srgbClr val="222222"/>
                    </a:solidFill>
                    <a:cs typeface="Times New Roman" panose="02020603050405020304" pitchFamily="18" charset="0"/>
                  </a:rPr>
                  <a:t>Nonparametric regression: Estimate </a:t>
                </a:r>
                <a:r>
                  <a:rPr lang="en-US" sz="2400" b="1" dirty="0">
                    <a:solidFill>
                      <a:srgbClr val="222222"/>
                    </a:solidFill>
                    <a:cs typeface="Times New Roman" panose="02020603050405020304" pitchFamily="18" charset="0"/>
                  </a:rPr>
                  <a:t>full functional form </a:t>
                </a:r>
                <a14:m>
                  <m:oMath xmlns:m="http://schemas.openxmlformats.org/officeDocument/2006/math">
                    <m:r>
                      <a:rPr lang="en-US" sz="2400" b="1" i="0" smtClean="0">
                        <a:solidFill>
                          <a:srgbClr val="222222"/>
                        </a:solidFill>
                        <a:latin typeface="Cambria Math" panose="02040503050406030204" pitchFamily="18" charset="0"/>
                        <a:cs typeface="Times New Roman" panose="02020603050405020304" pitchFamily="18" charset="0"/>
                      </a:rPr>
                      <m:t>𝐲</m:t>
                    </m:r>
                    <m:r>
                      <a:rPr lang="en-US" sz="2400" b="1" i="0" smtClean="0">
                        <a:solidFill>
                          <a:srgbClr val="222222"/>
                        </a:solidFill>
                        <a:latin typeface="Cambria Math" panose="02040503050406030204" pitchFamily="18" charset="0"/>
                        <a:cs typeface="Times New Roman" panose="02020603050405020304" pitchFamily="18" charset="0"/>
                      </a:rPr>
                      <m:t>=</m:t>
                    </m:r>
                    <m:r>
                      <a:rPr lang="en-US" sz="2400" b="1" i="0" smtClean="0">
                        <a:solidFill>
                          <a:srgbClr val="222222"/>
                        </a:solidFill>
                        <a:latin typeface="Cambria Math" panose="02040503050406030204" pitchFamily="18" charset="0"/>
                        <a:cs typeface="Times New Roman" panose="02020603050405020304" pitchFamily="18" charset="0"/>
                      </a:rPr>
                      <m:t>𝐟</m:t>
                    </m:r>
                    <m:r>
                      <a:rPr lang="en-US" sz="2400" b="1" i="0"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a:p>
                <a:pPr marL="457200" indent="-457200">
                  <a:buFont typeface="+mj-lt"/>
                  <a:buAutoNum type="arabicPeriod"/>
                </a:pPr>
                <a:r>
                  <a:rPr lang="en-US" sz="2400" dirty="0">
                    <a:solidFill>
                      <a:srgbClr val="222222"/>
                    </a:solidFill>
                    <a:cs typeface="Times New Roman" panose="02020603050405020304" pitchFamily="18" charset="0"/>
                  </a:rPr>
                  <a:t>Conditional density estimators: Recover</a:t>
                </a:r>
                <a14:m>
                  <m:oMath xmlns:m="http://schemas.openxmlformats.org/officeDocument/2006/math">
                    <m:r>
                      <a:rPr lang="en-US" sz="2400" b="0" i="0" smtClean="0">
                        <a:solidFill>
                          <a:srgbClr val="222222"/>
                        </a:solidFill>
                        <a:latin typeface="Cambria Math" panose="02040503050406030204" pitchFamily="18" charset="0"/>
                        <a:cs typeface="Times New Roman" panose="02020603050405020304" pitchFamily="18" charset="0"/>
                      </a:rPr>
                      <m:t> </m:t>
                    </m:r>
                    <m:r>
                      <a:rPr lang="en-US" sz="2400" b="1" i="1" smtClean="0">
                        <a:solidFill>
                          <a:srgbClr val="222222"/>
                        </a:solidFill>
                        <a:latin typeface="Cambria Math" panose="02040503050406030204" pitchFamily="18" charset="0"/>
                        <a:cs typeface="Times New Roman" panose="02020603050405020304" pitchFamily="18" charset="0"/>
                      </a:rPr>
                      <m:t>𝑭</m:t>
                    </m:r>
                    <m:r>
                      <a:rPr lang="en-US" sz="2400" b="1" i="1" smtClean="0">
                        <a:solidFill>
                          <a:srgbClr val="222222"/>
                        </a:solidFill>
                        <a:latin typeface="Cambria Math" panose="02040503050406030204" pitchFamily="18" charset="0"/>
                        <a:cs typeface="Times New Roman" panose="02020603050405020304" pitchFamily="18" charset="0"/>
                      </a:rPr>
                      <m:t>(</m:t>
                    </m:r>
                    <m:sSub>
                      <m:sSubPr>
                        <m:ctrlPr>
                          <a:rPr lang="en-US" sz="2400" b="1" i="1" smtClean="0">
                            <a:solidFill>
                              <a:srgbClr val="222222"/>
                            </a:solidFill>
                            <a:latin typeface="Cambria Math" panose="02040503050406030204" pitchFamily="18" charset="0"/>
                            <a:cs typeface="Times New Roman" panose="02020603050405020304" pitchFamily="18" charset="0"/>
                          </a:rPr>
                        </m:ctrlPr>
                      </m:sSubPr>
                      <m:e>
                        <m:r>
                          <a:rPr lang="en-US" sz="2400" b="1" i="1" smtClean="0">
                            <a:solidFill>
                              <a:srgbClr val="222222"/>
                            </a:solidFill>
                            <a:latin typeface="Cambria Math" panose="02040503050406030204" pitchFamily="18" charset="0"/>
                            <a:cs typeface="Times New Roman" panose="02020603050405020304" pitchFamily="18" charset="0"/>
                          </a:rPr>
                          <m:t>𝒀</m:t>
                        </m:r>
                      </m:e>
                      <m:sub>
                        <m:r>
                          <a:rPr lang="en-US" sz="2400" b="1" i="1" smtClean="0">
                            <a:solidFill>
                              <a:srgbClr val="222222"/>
                            </a:solidFill>
                            <a:latin typeface="Cambria Math" panose="02040503050406030204" pitchFamily="18" charset="0"/>
                            <a:cs typeface="Times New Roman" panose="02020603050405020304" pitchFamily="18" charset="0"/>
                          </a:rPr>
                          <m:t>𝒊</m:t>
                        </m:r>
                      </m:sub>
                    </m:sSub>
                    <m:r>
                      <a:rPr lang="en-US" sz="2400" b="1" i="1" smtClean="0">
                        <a:solidFill>
                          <a:srgbClr val="222222"/>
                        </a:solidFill>
                        <a:latin typeface="Cambria Math" panose="02040503050406030204" pitchFamily="18" charset="0"/>
                        <a:cs typeface="Times New Roman" panose="02020603050405020304" pitchFamily="18" charset="0"/>
                      </a:rPr>
                      <m:t>|</m:t>
                    </m:r>
                    <m:sSub>
                      <m:sSubPr>
                        <m:ctrlPr>
                          <a:rPr lang="en-US" sz="2400" b="1" i="1" smtClean="0">
                            <a:solidFill>
                              <a:srgbClr val="222222"/>
                            </a:solidFill>
                            <a:latin typeface="Cambria Math" panose="02040503050406030204" pitchFamily="18" charset="0"/>
                            <a:cs typeface="Times New Roman" panose="02020603050405020304" pitchFamily="18" charset="0"/>
                          </a:rPr>
                        </m:ctrlPr>
                      </m:sSubPr>
                      <m:e>
                        <m:r>
                          <a:rPr lang="en-US" sz="2400" b="1" i="1" smtClean="0">
                            <a:solidFill>
                              <a:srgbClr val="222222"/>
                            </a:solidFill>
                            <a:latin typeface="Cambria Math" panose="02040503050406030204" pitchFamily="18" charset="0"/>
                            <a:cs typeface="Times New Roman" panose="02020603050405020304" pitchFamily="18" charset="0"/>
                          </a:rPr>
                          <m:t>𝑿</m:t>
                        </m:r>
                      </m:e>
                      <m:sub>
                        <m:r>
                          <a:rPr lang="en-US" sz="2400" b="1" i="1" smtClean="0">
                            <a:solidFill>
                              <a:srgbClr val="222222"/>
                            </a:solidFill>
                            <a:latin typeface="Cambria Math" panose="02040503050406030204" pitchFamily="18" charset="0"/>
                            <a:cs typeface="Times New Roman" panose="02020603050405020304" pitchFamily="18" charset="0"/>
                          </a:rPr>
                          <m:t>𝒊</m:t>
                        </m:r>
                      </m:sub>
                    </m:sSub>
                    <m:r>
                      <a:rPr lang="en-US" sz="2400" b="1"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518" t="-1305"/>
                </a:stretch>
              </a:blipFill>
            </p:spPr>
            <p:txBody>
              <a:bodyPr/>
              <a:lstStyle/>
              <a:p>
                <a:r>
                  <a:rPr lang="en-CA">
                    <a:noFill/>
                  </a:rPr>
                  <a:t> </a:t>
                </a:r>
              </a:p>
            </p:txBody>
          </p:sp>
        </mc:Fallback>
      </mc:AlternateContent>
    </p:spTree>
    <p:extLst>
      <p:ext uri="{BB962C8B-B14F-4D97-AF65-F5344CB8AC3E}">
        <p14:creationId xmlns:p14="http://schemas.microsoft.com/office/powerpoint/2010/main" val="2480548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1C9616-3BE9-F3D5-A7BD-F2DEC429C0AF}"/>
              </a:ext>
            </a:extLst>
          </p:cNvPr>
          <p:cNvPicPr>
            <a:picLocks noChangeAspect="1"/>
          </p:cNvPicPr>
          <p:nvPr/>
        </p:nvPicPr>
        <p:blipFill rotWithShape="1">
          <a:blip r:embed="rId3"/>
          <a:srcRect r="7127"/>
          <a:stretch/>
        </p:blipFill>
        <p:spPr>
          <a:xfrm>
            <a:off x="4953000" y="962231"/>
            <a:ext cx="6324601" cy="5022360"/>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56095" y="962232"/>
                <a:ext cx="4744606" cy="5217905"/>
              </a:xfrm>
            </p:spPr>
            <p:txBody>
              <a:bodyPr>
                <a:normAutofit/>
              </a:bodyPr>
              <a:lstStyle/>
              <a:p>
                <a:r>
                  <a:rPr lang="en-US" sz="2400" dirty="0">
                    <a:cs typeface="Times New Roman" panose="02020603050405020304" pitchFamily="18" charset="0"/>
                  </a:rPr>
                  <a:t>Linear regression implies </a:t>
                </a:r>
                <a:r>
                  <a:rPr lang="en-US" sz="2400" b="1" dirty="0">
                    <a:cs typeface="Times New Roman" panose="02020603050405020304" pitchFamily="18" charset="0"/>
                  </a:rPr>
                  <a:t>homogeneous effects:</a:t>
                </a:r>
                <a:endParaRPr lang="en-US" sz="24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m:oMathPara>
                </a14:m>
                <a:endParaRPr lang="en-US" sz="2400" dirty="0">
                  <a:cs typeface="Times New Roman" panose="02020603050405020304" pitchFamily="18" charset="0"/>
                </a:endParaRPr>
              </a:p>
              <a:p>
                <a:r>
                  <a:rPr lang="en-US" sz="2400" dirty="0">
                    <a:cs typeface="Times New Roman" panose="02020603050405020304" pitchFamily="18" charset="0"/>
                  </a:rPr>
                  <a:t>All we need to care about here is the </a:t>
                </a:r>
                <a:r>
                  <a:rPr lang="en-US" sz="2400" b="1" dirty="0">
                    <a:cs typeface="Times New Roman" panose="02020603050405020304" pitchFamily="18" charset="0"/>
                  </a:rPr>
                  <a:t>conditional mean </a:t>
                </a:r>
                <a14:m>
                  <m:oMath xmlns:m="http://schemas.openxmlformats.org/officeDocument/2006/math">
                    <m:r>
                      <a:rPr lang="en-US" sz="2400" b="1" i="1" smtClean="0">
                        <a:latin typeface="Cambria Math" panose="02040503050406030204" pitchFamily="18" charset="0"/>
                        <a:cs typeface="Times New Roman" panose="02020603050405020304" pitchFamily="18" charset="0"/>
                      </a:rPr>
                      <m:t>𝔼</m:t>
                    </m:r>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cs typeface="Times New Roman" panose="02020603050405020304" pitchFamily="18" charset="0"/>
                      </a:rPr>
                      <m:t>𝒚</m:t>
                    </m:r>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cs typeface="Times New Roman" panose="02020603050405020304" pitchFamily="18" charset="0"/>
                      </a:rPr>
                      <m:t>𝒙</m:t>
                    </m:r>
                    <m:r>
                      <a:rPr lang="en-US" sz="2400" b="1"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56095" y="962232"/>
                <a:ext cx="4744606" cy="5217905"/>
              </a:xfrm>
              <a:blipFill>
                <a:blip r:embed="rId4"/>
                <a:stretch>
                  <a:fillRect l="-899" t="-1285"/>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F4D68C9B-0AC4-FAAC-1DD9-41E0AF93018E}"/>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Quantile Regression: Distributional Effects</a:t>
            </a:r>
          </a:p>
        </p:txBody>
      </p:sp>
    </p:spTree>
    <p:extLst>
      <p:ext uri="{BB962C8B-B14F-4D97-AF65-F5344CB8AC3E}">
        <p14:creationId xmlns:p14="http://schemas.microsoft.com/office/powerpoint/2010/main" val="36169801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56095" y="962232"/>
                <a:ext cx="4744606" cy="5217905"/>
              </a:xfrm>
            </p:spPr>
            <p:txBody>
              <a:bodyPr>
                <a:normAutofit/>
              </a:bodyPr>
              <a:lstStyle/>
              <a:p>
                <a:r>
                  <a:rPr lang="en-US" sz="2400" dirty="0">
                    <a:cs typeface="Times New Roman" panose="02020603050405020304" pitchFamily="18" charset="0"/>
                  </a:rPr>
                  <a:t>Linear regression implies </a:t>
                </a:r>
                <a:r>
                  <a:rPr lang="en-US" sz="2400" b="1" dirty="0">
                    <a:cs typeface="Times New Roman" panose="02020603050405020304" pitchFamily="18" charset="0"/>
                  </a:rPr>
                  <a:t>homogeneous effects:</a:t>
                </a:r>
                <a:endParaRPr lang="en-US" sz="24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m:oMathPara>
                </a14:m>
                <a:endParaRPr lang="en-US" sz="2400" dirty="0">
                  <a:cs typeface="Times New Roman" panose="02020603050405020304" pitchFamily="18" charset="0"/>
                </a:endParaRPr>
              </a:p>
              <a:p>
                <a:r>
                  <a:rPr lang="en-US" sz="2400" dirty="0">
                    <a:cs typeface="Times New Roman" panose="02020603050405020304" pitchFamily="18" charset="0"/>
                  </a:rPr>
                  <a:t>All we need to care about here is the </a:t>
                </a:r>
                <a:r>
                  <a:rPr lang="en-US" sz="2400" b="1" dirty="0">
                    <a:cs typeface="Times New Roman" panose="02020603050405020304" pitchFamily="18" charset="0"/>
                  </a:rPr>
                  <a:t>conditional mean </a:t>
                </a:r>
                <a14:m>
                  <m:oMath xmlns:m="http://schemas.openxmlformats.org/officeDocument/2006/math">
                    <m:r>
                      <a:rPr lang="en-US" sz="2400" b="1" i="1" smtClean="0">
                        <a:latin typeface="Cambria Math" panose="02040503050406030204" pitchFamily="18" charset="0"/>
                        <a:cs typeface="Times New Roman" panose="02020603050405020304" pitchFamily="18" charset="0"/>
                      </a:rPr>
                      <m:t>𝔼</m:t>
                    </m:r>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cs typeface="Times New Roman" panose="02020603050405020304" pitchFamily="18" charset="0"/>
                      </a:rPr>
                      <m:t>𝒚</m:t>
                    </m:r>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cs typeface="Times New Roman" panose="02020603050405020304" pitchFamily="18" charset="0"/>
                      </a:rPr>
                      <m:t>𝒙</m:t>
                    </m:r>
                    <m:r>
                      <a:rPr lang="en-US" sz="2400" b="1"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r>
                  <a:rPr lang="en-US" sz="2400" dirty="0">
                    <a:cs typeface="Times New Roman" panose="02020603050405020304" pitchFamily="18" charset="0"/>
                  </a:rPr>
                  <a:t>But what if an effect differs for individuals </a:t>
                </a:r>
                <a:r>
                  <a:rPr lang="en-US" sz="2400" i="1" dirty="0">
                    <a:cs typeface="Times New Roman" panose="02020603050405020304" pitchFamily="18" charset="0"/>
                  </a:rPr>
                  <a:t>along distribution of x?</a:t>
                </a: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56095" y="962232"/>
                <a:ext cx="4744606" cy="5217905"/>
              </a:xfrm>
              <a:blipFill>
                <a:blip r:embed="rId3"/>
                <a:stretch>
                  <a:fillRect l="-899" t="-1285" r="-1155"/>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F4D68C9B-0AC4-FAAC-1DD9-41E0AF93018E}"/>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Quantile Regression: Distributional Effects</a:t>
            </a:r>
          </a:p>
        </p:txBody>
      </p:sp>
      <p:pic>
        <p:nvPicPr>
          <p:cNvPr id="4" name="Picture 3">
            <a:extLst>
              <a:ext uri="{FF2B5EF4-FFF2-40B4-BE49-F238E27FC236}">
                <a16:creationId xmlns:a16="http://schemas.microsoft.com/office/drawing/2014/main" id="{B7976A07-4F47-BC28-9286-8987EE41BE58}"/>
              </a:ext>
            </a:extLst>
          </p:cNvPr>
          <p:cNvPicPr>
            <a:picLocks noChangeAspect="1"/>
          </p:cNvPicPr>
          <p:nvPr/>
        </p:nvPicPr>
        <p:blipFill>
          <a:blip r:embed="rId4"/>
          <a:stretch>
            <a:fillRect/>
          </a:stretch>
        </p:blipFill>
        <p:spPr>
          <a:xfrm>
            <a:off x="5510415" y="1127324"/>
            <a:ext cx="5814060" cy="4603352"/>
          </a:xfrm>
          <a:prstGeom prst="rect">
            <a:avLst/>
          </a:prstGeom>
        </p:spPr>
      </p:pic>
    </p:spTree>
    <p:extLst>
      <p:ext uri="{BB962C8B-B14F-4D97-AF65-F5344CB8AC3E}">
        <p14:creationId xmlns:p14="http://schemas.microsoft.com/office/powerpoint/2010/main" val="33018465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C7B6AF-F9D7-B392-990C-A99B91479762}"/>
              </a:ext>
            </a:extLst>
          </p:cNvPr>
          <p:cNvPicPr>
            <a:picLocks noChangeAspect="1"/>
          </p:cNvPicPr>
          <p:nvPr/>
        </p:nvPicPr>
        <p:blipFill>
          <a:blip r:embed="rId3"/>
          <a:stretch>
            <a:fillRect/>
          </a:stretch>
        </p:blipFill>
        <p:spPr>
          <a:xfrm>
            <a:off x="1219199" y="3276600"/>
            <a:ext cx="7229740" cy="3581400"/>
          </a:xfrm>
          <a:prstGeom prst="rect">
            <a:avLst/>
          </a:prstGeom>
        </p:spPr>
      </p:pic>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Quantile Regression: Distributional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dirty="0">
                    <a:solidFill>
                      <a:srgbClr val="222222"/>
                    </a:solidFill>
                    <a:cs typeface="Times New Roman" panose="02020603050405020304" pitchFamily="18" charset="0"/>
                  </a:rPr>
                  <a:t>Linear regression implies </a:t>
                </a:r>
                <a:r>
                  <a:rPr lang="en-US" sz="2400" b="1" dirty="0">
                    <a:solidFill>
                      <a:srgbClr val="222222"/>
                    </a:solidFill>
                    <a:cs typeface="Times New Roman" panose="02020603050405020304" pitchFamily="18" charset="0"/>
                  </a:rPr>
                  <a:t>homogeneous effects:</a:t>
                </a:r>
                <a:endParaRPr lang="en-US" sz="2400" dirty="0">
                  <a:solidFill>
                    <a:srgbClr val="222222"/>
                  </a:solidFill>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𝛽</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𝜀</m:t>
                      </m:r>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All we need to care about here is the </a:t>
                </a:r>
                <a:r>
                  <a:rPr lang="en-US" sz="2400" b="1" dirty="0">
                    <a:solidFill>
                      <a:srgbClr val="222222"/>
                    </a:solidFill>
                    <a:cs typeface="Times New Roman" panose="02020603050405020304" pitchFamily="18" charset="0"/>
                  </a:rPr>
                  <a:t>conditional mean </a:t>
                </a:r>
                <a14:m>
                  <m:oMath xmlns:m="http://schemas.openxmlformats.org/officeDocument/2006/math">
                    <m:r>
                      <a:rPr lang="en-US" sz="2400" b="1" i="1" smtClean="0">
                        <a:solidFill>
                          <a:srgbClr val="222222"/>
                        </a:solidFill>
                        <a:latin typeface="Cambria Math" panose="02040503050406030204" pitchFamily="18" charset="0"/>
                        <a:cs typeface="Times New Roman" panose="02020603050405020304" pitchFamily="18" charset="0"/>
                      </a:rPr>
                      <m:t>𝔼</m:t>
                    </m:r>
                    <m:r>
                      <a:rPr lang="en-US" sz="2400" b="1" i="1" smtClean="0">
                        <a:solidFill>
                          <a:srgbClr val="222222"/>
                        </a:solidFill>
                        <a:latin typeface="Cambria Math" panose="02040503050406030204" pitchFamily="18" charset="0"/>
                        <a:cs typeface="Times New Roman" panose="02020603050405020304" pitchFamily="18" charset="0"/>
                      </a:rPr>
                      <m:t>[</m:t>
                    </m:r>
                    <m:r>
                      <a:rPr lang="en-US" sz="2400" b="1" i="1" smtClean="0">
                        <a:solidFill>
                          <a:srgbClr val="222222"/>
                        </a:solidFill>
                        <a:latin typeface="Cambria Math" panose="02040503050406030204" pitchFamily="18" charset="0"/>
                        <a:cs typeface="Times New Roman" panose="02020603050405020304" pitchFamily="18" charset="0"/>
                      </a:rPr>
                      <m:t>𝒚</m:t>
                    </m:r>
                    <m:r>
                      <a:rPr lang="en-US" sz="2400" b="1" i="1" smtClean="0">
                        <a:solidFill>
                          <a:srgbClr val="222222"/>
                        </a:solidFill>
                        <a:latin typeface="Cambria Math" panose="02040503050406030204" pitchFamily="18" charset="0"/>
                        <a:cs typeface="Times New Roman" panose="02020603050405020304" pitchFamily="18" charset="0"/>
                      </a:rPr>
                      <m:t>|</m:t>
                    </m:r>
                    <m:r>
                      <a:rPr lang="en-US" sz="2400" b="1" i="1" smtClean="0">
                        <a:solidFill>
                          <a:srgbClr val="222222"/>
                        </a:solidFill>
                        <a:latin typeface="Cambria Math" panose="02040503050406030204" pitchFamily="18" charset="0"/>
                        <a:cs typeface="Times New Roman" panose="02020603050405020304" pitchFamily="18" charset="0"/>
                      </a:rPr>
                      <m:t>𝒙</m:t>
                    </m:r>
                    <m:r>
                      <a:rPr lang="en-US" sz="2400" b="1"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But what if an effect differs for individuals </a:t>
                </a:r>
                <a:r>
                  <a:rPr lang="en-US" sz="2400" i="1" dirty="0">
                    <a:solidFill>
                      <a:srgbClr val="222222"/>
                    </a:solidFill>
                    <a:cs typeface="Times New Roman" panose="02020603050405020304" pitchFamily="18" charset="0"/>
                  </a:rPr>
                  <a:t>along the distribution of x?</a:t>
                </a:r>
              </a:p>
              <a:p>
                <a:pPr marL="0" indent="0">
                  <a:buNone/>
                </a:pPr>
                <a:r>
                  <a:rPr lang="en-US" sz="2400" b="1" dirty="0">
                    <a:solidFill>
                      <a:schemeClr val="accent2">
                        <a:lumMod val="75000"/>
                      </a:schemeClr>
                    </a:solidFill>
                    <a:cs typeface="Times New Roman" panose="02020603050405020304" pitchFamily="18" charset="0"/>
                  </a:rPr>
                  <a:t>Quantiles: </a:t>
                </a:r>
                <a:r>
                  <a:rPr lang="en-US" sz="2400" dirty="0">
                    <a:solidFill>
                      <a:srgbClr val="222222"/>
                    </a:solidFill>
                    <a:cs typeface="Times New Roman" panose="02020603050405020304" pitchFamily="18" charset="0"/>
                  </a:rPr>
                  <a:t>Marking points along a distribution</a:t>
                </a:r>
                <a:endParaRPr lang="en-US" sz="2400" b="1"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4"/>
                <a:stretch>
                  <a:fillRect l="-972" t="-1305"/>
                </a:stretch>
              </a:blipFill>
            </p:spPr>
            <p:txBody>
              <a:bodyPr/>
              <a:lstStyle/>
              <a:p>
                <a:r>
                  <a:rPr lang="en-US">
                    <a:noFill/>
                  </a:rPr>
                  <a:t> </a:t>
                </a:r>
              </a:p>
            </p:txBody>
          </p:sp>
        </mc:Fallback>
      </mc:AlternateContent>
    </p:spTree>
    <p:extLst>
      <p:ext uri="{BB962C8B-B14F-4D97-AF65-F5344CB8AC3E}">
        <p14:creationId xmlns:p14="http://schemas.microsoft.com/office/powerpoint/2010/main" val="16629316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Quantile Regression: Distributional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19199" y="1066801"/>
                <a:ext cx="9405791" cy="5141388"/>
              </a:xfrm>
            </p:spPr>
            <p:txBody>
              <a:bodyPr>
                <a:noAutofit/>
              </a:bodyPr>
              <a:lstStyle/>
              <a:p>
                <a:r>
                  <a:rPr lang="en-US" sz="2400" dirty="0">
                    <a:solidFill>
                      <a:srgbClr val="222222"/>
                    </a:solidFill>
                    <a:cs typeface="Times New Roman" panose="02020603050405020304" pitchFamily="18" charset="0"/>
                  </a:rPr>
                  <a:t>Some regression methods are generalizable to a single quantile: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acc>
                            <m:accPr>
                              <m:chr m:val="̂"/>
                              <m:ctrlPr>
                                <a:rPr lang="en-US" sz="2400" b="0" i="1" smtClean="0">
                                  <a:solidFill>
                                    <a:srgbClr val="222222"/>
                                  </a:solidFill>
                                  <a:latin typeface="Cambria Math" panose="02040503050406030204" pitchFamily="18" charset="0"/>
                                  <a:cs typeface="Times New Roman" panose="02020603050405020304" pitchFamily="18" charset="0"/>
                                </a:rPr>
                              </m:ctrlPr>
                            </m:accPr>
                            <m:e>
                              <m:r>
                                <a:rPr lang="en-US" sz="2400" b="0" i="1" smtClean="0">
                                  <a:solidFill>
                                    <a:srgbClr val="222222"/>
                                  </a:solidFill>
                                  <a:latin typeface="Cambria Math" panose="02040503050406030204" pitchFamily="18" charset="0"/>
                                  <a:cs typeface="Times New Roman" panose="02020603050405020304" pitchFamily="18" charset="0"/>
                                </a:rPr>
                                <m:t>𝛽</m:t>
                              </m:r>
                            </m:e>
                          </m:acc>
                        </m:e>
                        <m:sub>
                          <m:r>
                            <a:rPr lang="en-US" sz="2400" b="0" i="1" smtClean="0">
                              <a:solidFill>
                                <a:srgbClr val="222222"/>
                              </a:solidFill>
                              <a:latin typeface="Cambria Math" panose="02040503050406030204" pitchFamily="18" charset="0"/>
                              <a:cs typeface="Times New Roman" panose="02020603050405020304" pitchFamily="18" charset="0"/>
                            </a:rPr>
                            <m:t>𝐿𝐴𝐷</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𝑎𝑟𝑔𝑚𝑖𝑛</m:t>
                      </m:r>
                      <m:r>
                        <a:rPr lang="en-US" sz="2400" b="0" i="0" smtClean="0">
                          <a:solidFill>
                            <a:srgbClr val="222222"/>
                          </a:solidFill>
                          <a:latin typeface="Cambria Math" panose="02040503050406030204" pitchFamily="18" charset="0"/>
                          <a:cs typeface="Times New Roman" panose="02020603050405020304" pitchFamily="18" charset="0"/>
                        </a:rPr>
                        <m:t> </m:t>
                      </m:r>
                      <m:nary>
                        <m:naryPr>
                          <m:chr m:val="∑"/>
                          <m:supHide m:val="on"/>
                          <m:ctrlPr>
                            <a:rPr lang="en-US" sz="2400" b="0" i="1" smtClean="0">
                              <a:solidFill>
                                <a:srgbClr val="222222"/>
                              </a:solidFill>
                              <a:latin typeface="Cambria Math" panose="02040503050406030204" pitchFamily="18" charset="0"/>
                              <a:cs typeface="Times New Roman" panose="02020603050405020304" pitchFamily="18" charset="0"/>
                            </a:rPr>
                          </m:ctrlPr>
                        </m:naryPr>
                        <m:sub>
                          <m:r>
                            <a:rPr lang="en-US" sz="2400" b="0" i="1" smtClean="0">
                              <a:solidFill>
                                <a:srgbClr val="222222"/>
                              </a:solidFill>
                              <a:latin typeface="Cambria Math" panose="02040503050406030204" pitchFamily="18" charset="0"/>
                              <a:cs typeface="Times New Roman" panose="02020603050405020304" pitchFamily="18" charset="0"/>
                            </a:rPr>
                            <m:t>𝑖</m:t>
                          </m:r>
                        </m:sub>
                        <m:sup/>
                        <m:e>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𝛽</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e>
                      </m:nary>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This approximates the </a:t>
                </a:r>
                <a:r>
                  <a:rPr lang="en-US" sz="2400" b="1" dirty="0">
                    <a:solidFill>
                      <a:srgbClr val="222222"/>
                    </a:solidFill>
                    <a:cs typeface="Times New Roman" panose="02020603050405020304" pitchFamily="18" charset="0"/>
                  </a:rPr>
                  <a:t>conditional median</a:t>
                </a:r>
              </a:p>
              <a:p>
                <a:endParaRPr lang="en-US" sz="2400" dirty="0">
                  <a:solidFill>
                    <a:srgbClr val="222222"/>
                  </a:solidFill>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454" t="-1305"/>
                </a:stretch>
              </a:blipFill>
            </p:spPr>
            <p:txBody>
              <a:bodyPr/>
              <a:lstStyle/>
              <a:p>
                <a:r>
                  <a:rPr lang="en-US">
                    <a:noFill/>
                  </a:rPr>
                  <a:t> </a:t>
                </a:r>
              </a:p>
            </p:txBody>
          </p:sp>
        </mc:Fallback>
      </mc:AlternateContent>
    </p:spTree>
    <p:extLst>
      <p:ext uri="{BB962C8B-B14F-4D97-AF65-F5344CB8AC3E}">
        <p14:creationId xmlns:p14="http://schemas.microsoft.com/office/powerpoint/2010/main" val="2804668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Quantile Regression: Distributional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19199" y="1066801"/>
                <a:ext cx="9405791" cy="5141388"/>
              </a:xfrm>
            </p:spPr>
            <p:txBody>
              <a:bodyPr>
                <a:noAutofit/>
              </a:bodyPr>
              <a:lstStyle/>
              <a:p>
                <a:r>
                  <a:rPr lang="en-US" sz="2400" dirty="0">
                    <a:solidFill>
                      <a:srgbClr val="222222"/>
                    </a:solidFill>
                    <a:cs typeface="Times New Roman" panose="02020603050405020304" pitchFamily="18" charset="0"/>
                  </a:rPr>
                  <a:t>Some regression methods are generalizable to a single quantile: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acc>
                            <m:accPr>
                              <m:chr m:val="̂"/>
                              <m:ctrlPr>
                                <a:rPr lang="en-US" sz="2400" b="0" i="1" smtClean="0">
                                  <a:solidFill>
                                    <a:srgbClr val="222222"/>
                                  </a:solidFill>
                                  <a:latin typeface="Cambria Math" panose="02040503050406030204" pitchFamily="18" charset="0"/>
                                  <a:cs typeface="Times New Roman" panose="02020603050405020304" pitchFamily="18" charset="0"/>
                                </a:rPr>
                              </m:ctrlPr>
                            </m:accPr>
                            <m:e>
                              <m:r>
                                <a:rPr lang="en-US" sz="2400" b="0" i="1" smtClean="0">
                                  <a:solidFill>
                                    <a:srgbClr val="222222"/>
                                  </a:solidFill>
                                  <a:latin typeface="Cambria Math" panose="02040503050406030204" pitchFamily="18" charset="0"/>
                                  <a:cs typeface="Times New Roman" panose="02020603050405020304" pitchFamily="18" charset="0"/>
                                </a:rPr>
                                <m:t>𝛽</m:t>
                              </m:r>
                            </m:e>
                          </m:acc>
                        </m:e>
                        <m:sub>
                          <m:r>
                            <a:rPr lang="en-US" sz="2400" b="0" i="1" smtClean="0">
                              <a:solidFill>
                                <a:srgbClr val="222222"/>
                              </a:solidFill>
                              <a:latin typeface="Cambria Math" panose="02040503050406030204" pitchFamily="18" charset="0"/>
                              <a:cs typeface="Times New Roman" panose="02020603050405020304" pitchFamily="18" charset="0"/>
                            </a:rPr>
                            <m:t>𝐿𝐴𝐷</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𝑎𝑟𝑔𝑚𝑖𝑛</m:t>
                      </m:r>
                      <m:r>
                        <a:rPr lang="en-US" sz="2400" b="0" i="0" smtClean="0">
                          <a:solidFill>
                            <a:srgbClr val="222222"/>
                          </a:solidFill>
                          <a:latin typeface="Cambria Math" panose="02040503050406030204" pitchFamily="18" charset="0"/>
                          <a:cs typeface="Times New Roman" panose="02020603050405020304" pitchFamily="18" charset="0"/>
                        </a:rPr>
                        <m:t> </m:t>
                      </m:r>
                      <m:nary>
                        <m:naryPr>
                          <m:chr m:val="∑"/>
                          <m:supHide m:val="on"/>
                          <m:ctrlPr>
                            <a:rPr lang="en-US" sz="2400" b="0" i="1" smtClean="0">
                              <a:solidFill>
                                <a:srgbClr val="222222"/>
                              </a:solidFill>
                              <a:latin typeface="Cambria Math" panose="02040503050406030204" pitchFamily="18" charset="0"/>
                              <a:cs typeface="Times New Roman" panose="02020603050405020304" pitchFamily="18" charset="0"/>
                            </a:rPr>
                          </m:ctrlPr>
                        </m:naryPr>
                        <m:sub>
                          <m:r>
                            <a:rPr lang="en-US" sz="2400" b="0" i="1" smtClean="0">
                              <a:solidFill>
                                <a:srgbClr val="222222"/>
                              </a:solidFill>
                              <a:latin typeface="Cambria Math" panose="02040503050406030204" pitchFamily="18" charset="0"/>
                              <a:cs typeface="Times New Roman" panose="02020603050405020304" pitchFamily="18" charset="0"/>
                            </a:rPr>
                            <m:t>𝑖</m:t>
                          </m:r>
                        </m:sub>
                        <m:sup/>
                        <m:e>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𝛽</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e>
                      </m:nary>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This approximates the </a:t>
                </a:r>
                <a:r>
                  <a:rPr lang="en-US" sz="2400" b="1" dirty="0">
                    <a:solidFill>
                      <a:srgbClr val="222222"/>
                    </a:solidFill>
                    <a:cs typeface="Times New Roman" panose="02020603050405020304" pitchFamily="18" charset="0"/>
                  </a:rPr>
                  <a:t>conditional median</a:t>
                </a:r>
              </a:p>
              <a:p>
                <a:r>
                  <a:rPr lang="en-US" sz="2400" dirty="0">
                    <a:solidFill>
                      <a:srgbClr val="222222"/>
                    </a:solidFill>
                    <a:cs typeface="Times New Roman" panose="02020603050405020304" pitchFamily="18" charset="0"/>
                  </a:rPr>
                  <a:t>To target the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𝜏</m:t>
                    </m:r>
                  </m:oMath>
                </a14:m>
                <a:r>
                  <a:rPr lang="en-US" sz="2400" dirty="0" err="1">
                    <a:solidFill>
                      <a:srgbClr val="222222"/>
                    </a:solidFill>
                    <a:cs typeface="Times New Roman" panose="02020603050405020304" pitchFamily="18" charset="0"/>
                  </a:rPr>
                  <a:t>th</a:t>
                </a:r>
                <a:r>
                  <a:rPr lang="en-US" sz="2400" dirty="0">
                    <a:solidFill>
                      <a:srgbClr val="222222"/>
                    </a:solidFill>
                    <a:cs typeface="Times New Roman" panose="02020603050405020304" pitchFamily="18" charset="0"/>
                  </a:rPr>
                  <a:t> quantile, need a more general loss function: </a:t>
                </a: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𝑎𝑟𝑔𝑚𝑖𝑛</m:t>
                      </m:r>
                      <m:r>
                        <a:rPr lang="en-US" sz="2400" b="0" i="1" smtClean="0">
                          <a:solidFill>
                            <a:srgbClr val="222222"/>
                          </a:solidFill>
                          <a:latin typeface="Cambria Math" panose="02040503050406030204" pitchFamily="18" charset="0"/>
                          <a:cs typeface="Times New Roman" panose="02020603050405020304" pitchFamily="18" charset="0"/>
                        </a:rPr>
                        <m:t> </m:t>
                      </m:r>
                      <m:f>
                        <m:fPr>
                          <m:ctrlPr>
                            <a:rPr lang="en-US" sz="2400" b="0" i="1" smtClean="0">
                              <a:solidFill>
                                <a:srgbClr val="222222"/>
                              </a:solidFill>
                              <a:latin typeface="Cambria Math" panose="02040503050406030204" pitchFamily="18" charset="0"/>
                              <a:cs typeface="Times New Roman" panose="02020603050405020304" pitchFamily="18" charset="0"/>
                            </a:rPr>
                          </m:ctrlPr>
                        </m:fPr>
                        <m:num>
                          <m:r>
                            <a:rPr lang="en-US" sz="2400" b="0" i="1" smtClean="0">
                              <a:solidFill>
                                <a:srgbClr val="222222"/>
                              </a:solidFill>
                              <a:latin typeface="Cambria Math" panose="02040503050406030204" pitchFamily="18" charset="0"/>
                              <a:cs typeface="Times New Roman" panose="02020603050405020304" pitchFamily="18" charset="0"/>
                            </a:rPr>
                            <m:t>1</m:t>
                          </m:r>
                        </m:num>
                        <m:den>
                          <m:r>
                            <a:rPr lang="en-US" sz="2400" b="0" i="1" smtClean="0">
                              <a:solidFill>
                                <a:srgbClr val="222222"/>
                              </a:solidFill>
                              <a:latin typeface="Cambria Math" panose="02040503050406030204" pitchFamily="18" charset="0"/>
                              <a:cs typeface="Times New Roman" panose="02020603050405020304" pitchFamily="18" charset="0"/>
                            </a:rPr>
                            <m:t>𝑁</m:t>
                          </m:r>
                        </m:den>
                      </m:f>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𝜏</m:t>
                          </m:r>
                          <m:nary>
                            <m:naryPr>
                              <m:chr m:val="∑"/>
                              <m:supHide m:val="on"/>
                              <m:ctrlPr>
                                <a:rPr lang="en-US" sz="2400" b="0" i="1" smtClean="0">
                                  <a:solidFill>
                                    <a:srgbClr val="222222"/>
                                  </a:solidFill>
                                  <a:latin typeface="Cambria Math" panose="02040503050406030204" pitchFamily="18" charset="0"/>
                                  <a:cs typeface="Times New Roman" panose="02020603050405020304" pitchFamily="18" charset="0"/>
                                </a:rPr>
                              </m:ctrlPr>
                            </m:naryPr>
                            <m:sub>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𝑖</m:t>
                                  </m:r>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&gt;</m:t>
                                  </m:r>
                                  <m:r>
                                    <a:rPr lang="en-US" sz="2400" b="0" i="1" smtClean="0">
                                      <a:solidFill>
                                        <a:srgbClr val="222222"/>
                                      </a:solidFill>
                                      <a:latin typeface="Cambria Math" panose="02040503050406030204" pitchFamily="18" charset="0"/>
                                      <a:cs typeface="Times New Roman" panose="02020603050405020304" pitchFamily="18" charset="0"/>
                                    </a:rPr>
                                    <m:t>𝑞</m:t>
                                  </m:r>
                                </m:e>
                              </m:d>
                            </m:sub>
                            <m:sup/>
                            <m:e>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𝑞</m:t>
                                  </m:r>
                                </m:e>
                              </m:d>
                            </m:e>
                          </m:nary>
                          <m:r>
                            <a:rPr lang="en-US" sz="2400" b="0" i="1" smtClean="0">
                              <a:solidFill>
                                <a:srgbClr val="222222"/>
                              </a:solidFill>
                              <a:latin typeface="Cambria Math" panose="02040503050406030204" pitchFamily="18" charset="0"/>
                              <a:cs typeface="Times New Roman" panose="02020603050405020304" pitchFamily="18" charset="0"/>
                            </a:rPr>
                            <m:t>+</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1−</m:t>
                              </m:r>
                              <m:r>
                                <a:rPr lang="en-US" sz="2400" b="0" i="1" smtClean="0">
                                  <a:solidFill>
                                    <a:srgbClr val="222222"/>
                                  </a:solidFill>
                                  <a:latin typeface="Cambria Math" panose="02040503050406030204" pitchFamily="18" charset="0"/>
                                  <a:cs typeface="Times New Roman" panose="02020603050405020304" pitchFamily="18" charset="0"/>
                                </a:rPr>
                                <m:t>𝜏</m:t>
                              </m:r>
                            </m:e>
                          </m:d>
                          <m:nary>
                            <m:naryPr>
                              <m:chr m:val="∑"/>
                              <m:supHide m:val="on"/>
                              <m:ctrlPr>
                                <a:rPr lang="en-US" sz="2400" b="0" i="1" smtClean="0">
                                  <a:solidFill>
                                    <a:srgbClr val="222222"/>
                                  </a:solidFill>
                                  <a:latin typeface="Cambria Math" panose="02040503050406030204" pitchFamily="18" charset="0"/>
                                  <a:cs typeface="Times New Roman" panose="02020603050405020304" pitchFamily="18" charset="0"/>
                                </a:rPr>
                              </m:ctrlPr>
                            </m:naryPr>
                            <m:sub>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𝑖</m:t>
                                  </m:r>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𝑞</m:t>
                                  </m:r>
                                </m:e>
                              </m:d>
                            </m:sub>
                            <m:sup/>
                            <m:e>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𝑞</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e>
                              </m:d>
                            </m:e>
                          </m:nary>
                        </m:e>
                      </m:d>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For a chosen value of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𝜏</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minimizing this (</a:t>
                </a:r>
                <a:r>
                  <a:rPr lang="en-US" sz="2400" dirty="0" err="1">
                    <a:solidFill>
                      <a:srgbClr val="222222"/>
                    </a:solidFill>
                    <a:cs typeface="Times New Roman" panose="02020603050405020304" pitchFamily="18" charset="0"/>
                  </a:rPr>
                  <a:t>w.r.t.</a:t>
                </a:r>
                <a:r>
                  <a:rPr lang="en-US" sz="2400" dirty="0">
                    <a:solidFill>
                      <a:srgbClr val="222222"/>
                    </a:solidFill>
                    <a:cs typeface="Times New Roman" panose="02020603050405020304" pitchFamily="18" charset="0"/>
                  </a:rPr>
                  <a:t>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𝑞</m:t>
                    </m:r>
                  </m:oMath>
                </a14:m>
                <a:r>
                  <a:rPr lang="en-US" sz="2400" dirty="0">
                    <a:solidFill>
                      <a:srgbClr val="222222"/>
                    </a:solidFill>
                    <a:cs typeface="Times New Roman" panose="02020603050405020304" pitchFamily="18" charset="0"/>
                  </a:rPr>
                  <a:t>) targets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𝑄</m:t>
                        </m:r>
                      </m:e>
                      <m:sub>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sub>
                    </m:sSub>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𝜏</m:t>
                        </m:r>
                      </m:e>
                    </m:d>
                  </m:oMath>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Let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𝑞</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𝛽</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oMath>
                </a14:m>
                <a:r>
                  <a:rPr lang="en-US" sz="2400" dirty="0">
                    <a:solidFill>
                      <a:srgbClr val="222222"/>
                    </a:solidFill>
                    <a:cs typeface="Times New Roman" panose="02020603050405020304" pitchFamily="18" charset="0"/>
                  </a:rPr>
                  <a:t> to approximate linear regression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454" t="-1305"/>
                </a:stretch>
              </a:blipFill>
            </p:spPr>
            <p:txBody>
              <a:bodyPr/>
              <a:lstStyle/>
              <a:p>
                <a:r>
                  <a:rPr lang="en-US">
                    <a:noFill/>
                  </a:rPr>
                  <a:t> </a:t>
                </a:r>
              </a:p>
            </p:txBody>
          </p:sp>
        </mc:Fallback>
      </mc:AlternateContent>
    </p:spTree>
    <p:extLst>
      <p:ext uri="{BB962C8B-B14F-4D97-AF65-F5344CB8AC3E}">
        <p14:creationId xmlns:p14="http://schemas.microsoft.com/office/powerpoint/2010/main" val="4140138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Performing &amp; Interpreting Quantile Regression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marL="0" indent="0">
              <a:buNone/>
            </a:pPr>
            <a:r>
              <a:rPr lang="en-US" sz="2400" b="1" dirty="0">
                <a:solidFill>
                  <a:srgbClr val="222222"/>
                </a:solidFill>
                <a:cs typeface="Times New Roman" panose="02020603050405020304" pitchFamily="18" charset="0"/>
              </a:rPr>
              <a:t>Performing Quantile Regression</a:t>
            </a:r>
          </a:p>
          <a:p>
            <a:r>
              <a:rPr lang="en-US" sz="2400" dirty="0">
                <a:solidFill>
                  <a:srgbClr val="222222"/>
                </a:solidFill>
                <a:cs typeface="Times New Roman" panose="02020603050405020304" pitchFamily="18" charset="0"/>
              </a:rPr>
              <a:t>Specify quantiles of interest</a:t>
            </a:r>
          </a:p>
          <a:p>
            <a:r>
              <a:rPr lang="en-US" sz="2400" dirty="0">
                <a:solidFill>
                  <a:srgbClr val="222222"/>
                </a:solidFill>
                <a:cs typeface="Times New Roman" panose="02020603050405020304" pitchFamily="18" charset="0"/>
              </a:rPr>
              <a:t>Use “</a:t>
            </a:r>
            <a:r>
              <a:rPr lang="en-US" sz="2400" dirty="0" err="1">
                <a:solidFill>
                  <a:srgbClr val="222222"/>
                </a:solidFill>
                <a:cs typeface="Times New Roman" panose="02020603050405020304" pitchFamily="18" charset="0"/>
              </a:rPr>
              <a:t>quantreg</a:t>
            </a:r>
            <a:r>
              <a:rPr lang="en-US" sz="2400" dirty="0">
                <a:solidFill>
                  <a:srgbClr val="222222"/>
                </a:solidFill>
                <a:cs typeface="Times New Roman" panose="02020603050405020304" pitchFamily="18" charset="0"/>
              </a:rPr>
              <a:t>”</a:t>
            </a:r>
          </a:p>
          <a:p>
            <a:pPr marL="0" indent="0">
              <a:buNone/>
            </a:pPr>
            <a:r>
              <a:rPr lang="en-US" sz="2400" b="1" dirty="0">
                <a:solidFill>
                  <a:srgbClr val="222222"/>
                </a:solidFill>
                <a:cs typeface="Times New Roman" panose="02020603050405020304" pitchFamily="18" charset="0"/>
              </a:rPr>
              <a:t>Interpreting Quantile Regression</a:t>
            </a:r>
          </a:p>
          <a:p>
            <a:r>
              <a:rPr lang="en-US" sz="2400" dirty="0"/>
              <a:t>A QRC is the marginal effect of x </a:t>
            </a:r>
            <a:r>
              <a:rPr lang="en-US" sz="2400" b="1" dirty="0"/>
              <a:t>specifically on the quantile of interest</a:t>
            </a:r>
            <a:r>
              <a:rPr lang="en-US" sz="2400" b="0" dirty="0"/>
              <a:t>. </a:t>
            </a:r>
          </a:p>
          <a:p>
            <a:r>
              <a:rPr lang="en-US" sz="2400" dirty="0"/>
              <a:t>So you can interpret just like in OLS, just for a different moment!</a:t>
            </a:r>
            <a:endParaRPr lang="en-US" sz="2400" b="0" dirty="0"/>
          </a:p>
          <a:p>
            <a:r>
              <a:rPr lang="en-US" sz="2400" dirty="0"/>
              <a:t>Two options for effect interpretation (think carefully): </a:t>
            </a:r>
          </a:p>
          <a:p>
            <a:pPr marL="731520" lvl="1" indent="-457200">
              <a:buFont typeface="+mj-lt"/>
              <a:buAutoNum type="arabicPeriod"/>
            </a:pPr>
            <a:r>
              <a:rPr lang="en-US" sz="2400" dirty="0"/>
              <a:t>Marginal effects</a:t>
            </a:r>
          </a:p>
          <a:p>
            <a:pPr marL="731520" lvl="1" indent="-457200">
              <a:buFont typeface="+mj-lt"/>
              <a:buAutoNum type="arabicPeriod"/>
            </a:pPr>
            <a:r>
              <a:rPr lang="en-US" sz="2400" dirty="0"/>
              <a:t>Scaled as percentage increases of sample quantile </a:t>
            </a:r>
          </a:p>
          <a:p>
            <a:r>
              <a:rPr lang="en-US" sz="2600" dirty="0"/>
              <a:t>Bootstrapped standard errors work best without </a:t>
            </a:r>
            <a:r>
              <a:rPr lang="en-US" sz="2600"/>
              <a:t>rank invariance</a:t>
            </a:r>
            <a:endParaRPr lang="en-US" sz="2600" dirty="0"/>
          </a:p>
          <a:p>
            <a:endParaRPr lang="en-US" sz="2400" dirty="0">
              <a:solidFill>
                <a:srgbClr val="222222"/>
              </a:solidFill>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1FEA1648-1416-EE26-6996-96B5AA40D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209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are we </a:t>
            </a:r>
            <a:r>
              <a:rPr lang="en-US" sz="3600" dirty="0" err="1">
                <a:cs typeface="Times New Roman" panose="02020603050405020304" pitchFamily="18" charset="0"/>
              </a:rPr>
              <a:t>DIDing</a:t>
            </a:r>
            <a:r>
              <a:rPr lang="en-US" sz="3600" dirty="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Typical DID framework is a way to use </a:t>
                </a:r>
                <a:r>
                  <a:rPr lang="en-US" sz="2400" b="1" dirty="0">
                    <a:solidFill>
                      <a:schemeClr val="accent2">
                        <a:lumMod val="75000"/>
                      </a:schemeClr>
                    </a:solidFill>
                    <a:cs typeface="Times New Roman" panose="02020603050405020304" pitchFamily="18" charset="0"/>
                  </a:rPr>
                  <a:t>observational data </a:t>
                </a:r>
                <a:r>
                  <a:rPr lang="en-US" sz="2400" dirty="0">
                    <a:cs typeface="Times New Roman" panose="02020603050405020304" pitchFamily="18" charset="0"/>
                  </a:rPr>
                  <a:t>to examine </a:t>
                </a:r>
                <a:r>
                  <a:rPr lang="en-US" sz="2400" b="1" dirty="0">
                    <a:solidFill>
                      <a:schemeClr val="accent3">
                        <a:lumMod val="75000"/>
                      </a:schemeClr>
                    </a:solidFill>
                    <a:cs typeface="Times New Roman" panose="02020603050405020304" pitchFamily="18" charset="0"/>
                  </a:rPr>
                  <a:t>potential outcomes</a:t>
                </a:r>
              </a:p>
              <a:p>
                <a:r>
                  <a:rPr lang="en-US" sz="2400" dirty="0">
                    <a:cs typeface="Times New Roman" panose="02020603050405020304" pitchFamily="18" charset="0"/>
                  </a:rPr>
                  <a:t>We would like to have: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𝛿</m:t>
                          </m:r>
                        </m:e>
                        <m:sub>
                          <m:r>
                            <a:rPr lang="en-US" sz="2400" b="0" i="1" smtClean="0">
                              <a:latin typeface="Cambria Math" panose="02040503050406030204" pitchFamily="18" charset="0"/>
                              <a:cs typeface="Times New Roman" panose="02020603050405020304" pitchFamily="18" charset="0"/>
                            </a:rPr>
                            <m:t>𝑖𝑡</m:t>
                          </m:r>
                        </m:sub>
                      </m:sSub>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1</m:t>
                          </m:r>
                        </m:sup>
                      </m:sSubSup>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0</m:t>
                          </m:r>
                        </m:sup>
                      </m:sSubSup>
                    </m:oMath>
                  </m:oMathPara>
                </a14:m>
                <a:endParaRPr lang="en-US" sz="2400" dirty="0">
                  <a:cs typeface="Times New Roman" panose="02020603050405020304" pitchFamily="18" charset="0"/>
                </a:endParaRPr>
              </a:p>
              <a:p>
                <a:r>
                  <a:rPr lang="en-US" sz="2400" dirty="0">
                    <a:cs typeface="Times New Roman" panose="02020603050405020304" pitchFamily="18" charset="0"/>
                  </a:rPr>
                  <a:t>When </a:t>
                </a:r>
                <a14:m>
                  <m:oMath xmlns:m="http://schemas.openxmlformats.org/officeDocument/2006/math">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0</m:t>
                        </m:r>
                      </m:sup>
                    </m:sSubSup>
                  </m:oMath>
                </a14:m>
                <a:r>
                  <a:rPr lang="en-US" sz="2400" dirty="0">
                    <a:cs typeface="Times New Roman" panose="02020603050405020304" pitchFamily="18" charset="0"/>
                  </a:rPr>
                  <a:t> is unobserved, we </a:t>
                </a:r>
                <a:r>
                  <a:rPr lang="en-US" sz="2400" u="sng" dirty="0">
                    <a:cs typeface="Times New Roman" panose="02020603050405020304" pitchFamily="18" charset="0"/>
                  </a:rPr>
                  <a:t>proxy it</a:t>
                </a:r>
                <a:r>
                  <a:rPr lang="en-US" sz="2400" b="1" dirty="0">
                    <a:cs typeface="Times New Roman" panose="02020603050405020304" pitchFamily="18" charset="0"/>
                  </a:rPr>
                  <a:t> </a:t>
                </a:r>
                <a:r>
                  <a:rPr lang="en-US" sz="2400" dirty="0">
                    <a:cs typeface="Times New Roman" panose="02020603050405020304" pitchFamily="18" charset="0"/>
                  </a:rPr>
                  <a:t>with a </a:t>
                </a:r>
                <a:r>
                  <a:rPr lang="en-US" sz="2400" dirty="0">
                    <a:solidFill>
                      <a:schemeClr val="accent2">
                        <a:lumMod val="75000"/>
                      </a:schemeClr>
                    </a:solidFill>
                    <a:cs typeface="Times New Roman" panose="02020603050405020304" pitchFamily="18" charset="0"/>
                  </a:rPr>
                  <a:t>control group </a:t>
                </a:r>
              </a:p>
              <a:p>
                <a:r>
                  <a:rPr lang="en-US" sz="2400" dirty="0">
                    <a:cs typeface="Times New Roman" panose="02020603050405020304" pitchFamily="18" charset="0"/>
                  </a:rPr>
                  <a:t>But are we limited to the control groups we observe?</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454" t="-1305"/>
                </a:stretch>
              </a:blipFill>
            </p:spPr>
            <p:txBody>
              <a:bodyPr/>
              <a:lstStyle/>
              <a:p>
                <a:r>
                  <a:rPr lang="en-US">
                    <a:noFill/>
                  </a:rPr>
                  <a:t> </a:t>
                </a:r>
              </a:p>
            </p:txBody>
          </p:sp>
        </mc:Fallback>
      </mc:AlternateContent>
    </p:spTree>
    <p:extLst>
      <p:ext uri="{BB962C8B-B14F-4D97-AF65-F5344CB8AC3E}">
        <p14:creationId xmlns:p14="http://schemas.microsoft.com/office/powerpoint/2010/main" val="33684037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Effect of Medical Expenditure Risk on Financial Strain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400" dirty="0">
                <a:solidFill>
                  <a:srgbClr val="222222"/>
                </a:solidFill>
                <a:cs typeface="Times New Roman" panose="02020603050405020304" pitchFamily="18" charset="0"/>
              </a:rPr>
              <a:t>Example: how protective is health insurance? </a:t>
            </a:r>
          </a:p>
          <a:p>
            <a:r>
              <a:rPr lang="en-US" sz="2400" dirty="0">
                <a:solidFill>
                  <a:srgbClr val="222222"/>
                </a:solidFill>
                <a:cs typeface="Times New Roman" panose="02020603050405020304" pitchFamily="18" charset="0"/>
              </a:rPr>
              <a:t>In U.S., public coverage kicks in at age 65</a:t>
            </a:r>
          </a:p>
          <a:p>
            <a:pPr lvl="1"/>
            <a:r>
              <a:rPr lang="en-US" sz="2200" dirty="0">
                <a:solidFill>
                  <a:srgbClr val="222222"/>
                </a:solidFill>
                <a:cs typeface="Times New Roman" panose="02020603050405020304" pitchFamily="18" charset="0"/>
              </a:rPr>
              <a:t>How does this affect medical expenditures? </a:t>
            </a:r>
          </a:p>
          <a:p>
            <a:pPr lvl="1"/>
            <a:r>
              <a:rPr lang="en-US" sz="2200" dirty="0">
                <a:solidFill>
                  <a:srgbClr val="222222"/>
                </a:solidFill>
                <a:cs typeface="Times New Roman" panose="02020603050405020304" pitchFamily="18" charset="0"/>
              </a:rPr>
              <a:t>How does this, in turn, affect </a:t>
            </a:r>
            <a:r>
              <a:rPr lang="en-US" sz="2200" b="1" dirty="0">
                <a:solidFill>
                  <a:srgbClr val="222222"/>
                </a:solidFill>
                <a:cs typeface="Times New Roman" panose="02020603050405020304" pitchFamily="18" charset="0"/>
              </a:rPr>
              <a:t>financial risk? </a:t>
            </a:r>
          </a:p>
          <a:p>
            <a:pPr lvl="1"/>
            <a:r>
              <a:rPr lang="en-US" sz="2200" b="1" dirty="0">
                <a:solidFill>
                  <a:schemeClr val="accent2">
                    <a:lumMod val="75000"/>
                  </a:schemeClr>
                </a:solidFill>
                <a:cs typeface="Times New Roman" panose="02020603050405020304" pitchFamily="18" charset="0"/>
              </a:rPr>
              <a:t>How is this distributed across the population?</a:t>
            </a:r>
            <a:endParaRPr lang="en-US" sz="2200" dirty="0">
              <a:solidFill>
                <a:schemeClr val="accent2">
                  <a:lumMod val="75000"/>
                </a:schemeClr>
              </a:solidFill>
              <a:cs typeface="Times New Roman" panose="02020603050405020304" pitchFamily="18" charset="0"/>
            </a:endParaRPr>
          </a:p>
        </p:txBody>
      </p:sp>
      <p:pic>
        <p:nvPicPr>
          <p:cNvPr id="6" name="Picture 5">
            <a:extLst>
              <a:ext uri="{FF2B5EF4-FFF2-40B4-BE49-F238E27FC236}">
                <a16:creationId xmlns:a16="http://schemas.microsoft.com/office/drawing/2014/main" id="{0FADE114-BD37-6580-A958-BDC68685F594}"/>
              </a:ext>
            </a:extLst>
          </p:cNvPr>
          <p:cNvPicPr>
            <a:picLocks noChangeAspect="1"/>
          </p:cNvPicPr>
          <p:nvPr/>
        </p:nvPicPr>
        <p:blipFill>
          <a:blip r:embed="rId3"/>
          <a:stretch>
            <a:fillRect/>
          </a:stretch>
        </p:blipFill>
        <p:spPr>
          <a:xfrm>
            <a:off x="914400" y="3352800"/>
            <a:ext cx="5400000" cy="3281076"/>
          </a:xfrm>
          <a:prstGeom prst="rect">
            <a:avLst/>
          </a:prstGeom>
        </p:spPr>
      </p:pic>
    </p:spTree>
    <p:extLst>
      <p:ext uri="{BB962C8B-B14F-4D97-AF65-F5344CB8AC3E}">
        <p14:creationId xmlns:p14="http://schemas.microsoft.com/office/powerpoint/2010/main" val="26998283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dirty="0">
                <a:solidFill>
                  <a:srgbClr val="FFFFFF"/>
                </a:solidFill>
                <a:latin typeface="+mj-lt"/>
              </a:rPr>
              <a:t>How does Medicare coverage affect </a:t>
            </a:r>
            <a:r>
              <a:rPr lang="en-US" b="1" dirty="0">
                <a:solidFill>
                  <a:srgbClr val="FFFFFF"/>
                </a:solidFill>
                <a:latin typeface="+mj-lt"/>
              </a:rPr>
              <a:t>mean</a:t>
            </a:r>
            <a:r>
              <a:rPr lang="en-US" dirty="0">
                <a:solidFill>
                  <a:srgbClr val="FFFFFF"/>
                </a:solidFill>
                <a:latin typeface="+mj-lt"/>
              </a:rPr>
              <a:t> spending?</a:t>
            </a:r>
          </a:p>
        </p:txBody>
      </p:sp>
      <p:sp useBgFill="1">
        <p:nvSpPr>
          <p:cNvPr id="16" name="Rectangle 15">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70FE744B-6F07-7B6D-642E-02911CF1DFFE}"/>
              </a:ext>
            </a:extLst>
          </p:cNvPr>
          <p:cNvPicPr>
            <a:picLocks noGrp="1" noChangeAspect="1"/>
          </p:cNvPicPr>
          <p:nvPr>
            <p:ph idx="1"/>
          </p:nvPr>
        </p:nvPicPr>
        <p:blipFill>
          <a:blip r:embed="rId3"/>
          <a:stretch>
            <a:fillRect/>
          </a:stretch>
        </p:blipFill>
        <p:spPr>
          <a:xfrm>
            <a:off x="924375" y="1300101"/>
            <a:ext cx="6616823" cy="4251309"/>
          </a:xfrm>
          <a:prstGeom prst="rect">
            <a:avLst/>
          </a:prstGeom>
        </p:spPr>
      </p:pic>
      <p:sp>
        <p:nvSpPr>
          <p:cNvPr id="18" name="Rectangle 17">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54664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3700">
                <a:solidFill>
                  <a:srgbClr val="FFFFFF"/>
                </a:solidFill>
                <a:latin typeface="+mj-lt"/>
              </a:rPr>
              <a:t>How does Medicare coverage affect</a:t>
            </a:r>
            <a:br>
              <a:rPr lang="en-US" sz="3700">
                <a:solidFill>
                  <a:srgbClr val="FFFFFF"/>
                </a:solidFill>
                <a:latin typeface="+mj-lt"/>
              </a:rPr>
            </a:br>
            <a:r>
              <a:rPr lang="en-US" sz="3700" b="1">
                <a:solidFill>
                  <a:srgbClr val="FFFFFF"/>
                </a:solidFill>
                <a:latin typeface="+mj-lt"/>
              </a:rPr>
              <a:t>other quantiles of</a:t>
            </a:r>
            <a:r>
              <a:rPr lang="en-US" sz="3700">
                <a:solidFill>
                  <a:srgbClr val="FFFFFF"/>
                </a:solidFill>
                <a:latin typeface="+mj-lt"/>
              </a:rPr>
              <a:t> spending?</a:t>
            </a:r>
          </a:p>
        </p:txBody>
      </p:sp>
      <p:sp useBgFill="1">
        <p:nvSpPr>
          <p:cNvPr id="29" name="Rectangle 28">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hart, scatter chart&#10;&#10;Description automatically generated">
            <a:extLst>
              <a:ext uri="{FF2B5EF4-FFF2-40B4-BE49-F238E27FC236}">
                <a16:creationId xmlns:a16="http://schemas.microsoft.com/office/drawing/2014/main" id="{80B1F41D-2B9A-2C5D-9565-9F7BA1D2750F}"/>
              </a:ext>
            </a:extLst>
          </p:cNvPr>
          <p:cNvPicPr>
            <a:picLocks noGrp="1" noChangeAspect="1"/>
          </p:cNvPicPr>
          <p:nvPr>
            <p:ph idx="1"/>
          </p:nvPr>
        </p:nvPicPr>
        <p:blipFill>
          <a:blip r:embed="rId3"/>
          <a:stretch>
            <a:fillRect/>
          </a:stretch>
        </p:blipFill>
        <p:spPr>
          <a:xfrm>
            <a:off x="924375" y="712859"/>
            <a:ext cx="6616823" cy="5425794"/>
          </a:xfrm>
          <a:prstGeom prst="rect">
            <a:avLst/>
          </a:prstGeom>
        </p:spPr>
      </p:pic>
      <p:sp>
        <p:nvSpPr>
          <p:cNvPr id="31" name="Rectangle 30">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69685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3700">
                <a:solidFill>
                  <a:srgbClr val="FFFFFF"/>
                </a:solidFill>
                <a:latin typeface="+mj-lt"/>
              </a:rPr>
              <a:t>How does Medicare coverage affect</a:t>
            </a:r>
            <a:br>
              <a:rPr lang="en-US" sz="3700">
                <a:solidFill>
                  <a:srgbClr val="FFFFFF"/>
                </a:solidFill>
                <a:latin typeface="+mj-lt"/>
              </a:rPr>
            </a:br>
            <a:r>
              <a:rPr lang="en-US" sz="3700" b="1">
                <a:solidFill>
                  <a:srgbClr val="FFFFFF"/>
                </a:solidFill>
                <a:latin typeface="+mj-lt"/>
              </a:rPr>
              <a:t>other quantiles of</a:t>
            </a:r>
            <a:r>
              <a:rPr lang="en-US" sz="3700">
                <a:solidFill>
                  <a:srgbClr val="FFFFFF"/>
                </a:solidFill>
                <a:latin typeface="+mj-lt"/>
              </a:rPr>
              <a:t> spending?</a:t>
            </a:r>
          </a:p>
        </p:txBody>
      </p:sp>
      <p:sp>
        <p:nvSpPr>
          <p:cNvPr id="4" name="Content Placeholder 3">
            <a:extLst>
              <a:ext uri="{FF2B5EF4-FFF2-40B4-BE49-F238E27FC236}">
                <a16:creationId xmlns:a16="http://schemas.microsoft.com/office/drawing/2014/main" id="{3C3F0C61-3E63-ADC8-9FD5-8A61B211E6C4}"/>
              </a:ext>
            </a:extLst>
          </p:cNvPr>
          <p:cNvSpPr>
            <a:spLocks noGrp="1"/>
          </p:cNvSpPr>
          <p:nvPr>
            <p:ph idx="1"/>
          </p:nvPr>
        </p:nvSpPr>
        <p:spPr/>
        <p:txBody>
          <a:bodyPr/>
          <a:lstStyle/>
          <a:p>
            <a:endParaRPr lang="en-CA" dirty="0"/>
          </a:p>
        </p:txBody>
      </p:sp>
      <p:sp>
        <p:nvSpPr>
          <p:cNvPr id="5" name="Title 1">
            <a:extLst>
              <a:ext uri="{FF2B5EF4-FFF2-40B4-BE49-F238E27FC236}">
                <a16:creationId xmlns:a16="http://schemas.microsoft.com/office/drawing/2014/main" id="{B02CD3EF-D92A-953A-9D16-6135045952AE}"/>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Effect of Medicare on Expenditure: Quantiles</a:t>
            </a:r>
          </a:p>
        </p:txBody>
      </p:sp>
      <p:pic>
        <p:nvPicPr>
          <p:cNvPr id="8" name="Picture 7">
            <a:extLst>
              <a:ext uri="{FF2B5EF4-FFF2-40B4-BE49-F238E27FC236}">
                <a16:creationId xmlns:a16="http://schemas.microsoft.com/office/drawing/2014/main" id="{4E936F49-9A99-A086-8E59-087C6D1C50AF}"/>
              </a:ext>
            </a:extLst>
          </p:cNvPr>
          <p:cNvPicPr>
            <a:picLocks noChangeAspect="1"/>
          </p:cNvPicPr>
          <p:nvPr/>
        </p:nvPicPr>
        <p:blipFill rotWithShape="1">
          <a:blip r:embed="rId3"/>
          <a:srcRect b="51755"/>
          <a:stretch/>
        </p:blipFill>
        <p:spPr>
          <a:xfrm>
            <a:off x="609600" y="962232"/>
            <a:ext cx="10469402" cy="3762168"/>
          </a:xfrm>
          <a:prstGeom prst="rect">
            <a:avLst/>
          </a:prstGeom>
        </p:spPr>
      </p:pic>
    </p:spTree>
    <p:extLst>
      <p:ext uri="{BB962C8B-B14F-4D97-AF65-F5344CB8AC3E}">
        <p14:creationId xmlns:p14="http://schemas.microsoft.com/office/powerpoint/2010/main" val="18645193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7466C88B-B170-4C69-85D3-FD6AD975F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0FE256-DF37-4639-8CB7-2E2F1897A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522600" y="758952"/>
            <a:ext cx="5157591" cy="4041648"/>
          </a:xfrm>
        </p:spPr>
        <p:txBody>
          <a:bodyPr vert="horz" lIns="91440" tIns="45720" rIns="91440" bIns="45720" rtlCol="0" anchor="b">
            <a:normAutofit/>
          </a:bodyPr>
          <a:lstStyle/>
          <a:p>
            <a:pPr>
              <a:lnSpc>
                <a:spcPct val="85000"/>
              </a:lnSpc>
            </a:pPr>
            <a:r>
              <a:rPr lang="en-US" sz="5000" dirty="0">
                <a:solidFill>
                  <a:srgbClr val="FFFFFF"/>
                </a:solidFill>
                <a:latin typeface="+mj-lt"/>
              </a:rPr>
              <a:t>What about effects on financial risk?</a:t>
            </a:r>
          </a:p>
        </p:txBody>
      </p:sp>
      <p:sp useBgFill="1">
        <p:nvSpPr>
          <p:cNvPr id="17" name="Rectangle 16">
            <a:extLst>
              <a:ext uri="{FF2B5EF4-FFF2-40B4-BE49-F238E27FC236}">
                <a16:creationId xmlns:a16="http://schemas.microsoft.com/office/drawing/2014/main" id="{FDD1039A-772C-4213-A092-0D8A9EF4A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4" y="0"/>
            <a:ext cx="46199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8916A5D2-CED4-4778-0092-EDC7EC9B9DFA}"/>
              </a:ext>
            </a:extLst>
          </p:cNvPr>
          <p:cNvPicPr>
            <a:picLocks noGrp="1" noChangeAspect="1"/>
          </p:cNvPicPr>
          <p:nvPr>
            <p:ph idx="1"/>
          </p:nvPr>
        </p:nvPicPr>
        <p:blipFill>
          <a:blip r:embed="rId3"/>
          <a:stretch>
            <a:fillRect/>
          </a:stretch>
        </p:blipFill>
        <p:spPr>
          <a:xfrm>
            <a:off x="902987" y="554278"/>
            <a:ext cx="3718563" cy="5742955"/>
          </a:xfrm>
          <a:prstGeom prst="rect">
            <a:avLst/>
          </a:prstGeom>
        </p:spPr>
      </p:pic>
      <p:sp>
        <p:nvSpPr>
          <p:cNvPr id="19" name="Rectangle 18">
            <a:extLst>
              <a:ext uri="{FF2B5EF4-FFF2-40B4-BE49-F238E27FC236}">
                <a16:creationId xmlns:a16="http://schemas.microsoft.com/office/drawing/2014/main" id="{0B39728D-66CA-4175-956D-FE26F3225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01874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2600" y="758952"/>
            <a:ext cx="5157591" cy="4041648"/>
          </a:xfrm>
        </p:spPr>
        <p:txBody>
          <a:bodyPr vert="horz" lIns="91440" tIns="45720" rIns="91440" bIns="45720" rtlCol="0" anchor="b">
            <a:normAutofit/>
          </a:bodyPr>
          <a:lstStyle/>
          <a:p>
            <a:pPr>
              <a:lnSpc>
                <a:spcPct val="85000"/>
              </a:lnSpc>
            </a:pPr>
            <a:r>
              <a:rPr lang="en-US" sz="5000" dirty="0">
                <a:solidFill>
                  <a:srgbClr val="FFFFFF"/>
                </a:solidFill>
                <a:latin typeface="+mj-lt"/>
              </a:rPr>
              <a:t>What about effects on financial risk?</a:t>
            </a:r>
          </a:p>
        </p:txBody>
      </p:sp>
      <p:sp>
        <p:nvSpPr>
          <p:cNvPr id="4" name="Content Placeholder 3">
            <a:extLst>
              <a:ext uri="{FF2B5EF4-FFF2-40B4-BE49-F238E27FC236}">
                <a16:creationId xmlns:a16="http://schemas.microsoft.com/office/drawing/2014/main" id="{0FCE5FFF-0A9D-8D6F-D763-CAA05AC648AD}"/>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3877F984-B0C2-38F7-F79B-5286BFC3AFBC}"/>
              </a:ext>
            </a:extLst>
          </p:cNvPr>
          <p:cNvPicPr>
            <a:picLocks noChangeAspect="1"/>
          </p:cNvPicPr>
          <p:nvPr/>
        </p:nvPicPr>
        <p:blipFill>
          <a:blip r:embed="rId3"/>
          <a:stretch>
            <a:fillRect/>
          </a:stretch>
        </p:blipFill>
        <p:spPr>
          <a:xfrm>
            <a:off x="438913" y="304800"/>
            <a:ext cx="7848600" cy="6395833"/>
          </a:xfrm>
          <a:prstGeom prst="rect">
            <a:avLst/>
          </a:prstGeom>
        </p:spPr>
      </p:pic>
    </p:spTree>
    <p:extLst>
      <p:ext uri="{BB962C8B-B14F-4D97-AF65-F5344CB8AC3E}">
        <p14:creationId xmlns:p14="http://schemas.microsoft.com/office/powerpoint/2010/main" val="39601490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Nonparametric and </a:t>
            </a:r>
            <a:br>
              <a:rPr lang="en-US" dirty="0"/>
            </a:br>
            <a:r>
              <a:rPr lang="en-US" dirty="0"/>
              <a:t>Conditional Density Estimation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485489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Nonparametric Estimation (an introduction)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r>
                  <a:rPr lang="en-US" sz="2400" dirty="0">
                    <a:solidFill>
                      <a:srgbClr val="222222"/>
                    </a:solidFill>
                    <a:cs typeface="Times New Roman" panose="02020603050405020304" pitchFamily="18" charset="0"/>
                  </a:rPr>
                  <a:t>Rather than just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𝔼</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or even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ℚ</m:t>
                        </m:r>
                      </m:e>
                      <m:sub>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𝑦</m:t>
                            </m:r>
                          </m:e>
                          <m:e>
                            <m:r>
                              <a:rPr lang="en-US" sz="2400" b="0" i="1" smtClean="0">
                                <a:solidFill>
                                  <a:srgbClr val="222222"/>
                                </a:solidFill>
                                <a:latin typeface="Cambria Math" panose="02040503050406030204" pitchFamily="18" charset="0"/>
                                <a:cs typeface="Times New Roman" panose="02020603050405020304" pitchFamily="18" charset="0"/>
                              </a:rPr>
                              <m:t>𝑥</m:t>
                            </m:r>
                          </m:e>
                        </m:d>
                      </m:sub>
                    </m:sSub>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𝜏</m:t>
                        </m:r>
                      </m:e>
                    </m:d>
                  </m:oMath>
                </a14:m>
                <a:r>
                  <a:rPr lang="en-US" sz="2400" dirty="0">
                    <a:solidFill>
                      <a:srgbClr val="222222"/>
                    </a:solidFill>
                    <a:cs typeface="Times New Roman" panose="02020603050405020304" pitchFamily="18" charset="0"/>
                  </a:rPr>
                  <a:t>, we want to go all the way to </a:t>
                </a: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𝑓</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𝑥</m:t>
                          </m:r>
                        </m:e>
                      </m:d>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𝜀</m:t>
                      </m:r>
                    </m:oMath>
                  </m:oMathPara>
                </a14:m>
                <a:endParaRPr lang="en-US" sz="2400" dirty="0">
                  <a:solidFill>
                    <a:srgbClr val="222222"/>
                  </a:solidFill>
                  <a:cs typeface="Times New Roman" panose="02020603050405020304" pitchFamily="18" charset="0"/>
                </a:endParaRPr>
              </a:p>
              <a:p>
                <a:pPr marL="0" indent="0">
                  <a:buNone/>
                </a:pPr>
                <a:r>
                  <a:rPr lang="en-US" sz="2400" dirty="0">
                    <a:solidFill>
                      <a:srgbClr val="222222"/>
                    </a:solidFill>
                    <a:cs typeface="Times New Roman" panose="02020603050405020304" pitchFamily="18" charset="0"/>
                  </a:rPr>
                  <a:t>How can we recover a fully flexible functional form?</a:t>
                </a:r>
              </a:p>
              <a:p>
                <a:pPr marL="457200" indent="-457200">
                  <a:buFont typeface="+mj-lt"/>
                  <a:buAutoNum type="arabicPeriod"/>
                </a:pPr>
                <a:endParaRPr lang="en-US" sz="2400" dirty="0">
                  <a:solidFill>
                    <a:srgbClr val="222222"/>
                  </a:solidFill>
                  <a:cs typeface="Times New Roman" panose="02020603050405020304" pitchFamily="18" charset="0"/>
                </a:endParaRPr>
              </a:p>
              <a:p>
                <a:pPr marL="0" indent="0">
                  <a:buNone/>
                </a:pPr>
                <a:endParaRPr lang="en-US" sz="2400" b="1"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913" t="-1305"/>
                </a:stretch>
              </a:blipFill>
            </p:spPr>
            <p:txBody>
              <a:bodyPr/>
              <a:lstStyle/>
              <a:p>
                <a:r>
                  <a:rPr lang="en-CA">
                    <a:noFill/>
                  </a:rPr>
                  <a:t> </a:t>
                </a:r>
              </a:p>
            </p:txBody>
          </p:sp>
        </mc:Fallback>
      </mc:AlternateContent>
    </p:spTree>
    <p:extLst>
      <p:ext uri="{BB962C8B-B14F-4D97-AF65-F5344CB8AC3E}">
        <p14:creationId xmlns:p14="http://schemas.microsoft.com/office/powerpoint/2010/main" val="11264156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Nonparametric Estimation (an introduction)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r>
                  <a:rPr lang="en-US" sz="2400" dirty="0">
                    <a:solidFill>
                      <a:srgbClr val="222222"/>
                    </a:solidFill>
                    <a:cs typeface="Times New Roman" panose="02020603050405020304" pitchFamily="18" charset="0"/>
                  </a:rPr>
                  <a:t>Rather than just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𝔼</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or even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ℚ</m:t>
                        </m:r>
                      </m:e>
                      <m:sub>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𝑦</m:t>
                            </m:r>
                          </m:e>
                          <m:e>
                            <m:r>
                              <a:rPr lang="en-US" sz="2400" b="0" i="1" smtClean="0">
                                <a:solidFill>
                                  <a:srgbClr val="222222"/>
                                </a:solidFill>
                                <a:latin typeface="Cambria Math" panose="02040503050406030204" pitchFamily="18" charset="0"/>
                                <a:cs typeface="Times New Roman" panose="02020603050405020304" pitchFamily="18" charset="0"/>
                              </a:rPr>
                              <m:t>𝑥</m:t>
                            </m:r>
                          </m:e>
                        </m:d>
                      </m:sub>
                    </m:sSub>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𝜏</m:t>
                        </m:r>
                      </m:e>
                    </m:d>
                  </m:oMath>
                </a14:m>
                <a:r>
                  <a:rPr lang="en-US" sz="2400" dirty="0">
                    <a:solidFill>
                      <a:srgbClr val="222222"/>
                    </a:solidFill>
                    <a:cs typeface="Times New Roman" panose="02020603050405020304" pitchFamily="18" charset="0"/>
                  </a:rPr>
                  <a:t>, we want to go all the way to </a:t>
                </a: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𝑓</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𝑥</m:t>
                          </m:r>
                        </m:e>
                      </m:d>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𝜀</m:t>
                      </m:r>
                    </m:oMath>
                  </m:oMathPara>
                </a14:m>
                <a:endParaRPr lang="en-US" sz="2400" dirty="0">
                  <a:solidFill>
                    <a:srgbClr val="222222"/>
                  </a:solidFill>
                  <a:cs typeface="Times New Roman" panose="02020603050405020304" pitchFamily="18" charset="0"/>
                </a:endParaRPr>
              </a:p>
              <a:p>
                <a:pPr marL="0" indent="0">
                  <a:buNone/>
                </a:pPr>
                <a:r>
                  <a:rPr lang="en-US" sz="2400" dirty="0">
                    <a:solidFill>
                      <a:srgbClr val="222222"/>
                    </a:solidFill>
                    <a:cs typeface="Times New Roman" panose="02020603050405020304" pitchFamily="18" charset="0"/>
                  </a:rPr>
                  <a:t>How can we recover a fully flexible functional form?</a:t>
                </a:r>
              </a:p>
              <a:p>
                <a:pPr marL="457200" indent="-457200">
                  <a:buFont typeface="+mj-lt"/>
                  <a:buAutoNum type="arabicPeriod"/>
                </a:pPr>
                <a:r>
                  <a:rPr lang="en-US" sz="2400" dirty="0">
                    <a:solidFill>
                      <a:srgbClr val="222222"/>
                    </a:solidFill>
                    <a:cs typeface="Times New Roman" panose="02020603050405020304" pitchFamily="18" charset="0"/>
                  </a:rPr>
                  <a:t>Bin data (note: how should we bin?)</a:t>
                </a:r>
              </a:p>
              <a:p>
                <a:pPr marL="457200" indent="-457200">
                  <a:buFont typeface="+mj-lt"/>
                  <a:buAutoNum type="arabicPeriod"/>
                </a:pPr>
                <a:r>
                  <a:rPr lang="en-US" sz="2400" dirty="0">
                    <a:solidFill>
                      <a:srgbClr val="222222"/>
                    </a:solidFill>
                    <a:cs typeface="Times New Roman" panose="02020603050405020304" pitchFamily="18" charset="0"/>
                  </a:rPr>
                  <a:t>Locally average within bins (note: how should we weight?)</a:t>
                </a:r>
              </a:p>
              <a:p>
                <a:pPr marL="457200" indent="-457200">
                  <a:buFont typeface="+mj-lt"/>
                  <a:buAutoNum type="arabicPeriod"/>
                </a:pPr>
                <a:r>
                  <a:rPr lang="en-US" sz="2400" dirty="0">
                    <a:solidFill>
                      <a:srgbClr val="222222"/>
                    </a:solidFill>
                    <a:cs typeface="Times New Roman" panose="02020603050405020304" pitchFamily="18" charset="0"/>
                  </a:rPr>
                  <a:t>Smooth across bins (note: in which dimension?)</a:t>
                </a:r>
              </a:p>
              <a:p>
                <a:pPr marL="457200" indent="-457200">
                  <a:buFont typeface="+mj-lt"/>
                  <a:buAutoNum type="arabicPeriod"/>
                </a:pPr>
                <a:endParaRPr lang="en-US" sz="2400" dirty="0">
                  <a:solidFill>
                    <a:srgbClr val="222222"/>
                  </a:solidFill>
                  <a:cs typeface="Times New Roman" panose="02020603050405020304" pitchFamily="18" charset="0"/>
                </a:endParaRPr>
              </a:p>
              <a:p>
                <a:pPr marL="0" indent="0">
                  <a:buNone/>
                </a:pPr>
                <a:r>
                  <a:rPr lang="en-US" sz="2400" dirty="0">
                    <a:solidFill>
                      <a:srgbClr val="222222"/>
                    </a:solidFill>
                    <a:cs typeface="Times New Roman" panose="02020603050405020304" pitchFamily="18" charset="0"/>
                  </a:rPr>
                  <a:t>Note: we can also use </a:t>
                </a:r>
                <a:r>
                  <a:rPr lang="en-US" sz="2400" b="1" dirty="0">
                    <a:solidFill>
                      <a:srgbClr val="222222"/>
                    </a:solidFill>
                    <a:cs typeface="Times New Roman" panose="02020603050405020304" pitchFamily="18" charset="0"/>
                  </a:rPr>
                  <a:t>semiparametric </a:t>
                </a:r>
                <a:r>
                  <a:rPr lang="en-US" sz="2400" dirty="0">
                    <a:solidFill>
                      <a:srgbClr val="222222"/>
                    </a:solidFill>
                    <a:cs typeface="Times New Roman" panose="02020603050405020304" pitchFamily="18" charset="0"/>
                  </a:rPr>
                  <a:t>techniques, where we assume functional form for some covariates</a:t>
                </a:r>
              </a:p>
              <a:p>
                <a:pPr marL="0" indent="0">
                  <a:buNone/>
                </a:pPr>
                <a:endParaRPr lang="en-US" sz="2400" b="1"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913" t="-1305"/>
                </a:stretch>
              </a:blipFill>
            </p:spPr>
            <p:txBody>
              <a:bodyPr/>
              <a:lstStyle/>
              <a:p>
                <a:r>
                  <a:rPr lang="en-CA">
                    <a:noFill/>
                  </a:rPr>
                  <a:t> </a:t>
                </a:r>
              </a:p>
            </p:txBody>
          </p:sp>
        </mc:Fallback>
      </mc:AlternateContent>
    </p:spTree>
    <p:extLst>
      <p:ext uri="{BB962C8B-B14F-4D97-AF65-F5344CB8AC3E}">
        <p14:creationId xmlns:p14="http://schemas.microsoft.com/office/powerpoint/2010/main" val="824501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668000" cy="624840"/>
          </a:xfrm>
        </p:spPr>
        <p:txBody>
          <a:bodyPr>
            <a:noAutofit/>
          </a:bodyPr>
          <a:lstStyle/>
          <a:p>
            <a:r>
              <a:rPr lang="en-US" sz="3600" dirty="0">
                <a:cs typeface="Times New Roman" panose="02020603050405020304" pitchFamily="18" charset="0"/>
              </a:rPr>
              <a:t>A “Simple” Implementation: Local Polynomial Regression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066801"/>
                <a:ext cx="10015391" cy="5141388"/>
              </a:xfrm>
            </p:spPr>
            <p:txBody>
              <a:bodyPr>
                <a:noAutofit/>
              </a:bodyPr>
              <a:lstStyle/>
              <a:p>
                <a:r>
                  <a:rPr lang="en-US" sz="2400" dirty="0">
                    <a:solidFill>
                      <a:srgbClr val="222222"/>
                    </a:solidFill>
                    <a:cs typeface="Times New Roman" panose="02020603050405020304" pitchFamily="18" charset="0"/>
                  </a:rPr>
                  <a:t>In OLS, it was possible to add in “power” terms: </a:t>
                </a: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𝛽</m:t>
                          </m:r>
                        </m:e>
                        <m:sub>
                          <m:r>
                            <a:rPr lang="en-US" sz="2400" b="0" i="1" smtClean="0">
                              <a:solidFill>
                                <a:srgbClr val="222222"/>
                              </a:solidFill>
                              <a:latin typeface="Cambria Math" panose="02040503050406030204" pitchFamily="18" charset="0"/>
                              <a:cs typeface="Times New Roman" panose="02020603050405020304" pitchFamily="18" charset="0"/>
                            </a:rPr>
                            <m:t>1</m:t>
                          </m:r>
                        </m:sub>
                      </m:sSub>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𝛽</m:t>
                          </m:r>
                        </m:e>
                        <m:sub>
                          <m:r>
                            <a:rPr lang="en-US" sz="2400" b="0" i="1" smtClean="0">
                              <a:solidFill>
                                <a:srgbClr val="222222"/>
                              </a:solidFill>
                              <a:latin typeface="Cambria Math" panose="02040503050406030204" pitchFamily="18" charset="0"/>
                              <a:cs typeface="Times New Roman" panose="02020603050405020304" pitchFamily="18" charset="0"/>
                            </a:rPr>
                            <m:t>2</m:t>
                          </m:r>
                        </m:sub>
                      </m:sSub>
                      <m:sSup>
                        <m:sSupPr>
                          <m:ctrlPr>
                            <a:rPr lang="en-US" sz="2400" b="0" i="1" smtClean="0">
                              <a:solidFill>
                                <a:srgbClr val="222222"/>
                              </a:solidFill>
                              <a:latin typeface="Cambria Math" panose="02040503050406030204" pitchFamily="18" charset="0"/>
                              <a:cs typeface="Times New Roman" panose="02020603050405020304" pitchFamily="18" charset="0"/>
                            </a:rPr>
                          </m:ctrlPr>
                        </m:sSupPr>
                        <m:e>
                          <m:r>
                            <a:rPr lang="en-US" sz="2400" b="0" i="1" smtClean="0">
                              <a:solidFill>
                                <a:srgbClr val="222222"/>
                              </a:solidFill>
                              <a:latin typeface="Cambria Math" panose="02040503050406030204" pitchFamily="18" charset="0"/>
                              <a:cs typeface="Times New Roman" panose="02020603050405020304" pitchFamily="18" charset="0"/>
                            </a:rPr>
                            <m:t>𝑥</m:t>
                          </m:r>
                        </m:e>
                        <m:sup>
                          <m:r>
                            <a:rPr lang="en-US" sz="2400" b="0" i="1" smtClean="0">
                              <a:solidFill>
                                <a:srgbClr val="222222"/>
                              </a:solidFill>
                              <a:latin typeface="Cambria Math" panose="02040503050406030204" pitchFamily="18" charset="0"/>
                              <a:cs typeface="Times New Roman" panose="02020603050405020304" pitchFamily="18" charset="0"/>
                            </a:rPr>
                            <m:t>2</m:t>
                          </m:r>
                        </m:sup>
                      </m:sSup>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𝛽</m:t>
                          </m:r>
                        </m:e>
                        <m:sub>
                          <m:r>
                            <a:rPr lang="en-US" sz="2400" b="0" i="1" smtClean="0">
                              <a:solidFill>
                                <a:srgbClr val="222222"/>
                              </a:solidFill>
                              <a:latin typeface="Cambria Math" panose="02040503050406030204" pitchFamily="18" charset="0"/>
                              <a:cs typeface="Times New Roman" panose="02020603050405020304" pitchFamily="18" charset="0"/>
                            </a:rPr>
                            <m:t>3</m:t>
                          </m:r>
                        </m:sub>
                      </m:sSub>
                      <m:sSup>
                        <m:sSupPr>
                          <m:ctrlPr>
                            <a:rPr lang="en-US" sz="2400" b="0" i="1" smtClean="0">
                              <a:solidFill>
                                <a:srgbClr val="222222"/>
                              </a:solidFill>
                              <a:latin typeface="Cambria Math" panose="02040503050406030204" pitchFamily="18" charset="0"/>
                              <a:cs typeface="Times New Roman" panose="02020603050405020304" pitchFamily="18" charset="0"/>
                            </a:rPr>
                          </m:ctrlPr>
                        </m:sSupPr>
                        <m:e>
                          <m:r>
                            <a:rPr lang="en-US" sz="2400" b="0" i="1" smtClean="0">
                              <a:solidFill>
                                <a:srgbClr val="222222"/>
                              </a:solidFill>
                              <a:latin typeface="Cambria Math" panose="02040503050406030204" pitchFamily="18" charset="0"/>
                              <a:cs typeface="Times New Roman" panose="02020603050405020304" pitchFamily="18" charset="0"/>
                            </a:rPr>
                            <m:t>𝑥</m:t>
                          </m:r>
                        </m:e>
                        <m:sup>
                          <m:r>
                            <a:rPr lang="en-US" sz="2400" b="0" i="1" smtClean="0">
                              <a:solidFill>
                                <a:srgbClr val="222222"/>
                              </a:solidFill>
                              <a:latin typeface="Cambria Math" panose="02040503050406030204" pitchFamily="18" charset="0"/>
                              <a:cs typeface="Times New Roman" panose="02020603050405020304" pitchFamily="18" charset="0"/>
                            </a:rPr>
                            <m:t>3</m:t>
                          </m:r>
                        </m:sup>
                      </m:sSup>
                      <m:r>
                        <a:rPr lang="en-US" sz="2400" b="0" i="1" smtClean="0">
                          <a:solidFill>
                            <a:srgbClr val="222222"/>
                          </a:solidFill>
                          <a:latin typeface="Cambria Math" panose="02040503050406030204" pitchFamily="18" charset="0"/>
                          <a:cs typeface="Times New Roman" panose="02020603050405020304" pitchFamily="18" charset="0"/>
                        </a:rPr>
                        <m:t>+ …+</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𝛽</m:t>
                          </m:r>
                        </m:e>
                        <m:sub>
                          <m:r>
                            <a:rPr lang="en-US" sz="2400" b="0" i="1" smtClean="0">
                              <a:solidFill>
                                <a:srgbClr val="222222"/>
                              </a:solidFill>
                              <a:latin typeface="Cambria Math" panose="02040503050406030204" pitchFamily="18" charset="0"/>
                              <a:cs typeface="Times New Roman" panose="02020603050405020304" pitchFamily="18" charset="0"/>
                            </a:rPr>
                            <m:t>𝑝</m:t>
                          </m:r>
                        </m:sub>
                      </m:sSub>
                      <m:sSup>
                        <m:sSupPr>
                          <m:ctrlPr>
                            <a:rPr lang="en-US" sz="2400" b="0" i="1" smtClean="0">
                              <a:solidFill>
                                <a:srgbClr val="222222"/>
                              </a:solidFill>
                              <a:latin typeface="Cambria Math" panose="02040503050406030204" pitchFamily="18" charset="0"/>
                              <a:cs typeface="Times New Roman" panose="02020603050405020304" pitchFamily="18" charset="0"/>
                            </a:rPr>
                          </m:ctrlPr>
                        </m:sSupPr>
                        <m:e>
                          <m:r>
                            <a:rPr lang="en-US" sz="2400" b="0" i="1" smtClean="0">
                              <a:solidFill>
                                <a:srgbClr val="222222"/>
                              </a:solidFill>
                              <a:latin typeface="Cambria Math" panose="02040503050406030204" pitchFamily="18" charset="0"/>
                              <a:cs typeface="Times New Roman" panose="02020603050405020304" pitchFamily="18" charset="0"/>
                            </a:rPr>
                            <m:t>𝑥</m:t>
                          </m:r>
                        </m:e>
                        <m:sup>
                          <m:r>
                            <a:rPr lang="en-US" sz="2400" b="0" i="1" smtClean="0">
                              <a:solidFill>
                                <a:srgbClr val="222222"/>
                              </a:solidFill>
                              <a:latin typeface="Cambria Math" panose="02040503050406030204" pitchFamily="18" charset="0"/>
                              <a:cs typeface="Times New Roman" panose="02020603050405020304" pitchFamily="18" charset="0"/>
                            </a:rPr>
                            <m:t>𝑝</m:t>
                          </m:r>
                        </m:sup>
                      </m:sSup>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𝜀</m:t>
                      </m:r>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We make this nonparametric by </a:t>
                </a:r>
                <a:r>
                  <a:rPr lang="en-US" sz="2400" b="1" dirty="0">
                    <a:solidFill>
                      <a:srgbClr val="222222"/>
                    </a:solidFill>
                    <a:cs typeface="Times New Roman" panose="02020603050405020304" pitchFamily="18" charset="0"/>
                  </a:rPr>
                  <a:t>weighting </a:t>
                </a:r>
                <a:r>
                  <a:rPr lang="en-US" sz="2400" dirty="0">
                    <a:solidFill>
                      <a:srgbClr val="222222"/>
                    </a:solidFill>
                    <a:cs typeface="Times New Roman" panose="02020603050405020304" pitchFamily="18" charset="0"/>
                  </a:rPr>
                  <a:t>observations around a focal point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0</m:t>
                        </m:r>
                      </m:sub>
                    </m:sSub>
                  </m:oMath>
                </a14:m>
                <a:r>
                  <a:rPr lang="en-US" sz="2400" dirty="0">
                    <a:solidFill>
                      <a:srgbClr val="222222"/>
                    </a:solidFill>
                    <a:cs typeface="Times New Roman" panose="02020603050405020304" pitchFamily="18" charset="0"/>
                  </a:rPr>
                  <a:t> using a </a:t>
                </a:r>
                <a:r>
                  <a:rPr lang="en-US" sz="2400" b="1" dirty="0">
                    <a:solidFill>
                      <a:srgbClr val="222222"/>
                    </a:solidFill>
                    <a:cs typeface="Times New Roman" panose="02020603050405020304" pitchFamily="18" charset="0"/>
                  </a:rPr>
                  <a:t>kernel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𝑤</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𝐾</m:t>
                    </m:r>
                    <m:r>
                      <a:rPr lang="en-US" sz="2400" b="0" i="1" smtClean="0">
                        <a:solidFill>
                          <a:srgbClr val="222222"/>
                        </a:solidFill>
                        <a:latin typeface="Cambria Math" panose="02040503050406030204" pitchFamily="18" charset="0"/>
                        <a:cs typeface="Times New Roman" panose="02020603050405020304" pitchFamily="18" charset="0"/>
                      </a:rPr>
                      <m:t>[</m:t>
                    </m:r>
                    <m:f>
                      <m:fPr>
                        <m:ctrlPr>
                          <a:rPr lang="en-US" sz="2400" b="0" i="1" smtClean="0">
                            <a:solidFill>
                              <a:srgbClr val="222222"/>
                            </a:solidFill>
                            <a:latin typeface="Cambria Math" panose="02040503050406030204" pitchFamily="18" charset="0"/>
                            <a:cs typeface="Times New Roman" panose="02020603050405020304" pitchFamily="18" charset="0"/>
                          </a:rPr>
                        </m:ctrlPr>
                      </m:fPr>
                      <m:num>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0</m:t>
                            </m:r>
                          </m:sub>
                        </m:sSub>
                      </m:num>
                      <m:den>
                        <m:r>
                          <a:rPr lang="en-US" sz="2400" b="0" i="1" smtClean="0">
                            <a:solidFill>
                              <a:srgbClr val="222222"/>
                            </a:solidFill>
                            <a:latin typeface="Cambria Math" panose="02040503050406030204" pitchFamily="18" charset="0"/>
                            <a:cs typeface="Times New Roman" panose="02020603050405020304" pitchFamily="18" charset="0"/>
                          </a:rPr>
                          <m:t>h</m:t>
                        </m:r>
                      </m:den>
                    </m:f>
                    <m:r>
                      <a:rPr lang="en-US" sz="2400" b="0"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a:p>
                <a:pPr lvl="1"/>
                <a:r>
                  <a:rPr lang="en-US" sz="2400" dirty="0">
                    <a:solidFill>
                      <a:srgbClr val="222222"/>
                    </a:solidFill>
                    <a:cs typeface="Times New Roman" panose="02020603050405020304" pitchFamily="18" charset="0"/>
                  </a:rPr>
                  <a:t>Can vary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0</m:t>
                        </m:r>
                      </m:sub>
                    </m:sSub>
                  </m:oMath>
                </a14:m>
                <a:r>
                  <a:rPr lang="en-US" sz="2400" dirty="0">
                    <a:solidFill>
                      <a:srgbClr val="222222"/>
                    </a:solidFill>
                    <a:cs typeface="Times New Roman" panose="02020603050405020304" pitchFamily="18" charset="0"/>
                  </a:rPr>
                  <a:t> across bins or repeat for all observations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oMath>
                </a14:m>
                <a:r>
                  <a:rPr lang="en-US" sz="2400" dirty="0">
                    <a:solidFill>
                      <a:srgbClr val="222222"/>
                    </a:solidFill>
                    <a:cs typeface="Times New Roman" panose="02020603050405020304" pitchFamily="18" charset="0"/>
                  </a:rPr>
                  <a:t> </a:t>
                </a:r>
              </a:p>
              <a:p>
                <a:pPr lvl="1"/>
                <a:r>
                  <a:rPr lang="en-US" sz="2400" dirty="0">
                    <a:solidFill>
                      <a:srgbClr val="222222"/>
                    </a:solidFill>
                    <a:cs typeface="Times New Roman" panose="02020603050405020304" pitchFamily="18" charset="0"/>
                  </a:rPr>
                  <a:t>Where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h</m:t>
                    </m:r>
                  </m:oMath>
                </a14:m>
                <a:r>
                  <a:rPr lang="en-US" sz="2400" dirty="0">
                    <a:solidFill>
                      <a:srgbClr val="222222"/>
                    </a:solidFill>
                    <a:cs typeface="Times New Roman" panose="02020603050405020304" pitchFamily="18" charset="0"/>
                  </a:rPr>
                  <a:t> is a bandwidth (researcher-selected)</a:t>
                </a:r>
              </a:p>
              <a:p>
                <a:pPr lvl="1"/>
                <a:r>
                  <a:rPr lang="en-US" sz="2400" dirty="0">
                    <a:solidFill>
                      <a:srgbClr val="222222"/>
                    </a:solidFill>
                    <a:cs typeface="Times New Roman" panose="02020603050405020304" pitchFamily="18" charset="0"/>
                  </a:rPr>
                  <a:t>Additional parameters include smoothing and tilt parameters (deferred)</a:t>
                </a:r>
              </a:p>
              <a:p>
                <a:pPr lvl="1"/>
                <a:endParaRPr lang="en-US" sz="2400" dirty="0">
                  <a:solidFill>
                    <a:srgbClr val="222222"/>
                  </a:solidFill>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066801"/>
                <a:ext cx="10015391" cy="5141388"/>
              </a:xfrm>
              <a:blipFill>
                <a:blip r:embed="rId3"/>
                <a:stretch>
                  <a:fillRect l="-426"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4FA19591-9CDB-ED56-3AD7-E8614A616C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220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are we </a:t>
            </a:r>
            <a:r>
              <a:rPr lang="en-US" sz="3600" dirty="0" err="1">
                <a:cs typeface="Times New Roman" panose="02020603050405020304" pitchFamily="18" charset="0"/>
              </a:rPr>
              <a:t>DIDing</a:t>
            </a:r>
            <a:r>
              <a:rPr lang="en-US" sz="3600" dirty="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601201" cy="5141388"/>
              </a:xfrm>
            </p:spPr>
            <p:txBody>
              <a:bodyPr>
                <a:noAutofit/>
              </a:bodyPr>
              <a:lstStyle/>
              <a:p>
                <a:r>
                  <a:rPr lang="en-US" sz="2400" dirty="0">
                    <a:cs typeface="Times New Roman" panose="02020603050405020304" pitchFamily="18" charset="0"/>
                  </a:rPr>
                  <a:t>Typical DID framework is a way to use </a:t>
                </a:r>
                <a:r>
                  <a:rPr lang="en-US" sz="2400" b="1" dirty="0">
                    <a:solidFill>
                      <a:schemeClr val="accent2">
                        <a:lumMod val="75000"/>
                      </a:schemeClr>
                    </a:solidFill>
                    <a:cs typeface="Times New Roman" panose="02020603050405020304" pitchFamily="18" charset="0"/>
                  </a:rPr>
                  <a:t>observational data </a:t>
                </a:r>
                <a:r>
                  <a:rPr lang="en-US" sz="2400" dirty="0">
                    <a:cs typeface="Times New Roman" panose="02020603050405020304" pitchFamily="18" charset="0"/>
                  </a:rPr>
                  <a:t>to examine </a:t>
                </a:r>
                <a:r>
                  <a:rPr lang="en-US" sz="2400" b="1" dirty="0">
                    <a:solidFill>
                      <a:schemeClr val="accent3">
                        <a:lumMod val="75000"/>
                      </a:schemeClr>
                    </a:solidFill>
                    <a:cs typeface="Times New Roman" panose="02020603050405020304" pitchFamily="18" charset="0"/>
                  </a:rPr>
                  <a:t>potential outcomes</a:t>
                </a:r>
              </a:p>
              <a:p>
                <a:r>
                  <a:rPr lang="en-US" sz="2400" dirty="0">
                    <a:cs typeface="Times New Roman" panose="02020603050405020304" pitchFamily="18" charset="0"/>
                  </a:rPr>
                  <a:t>We would like to have: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𝛿</m:t>
                          </m:r>
                        </m:e>
                        <m:sub>
                          <m:r>
                            <a:rPr lang="en-US" sz="2400" b="0" i="1" smtClean="0">
                              <a:latin typeface="Cambria Math" panose="02040503050406030204" pitchFamily="18" charset="0"/>
                              <a:cs typeface="Times New Roman" panose="02020603050405020304" pitchFamily="18" charset="0"/>
                            </a:rPr>
                            <m:t>𝑖𝑡</m:t>
                          </m:r>
                        </m:sub>
                      </m:sSub>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1</m:t>
                          </m:r>
                        </m:sup>
                      </m:sSubSup>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0</m:t>
                          </m:r>
                        </m:sup>
                      </m:sSubSup>
                    </m:oMath>
                  </m:oMathPara>
                </a14:m>
                <a:endParaRPr lang="en-US" sz="2400" dirty="0">
                  <a:cs typeface="Times New Roman" panose="02020603050405020304" pitchFamily="18" charset="0"/>
                </a:endParaRPr>
              </a:p>
              <a:p>
                <a:r>
                  <a:rPr lang="en-US" sz="2400" dirty="0">
                    <a:cs typeface="Times New Roman" panose="02020603050405020304" pitchFamily="18" charset="0"/>
                  </a:rPr>
                  <a:t>When </a:t>
                </a:r>
                <a14:m>
                  <m:oMath xmlns:m="http://schemas.openxmlformats.org/officeDocument/2006/math">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0</m:t>
                        </m:r>
                      </m:sup>
                    </m:sSubSup>
                  </m:oMath>
                </a14:m>
                <a:r>
                  <a:rPr lang="en-US" sz="2400" dirty="0">
                    <a:cs typeface="Times New Roman" panose="02020603050405020304" pitchFamily="18" charset="0"/>
                  </a:rPr>
                  <a:t> is unobserved, we </a:t>
                </a:r>
                <a:r>
                  <a:rPr lang="en-US" sz="2400" u="sng" dirty="0">
                    <a:cs typeface="Times New Roman" panose="02020603050405020304" pitchFamily="18" charset="0"/>
                  </a:rPr>
                  <a:t>proxy it</a:t>
                </a:r>
                <a:r>
                  <a:rPr lang="en-US" sz="2400" b="1" dirty="0">
                    <a:cs typeface="Times New Roman" panose="02020603050405020304" pitchFamily="18" charset="0"/>
                  </a:rPr>
                  <a:t> </a:t>
                </a:r>
                <a:r>
                  <a:rPr lang="en-US" sz="2400" dirty="0">
                    <a:cs typeface="Times New Roman" panose="02020603050405020304" pitchFamily="18" charset="0"/>
                  </a:rPr>
                  <a:t>with a </a:t>
                </a:r>
                <a:r>
                  <a:rPr lang="en-US" sz="2400" dirty="0">
                    <a:solidFill>
                      <a:schemeClr val="accent2">
                        <a:lumMod val="75000"/>
                      </a:schemeClr>
                    </a:solidFill>
                    <a:cs typeface="Times New Roman" panose="02020603050405020304" pitchFamily="18" charset="0"/>
                  </a:rPr>
                  <a:t>control group </a:t>
                </a:r>
              </a:p>
              <a:p>
                <a:r>
                  <a:rPr lang="en-US" sz="2400" dirty="0">
                    <a:cs typeface="Times New Roman" panose="02020603050405020304" pitchFamily="18" charset="0"/>
                  </a:rPr>
                  <a:t>But are we limited to the control groups we observe?</a:t>
                </a:r>
              </a:p>
              <a:p>
                <a:pPr marL="0" indent="0">
                  <a:buNone/>
                </a:pPr>
                <a:r>
                  <a:rPr lang="en-US" sz="2400" dirty="0">
                    <a:cs typeface="Times New Roman" panose="02020603050405020304" pitchFamily="18" charset="0"/>
                  </a:rPr>
                  <a:t>Synthetic controls uses </a:t>
                </a:r>
                <a:r>
                  <a:rPr lang="en-US" sz="2400" b="1" dirty="0">
                    <a:cs typeface="Times New Roman" panose="02020603050405020304" pitchFamily="18" charset="0"/>
                  </a:rPr>
                  <a:t>weighted averages of units </a:t>
                </a:r>
                <a:r>
                  <a:rPr lang="en-US" sz="2400" dirty="0">
                    <a:cs typeface="Times New Roman" panose="02020603050405020304" pitchFamily="18" charset="0"/>
                  </a:rPr>
                  <a:t>to construct: </a:t>
                </a:r>
              </a:p>
              <a:p>
                <a:r>
                  <a:rPr lang="en-US" sz="2400" dirty="0">
                    <a:cs typeface="Times New Roman" panose="02020603050405020304" pitchFamily="18" charset="0"/>
                  </a:rPr>
                  <a:t>A suitable counterfactual to treated group</a:t>
                </a:r>
              </a:p>
              <a:p>
                <a:r>
                  <a:rPr lang="en-US" sz="2400" dirty="0">
                    <a:cs typeface="Times New Roman" panose="02020603050405020304" pitchFamily="18" charset="0"/>
                  </a:rPr>
                  <a:t>Think of this as matching + parallel trends assumption </a:t>
                </a:r>
              </a:p>
              <a:p>
                <a:r>
                  <a:rPr lang="en-US" sz="2400" dirty="0">
                    <a:cs typeface="Times New Roman" panose="02020603050405020304" pitchFamily="18" charset="0"/>
                  </a:rPr>
                  <a:t>The weighted average may be a </a:t>
                </a:r>
                <a:r>
                  <a:rPr lang="en-US" sz="2400" b="1" dirty="0">
                    <a:cs typeface="Times New Roman" panose="02020603050405020304" pitchFamily="18" charset="0"/>
                  </a:rPr>
                  <a:t>superior control group </a:t>
                </a:r>
                <a:r>
                  <a:rPr lang="en-US" sz="2400" dirty="0">
                    <a:cs typeface="Times New Roman" panose="02020603050405020304" pitchFamily="18" charset="0"/>
                  </a:rPr>
                  <a:t>than any one unit</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601201" cy="5141388"/>
              </a:xfrm>
              <a:blipFill>
                <a:blip r:embed="rId3"/>
                <a:stretch>
                  <a:fillRect l="-952" t="-1305" b="-1186"/>
                </a:stretch>
              </a:blipFill>
            </p:spPr>
            <p:txBody>
              <a:bodyPr/>
              <a:lstStyle/>
              <a:p>
                <a:r>
                  <a:rPr lang="en-US">
                    <a:noFill/>
                  </a:rPr>
                  <a:t> </a:t>
                </a:r>
              </a:p>
            </p:txBody>
          </p:sp>
        </mc:Fallback>
      </mc:AlternateContent>
    </p:spTree>
    <p:extLst>
      <p:ext uri="{BB962C8B-B14F-4D97-AF65-F5344CB8AC3E}">
        <p14:creationId xmlns:p14="http://schemas.microsoft.com/office/powerpoint/2010/main" val="36636139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Nonparametric Estimation in Practice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400" b="1" dirty="0">
                <a:solidFill>
                  <a:srgbClr val="222222"/>
                </a:solidFill>
                <a:cs typeface="Times New Roman" panose="02020603050405020304" pitchFamily="18" charset="0"/>
              </a:rPr>
              <a:t>Always </a:t>
            </a:r>
            <a:r>
              <a:rPr lang="en-US" sz="2400" dirty="0">
                <a:solidFill>
                  <a:srgbClr val="222222"/>
                </a:solidFill>
                <a:cs typeface="Times New Roman" panose="02020603050405020304" pitchFamily="18" charset="0"/>
              </a:rPr>
              <a:t>include </a:t>
            </a:r>
            <a:r>
              <a:rPr lang="en-US" sz="2400" dirty="0" err="1">
                <a:solidFill>
                  <a:srgbClr val="222222"/>
                </a:solidFill>
                <a:cs typeface="Times New Roman" panose="02020603050405020304" pitchFamily="18" charset="0"/>
              </a:rPr>
              <a:t>binscatters</a:t>
            </a:r>
            <a:r>
              <a:rPr lang="en-US" sz="2400" dirty="0">
                <a:solidFill>
                  <a:srgbClr val="222222"/>
                </a:solidFill>
                <a:cs typeface="Times New Roman" panose="02020603050405020304" pitchFamily="18" charset="0"/>
              </a:rPr>
              <a:t> of your main relationships! </a:t>
            </a:r>
          </a:p>
          <a:p>
            <a:pPr lvl="1"/>
            <a:r>
              <a:rPr lang="en-US" sz="2400" dirty="0">
                <a:solidFill>
                  <a:srgbClr val="222222"/>
                </a:solidFill>
                <a:cs typeface="Times New Roman" panose="02020603050405020304" pitchFamily="18" charset="0"/>
              </a:rPr>
              <a:t>This motivates nearly everything and covers a multitude of econometric sins</a:t>
            </a:r>
          </a:p>
          <a:p>
            <a:r>
              <a:rPr lang="en-US" sz="2400" b="1" dirty="0">
                <a:solidFill>
                  <a:srgbClr val="222222"/>
                </a:solidFill>
                <a:cs typeface="Times New Roman" panose="02020603050405020304" pitchFamily="18" charset="0"/>
              </a:rPr>
              <a:t>Cross-validation: </a:t>
            </a:r>
            <a:r>
              <a:rPr lang="en-US" sz="2400" dirty="0">
                <a:solidFill>
                  <a:srgbClr val="222222"/>
                </a:solidFill>
                <a:cs typeface="Times New Roman" panose="02020603050405020304" pitchFamily="18" charset="0"/>
              </a:rPr>
              <a:t>lots of methods to make sure your parameters are well-chosen</a:t>
            </a:r>
          </a:p>
          <a:p>
            <a:pPr lvl="1"/>
            <a:r>
              <a:rPr lang="en-US" sz="2400" dirty="0">
                <a:solidFill>
                  <a:srgbClr val="222222"/>
                </a:solidFill>
                <a:cs typeface="Times New Roman" panose="02020603050405020304" pitchFamily="18" charset="0"/>
              </a:rPr>
              <a:t>See “LOOCV” (Leave-one-out cross-validation) in R</a:t>
            </a:r>
          </a:p>
          <a:p>
            <a:pPr lvl="1"/>
            <a:r>
              <a:rPr lang="en-US" sz="2400" dirty="0">
                <a:solidFill>
                  <a:srgbClr val="222222"/>
                </a:solidFill>
                <a:cs typeface="Times New Roman" panose="02020603050405020304" pitchFamily="18" charset="0"/>
              </a:rPr>
              <a:t>Helps to reduce dependence on outliers and single observations</a:t>
            </a:r>
          </a:p>
          <a:p>
            <a:r>
              <a:rPr lang="en-US" sz="2400" b="1" dirty="0">
                <a:solidFill>
                  <a:srgbClr val="222222"/>
                </a:solidFill>
                <a:cs typeface="Times New Roman" panose="02020603050405020304" pitchFamily="18" charset="0"/>
              </a:rPr>
              <a:t>Outliers: </a:t>
            </a:r>
            <a:r>
              <a:rPr lang="en-US" sz="2400" dirty="0">
                <a:solidFill>
                  <a:srgbClr val="222222"/>
                </a:solidFill>
                <a:cs typeface="Times New Roman" panose="02020603050405020304" pitchFamily="18" charset="0"/>
              </a:rPr>
              <a:t>can sabotage your model just as in OLS</a:t>
            </a:r>
          </a:p>
          <a:p>
            <a:pPr lvl="1"/>
            <a:r>
              <a:rPr lang="en-US" sz="2400" dirty="0">
                <a:solidFill>
                  <a:srgbClr val="222222"/>
                </a:solidFill>
                <a:cs typeface="Times New Roman" panose="02020603050405020304" pitchFamily="18" charset="0"/>
              </a:rPr>
              <a:t>Compare model with important quantiles</a:t>
            </a:r>
          </a:p>
          <a:p>
            <a:pPr lvl="1"/>
            <a:r>
              <a:rPr lang="en-US" sz="2400" dirty="0">
                <a:solidFill>
                  <a:srgbClr val="222222"/>
                </a:solidFill>
                <a:cs typeface="Times New Roman" panose="02020603050405020304" pitchFamily="18" charset="0"/>
              </a:rPr>
              <a:t>Trim/</a:t>
            </a:r>
            <a:r>
              <a:rPr lang="en-US" sz="2400" dirty="0" err="1">
                <a:solidFill>
                  <a:srgbClr val="222222"/>
                </a:solidFill>
                <a:cs typeface="Times New Roman" panose="02020603050405020304" pitchFamily="18" charset="0"/>
              </a:rPr>
              <a:t>windsorize</a:t>
            </a:r>
            <a:r>
              <a:rPr lang="en-US" sz="2400" dirty="0">
                <a:solidFill>
                  <a:srgbClr val="222222"/>
                </a:solidFill>
                <a:cs typeface="Times New Roman" panose="02020603050405020304" pitchFamily="18" charset="0"/>
              </a:rPr>
              <a:t> your data as a robustness check</a:t>
            </a:r>
          </a:p>
          <a:p>
            <a:r>
              <a:rPr lang="en-US" sz="2400" b="1" dirty="0">
                <a:solidFill>
                  <a:srgbClr val="222222"/>
                </a:solidFill>
                <a:cs typeface="Times New Roman" panose="02020603050405020304" pitchFamily="18" charset="0"/>
              </a:rPr>
              <a:t>Other problems: </a:t>
            </a:r>
          </a:p>
          <a:p>
            <a:pPr lvl="1"/>
            <a:r>
              <a:rPr lang="en-US" sz="2400" dirty="0">
                <a:solidFill>
                  <a:srgbClr val="222222"/>
                </a:solidFill>
                <a:cs typeface="Times New Roman" panose="02020603050405020304" pitchFamily="18" charset="0"/>
              </a:rPr>
              <a:t>Estimators perform more poorly at </a:t>
            </a:r>
            <a:r>
              <a:rPr lang="en-US" sz="2400" b="1" dirty="0">
                <a:solidFill>
                  <a:srgbClr val="222222"/>
                </a:solidFill>
                <a:cs typeface="Times New Roman" panose="02020603050405020304" pitchFamily="18" charset="0"/>
              </a:rPr>
              <a:t>boundaries </a:t>
            </a:r>
            <a:r>
              <a:rPr lang="en-US" sz="2400" dirty="0">
                <a:solidFill>
                  <a:srgbClr val="222222"/>
                </a:solidFill>
                <a:cs typeface="Times New Roman" panose="02020603050405020304" pitchFamily="18" charset="0"/>
              </a:rPr>
              <a:t>of data</a:t>
            </a:r>
          </a:p>
          <a:p>
            <a:pPr lvl="1"/>
            <a:r>
              <a:rPr lang="en-US" sz="2400" dirty="0">
                <a:solidFill>
                  <a:srgbClr val="222222"/>
                </a:solidFill>
                <a:cs typeface="Times New Roman" panose="02020603050405020304" pitchFamily="18" charset="0"/>
              </a:rPr>
              <a:t>Computationally intensive</a:t>
            </a:r>
          </a:p>
          <a:p>
            <a:pPr lvl="1"/>
            <a:endParaRPr lang="en-US" sz="2400" dirty="0">
              <a:solidFill>
                <a:srgbClr val="222222"/>
              </a:solidFill>
              <a:cs typeface="Times New Roman" panose="02020603050405020304" pitchFamily="18" charset="0"/>
            </a:endParaRPr>
          </a:p>
          <a:p>
            <a:pPr marL="0" indent="0">
              <a:buNone/>
            </a:pPr>
            <a:endParaRPr lang="en-US" sz="2400" b="1" dirty="0">
              <a:solidFill>
                <a:srgbClr val="222222"/>
              </a:solidFill>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DFAE2A43-A32A-5BDE-D987-F172B4DD22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8471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Conditional Density Estimation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r>
                  <a:rPr lang="en-US" sz="2400" dirty="0">
                    <a:solidFill>
                      <a:srgbClr val="222222"/>
                    </a:solidFill>
                    <a:cs typeface="Times New Roman" panose="02020603050405020304" pitchFamily="18" charset="0"/>
                  </a:rPr>
                  <a:t>Goal isn’t just to estimate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𝐹</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but rather the full density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𝐹</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𝑦</m:t>
                        </m:r>
                      </m:e>
                      <m:e>
                        <m:r>
                          <a:rPr lang="en-US" sz="2400" b="0" i="1" smtClean="0">
                            <a:solidFill>
                              <a:srgbClr val="222222"/>
                            </a:solidFill>
                            <a:latin typeface="Cambria Math" panose="02040503050406030204" pitchFamily="18" charset="0"/>
                            <a:cs typeface="Times New Roman" panose="02020603050405020304" pitchFamily="18" charset="0"/>
                          </a:rPr>
                          <m:t>𝑥</m:t>
                        </m:r>
                      </m:e>
                    </m:d>
                  </m:oMath>
                </a14:m>
                <a:endParaRPr lang="en-US" sz="2400" b="0" dirty="0">
                  <a:solidFill>
                    <a:srgbClr val="222222"/>
                  </a:solidFill>
                  <a:cs typeface="Times New Roman" panose="02020603050405020304" pitchFamily="18" charset="0"/>
                </a:endParaRPr>
              </a:p>
              <a:p>
                <a:pPr lvl="1"/>
                <a:r>
                  <a:rPr lang="en-US" sz="2400" dirty="0">
                    <a:solidFill>
                      <a:srgbClr val="222222"/>
                    </a:solidFill>
                    <a:cs typeface="Times New Roman" panose="02020603050405020304" pitchFamily="18" charset="0"/>
                  </a:rPr>
                  <a:t>In linear/quantile regression, we got pieces of this</a:t>
                </a:r>
              </a:p>
              <a:p>
                <a:pPr lvl="1"/>
                <a:r>
                  <a:rPr lang="en-US" sz="2400" dirty="0">
                    <a:solidFill>
                      <a:srgbClr val="222222"/>
                    </a:solidFill>
                    <a:cs typeface="Times New Roman" panose="02020603050405020304" pitchFamily="18" charset="0"/>
                  </a:rPr>
                  <a:t>What do we need in order to get back the </a:t>
                </a:r>
                <a:r>
                  <a:rPr lang="en-US" sz="2400" b="1" dirty="0">
                    <a:solidFill>
                      <a:srgbClr val="222222"/>
                    </a:solidFill>
                    <a:cs typeface="Times New Roman" panose="02020603050405020304" pitchFamily="18" charset="0"/>
                  </a:rPr>
                  <a:t>full density? </a:t>
                </a:r>
              </a:p>
              <a:p>
                <a:r>
                  <a:rPr lang="en-US" sz="2400" dirty="0">
                    <a:solidFill>
                      <a:srgbClr val="222222"/>
                    </a:solidFill>
                    <a:cs typeface="Times New Roman" panose="02020603050405020304" pitchFamily="18" charset="0"/>
                  </a:rPr>
                  <a:t>This is a type of </a:t>
                </a:r>
                <a:r>
                  <a:rPr lang="en-US" sz="2400" b="1" dirty="0">
                    <a:solidFill>
                      <a:srgbClr val="222222"/>
                    </a:solidFill>
                    <a:cs typeface="Times New Roman" panose="02020603050405020304" pitchFamily="18" charset="0"/>
                  </a:rPr>
                  <a:t>machine learning</a:t>
                </a:r>
              </a:p>
              <a:p>
                <a:pPr lvl="1"/>
                <a:r>
                  <a:rPr lang="en-US" sz="2400" dirty="0">
                    <a:solidFill>
                      <a:srgbClr val="222222"/>
                    </a:solidFill>
                    <a:cs typeface="Times New Roman" panose="02020603050405020304" pitchFamily="18" charset="0"/>
                  </a:rPr>
                  <a:t>Requires defining a loss function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𝐿</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𝑝</m:t>
                    </m:r>
                    <m:r>
                      <a:rPr lang="en-US" sz="2400" b="0" i="1" smtClean="0">
                        <a:solidFill>
                          <a:srgbClr val="222222"/>
                        </a:solidFill>
                        <a:latin typeface="Cambria Math" panose="02040503050406030204" pitchFamily="18" charset="0"/>
                        <a:cs typeface="Times New Roman" panose="02020603050405020304" pitchFamily="18" charset="0"/>
                      </a:rPr>
                      <m:t>,</m:t>
                    </m:r>
                    <m:acc>
                      <m:accPr>
                        <m:chr m:val="̂"/>
                        <m:ctrlPr>
                          <a:rPr lang="en-US" sz="2400" b="0" i="1" smtClean="0">
                            <a:solidFill>
                              <a:srgbClr val="222222"/>
                            </a:solidFill>
                            <a:latin typeface="Cambria Math" panose="02040503050406030204" pitchFamily="18" charset="0"/>
                            <a:cs typeface="Times New Roman" panose="02020603050405020304" pitchFamily="18" charset="0"/>
                          </a:rPr>
                        </m:ctrlPr>
                      </m:accPr>
                      <m:e>
                        <m:r>
                          <a:rPr lang="en-US" sz="2400" b="0" i="1" smtClean="0">
                            <a:solidFill>
                              <a:srgbClr val="222222"/>
                            </a:solidFill>
                            <a:latin typeface="Cambria Math" panose="02040503050406030204" pitchFamily="18" charset="0"/>
                            <a:cs typeface="Times New Roman" panose="02020603050405020304" pitchFamily="18" charset="0"/>
                          </a:rPr>
                          <m:t>𝑝</m:t>
                        </m:r>
                      </m:e>
                    </m:acc>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as the difference between </a:t>
                </a:r>
              </a:p>
              <a:p>
                <a:pPr lvl="1"/>
                <a:r>
                  <a:rPr lang="en-US" sz="2400" dirty="0">
                    <a:solidFill>
                      <a:srgbClr val="222222"/>
                    </a:solidFill>
                    <a:cs typeface="Times New Roman" panose="02020603050405020304" pitchFamily="18" charset="0"/>
                  </a:rPr>
                  <a:t>True probabilities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𝑝</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a:t>
                </a:r>
              </a:p>
              <a:p>
                <a:pPr lvl="1"/>
                <a:r>
                  <a:rPr lang="en-US" sz="2400" dirty="0">
                    <a:solidFill>
                      <a:srgbClr val="222222"/>
                    </a:solidFill>
                    <a:cs typeface="Times New Roman" panose="02020603050405020304" pitchFamily="18" charset="0"/>
                  </a:rPr>
                  <a:t>Predicted probabilities </a:t>
                </a:r>
                <a14:m>
                  <m:oMath xmlns:m="http://schemas.openxmlformats.org/officeDocument/2006/math">
                    <m:acc>
                      <m:accPr>
                        <m:chr m:val="̂"/>
                        <m:ctrlPr>
                          <a:rPr lang="en-US" sz="2400" b="0" i="1" smtClean="0">
                            <a:solidFill>
                              <a:srgbClr val="222222"/>
                            </a:solidFill>
                            <a:latin typeface="Cambria Math" panose="02040503050406030204" pitchFamily="18" charset="0"/>
                            <a:cs typeface="Times New Roman" panose="02020603050405020304" pitchFamily="18" charset="0"/>
                          </a:rPr>
                        </m:ctrlPr>
                      </m:accPr>
                      <m:e>
                        <m:r>
                          <a:rPr lang="en-US" sz="2400" b="0" i="1" smtClean="0">
                            <a:solidFill>
                              <a:srgbClr val="222222"/>
                            </a:solidFill>
                            <a:latin typeface="Cambria Math" panose="02040503050406030204" pitchFamily="18" charset="0"/>
                            <a:cs typeface="Times New Roman" panose="02020603050405020304" pitchFamily="18" charset="0"/>
                          </a:rPr>
                          <m:t>𝑝</m:t>
                        </m:r>
                      </m:e>
                    </m:acc>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426" t="-1305"/>
                </a:stretch>
              </a:blipFill>
            </p:spPr>
            <p:txBody>
              <a:bodyPr/>
              <a:lstStyle/>
              <a:p>
                <a:r>
                  <a:rPr lang="en-US">
                    <a:noFill/>
                  </a:rPr>
                  <a:t> </a:t>
                </a:r>
              </a:p>
            </p:txBody>
          </p:sp>
        </mc:Fallback>
      </mc:AlternateContent>
    </p:spTree>
    <p:extLst>
      <p:ext uri="{BB962C8B-B14F-4D97-AF65-F5344CB8AC3E}">
        <p14:creationId xmlns:p14="http://schemas.microsoft.com/office/powerpoint/2010/main" val="29070799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Conditional Density Estimation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1"/>
                <a:ext cx="10363200" cy="5141388"/>
              </a:xfrm>
            </p:spPr>
            <p:txBody>
              <a:bodyPr>
                <a:noAutofit/>
              </a:bodyPr>
              <a:lstStyle/>
              <a:p>
                <a:r>
                  <a:rPr lang="en-US" sz="2400" dirty="0">
                    <a:solidFill>
                      <a:srgbClr val="222222"/>
                    </a:solidFill>
                    <a:cs typeface="Times New Roman" panose="02020603050405020304" pitchFamily="18" charset="0"/>
                  </a:rPr>
                  <a:t>Goal isn’t just to estimate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𝛽</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but rather the full density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𝐹</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𝑦</m:t>
                        </m:r>
                      </m:e>
                      <m:e>
                        <m:r>
                          <a:rPr lang="en-US" sz="2400" b="0" i="1" smtClean="0">
                            <a:solidFill>
                              <a:srgbClr val="222222"/>
                            </a:solidFill>
                            <a:latin typeface="Cambria Math" panose="02040503050406030204" pitchFamily="18" charset="0"/>
                            <a:cs typeface="Times New Roman" panose="02020603050405020304" pitchFamily="18" charset="0"/>
                          </a:rPr>
                          <m:t>𝑥</m:t>
                        </m:r>
                      </m:e>
                    </m:d>
                  </m:oMath>
                </a14:m>
                <a:endParaRPr lang="en-US" sz="2400" b="0" dirty="0">
                  <a:solidFill>
                    <a:srgbClr val="222222"/>
                  </a:solidFill>
                  <a:cs typeface="Times New Roman" panose="02020603050405020304" pitchFamily="18" charset="0"/>
                </a:endParaRPr>
              </a:p>
              <a:p>
                <a:pPr lvl="1"/>
                <a:r>
                  <a:rPr lang="en-US" sz="2400" dirty="0">
                    <a:solidFill>
                      <a:srgbClr val="222222"/>
                    </a:solidFill>
                    <a:cs typeface="Times New Roman" panose="02020603050405020304" pitchFamily="18" charset="0"/>
                  </a:rPr>
                  <a:t>In linear/quantile regression, we got pieces of this</a:t>
                </a:r>
              </a:p>
              <a:p>
                <a:pPr lvl="1"/>
                <a:r>
                  <a:rPr lang="en-US" sz="2400" dirty="0">
                    <a:solidFill>
                      <a:srgbClr val="222222"/>
                    </a:solidFill>
                    <a:cs typeface="Times New Roman" panose="02020603050405020304" pitchFamily="18" charset="0"/>
                  </a:rPr>
                  <a:t>What do we need in order to get back the </a:t>
                </a:r>
                <a:r>
                  <a:rPr lang="en-US" sz="2400" b="1" dirty="0">
                    <a:solidFill>
                      <a:srgbClr val="222222"/>
                    </a:solidFill>
                    <a:cs typeface="Times New Roman" panose="02020603050405020304" pitchFamily="18" charset="0"/>
                  </a:rPr>
                  <a:t>full density? </a:t>
                </a:r>
              </a:p>
              <a:p>
                <a:r>
                  <a:rPr lang="en-US" sz="2400" dirty="0">
                    <a:solidFill>
                      <a:srgbClr val="222222"/>
                    </a:solidFill>
                    <a:cs typeface="Times New Roman" panose="02020603050405020304" pitchFamily="18" charset="0"/>
                  </a:rPr>
                  <a:t>This is a type of </a:t>
                </a:r>
                <a:r>
                  <a:rPr lang="en-US" sz="2400" b="1" dirty="0">
                    <a:solidFill>
                      <a:srgbClr val="222222"/>
                    </a:solidFill>
                    <a:cs typeface="Times New Roman" panose="02020603050405020304" pitchFamily="18" charset="0"/>
                  </a:rPr>
                  <a:t>machine learning</a:t>
                </a:r>
              </a:p>
              <a:p>
                <a:pPr marL="0" indent="0">
                  <a:buNone/>
                </a:pPr>
                <a:r>
                  <a:rPr lang="en-US" sz="2400" b="1" dirty="0">
                    <a:solidFill>
                      <a:schemeClr val="accent2">
                        <a:lumMod val="75000"/>
                      </a:schemeClr>
                    </a:solidFill>
                    <a:cs typeface="Times New Roman" panose="02020603050405020304" pitchFamily="18" charset="0"/>
                  </a:rPr>
                  <a:t>Some CDE Methods: </a:t>
                </a:r>
              </a:p>
              <a:p>
                <a:pPr marL="457200" indent="-457200">
                  <a:buFont typeface="+mj-lt"/>
                  <a:buAutoNum type="arabicPeriod"/>
                </a:pPr>
                <a:r>
                  <a:rPr lang="en-US" sz="2400" dirty="0">
                    <a:solidFill>
                      <a:srgbClr val="222222"/>
                    </a:solidFill>
                    <a:cs typeface="Times New Roman" panose="02020603050405020304" pitchFamily="18" charset="0"/>
                  </a:rPr>
                  <a:t>Nearest-Neighbors Kernel CDE: use a kernel of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𝑘</m:t>
                    </m:r>
                  </m:oMath>
                </a14:m>
                <a:r>
                  <a:rPr lang="en-US" sz="2400" dirty="0">
                    <a:solidFill>
                      <a:srgbClr val="222222"/>
                    </a:solidFill>
                    <a:cs typeface="Times New Roman" panose="02020603050405020304" pitchFamily="18" charset="0"/>
                  </a:rPr>
                  <a:t> neighbors of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𝑥</m:t>
                    </m:r>
                  </m:oMath>
                </a14:m>
                <a:r>
                  <a:rPr lang="en-US" sz="2400" dirty="0">
                    <a:solidFill>
                      <a:srgbClr val="222222"/>
                    </a:solidFill>
                    <a:cs typeface="Times New Roman" panose="02020603050405020304" pitchFamily="18" charset="0"/>
                  </a:rPr>
                  <a:t> to estimate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𝑝</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a:t>
                </a:r>
              </a:p>
              <a:p>
                <a:pPr lvl="1"/>
                <a:r>
                  <a:rPr lang="en-US" sz="2400" dirty="0">
                    <a:solidFill>
                      <a:srgbClr val="222222"/>
                    </a:solidFill>
                    <a:cs typeface="Times New Roman" panose="02020603050405020304" pitchFamily="18" charset="0"/>
                  </a:rPr>
                  <a:t>Essentially, this is nonparametric regression</a:t>
                </a:r>
              </a:p>
              <a:p>
                <a:pPr marL="457200" indent="-457200">
                  <a:buFont typeface="+mj-lt"/>
                  <a:buAutoNum type="arabicPeriod"/>
                </a:pPr>
                <a:r>
                  <a:rPr lang="en-US" sz="2400" dirty="0">
                    <a:solidFill>
                      <a:srgbClr val="222222"/>
                    </a:solidFill>
                    <a:cs typeface="Times New Roman" panose="02020603050405020304" pitchFamily="18" charset="0"/>
                  </a:rPr>
                  <a:t>Random Forests: look at average of data-driven partitions (trees) of data</a:t>
                </a:r>
              </a:p>
              <a:p>
                <a:pPr marL="457200" indent="-457200">
                  <a:buFont typeface="+mj-lt"/>
                  <a:buAutoNum type="arabicPeriod"/>
                </a:pPr>
                <a:r>
                  <a:rPr lang="en-US" sz="2400" dirty="0">
                    <a:solidFill>
                      <a:srgbClr val="222222"/>
                    </a:solidFill>
                    <a:cs typeface="Times New Roman" panose="02020603050405020304" pitchFamily="18" charset="0"/>
                  </a:rPr>
                  <a:t>Neural Networks: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1"/>
                <a:ext cx="10363200" cy="5141388"/>
              </a:xfrm>
              <a:blipFill>
                <a:blip r:embed="rId3"/>
                <a:stretch>
                  <a:fillRect l="-941" t="-1305"/>
                </a:stretch>
              </a:blipFill>
            </p:spPr>
            <p:txBody>
              <a:bodyPr/>
              <a:lstStyle/>
              <a:p>
                <a:r>
                  <a:rPr lang="en-US">
                    <a:noFill/>
                  </a:rPr>
                  <a:t> </a:t>
                </a:r>
              </a:p>
            </p:txBody>
          </p:sp>
        </mc:Fallback>
      </mc:AlternateContent>
    </p:spTree>
    <p:extLst>
      <p:ext uri="{BB962C8B-B14F-4D97-AF65-F5344CB8AC3E}">
        <p14:creationId xmlns:p14="http://schemas.microsoft.com/office/powerpoint/2010/main" val="34679838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Random Forests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solidFill>
                  <a:srgbClr val="222222"/>
                </a:solidFill>
                <a:cs typeface="Times New Roman" panose="02020603050405020304" pitchFamily="18" charset="0"/>
              </a:rPr>
              <a:t>A more </a:t>
            </a:r>
            <a:r>
              <a:rPr lang="en-US" sz="2400" b="1" dirty="0">
                <a:solidFill>
                  <a:srgbClr val="222222"/>
                </a:solidFill>
                <a:cs typeface="Times New Roman" panose="02020603050405020304" pitchFamily="18" charset="0"/>
              </a:rPr>
              <a:t>computer science / prediction </a:t>
            </a:r>
            <a:r>
              <a:rPr lang="en-US" sz="2400" dirty="0">
                <a:solidFill>
                  <a:srgbClr val="222222"/>
                </a:solidFill>
                <a:cs typeface="Times New Roman" panose="02020603050405020304" pitchFamily="18" charset="0"/>
              </a:rPr>
              <a:t>approach to regression</a:t>
            </a:r>
          </a:p>
          <a:p>
            <a:pPr lvl="1"/>
            <a:r>
              <a:rPr lang="en-US" sz="2400" dirty="0">
                <a:solidFill>
                  <a:srgbClr val="222222"/>
                </a:solidFill>
                <a:cs typeface="Times New Roman" panose="02020603050405020304" pitchFamily="18" charset="0"/>
              </a:rPr>
              <a:t>Rather than coefficient estimation based on averages of errors, </a:t>
            </a:r>
          </a:p>
          <a:p>
            <a:pPr lvl="1"/>
            <a:r>
              <a:rPr lang="en-US" sz="2400" dirty="0">
                <a:solidFill>
                  <a:srgbClr val="222222"/>
                </a:solidFill>
                <a:cs typeface="Times New Roman" panose="02020603050405020304" pitchFamily="18" charset="0"/>
              </a:rPr>
              <a:t>Split data into </a:t>
            </a:r>
            <a:r>
              <a:rPr lang="en-US" sz="2400" i="1" dirty="0">
                <a:solidFill>
                  <a:srgbClr val="222222"/>
                </a:solidFill>
                <a:cs typeface="Times New Roman" panose="02020603050405020304" pitchFamily="18" charset="0"/>
              </a:rPr>
              <a:t>trees </a:t>
            </a:r>
            <a:r>
              <a:rPr lang="en-US" sz="2400" dirty="0">
                <a:solidFill>
                  <a:srgbClr val="222222"/>
                </a:solidFill>
                <a:cs typeface="Times New Roman" panose="02020603050405020304" pitchFamily="18" charset="0"/>
              </a:rPr>
              <a:t>based on “cut-points” in data</a:t>
            </a:r>
          </a:p>
          <a:p>
            <a:pPr lvl="1"/>
            <a:r>
              <a:rPr lang="en-US" sz="2400" dirty="0">
                <a:solidFill>
                  <a:srgbClr val="222222"/>
                </a:solidFill>
                <a:cs typeface="Times New Roman" panose="02020603050405020304" pitchFamily="18" charset="0"/>
              </a:rPr>
              <a:t>Trees are chosen in order to maximize predictive power of data</a:t>
            </a:r>
          </a:p>
          <a:p>
            <a:r>
              <a:rPr lang="en-US" sz="2400" dirty="0">
                <a:solidFill>
                  <a:srgbClr val="222222"/>
                </a:solidFill>
                <a:cs typeface="Times New Roman" panose="02020603050405020304" pitchFamily="18" charset="0"/>
              </a:rPr>
              <a:t>Forests: bootstrapping over the trees!</a:t>
            </a:r>
          </a:p>
          <a:p>
            <a:pPr lvl="1"/>
            <a:r>
              <a:rPr lang="en-US" sz="2400" dirty="0">
                <a:solidFill>
                  <a:srgbClr val="222222"/>
                </a:solidFill>
                <a:cs typeface="Times New Roman" panose="02020603050405020304" pitchFamily="18" charset="0"/>
              </a:rPr>
              <a:t>There is new terminology here: bagging, boosting, etc. But the concepts are similar</a:t>
            </a:r>
          </a:p>
          <a:p>
            <a:r>
              <a:rPr lang="en-US" sz="2400" dirty="0">
                <a:solidFill>
                  <a:srgbClr val="222222"/>
                </a:solidFill>
                <a:cs typeface="Times New Roman" panose="02020603050405020304" pitchFamily="18" charset="0"/>
              </a:rPr>
              <a:t>These methods were applied best as </a:t>
            </a:r>
            <a:r>
              <a:rPr lang="en-US" sz="2400" b="1" dirty="0">
                <a:solidFill>
                  <a:srgbClr val="222222"/>
                </a:solidFill>
                <a:cs typeface="Times New Roman" panose="02020603050405020304" pitchFamily="18" charset="0"/>
              </a:rPr>
              <a:t>predictive methods</a:t>
            </a:r>
            <a:r>
              <a:rPr lang="en-US" sz="2400" dirty="0">
                <a:solidFill>
                  <a:srgbClr val="222222"/>
                </a:solidFill>
                <a:cs typeface="Times New Roman" panose="02020603050405020304" pitchFamily="18" charset="0"/>
              </a:rPr>
              <a:t>, so causality is not always apparent</a:t>
            </a:r>
          </a:p>
          <a:p>
            <a:pPr lvl="1"/>
            <a:r>
              <a:rPr lang="en-US" sz="2400" dirty="0">
                <a:solidFill>
                  <a:srgbClr val="222222"/>
                </a:solidFill>
                <a:cs typeface="Times New Roman" panose="02020603050405020304" pitchFamily="18" charset="0"/>
              </a:rPr>
              <a:t>But causal methods are being developed; see papers in </a:t>
            </a:r>
            <a:r>
              <a:rPr lang="en-US" sz="2400" dirty="0" err="1">
                <a:solidFill>
                  <a:srgbClr val="222222"/>
                </a:solidFill>
                <a:cs typeface="Times New Roman" panose="02020603050405020304" pitchFamily="18" charset="0"/>
              </a:rPr>
              <a:t>Github</a:t>
            </a:r>
            <a:r>
              <a:rPr lang="en-US" sz="2400" dirty="0">
                <a:solidFill>
                  <a:srgbClr val="222222"/>
                </a:solidFill>
                <a:cs typeface="Times New Roman" panose="02020603050405020304" pitchFamily="18" charset="0"/>
              </a:rPr>
              <a:t> repo </a:t>
            </a:r>
          </a:p>
          <a:p>
            <a:pPr lvl="1"/>
            <a:r>
              <a:rPr lang="en-US" sz="2400" dirty="0">
                <a:solidFill>
                  <a:srgbClr val="222222"/>
                </a:solidFill>
                <a:cs typeface="Times New Roman" panose="02020603050405020304" pitchFamily="18" charset="0"/>
              </a:rPr>
              <a:t>Sometimes we care about prediction too! (e.g., risk adjustment)</a:t>
            </a:r>
          </a:p>
        </p:txBody>
      </p:sp>
      <p:pic>
        <p:nvPicPr>
          <p:cNvPr id="4" name="Picture 2" descr="RStudio - RStudio">
            <a:extLst>
              <a:ext uri="{FF2B5EF4-FFF2-40B4-BE49-F238E27FC236}">
                <a16:creationId xmlns:a16="http://schemas.microsoft.com/office/drawing/2014/main" id="{EAA4D273-BE86-B94A-B34C-C3E48EB17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0085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Neural Networks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066801"/>
            <a:ext cx="10363200" cy="5141388"/>
          </a:xfrm>
        </p:spPr>
        <p:txBody>
          <a:bodyPr>
            <a:noAutofit/>
          </a:bodyPr>
          <a:lstStyle/>
          <a:p>
            <a:r>
              <a:rPr lang="en-US" sz="2400" dirty="0">
                <a:solidFill>
                  <a:srgbClr val="222222"/>
                </a:solidFill>
                <a:cs typeface="Times New Roman" panose="02020603050405020304" pitchFamily="18" charset="0"/>
              </a:rPr>
              <a:t>Random forests are a collection of individual decision trees</a:t>
            </a:r>
          </a:p>
          <a:p>
            <a:r>
              <a:rPr lang="en-US" sz="2400" dirty="0">
                <a:solidFill>
                  <a:srgbClr val="222222"/>
                </a:solidFill>
                <a:cs typeface="Times New Roman" panose="02020603050405020304" pitchFamily="18" charset="0"/>
              </a:rPr>
              <a:t>Neural networks are a group of </a:t>
            </a:r>
            <a:r>
              <a:rPr lang="en-US" sz="2400" i="1" dirty="0">
                <a:solidFill>
                  <a:srgbClr val="222222"/>
                </a:solidFill>
                <a:cs typeface="Times New Roman" panose="02020603050405020304" pitchFamily="18" charset="0"/>
              </a:rPr>
              <a:t>connected </a:t>
            </a:r>
            <a:r>
              <a:rPr lang="en-US" sz="2400" dirty="0">
                <a:solidFill>
                  <a:srgbClr val="222222"/>
                </a:solidFill>
                <a:cs typeface="Times New Roman" panose="02020603050405020304" pitchFamily="18" charset="0"/>
              </a:rPr>
              <a:t>“neurons” </a:t>
            </a:r>
          </a:p>
          <a:p>
            <a:pPr lvl="1"/>
            <a:r>
              <a:rPr lang="en-US" sz="2400" dirty="0">
                <a:solidFill>
                  <a:srgbClr val="222222"/>
                </a:solidFill>
                <a:cs typeface="Times New Roman" panose="02020603050405020304" pitchFamily="18" charset="0"/>
              </a:rPr>
              <a:t>These neurons process data in “layered” steps</a:t>
            </a:r>
          </a:p>
          <a:p>
            <a:pPr lvl="1"/>
            <a:r>
              <a:rPr lang="en-US" sz="2400" dirty="0">
                <a:solidFill>
                  <a:srgbClr val="222222"/>
                </a:solidFill>
                <a:cs typeface="Times New Roman" panose="02020603050405020304" pitchFamily="18" charset="0"/>
              </a:rPr>
              <a:t>These layers can be unidirectional (feedforward NN) or circular (feedback NN)</a:t>
            </a:r>
          </a:p>
          <a:p>
            <a:r>
              <a:rPr lang="en-US" sz="2400" dirty="0">
                <a:solidFill>
                  <a:srgbClr val="222222"/>
                </a:solidFill>
                <a:cs typeface="Times New Roman" panose="02020603050405020304" pitchFamily="18" charset="0"/>
              </a:rPr>
              <a:t>This means that the hyperparameters needed for NN are much more involved</a:t>
            </a:r>
          </a:p>
          <a:p>
            <a:pPr lvl="1"/>
            <a:r>
              <a:rPr lang="en-US" sz="2400" dirty="0">
                <a:solidFill>
                  <a:srgbClr val="222222"/>
                </a:solidFill>
                <a:cs typeface="Times New Roman" panose="02020603050405020304" pitchFamily="18" charset="0"/>
              </a:rPr>
              <a:t>Makes training these more of an “art” </a:t>
            </a:r>
          </a:p>
          <a:p>
            <a:pPr lvl="1"/>
            <a:r>
              <a:rPr lang="en-US" sz="2400" dirty="0">
                <a:solidFill>
                  <a:srgbClr val="222222"/>
                </a:solidFill>
                <a:cs typeface="Times New Roman" panose="02020603050405020304" pitchFamily="18" charset="0"/>
              </a:rPr>
              <a:t>Also makes me believe them a little bit less</a:t>
            </a:r>
          </a:p>
        </p:txBody>
      </p:sp>
      <p:pic>
        <p:nvPicPr>
          <p:cNvPr id="4" name="Picture 2" descr="RStudio - RStudio">
            <a:extLst>
              <a:ext uri="{FF2B5EF4-FFF2-40B4-BE49-F238E27FC236}">
                <a16:creationId xmlns:a16="http://schemas.microsoft.com/office/drawing/2014/main" id="{F0FF1713-B2ED-6BD6-B19A-3FBBE725FD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2762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Conclusion: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pPr marL="0" indent="0">
                  <a:buNone/>
                </a:pPr>
                <a:r>
                  <a:rPr lang="en-US" sz="2400" b="1" dirty="0">
                    <a:cs typeface="Times New Roman" panose="02020603050405020304" pitchFamily="18" charset="0"/>
                  </a:rPr>
                  <a:t>Synthetic Control</a:t>
                </a:r>
              </a:p>
              <a:p>
                <a:pPr marL="0" indent="0">
                  <a:buNone/>
                </a:pPr>
                <a:r>
                  <a:rPr lang="en-US" sz="2400" dirty="0">
                    <a:cs typeface="Times New Roman" panose="02020603050405020304" pitchFamily="18" charset="0"/>
                  </a:rPr>
                  <a:t>Constructing adequate control groups using matching on pre-intervention characteristics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better (in some ways) comparisons</a:t>
                </a:r>
              </a:p>
              <a:p>
                <a:pPr marL="0" indent="0">
                  <a:buNone/>
                </a:pPr>
                <a:r>
                  <a:rPr lang="en-US" sz="2400" b="1" dirty="0">
                    <a:cs typeface="Times New Roman" panose="02020603050405020304" pitchFamily="18" charset="0"/>
                  </a:rPr>
                  <a:t>Distributional Effects</a:t>
                </a:r>
              </a:p>
              <a:p>
                <a:pPr marL="457200" indent="-457200">
                  <a:buFont typeface="+mj-lt"/>
                  <a:buAutoNum type="arabicPeriod"/>
                </a:pPr>
                <a:r>
                  <a:rPr lang="en-US" sz="2400" dirty="0">
                    <a:cs typeface="Times New Roman" panose="02020603050405020304" pitchFamily="18" charset="0"/>
                  </a:rPr>
                  <a:t>Quantile Regression</a:t>
                </a:r>
              </a:p>
              <a:p>
                <a:pPr marL="457200" indent="-457200">
                  <a:buFont typeface="+mj-lt"/>
                  <a:buAutoNum type="arabicPeriod"/>
                </a:pPr>
                <a:r>
                  <a:rPr lang="en-US" sz="2400" dirty="0">
                    <a:cs typeface="Times New Roman" panose="02020603050405020304" pitchFamily="18" charset="0"/>
                  </a:rPr>
                  <a:t>Nonparametric Regression</a:t>
                </a:r>
              </a:p>
              <a:p>
                <a:pPr lvl="1"/>
                <a:r>
                  <a:rPr lang="en-US" sz="2400" dirty="0">
                    <a:cs typeface="Times New Roman" panose="02020603050405020304" pitchFamily="18" charset="0"/>
                  </a:rPr>
                  <a:t>Local polynomial regression / </a:t>
                </a:r>
                <a:r>
                  <a:rPr lang="en-US" sz="2400" dirty="0" err="1">
                    <a:cs typeface="Times New Roman" panose="02020603050405020304" pitchFamily="18" charset="0"/>
                  </a:rPr>
                  <a:t>binscatters</a:t>
                </a:r>
                <a:endParaRPr lang="en-US" sz="2400" dirty="0">
                  <a:cs typeface="Times New Roman" panose="02020603050405020304" pitchFamily="18" charset="0"/>
                </a:endParaRPr>
              </a:p>
              <a:p>
                <a:pPr lvl="1"/>
                <a:r>
                  <a:rPr lang="en-US" sz="2400" dirty="0">
                    <a:cs typeface="Times New Roman" panose="02020603050405020304" pitchFamily="18" charset="0"/>
                  </a:rPr>
                  <a:t>Kernel-weighted regressions</a:t>
                </a:r>
              </a:p>
              <a:p>
                <a:pPr marL="457200" indent="-457200">
                  <a:buFont typeface="+mj-lt"/>
                  <a:buAutoNum type="arabicPeriod"/>
                </a:pPr>
                <a:r>
                  <a:rPr lang="en-US" sz="2400" dirty="0">
                    <a:cs typeface="Times New Roman" panose="02020603050405020304" pitchFamily="18" charset="0"/>
                  </a:rPr>
                  <a:t>Machine Learning Techniques</a:t>
                </a:r>
              </a:p>
              <a:p>
                <a:pPr lvl="1"/>
                <a:r>
                  <a:rPr lang="en-US" sz="2400" dirty="0">
                    <a:cs typeface="Times New Roman" panose="02020603050405020304" pitchFamily="18" charset="0"/>
                  </a:rPr>
                  <a:t>Random forests</a:t>
                </a:r>
              </a:p>
              <a:p>
                <a:pPr lvl="1"/>
                <a:r>
                  <a:rPr lang="en-US" sz="2400" dirty="0">
                    <a:cs typeface="Times New Roman" panose="02020603050405020304" pitchFamily="18" charset="0"/>
                  </a:rPr>
                  <a:t>Neural networks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913" t="-1305" b="-2966"/>
                </a:stretch>
              </a:blipFill>
            </p:spPr>
            <p:txBody>
              <a:bodyPr/>
              <a:lstStyle/>
              <a:p>
                <a:r>
                  <a:rPr lang="en-US">
                    <a:noFill/>
                  </a:rPr>
                  <a:t> </a:t>
                </a:r>
              </a:p>
            </p:txBody>
          </p:sp>
        </mc:Fallback>
      </mc:AlternateContent>
    </p:spTree>
    <p:extLst>
      <p:ext uri="{BB962C8B-B14F-4D97-AF65-F5344CB8AC3E}">
        <p14:creationId xmlns:p14="http://schemas.microsoft.com/office/powerpoint/2010/main" val="1285670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Vaccine Lottery in Ohio</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Recall Ohio’s vaccine lottery: </a:t>
            </a:r>
          </a:p>
          <a:p>
            <a:pPr lvl="1"/>
            <a:r>
              <a:rPr lang="en-US" sz="2400" dirty="0">
                <a:cs typeface="Times New Roman" panose="02020603050405020304" pitchFamily="18" charset="0"/>
              </a:rPr>
              <a:t>Million-USD lottery for vaccinated individuals</a:t>
            </a:r>
          </a:p>
          <a:p>
            <a:pPr lvl="1"/>
            <a:r>
              <a:rPr lang="en-US" sz="2400" dirty="0">
                <a:cs typeface="Times New Roman" panose="02020603050405020304" pitchFamily="18" charset="0"/>
              </a:rPr>
              <a:t>Announced on May 12, 2021</a:t>
            </a:r>
          </a:p>
          <a:p>
            <a:pPr lvl="1"/>
            <a:r>
              <a:rPr lang="en-US" sz="2400" dirty="0">
                <a:cs typeface="Times New Roman" panose="02020603050405020304" pitchFamily="18" charset="0"/>
              </a:rPr>
              <a:t>Lotteries drawn weekly until June 23, 2021</a:t>
            </a:r>
          </a:p>
          <a:p>
            <a:r>
              <a:rPr lang="en-US" sz="2400" dirty="0">
                <a:cs typeface="Times New Roman" panose="02020603050405020304" pitchFamily="18" charset="0"/>
              </a:rPr>
              <a:t>Main question: </a:t>
            </a:r>
            <a:r>
              <a:rPr lang="en-US" sz="2400" b="1" dirty="0">
                <a:cs typeface="Times New Roman" panose="02020603050405020304" pitchFamily="18" charset="0"/>
              </a:rPr>
              <a:t>what is the effect of this lottery on vaccination rates?</a:t>
            </a:r>
            <a:endParaRPr lang="en-US" sz="2400" dirty="0">
              <a:cs typeface="Times New Roman" panose="02020603050405020304" pitchFamily="18" charset="0"/>
            </a:endParaRPr>
          </a:p>
        </p:txBody>
      </p:sp>
    </p:spTree>
    <p:extLst>
      <p:ext uri="{BB962C8B-B14F-4D97-AF65-F5344CB8AC3E}">
        <p14:creationId xmlns:p14="http://schemas.microsoft.com/office/powerpoint/2010/main" val="599397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Vaccine Lottery in Ohio</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Recall Ohio’s vaccine lottery: </a:t>
            </a:r>
          </a:p>
          <a:p>
            <a:pPr lvl="1"/>
            <a:r>
              <a:rPr lang="en-US" sz="2400" dirty="0">
                <a:cs typeface="Times New Roman" panose="02020603050405020304" pitchFamily="18" charset="0"/>
              </a:rPr>
              <a:t>Million-USD lottery for vaccinated individuals</a:t>
            </a:r>
          </a:p>
          <a:p>
            <a:pPr lvl="1"/>
            <a:r>
              <a:rPr lang="en-US" sz="2400" dirty="0">
                <a:cs typeface="Times New Roman" panose="02020603050405020304" pitchFamily="18" charset="0"/>
              </a:rPr>
              <a:t>Announced on May 12, 2021</a:t>
            </a:r>
          </a:p>
          <a:p>
            <a:pPr lvl="1"/>
            <a:r>
              <a:rPr lang="en-US" sz="2400" dirty="0">
                <a:cs typeface="Times New Roman" panose="02020603050405020304" pitchFamily="18" charset="0"/>
              </a:rPr>
              <a:t>Lotteries drawn weekly until June 23, 2021</a:t>
            </a:r>
          </a:p>
          <a:p>
            <a:r>
              <a:rPr lang="en-US" sz="2400" dirty="0">
                <a:cs typeface="Times New Roman" panose="02020603050405020304" pitchFamily="18" charset="0"/>
              </a:rPr>
              <a:t>Main question: </a:t>
            </a:r>
            <a:r>
              <a:rPr lang="en-US" sz="2400" b="1" dirty="0">
                <a:cs typeface="Times New Roman" panose="02020603050405020304" pitchFamily="18" charset="0"/>
              </a:rPr>
              <a:t>what is the effect of this lottery on vaccination rates?</a:t>
            </a:r>
          </a:p>
          <a:p>
            <a:r>
              <a:rPr lang="en-US" sz="2400" b="1" dirty="0">
                <a:cs typeface="Times New Roman" panose="02020603050405020304" pitchFamily="18" charset="0"/>
              </a:rPr>
              <a:t>Main problem: </a:t>
            </a:r>
            <a:r>
              <a:rPr lang="en-US" sz="2400" dirty="0">
                <a:cs typeface="Times New Roman" panose="02020603050405020304" pitchFamily="18" charset="0"/>
              </a:rPr>
              <a:t>which state should we use as Ohio’s potential outcome? </a:t>
            </a:r>
          </a:p>
          <a:p>
            <a:pPr lvl="1"/>
            <a:r>
              <a:rPr lang="en-US" sz="2400" dirty="0">
                <a:cs typeface="Times New Roman" panose="02020603050405020304" pitchFamily="18" charset="0"/>
              </a:rPr>
              <a:t>Neighboring states? </a:t>
            </a:r>
          </a:p>
          <a:p>
            <a:pPr lvl="1"/>
            <a:r>
              <a:rPr lang="en-US" sz="2400" dirty="0">
                <a:cs typeface="Times New Roman" panose="02020603050405020304" pitchFamily="18" charset="0"/>
              </a:rPr>
              <a:t>Full US? </a:t>
            </a:r>
          </a:p>
          <a:p>
            <a:r>
              <a:rPr lang="en-US" sz="2400" dirty="0">
                <a:cs typeface="Times New Roman" panose="02020603050405020304" pitchFamily="18" charset="0"/>
              </a:rPr>
              <a:t>Another (canonical example): Abadie, Diamond, &amp; </a:t>
            </a:r>
            <a:r>
              <a:rPr lang="en-US" sz="2400" dirty="0" err="1">
                <a:cs typeface="Times New Roman" panose="02020603050405020304" pitchFamily="18" charset="0"/>
              </a:rPr>
              <a:t>Hainmueller</a:t>
            </a:r>
            <a:r>
              <a:rPr lang="en-US" sz="2400" dirty="0">
                <a:cs typeface="Times New Roman" panose="02020603050405020304" pitchFamily="18" charset="0"/>
              </a:rPr>
              <a:t>. 2010. </a:t>
            </a:r>
          </a:p>
          <a:p>
            <a:pPr marL="0"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2179453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Ohio Vaccination Rates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000" dirty="0">
              <a:cs typeface="Times New Roman" panose="02020603050405020304" pitchFamily="18" charset="0"/>
            </a:endParaRPr>
          </a:p>
        </p:txBody>
      </p:sp>
      <p:pic>
        <p:nvPicPr>
          <p:cNvPr id="6" name="Picture 5">
            <a:extLst>
              <a:ext uri="{FF2B5EF4-FFF2-40B4-BE49-F238E27FC236}">
                <a16:creationId xmlns:a16="http://schemas.microsoft.com/office/drawing/2014/main" id="{3A486641-6FD1-46FD-FA96-278B011CF8FB}"/>
              </a:ext>
            </a:extLst>
          </p:cNvPr>
          <p:cNvPicPr>
            <a:picLocks noChangeAspect="1"/>
          </p:cNvPicPr>
          <p:nvPr/>
        </p:nvPicPr>
        <p:blipFill>
          <a:blip r:embed="rId3"/>
          <a:stretch>
            <a:fillRect/>
          </a:stretch>
        </p:blipFill>
        <p:spPr>
          <a:xfrm>
            <a:off x="838200" y="955480"/>
            <a:ext cx="9144000" cy="5736364"/>
          </a:xfrm>
          <a:prstGeom prst="rect">
            <a:avLst/>
          </a:prstGeom>
        </p:spPr>
      </p:pic>
    </p:spTree>
    <p:extLst>
      <p:ext uri="{BB962C8B-B14F-4D97-AF65-F5344CB8AC3E}">
        <p14:creationId xmlns:p14="http://schemas.microsoft.com/office/powerpoint/2010/main" val="448474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1: Selection of “Donor Pool” &amp; Matching Variables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210800" cy="5141388"/>
          </a:xfrm>
        </p:spPr>
        <p:txBody>
          <a:bodyPr>
            <a:noAutofit/>
          </a:bodyPr>
          <a:lstStyle/>
          <a:p>
            <a:pPr marL="0" indent="0">
              <a:buNone/>
            </a:pPr>
            <a:r>
              <a:rPr lang="en-US" sz="2400" dirty="0">
                <a:cs typeface="Times New Roman" panose="02020603050405020304" pitchFamily="18" charset="0"/>
              </a:rPr>
              <a:t>To get around the problem: </a:t>
            </a:r>
            <a:r>
              <a:rPr lang="en-US" sz="2400" b="1" dirty="0">
                <a:solidFill>
                  <a:schemeClr val="accent2">
                    <a:lumMod val="75000"/>
                  </a:schemeClr>
                </a:solidFill>
                <a:cs typeface="Times New Roman" panose="02020603050405020304" pitchFamily="18" charset="0"/>
              </a:rPr>
              <a:t>throw in the kitchen sink! (this time it’s okay)</a:t>
            </a:r>
          </a:p>
          <a:p>
            <a:r>
              <a:rPr lang="en-US" sz="2400" dirty="0">
                <a:cs typeface="Times New Roman" panose="02020603050405020304" pitchFamily="18" charset="0"/>
              </a:rPr>
              <a:t>Main advantage: data-driven way to construct weighted average </a:t>
            </a:r>
          </a:p>
          <a:p>
            <a:pPr lvl="1"/>
            <a:r>
              <a:rPr lang="en-US" sz="2400" dirty="0">
                <a:cs typeface="Times New Roman" panose="02020603050405020304" pitchFamily="18" charset="0"/>
              </a:rPr>
              <a:t>Researcher doesn’t choose weights</a:t>
            </a:r>
          </a:p>
          <a:p>
            <a:r>
              <a:rPr lang="en-US" sz="2400" dirty="0">
                <a:cs typeface="Times New Roman" panose="02020603050405020304" pitchFamily="18" charset="0"/>
              </a:rPr>
              <a:t>Researcher chooses: </a:t>
            </a:r>
          </a:p>
          <a:p>
            <a:pPr marL="731520" lvl="1" indent="-457200">
              <a:buFont typeface="+mj-lt"/>
              <a:buAutoNum type="arabicPeriod"/>
            </a:pPr>
            <a:r>
              <a:rPr lang="en-US" sz="2400" b="1" dirty="0">
                <a:cs typeface="Times New Roman" panose="02020603050405020304" pitchFamily="18" charset="0"/>
              </a:rPr>
              <a:t>Donor pool</a:t>
            </a:r>
            <a:r>
              <a:rPr lang="en-US" sz="2400" dirty="0">
                <a:cs typeface="Times New Roman" panose="02020603050405020304" pitchFamily="18" charset="0"/>
              </a:rPr>
              <a:t>: possible states for control group                                   (algorithm may assign weight 0)</a:t>
            </a:r>
          </a:p>
          <a:p>
            <a:pPr marL="731520" lvl="1" indent="-457200">
              <a:buFont typeface="+mj-lt"/>
              <a:buAutoNum type="arabicPeriod"/>
            </a:pPr>
            <a:r>
              <a:rPr lang="en-US" sz="2400" b="1" dirty="0">
                <a:cs typeface="Times New Roman" panose="02020603050405020304" pitchFamily="18" charset="0"/>
              </a:rPr>
              <a:t>Matching variables: </a:t>
            </a:r>
            <a:r>
              <a:rPr lang="en-US" sz="2400" dirty="0">
                <a:cs typeface="Times New Roman" panose="02020603050405020304" pitchFamily="18" charset="0"/>
              </a:rPr>
              <a:t>should include pre-treatment trends + any other covariates</a:t>
            </a:r>
          </a:p>
          <a:p>
            <a:pPr marL="731520" lvl="1" indent="-457200">
              <a:buFont typeface="+mj-lt"/>
              <a:buAutoNum type="arabicPeriod"/>
            </a:pPr>
            <a:r>
              <a:rPr lang="en-US" sz="2400" dirty="0">
                <a:cs typeface="Times New Roman" panose="02020603050405020304" pitchFamily="18" charset="0"/>
              </a:rPr>
              <a:t>McClelland and Gault has a nice guide to how to implement this</a:t>
            </a:r>
          </a:p>
          <a:p>
            <a:pPr marL="731520" lvl="1" indent="-457200">
              <a:buFont typeface="+mj-lt"/>
              <a:buAutoNum type="arabicPeriod"/>
            </a:pPr>
            <a:endParaRPr lang="en-US" sz="2400" dirty="0">
              <a:cs typeface="Times New Roman" panose="02020603050405020304" pitchFamily="18" charset="0"/>
            </a:endParaRPr>
          </a:p>
        </p:txBody>
      </p:sp>
    </p:spTree>
    <p:extLst>
      <p:ext uri="{BB962C8B-B14F-4D97-AF65-F5344CB8AC3E}">
        <p14:creationId xmlns:p14="http://schemas.microsoft.com/office/powerpoint/2010/main" val="131892169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6110</TotalTime>
  <Words>3918</Words>
  <Application>Microsoft Office PowerPoint</Application>
  <PresentationFormat>Widescreen</PresentationFormat>
  <Paragraphs>382</Paragraphs>
  <Slides>55</Slides>
  <Notes>54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55</vt:i4>
      </vt:variant>
    </vt:vector>
  </HeadingPairs>
  <TitlesOfParts>
    <vt:vector size="66" baseType="lpstr">
      <vt:lpstr>Arial</vt:lpstr>
      <vt:lpstr>Calibri</vt:lpstr>
      <vt:lpstr>Cambria Math</vt:lpstr>
      <vt:lpstr>Century Schoolbook</vt:lpstr>
      <vt:lpstr>Graphik @FontFace</vt:lpstr>
      <vt:lpstr>Lato</vt:lpstr>
      <vt:lpstr>Roboto</vt:lpstr>
      <vt:lpstr>Source Sans Pro</vt:lpstr>
      <vt:lpstr>Times New Roman</vt:lpstr>
      <vt:lpstr>Wingdings 2</vt:lpstr>
      <vt:lpstr>View</vt:lpstr>
      <vt:lpstr>Health Econometrics I </vt:lpstr>
      <vt:lpstr>Last Time: Difference-in-Differences</vt:lpstr>
      <vt:lpstr>Synthetic Controls </vt:lpstr>
      <vt:lpstr>What are we DIDing? </vt:lpstr>
      <vt:lpstr>What are we DIDing? </vt:lpstr>
      <vt:lpstr>Example: Vaccine Lottery in Ohio</vt:lpstr>
      <vt:lpstr>Example: Vaccine Lottery in Ohio</vt:lpstr>
      <vt:lpstr>Example: Ohio Vaccination Rates</vt:lpstr>
      <vt:lpstr>Step 1: Selection of “Donor Pool” &amp; Matching Variables</vt:lpstr>
      <vt:lpstr>Step 1: Selection of “Donor Pool” &amp; Matching Variables</vt:lpstr>
      <vt:lpstr>Step 2: Construction of Synthetic Ohio</vt:lpstr>
      <vt:lpstr>Step 2: Construction of Synthetic Ohio</vt:lpstr>
      <vt:lpstr>Step 2: Construction of Synthetic Ohio</vt:lpstr>
      <vt:lpstr>Step 2: Construction of Synthetic Ohio</vt:lpstr>
      <vt:lpstr>Results: OH vs. Synthetic OH</vt:lpstr>
      <vt:lpstr>Results: OH vs. Synthetic OH</vt:lpstr>
      <vt:lpstr>Results: OH vs. Synthetic OH</vt:lpstr>
      <vt:lpstr>Estimation: What did the policy accomplish?</vt:lpstr>
      <vt:lpstr>Inference: Are these results significant?</vt:lpstr>
      <vt:lpstr>Inference: Are these results significant?</vt:lpstr>
      <vt:lpstr>Inference: Are these results significant?</vt:lpstr>
      <vt:lpstr>From Figure to Test Statistic: Are the results significant?</vt:lpstr>
      <vt:lpstr>Synthetic Control in Practice</vt:lpstr>
      <vt:lpstr>Additional Help</vt:lpstr>
      <vt:lpstr>Quantile Regression</vt:lpstr>
      <vt:lpstr>When can the average treatment effect be misleading?</vt:lpstr>
      <vt:lpstr>When can the average treatment effect be misleading?</vt:lpstr>
      <vt:lpstr>When can the average treatment effect be misleading?</vt:lpstr>
      <vt:lpstr>When can the average treatment effect be misleading?</vt:lpstr>
      <vt:lpstr>What should we do instead?</vt:lpstr>
      <vt:lpstr>How can we measure heterogeneous treatment effects?</vt:lpstr>
      <vt:lpstr>How can we measure heterogeneous treatment effects?</vt:lpstr>
      <vt:lpstr>Methods for heterogeneous treatment effects</vt:lpstr>
      <vt:lpstr>PowerPoint Presentation</vt:lpstr>
      <vt:lpstr>PowerPoint Presentation</vt:lpstr>
      <vt:lpstr>Quantile Regression: Distributional Effects</vt:lpstr>
      <vt:lpstr>Quantile Regression: Distributional Effects</vt:lpstr>
      <vt:lpstr>Quantile Regression: Distributional Effects</vt:lpstr>
      <vt:lpstr>Performing &amp; Interpreting Quantile Regression</vt:lpstr>
      <vt:lpstr>Effect of Medical Expenditure Risk on Financial Strain</vt:lpstr>
      <vt:lpstr>How does Medicare coverage affect mean spending?</vt:lpstr>
      <vt:lpstr>How does Medicare coverage affect other quantiles of spending?</vt:lpstr>
      <vt:lpstr>How does Medicare coverage affect other quantiles of spending?</vt:lpstr>
      <vt:lpstr>What about effects on financial risk?</vt:lpstr>
      <vt:lpstr>What about effects on financial risk?</vt:lpstr>
      <vt:lpstr>Nonparametric and  Conditional Density Estimation</vt:lpstr>
      <vt:lpstr>Nonparametric Estimation (an introduction)</vt:lpstr>
      <vt:lpstr>Nonparametric Estimation (an introduction)</vt:lpstr>
      <vt:lpstr>A “Simple” Implementation: Local Polynomial Regression</vt:lpstr>
      <vt:lpstr>Nonparametric Estimation in Practice</vt:lpstr>
      <vt:lpstr>Conditional Density Estimation</vt:lpstr>
      <vt:lpstr>Conditional Density Estimation</vt:lpstr>
      <vt:lpstr>Random Forests</vt:lpstr>
      <vt:lpstr>Neural Networks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551</cp:revision>
  <dcterms:created xsi:type="dcterms:W3CDTF">2011-01-10T00:42:42Z</dcterms:created>
  <dcterms:modified xsi:type="dcterms:W3CDTF">2022-11-18T20:05:51Z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