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5"/>
  </p:notesMasterIdLst>
  <p:sldIdLst>
    <p:sldId id="256" r:id="rId2"/>
    <p:sldId id="629" r:id="rId3"/>
    <p:sldId id="679" r:id="rId4"/>
    <p:sldId id="398" r:id="rId5"/>
    <p:sldId id="682" r:id="rId6"/>
    <p:sldId id="699" r:id="rId7"/>
    <p:sldId id="700" r:id="rId8"/>
    <p:sldId id="701" r:id="rId9"/>
    <p:sldId id="702" r:id="rId10"/>
    <p:sldId id="703" r:id="rId11"/>
    <p:sldId id="704" r:id="rId12"/>
    <p:sldId id="707" r:id="rId13"/>
    <p:sldId id="706" r:id="rId14"/>
    <p:sldId id="705" r:id="rId15"/>
    <p:sldId id="672" r:id="rId16"/>
    <p:sldId id="676" r:id="rId17"/>
    <p:sldId id="717" r:id="rId18"/>
    <p:sldId id="677" r:id="rId19"/>
    <p:sldId id="718" r:id="rId20"/>
    <p:sldId id="708" r:id="rId21"/>
    <p:sldId id="709" r:id="rId22"/>
    <p:sldId id="712" r:id="rId23"/>
    <p:sldId id="713" r:id="rId24"/>
    <p:sldId id="714" r:id="rId25"/>
    <p:sldId id="715" r:id="rId26"/>
    <p:sldId id="716" r:id="rId27"/>
    <p:sldId id="675" r:id="rId28"/>
    <p:sldId id="683" r:id="rId29"/>
    <p:sldId id="684" r:id="rId30"/>
    <p:sldId id="685" r:id="rId31"/>
    <p:sldId id="686" r:id="rId32"/>
    <p:sldId id="687" r:id="rId33"/>
    <p:sldId id="688" r:id="rId34"/>
    <p:sldId id="690" r:id="rId35"/>
    <p:sldId id="689" r:id="rId36"/>
    <p:sldId id="694" r:id="rId37"/>
    <p:sldId id="691" r:id="rId38"/>
    <p:sldId id="695" r:id="rId39"/>
    <p:sldId id="692" r:id="rId40"/>
    <p:sldId id="696" r:id="rId41"/>
    <p:sldId id="697" r:id="rId42"/>
    <p:sldId id="693" r:id="rId43"/>
    <p:sldId id="673" r:id="rId44"/>
    <p:sldId id="681" r:id="rId45"/>
    <p:sldId id="719" r:id="rId46"/>
    <p:sldId id="720" r:id="rId47"/>
    <p:sldId id="721" r:id="rId48"/>
    <p:sldId id="722" r:id="rId49"/>
    <p:sldId id="680" r:id="rId50"/>
    <p:sldId id="698" r:id="rId51"/>
    <p:sldId id="723" r:id="rId52"/>
    <p:sldId id="671" r:id="rId53"/>
    <p:sldId id="678" r:id="rId54"/>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895" autoAdjust="0"/>
  </p:normalViewPr>
  <p:slideViewPr>
    <p:cSldViewPr>
      <p:cViewPr varScale="1">
        <p:scale>
          <a:sx n="96" d="100"/>
          <a:sy n="96" d="100"/>
        </p:scale>
        <p:origin x="1152" y="8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10/17/2022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include people with an old dx (e.g., depression) who filled a prescription, visited a GP, or went to the hospital for an unrelated issue – is that what we want to capture? The authors answer yes (because we care about flare-ups), but you could also reasonably argue that no, we only care about new onset (or some flareups, but which?) </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2605072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DAG – are we really getting the causal impact of infection to long covid? Maybe, but we haven’t closed back door, nor do we know that these </a:t>
            </a:r>
            <a:r>
              <a:rPr lang="en-US" dirty="0" err="1"/>
              <a:t>dx’s</a:t>
            </a:r>
            <a:r>
              <a:rPr lang="en-US" dirty="0"/>
              <a:t> are long covid (e.g., do we care about insomnia as a problem? Do we care about flare ups)</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3786518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still matching only to the fully healthy group. But there are 80 million patients, surely we can pick a better match than that?</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992889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we’re matching not to the people with no health event, but to people with influenza (or broken bone, etc.). Differences are much smaller! You have to go to the online appendix to even find this! That already says something about the messaging of this article (plus the fact that curves are different, axis are shrunk, etc.). What is the takeaway? </a:t>
            </a:r>
            <a:r>
              <a:rPr lang="en-US" b="0" i="0" dirty="0">
                <a:solidFill>
                  <a:srgbClr val="0F1419"/>
                </a:solidFill>
                <a:effectLst/>
                <a:latin typeface="TwitterChirp"/>
              </a:rPr>
              <a:t>About 8% of the control cohorts had any new diagnosis of any of the issues assessed in this paper, compared to around 13% of the people infected with COVID-19.</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2837175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1" dirty="0">
                <a:solidFill>
                  <a:schemeClr val="accent2">
                    <a:lumMod val="75000"/>
                  </a:schemeClr>
                </a:solidFill>
              </a:rPr>
              <a:t>They all are! For different things. </a:t>
            </a:r>
            <a:r>
              <a:rPr lang="en-CA" sz="1200" b="0" dirty="0">
                <a:solidFill>
                  <a:schemeClr val="accent2">
                    <a:lumMod val="75000"/>
                  </a:schemeClr>
                </a:solidFill>
              </a:rPr>
              <a:t>What’s your policy context? What’s the threshold for economic significance (even 5% is not trivial)? </a:t>
            </a:r>
          </a:p>
          <a:p>
            <a:endParaRPr lang="en-CA" sz="1200" b="0" dirty="0">
              <a:solidFill>
                <a:schemeClr val="accent2">
                  <a:lumMod val="75000"/>
                </a:schemeClr>
              </a:solidFill>
            </a:endParaRPr>
          </a:p>
          <a:p>
            <a:r>
              <a:rPr lang="en-CA" sz="1200" b="0" dirty="0">
                <a:solidFill>
                  <a:schemeClr val="accent2">
                    <a:lumMod val="75000"/>
                  </a:schemeClr>
                </a:solidFill>
              </a:rPr>
              <a:t>These are all things you need to think carefully about and be honest about in a paper. Why is your headline figure what it is? Why did you bury that figure in an online appendix? How will other researchers interpret your results when they cite you? How will the media cite you? Is that what you want?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678127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framework of remixing and thinking about your </a:t>
            </a:r>
            <a:r>
              <a:rPr lang="en-US" dirty="0" err="1"/>
              <a:t>estimand</a:t>
            </a:r>
            <a:r>
              <a:rPr lang="en-US" dirty="0"/>
              <a:t> in mind, let’s talk about how to pick a research design?</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1085293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8088823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3947675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29818081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develop an intuition for this over time. Talk to lots of people about your thoughts!</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4126975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5226415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a model may require some calculus to solve it, but provides useful insights into relative comparative statics, what the real parameter of interest is (hint: usually a first/second derivative). Can embed these even further into a structural approach (more on this in a separate course, if there is demand?)</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148368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be scared of regression equations – in fact, formalizing them will help you see threats to identification and improve your estimation approach. </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2215624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“Mere description” in </a:t>
            </a:r>
            <a:r>
              <a:rPr lang="en-US"/>
              <a:t>the folder. Even </a:t>
            </a:r>
            <a:r>
              <a:rPr lang="en-US" dirty="0"/>
              <a:t>though we’re after a causal pathway, a solid set of descriptive stats (or better, a </a:t>
            </a:r>
            <a:r>
              <a:rPr lang="en-US" dirty="0" err="1"/>
              <a:t>singl</a:t>
            </a:r>
            <a:r>
              <a:rPr lang="en-US" dirty="0"/>
              <a:t> descriptive figure that tells your story) helps you to sell your work before it begins. By </a:t>
            </a:r>
            <a:r>
              <a:rPr lang="en-US" dirty="0" err="1"/>
              <a:t>descriptives</a:t>
            </a:r>
            <a:r>
              <a:rPr lang="en-US" dirty="0"/>
              <a:t> we mean just looking at patterns in the data, not trying to recover causal pathways. </a:t>
            </a:r>
          </a:p>
          <a:p>
            <a:endParaRPr lang="en-US" dirty="0"/>
          </a:p>
          <a:p>
            <a:r>
              <a:rPr lang="en-US" dirty="0"/>
              <a:t>Example: donut hole in Medicare (subsidies before/after a region, but a middle part where you have to pay 100% of expenses) (</a:t>
            </a:r>
            <a:r>
              <a:rPr lang="en-US" dirty="0" err="1"/>
              <a:t>Einav</a:t>
            </a:r>
            <a:r>
              <a:rPr lang="en-US" dirty="0"/>
              <a:t>, Finkelstein, and </a:t>
            </a:r>
            <a:r>
              <a:rPr lang="en-US" dirty="0" err="1"/>
              <a:t>Schrimpf</a:t>
            </a:r>
            <a:r>
              <a:rPr lang="en-US" dirty="0"/>
              <a:t> 2015)</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14571003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variation is bunching at the kink of the donut hole</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663145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variation is bunching at the kink of the donut hole</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21599607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show that consumers respond before the end of the year, but less than they do at the end of the year (so consumers aren’t fully forward looking). The </a:t>
            </a:r>
            <a:r>
              <a:rPr lang="en-US" dirty="0" err="1"/>
              <a:t>descriptives</a:t>
            </a:r>
            <a:r>
              <a:rPr lang="en-US" dirty="0"/>
              <a:t> provide evidence of a kink, but don’t allow you to quantify it without a causal model – ding </a:t>
            </a:r>
            <a:r>
              <a:rPr lang="en-US" dirty="0" err="1"/>
              <a:t>ding</a:t>
            </a:r>
            <a:r>
              <a:rPr lang="en-US" dirty="0"/>
              <a:t> </a:t>
            </a:r>
            <a:r>
              <a:rPr lang="en-US" dirty="0" err="1"/>
              <a:t>ding</a:t>
            </a:r>
            <a:r>
              <a:rPr lang="en-US" dirty="0"/>
              <a:t> you have a paper!</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19999251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are we looking at in this case? Seniors with Part D coverage – does that expand to other populations? Maybe, maybe not. </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36709544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people say synthetic control, but I like the plural – reminds me of the construction of the control group</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35923333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30845400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Clean code saves you and your collaborators time! You will always make a mistake while coding -- what makes good programmers great is their ability to quickly identify and correct mistakes. </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3551894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Watch part 3 for sure, maybe also part 2?</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20610611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Clean code saves you and your collaborators time! You will always make a mistake while coding -- what makes good programmers great is their ability to quickly identify and correct mistakes. </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26356930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You should have a single script that runs all of your chunks from beginning to end – this is for reproducibility and efficiency (it’s like showing your work)</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17621636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Use collaborative software that tracks versions of your code! easily undo changes, test out new specifications, and more</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42046122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000000"/>
                </a:solidFill>
                <a:effectLst/>
                <a:latin typeface="Fira Sans" panose="020B0503050000020004" pitchFamily="34" charset="0"/>
              </a:rPr>
              <a:t>e.g. A dishwasher -- all I need to know is how to put dirty dishes in and which button, not how the electrical wiring works. Define a function once also makes it more reliable if you use it multiple times. You should abstract to eliminate redundancy and improve clarity (but not otherwise – can make code impenetrable!) </a:t>
            </a:r>
          </a:p>
          <a:p>
            <a:pPr algn="l">
              <a:buFont typeface="Arial" panose="020B0604020202020204" pitchFamily="34" charset="0"/>
              <a:buNone/>
            </a:pPr>
            <a:endParaRPr lang="en-US" b="0" i="0" dirty="0">
              <a:solidFill>
                <a:srgbClr val="000000"/>
              </a:solidFill>
              <a:effectLst/>
              <a:latin typeface="Fira Sans" panose="020B0503050000020004" pitchFamily="34" charset="0"/>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2761731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000000"/>
                </a:solidFill>
                <a:effectLst/>
                <a:latin typeface="Fira Sans" panose="020B0503050000020004" pitchFamily="34" charset="0"/>
              </a:rPr>
              <a:t>Now if I need to adjust the </a:t>
            </a:r>
            <a:r>
              <a:rPr lang="en-US" dirty="0"/>
              <a:t>constructor()</a:t>
            </a:r>
            <a:r>
              <a:rPr lang="en-US" b="0" i="0" dirty="0">
                <a:solidFill>
                  <a:srgbClr val="000000"/>
                </a:solidFill>
                <a:effectLst/>
                <a:latin typeface="Fira Sans" panose="020B0503050000020004" pitchFamily="34" charset="0"/>
              </a:rPr>
              <a:t> function, I only have to modify one line of code instead of three. This approach also minimizes typos in copy-pasting lines that are largely similar.</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7428999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Use names that people can understand (make code readable). Of course, don’t document if you aren’t going to update the documentation!</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31531485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US" b="0" i="0" dirty="0">
              <a:solidFill>
                <a:srgbClr val="000000"/>
              </a:solidFill>
              <a:effectLst/>
              <a:latin typeface="Fira Sans" panose="020B0503050000020004" pitchFamily="34" charset="0"/>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9740109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Coding is time intensive, and too many breaks or a strained/tired mental state will come back to bite you</a:t>
            </a:r>
          </a:p>
          <a:p>
            <a:pPr algn="l">
              <a:buFont typeface="Arial" panose="020B0604020202020204" pitchFamily="34" charset="0"/>
              <a:buChar char="•"/>
            </a:pPr>
            <a:r>
              <a:rPr lang="en-US" b="0" i="0" dirty="0">
                <a:solidFill>
                  <a:srgbClr val="000000"/>
                </a:solidFill>
                <a:effectLst/>
                <a:latin typeface="Fira Sans" panose="020B0503050000020004" pitchFamily="34" charset="0"/>
              </a:rPr>
              <a:t>Schedule long blocks of time (1.5 hours - 3 hours) to work on coding where you eliminate distractions (email, social media, etc.)</a:t>
            </a:r>
          </a:p>
          <a:p>
            <a:pPr algn="l">
              <a:buFont typeface="Arial" panose="020B0604020202020204" pitchFamily="34" charset="0"/>
              <a:buChar char="•"/>
            </a:pPr>
            <a:r>
              <a:rPr lang="en-US" b="0" i="0" dirty="0">
                <a:solidFill>
                  <a:srgbClr val="000000"/>
                </a:solidFill>
                <a:effectLst/>
                <a:latin typeface="Fira Sans" panose="020B0503050000020004" pitchFamily="34" charset="0"/>
              </a:rPr>
              <a:t>Stop coding when you feel that your focus or energy is dissipating</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18177144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Trello is a great organizer for tasks. Don’t use email/slack, but rather a shared space just for the project. Another good one is </a:t>
            </a:r>
            <a:r>
              <a:rPr lang="en-US" b="0" i="0" dirty="0" err="1">
                <a:solidFill>
                  <a:srgbClr val="000000"/>
                </a:solidFill>
                <a:effectLst/>
                <a:latin typeface="Fira Sans" panose="020B0503050000020004" pitchFamily="34" charset="0"/>
              </a:rPr>
              <a:t>Github</a:t>
            </a:r>
            <a:r>
              <a:rPr lang="en-US" b="0" i="0" dirty="0">
                <a:solidFill>
                  <a:srgbClr val="000000"/>
                </a:solidFill>
                <a:effectLst/>
                <a:latin typeface="Fira Sans" panose="020B0503050000020004" pitchFamily="34" charset="0"/>
              </a:rPr>
              <a:t> Issues. </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3332070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latin typeface="Fira Sans" panose="020B0503050000020004" pitchFamily="34" charset="0"/>
              </a:rPr>
              <a:t>Test-driven development (TDD) consists of a suite of tools for writing code that can be automatically tested</a:t>
            </a:r>
          </a:p>
          <a:p>
            <a:pPr algn="l">
              <a:buFont typeface="Arial" panose="020B0604020202020204" pitchFamily="34" charset="0"/>
              <a:buChar char="•"/>
            </a:pPr>
            <a:r>
              <a:rPr lang="en-US" b="1" i="0" dirty="0">
                <a:solidFill>
                  <a:srgbClr val="841617"/>
                </a:solidFill>
                <a:effectLst/>
                <a:latin typeface="Fira Sans" panose="020B0503050000020004" pitchFamily="34" charset="0"/>
              </a:rPr>
              <a:t>Unit testing: </a:t>
            </a:r>
            <a:r>
              <a:rPr lang="en-US" b="0" i="0" dirty="0">
                <a:solidFill>
                  <a:srgbClr val="841617"/>
                </a:solidFill>
                <a:effectLst/>
                <a:latin typeface="Fira Sans" panose="020B0503050000020004" pitchFamily="34" charset="0"/>
              </a:rPr>
              <a:t>checking that each piece of code works as you move through the structure. I recommend the </a:t>
            </a:r>
            <a:r>
              <a:rPr lang="en-US" b="0" i="0" dirty="0" err="1">
                <a:solidFill>
                  <a:srgbClr val="841617"/>
                </a:solidFill>
                <a:effectLst/>
                <a:latin typeface="Fira Sans" panose="020B0503050000020004" pitchFamily="34" charset="0"/>
              </a:rPr>
              <a:t>testthat</a:t>
            </a:r>
            <a:r>
              <a:rPr lang="en-US" b="0" i="0" dirty="0">
                <a:solidFill>
                  <a:srgbClr val="841617"/>
                </a:solidFill>
                <a:effectLst/>
                <a:latin typeface="Fira Sans" panose="020B0503050000020004" pitchFamily="34" charset="0"/>
              </a:rPr>
              <a:t> package for this</a:t>
            </a:r>
            <a:endParaRPr lang="en-US" b="1" i="0" dirty="0">
              <a:solidFill>
                <a:srgbClr val="841617"/>
              </a:solidFill>
              <a:effectLst/>
              <a:latin typeface="Fira Sans" panose="020B0503050000020004" pitchFamily="34" charset="0"/>
            </a:endParaRPr>
          </a:p>
          <a:p>
            <a:pPr algn="l">
              <a:buFont typeface="Arial" panose="020B0604020202020204" pitchFamily="34" charset="0"/>
              <a:buChar char="•"/>
            </a:pPr>
            <a:r>
              <a:rPr lang="en-US" b="1" i="0" dirty="0">
                <a:solidFill>
                  <a:srgbClr val="841617"/>
                </a:solidFill>
                <a:effectLst/>
                <a:latin typeface="Fira Sans" panose="020B0503050000020004" pitchFamily="34" charset="0"/>
              </a:rPr>
              <a:t>Profiling: </a:t>
            </a:r>
            <a:r>
              <a:rPr lang="en-US" b="0" i="0" dirty="0">
                <a:solidFill>
                  <a:srgbClr val="841617"/>
                </a:solidFill>
                <a:effectLst/>
                <a:latin typeface="Fira Sans" panose="020B0503050000020004" pitchFamily="34" charset="0"/>
              </a:rPr>
              <a:t>how many resources does it take to run my code? Can I speed things up, make it faster, etc.? </a:t>
            </a:r>
            <a:endParaRPr lang="en-US" b="1" i="0" dirty="0">
              <a:solidFill>
                <a:srgbClr val="841617"/>
              </a:solidFill>
              <a:effectLst/>
              <a:latin typeface="Fira Sans" panose="020B0503050000020004" pitchFamily="34" charset="0"/>
            </a:endParaRPr>
          </a:p>
          <a:p>
            <a:pPr algn="l">
              <a:buFont typeface="Arial" panose="020B0604020202020204" pitchFamily="34" charset="0"/>
              <a:buChar char="•"/>
            </a:pPr>
            <a:r>
              <a:rPr lang="en-US" b="1" i="0" dirty="0">
                <a:solidFill>
                  <a:srgbClr val="841617"/>
                </a:solidFill>
                <a:effectLst/>
                <a:latin typeface="Fira Sans" panose="020B0503050000020004" pitchFamily="34" charset="0"/>
              </a:rPr>
              <a:t>Refactoring: </a:t>
            </a:r>
            <a:r>
              <a:rPr lang="en-US" b="0" i="0" dirty="0">
                <a:solidFill>
                  <a:srgbClr val="841617"/>
                </a:solidFill>
                <a:effectLst/>
                <a:latin typeface="Fira Sans" panose="020B0503050000020004" pitchFamily="34" charset="0"/>
              </a:rPr>
              <a:t>can I make the code more readable / less redundant?</a:t>
            </a:r>
            <a:endParaRPr lang="en-US" b="0" i="0" dirty="0">
              <a:solidFill>
                <a:srgbClr val="000000"/>
              </a:solidFill>
              <a:effectLst/>
              <a:latin typeface="Fira Sans" panose="020B0503050000020004" pitchFamily="34" charset="0"/>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4234906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important things to remember from this course – what is your </a:t>
            </a:r>
            <a:r>
              <a:rPr lang="en-US" dirty="0" err="1"/>
              <a:t>estimand</a:t>
            </a:r>
            <a:r>
              <a:rPr lang="en-US" dirty="0"/>
              <a:t>, and is it useful? How? We need to be good stewards of our data and research, and talk </a:t>
            </a:r>
            <a:r>
              <a:rPr lang="en-US" i="1" dirty="0"/>
              <a:t>accurately </a:t>
            </a:r>
            <a:r>
              <a:rPr lang="en-US" i="0" dirty="0"/>
              <a:t>about how our research designs give us causal pathways.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33660952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latin typeface="Fira Sans" panose="020B0503050000020004" pitchFamily="34" charset="0"/>
              </a:rPr>
              <a:t>Suppose we have a function like this – we want to make sure that the function works for a set of values</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19581215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latin typeface="Fira Sans" panose="020B0503050000020004" pitchFamily="34" charset="0"/>
              </a:rPr>
              <a:t>This package will test that!</a:t>
            </a:r>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25944937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Some people literally mean pair programming as in two people writing code together (one writes, another reviews simultaneously). But at any case, more than one set of eyes should look over all code (it’s definitely a learned skill to read code)</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16314900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people say synthetic control, but I like the plural – reminds me of the construction of the control group</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36326587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Figures are </a:t>
            </a:r>
            <a:r>
              <a:rPr lang="en-US" b="1" dirty="0"/>
              <a:t>the most important thing </a:t>
            </a:r>
            <a:r>
              <a:rPr lang="en-US" b="0" dirty="0"/>
              <a:t>about a paper – no, really. I think this is why TWFE took off more than anything else – the figures. </a:t>
            </a:r>
            <a:r>
              <a:rPr lang="en-US" dirty="0"/>
              <a:t>Read this article in </a:t>
            </a:r>
            <a:r>
              <a:rPr lang="en-US" dirty="0" err="1"/>
              <a:t>Github</a:t>
            </a:r>
            <a:r>
              <a:rPr lang="en-US" dirty="0"/>
              <a:t> repo. How does the data viz stack up to some of these principles</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41818086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some problems with this? This graph is super easy to make in R – but it pays to take the </a:t>
            </a:r>
            <a:r>
              <a:rPr lang="en-US" dirty="0" err="1"/>
              <a:t>tmie</a:t>
            </a:r>
            <a:r>
              <a:rPr lang="en-US" dirty="0"/>
              <a:t> to clean it up. </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28528139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is this better/ What does it tell us about the paper without reading it? </a:t>
            </a:r>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11830150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just doesn’t tell the story we want it to!</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34874853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what’s the takeaway? </a:t>
            </a:r>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6461261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there’s time, data storytelling ted talks (probably will have to skip). Start with #1 if time. </a:t>
            </a:r>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3595373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this study from the Lancet -- </a:t>
            </a:r>
            <a:r>
              <a:rPr lang="en-US" b="0" i="0" dirty="0">
                <a:solidFill>
                  <a:srgbClr val="0F1419"/>
                </a:solidFill>
                <a:effectLst/>
                <a:latin typeface="TwitterChirp"/>
              </a:rPr>
              <a:t>A key point about long COVID (and really, all chronic disease) is to remember that the number of people who have the condition is VERY dependent on how we define it</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25388091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 the outlines! </a:t>
            </a:r>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35690718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What’s more, just copy structures of papers you think are good (literally – table 1 does X, etc.) This both makes your writing better and makes it easier for reviewers. </a:t>
            </a:r>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14357735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Fight the power!</a:t>
            </a:r>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28662328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carefully about how your results are going into the world. What are the assumptions? Limitations? External validity? What biases are you perhaps missing? </a:t>
            </a:r>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1335851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study is BIG – already cited 890 times with an </a:t>
            </a:r>
            <a:r>
              <a:rPr lang="en-US" dirty="0" err="1"/>
              <a:t>altmetric</a:t>
            </a:r>
            <a:r>
              <a:rPr lang="en-US" dirty="0"/>
              <a:t> score of 13.8k. Also included a control group of non-infected, close to 80 million patients. This is </a:t>
            </a:r>
            <a:r>
              <a:rPr lang="en-US" b="1" dirty="0"/>
              <a:t>big data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200268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let’s start </a:t>
            </a:r>
            <a:r>
              <a:rPr lang="en-US" dirty="0" err="1"/>
              <a:t>thinkin</a:t>
            </a:r>
            <a:r>
              <a:rPr lang="en-US" dirty="0"/>
              <a:t> about threats to causality – what are some of the big things to watch out for when you hear matching? (selection on </a:t>
            </a:r>
            <a:r>
              <a:rPr lang="en-US" dirty="0" err="1"/>
              <a:t>unobservables</a:t>
            </a:r>
            <a:r>
              <a:rPr lang="en-US" dirty="0"/>
              <a:t>, type of matching)</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2656583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or why not?  A lot of people said yes! Even a JAMA article citing this study said that this is true! But it’s not! (Not yet – haven’t dealt with *new* diagnoses, for example)</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1039440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these effects tell us? Are they economically significant? Are they statistically significant? They sure look bad! But what issues are there? (Publication </a:t>
            </a:r>
            <a:r>
              <a:rPr lang="en-US" dirty="0" err="1"/>
              <a:t>bais</a:t>
            </a:r>
            <a:r>
              <a:rPr lang="en-US" dirty="0"/>
              <a:t>; they’re only showing us 6 here. Plus look at y-axes. And what is the control group here?)</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341916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10/17/2022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10/17/2022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10/17/2022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10/17/2022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10/17/2022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aeaweb.org/doi/10.1257/jep.36.3.211"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eb.stanford.edu/~gentzkow/research/CodeAndData.pdf"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raw.githack.com/OU-PhD-Econometrics/fall-2022/master/LectureNotes/01a-CleanCode/01aslides.html#2"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ideo" Target="https://www.youtube.com/embed/nJPERZDfyWc?feature=oembed" TargetMode="External"/><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hyperlink" Target="https://maxkasy.github.io/home/files/teaching/TopicsEconometrics2019/DataVisualization-Slides.pdf"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https://www.youtube.com/embed/edAf1jx1wh8?feature=oembed" TargetMode="External"/><Relationship Id="rId1" Type="http://schemas.openxmlformats.org/officeDocument/2006/relationships/video" Target="https://www.youtube.com/embed/6xsvGYIxJok?feature=oembed" TargetMode="Externa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marcfbellemare.com/wordpress/wp-content/uploads/2020/09/BellemareHowToPaperSeptember2020.pdf"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hyperlink" Target="file:///C:\Users\alexh\Dropbox\Teaching\HAD5744\2022_Fall\HAD5744_2022F_Github\Lecture12_TopicsResearchDesign\Mahoney_CombiningDescriptivesModels_EmpiricalResearch.pdf"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525000" cy="1894362"/>
          </a:xfrm>
        </p:spPr>
        <p:txBody>
          <a:bodyPr>
            <a:normAutofit/>
          </a:bodyPr>
          <a:lstStyle/>
          <a:p>
            <a:r>
              <a:rPr lang="en-US" dirty="0"/>
              <a:t>Health Econometrics I </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12: Topics in Research Design</a:t>
            </a:r>
          </a:p>
          <a:p>
            <a:r>
              <a:rPr lang="en-US" sz="2400" dirty="0"/>
              <a:t>December 2, 2022</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What is Long COVID? </a:t>
            </a:r>
            <a:endParaRPr lang="en-US" sz="3600" dirty="0">
              <a:latin typeface="Times New Roman" panose="02020603050405020304" pitchFamily="18" charset="0"/>
              <a:cs typeface="Times New Roman" panose="02020603050405020304" pitchFamily="18" charset="0"/>
            </a:endParaRPr>
          </a:p>
        </p:txBody>
      </p:sp>
      <p:pic>
        <p:nvPicPr>
          <p:cNvPr id="2050" name="Picture 2" descr="Image">
            <a:extLst>
              <a:ext uri="{FF2B5EF4-FFF2-40B4-BE49-F238E27FC236}">
                <a16:creationId xmlns:a16="http://schemas.microsoft.com/office/drawing/2014/main" id="{A930BD20-80CC-741A-5BB6-677C0125625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 y="989911"/>
            <a:ext cx="7162800" cy="554063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6D911F-9E38-8CCF-64D3-5216B3C56CB7}"/>
                  </a:ext>
                </a:extLst>
              </p:cNvPr>
              <p:cNvSpPr txBox="1"/>
              <p:nvPr/>
            </p:nvSpPr>
            <p:spPr>
              <a:xfrm>
                <a:off x="7543800" y="962232"/>
                <a:ext cx="3505200" cy="3046988"/>
              </a:xfrm>
              <a:prstGeom prst="rect">
                <a:avLst/>
              </a:prstGeom>
              <a:noFill/>
            </p:spPr>
            <p:txBody>
              <a:bodyPr wrap="square" rtlCol="0">
                <a:spAutoFit/>
              </a:bodyPr>
              <a:lstStyle/>
              <a:p>
                <a:r>
                  <a:rPr lang="en-CA" sz="2400" dirty="0">
                    <a:latin typeface="Times New Roman" panose="02020603050405020304" pitchFamily="18" charset="0"/>
                    <a:cs typeface="Times New Roman" panose="02020603050405020304" pitchFamily="18" charset="0"/>
                  </a:rPr>
                  <a:t>But this conflates: </a:t>
                </a:r>
              </a:p>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Exacerbations of existing disease</a:t>
                </a:r>
              </a:p>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New diagnoses</a:t>
                </a:r>
              </a:p>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Look at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𝑦</m:t>
                    </m:r>
                  </m:oMath>
                </a14:m>
                <a:r>
                  <a:rPr lang="en-CA" sz="2400" dirty="0">
                    <a:latin typeface="Times New Roman" panose="02020603050405020304" pitchFamily="18" charset="0"/>
                    <a:cs typeface="Times New Roman" panose="02020603050405020304" pitchFamily="18" charset="0"/>
                  </a:rPr>
                  <a:t>-axes: almost all of the effect is from mental health conditions!</a:t>
                </a:r>
              </a:p>
            </p:txBody>
          </p:sp>
        </mc:Choice>
        <mc:Fallback xmlns="">
          <p:sp>
            <p:nvSpPr>
              <p:cNvPr id="3" name="TextBox 2">
                <a:extLst>
                  <a:ext uri="{FF2B5EF4-FFF2-40B4-BE49-F238E27FC236}">
                    <a16:creationId xmlns:a16="http://schemas.microsoft.com/office/drawing/2014/main" id="{B86D911F-9E38-8CCF-64D3-5216B3C56CB7}"/>
                  </a:ext>
                </a:extLst>
              </p:cNvPr>
              <p:cNvSpPr txBox="1">
                <a:spLocks noRot="1" noChangeAspect="1" noMove="1" noResize="1" noEditPoints="1" noAdjustHandles="1" noChangeArrowheads="1" noChangeShapeType="1" noTextEdit="1"/>
              </p:cNvSpPr>
              <p:nvPr/>
            </p:nvSpPr>
            <p:spPr>
              <a:xfrm>
                <a:off x="7543800" y="962232"/>
                <a:ext cx="3505200" cy="3046988"/>
              </a:xfrm>
              <a:prstGeom prst="rect">
                <a:avLst/>
              </a:prstGeom>
              <a:blipFill>
                <a:blip r:embed="rId4"/>
                <a:stretch>
                  <a:fillRect l="-2783" t="-1600" b="-3600"/>
                </a:stretch>
              </a:blipFill>
            </p:spPr>
            <p:txBody>
              <a:bodyPr/>
              <a:lstStyle/>
              <a:p>
                <a:r>
                  <a:rPr lang="en-CA">
                    <a:noFill/>
                  </a:rPr>
                  <a:t> </a:t>
                </a:r>
              </a:p>
            </p:txBody>
          </p:sp>
        </mc:Fallback>
      </mc:AlternateContent>
      <p:sp>
        <p:nvSpPr>
          <p:cNvPr id="4" name="Oval 3">
            <a:extLst>
              <a:ext uri="{FF2B5EF4-FFF2-40B4-BE49-F238E27FC236}">
                <a16:creationId xmlns:a16="http://schemas.microsoft.com/office/drawing/2014/main" id="{595EA88D-C6C3-A998-B136-4441DAB820E4}"/>
              </a:ext>
            </a:extLst>
          </p:cNvPr>
          <p:cNvSpPr/>
          <p:nvPr/>
        </p:nvSpPr>
        <p:spPr>
          <a:xfrm>
            <a:off x="4876800" y="3398460"/>
            <a:ext cx="2895600" cy="2362200"/>
          </a:xfrm>
          <a:prstGeom prst="ellipse">
            <a:avLst/>
          </a:prstGeom>
          <a:noFill/>
          <a:ln w="571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496713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What is Long COVID? </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CFFBE84-BB1B-1B55-C3E4-6C830970DFBA}"/>
              </a:ext>
            </a:extLst>
          </p:cNvPr>
          <p:cNvSpPr>
            <a:spLocks noGrp="1"/>
          </p:cNvSpPr>
          <p:nvPr>
            <p:ph idx="1"/>
          </p:nvPr>
        </p:nvSpPr>
        <p:spPr>
          <a:xfrm>
            <a:off x="639416" y="962232"/>
            <a:ext cx="9217816" cy="5217905"/>
          </a:xfrm>
        </p:spPr>
        <p:txBody>
          <a:bodyPr>
            <a:normAutofit/>
          </a:bodyPr>
          <a:lstStyle/>
          <a:p>
            <a:pPr marL="0" indent="0">
              <a:buNone/>
            </a:pPr>
            <a:r>
              <a:rPr lang="en-CA" sz="2400" dirty="0"/>
              <a:t>What’s the DAG here? </a:t>
            </a:r>
          </a:p>
          <a:p>
            <a:endParaRPr lang="en-CA" sz="2400" dirty="0"/>
          </a:p>
          <a:p>
            <a:endParaRPr lang="en-CA" sz="2400" dirty="0"/>
          </a:p>
          <a:p>
            <a:endParaRPr lang="en-CA" sz="2400" dirty="0"/>
          </a:p>
          <a:p>
            <a:endParaRPr lang="en-CA" sz="2400" dirty="0"/>
          </a:p>
          <a:p>
            <a:r>
              <a:rPr lang="en-CA" sz="2400" dirty="0"/>
              <a:t>If we limit to </a:t>
            </a:r>
          </a:p>
          <a:p>
            <a:endParaRPr lang="en-CA" sz="2400" dirty="0"/>
          </a:p>
          <a:p>
            <a:endParaRPr lang="en-CA" sz="2400" dirty="0"/>
          </a:p>
        </p:txBody>
      </p:sp>
      <p:pic>
        <p:nvPicPr>
          <p:cNvPr id="6" name="Picture 5">
            <a:extLst>
              <a:ext uri="{FF2B5EF4-FFF2-40B4-BE49-F238E27FC236}">
                <a16:creationId xmlns:a16="http://schemas.microsoft.com/office/drawing/2014/main" id="{ADB57108-E5C2-52E7-B52E-28BE5ED79654}"/>
              </a:ext>
            </a:extLst>
          </p:cNvPr>
          <p:cNvPicPr>
            <a:picLocks noChangeAspect="1"/>
          </p:cNvPicPr>
          <p:nvPr/>
        </p:nvPicPr>
        <p:blipFill>
          <a:blip r:embed="rId3"/>
          <a:stretch>
            <a:fillRect/>
          </a:stretch>
        </p:blipFill>
        <p:spPr>
          <a:xfrm>
            <a:off x="726083" y="1371600"/>
            <a:ext cx="10322917" cy="3272560"/>
          </a:xfrm>
          <a:prstGeom prst="rect">
            <a:avLst/>
          </a:prstGeom>
        </p:spPr>
      </p:pic>
    </p:spTree>
    <p:extLst>
      <p:ext uri="{BB962C8B-B14F-4D97-AF65-F5344CB8AC3E}">
        <p14:creationId xmlns:p14="http://schemas.microsoft.com/office/powerpoint/2010/main" val="3031103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What is Long COVID?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6CFFBE84-BB1B-1B55-C3E4-6C830970DFBA}"/>
                  </a:ext>
                </a:extLst>
              </p:cNvPr>
              <p:cNvSpPr>
                <a:spLocks noGrp="1"/>
              </p:cNvSpPr>
              <p:nvPr>
                <p:ph idx="1"/>
              </p:nvPr>
            </p:nvSpPr>
            <p:spPr>
              <a:xfrm>
                <a:off x="639416" y="962232"/>
                <a:ext cx="9217816" cy="5217905"/>
              </a:xfrm>
            </p:spPr>
            <p:txBody>
              <a:bodyPr>
                <a:normAutofit/>
              </a:bodyPr>
              <a:lstStyle/>
              <a:p>
                <a:pPr marL="0" indent="0">
                  <a:buNone/>
                </a:pPr>
                <a:r>
                  <a:rPr lang="en-CA" sz="2400" dirty="0"/>
                  <a:t>What’s the DAG here? </a:t>
                </a:r>
              </a:p>
              <a:p>
                <a:endParaRPr lang="en-CA" sz="2400" dirty="0"/>
              </a:p>
              <a:p>
                <a:endParaRPr lang="en-CA" sz="2400" dirty="0"/>
              </a:p>
              <a:p>
                <a:endParaRPr lang="en-CA" sz="2400" dirty="0"/>
              </a:p>
              <a:p>
                <a:endParaRPr lang="en-CA" sz="2400" dirty="0"/>
              </a:p>
              <a:p>
                <a:r>
                  <a:rPr lang="en-CA" sz="2400" dirty="0"/>
                  <a:t>If we limit to </a:t>
                </a:r>
              </a:p>
              <a:p>
                <a:endParaRPr lang="en-CA" sz="2400" dirty="0"/>
              </a:p>
              <a:p>
                <a:r>
                  <a:rPr lang="en-CA" sz="2400" dirty="0"/>
                  <a:t>If we limit to new diagnoses only, </a:t>
                </a:r>
                <a14:m>
                  <m:oMath xmlns:m="http://schemas.openxmlformats.org/officeDocument/2006/math">
                    <m:r>
                      <a:rPr lang="en-CA" sz="2400" b="0" i="1" smtClean="0">
                        <a:latin typeface="Cambria Math" panose="02040503050406030204" pitchFamily="18" charset="0"/>
                      </a:rPr>
                      <m:t>𝑃</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𝑛𝑒𝑤</m:t>
                        </m:r>
                        <m:r>
                          <a:rPr lang="en-CA" sz="2400" b="0" i="1" smtClean="0">
                            <a:latin typeface="Cambria Math" panose="02040503050406030204" pitchFamily="18" charset="0"/>
                          </a:rPr>
                          <m:t> </m:t>
                        </m:r>
                        <m:r>
                          <a:rPr lang="en-CA" sz="2400" b="0" i="1" smtClean="0">
                            <a:latin typeface="Cambria Math" panose="02040503050406030204" pitchFamily="18" charset="0"/>
                          </a:rPr>
                          <m:t>𝑑𝑥</m:t>
                        </m:r>
                      </m:e>
                      <m:e>
                        <m:r>
                          <a:rPr lang="en-CA" sz="2400" b="0" i="1" smtClean="0">
                            <a:latin typeface="Cambria Math" panose="02040503050406030204" pitchFamily="18" charset="0"/>
                          </a:rPr>
                          <m:t>𝑖𝑛𝑓𝑒𝑐𝑡𝑖𝑜𝑛</m:t>
                        </m:r>
                      </m:e>
                    </m:d>
                    <m:r>
                      <a:rPr lang="en-CA" sz="2400" b="0" i="1" smtClean="0">
                        <a:latin typeface="Cambria Math" panose="02040503050406030204" pitchFamily="18" charset="0"/>
                      </a:rPr>
                      <m:t>=13%</m:t>
                    </m:r>
                  </m:oMath>
                </a14:m>
                <a:endParaRPr lang="en-CA" sz="2400" dirty="0"/>
              </a:p>
              <a:p>
                <a:r>
                  <a:rPr lang="en-CA" sz="2400" dirty="0"/>
                  <a:t>But who’s the right control here?</a:t>
                </a:r>
              </a:p>
              <a:p>
                <a:endParaRPr lang="en-CA" sz="2400" dirty="0"/>
              </a:p>
            </p:txBody>
          </p:sp>
        </mc:Choice>
        <mc:Fallback xmlns="">
          <p:sp>
            <p:nvSpPr>
              <p:cNvPr id="4" name="Content Placeholder 3">
                <a:extLst>
                  <a:ext uri="{FF2B5EF4-FFF2-40B4-BE49-F238E27FC236}">
                    <a16:creationId xmlns:a16="http://schemas.microsoft.com/office/drawing/2014/main" id="{6CFFBE84-BB1B-1B55-C3E4-6C830970DFBA}"/>
                  </a:ext>
                </a:extLst>
              </p:cNvPr>
              <p:cNvSpPr>
                <a:spLocks noGrp="1" noRot="1" noChangeAspect="1" noMove="1" noResize="1" noEditPoints="1" noAdjustHandles="1" noChangeArrowheads="1" noChangeShapeType="1" noTextEdit="1"/>
              </p:cNvSpPr>
              <p:nvPr>
                <p:ph idx="1"/>
              </p:nvPr>
            </p:nvSpPr>
            <p:spPr>
              <a:xfrm>
                <a:off x="639416" y="962232"/>
                <a:ext cx="9217816" cy="5217905"/>
              </a:xfrm>
              <a:blipFill>
                <a:blip r:embed="rId3"/>
                <a:stretch>
                  <a:fillRect l="-1058" t="-1285"/>
                </a:stretch>
              </a:blipFill>
            </p:spPr>
            <p:txBody>
              <a:bodyPr/>
              <a:lstStyle/>
              <a:p>
                <a:r>
                  <a:rPr lang="en-CA">
                    <a:noFill/>
                  </a:rPr>
                  <a:t> </a:t>
                </a:r>
              </a:p>
            </p:txBody>
          </p:sp>
        </mc:Fallback>
      </mc:AlternateContent>
      <p:pic>
        <p:nvPicPr>
          <p:cNvPr id="6" name="Picture 5">
            <a:extLst>
              <a:ext uri="{FF2B5EF4-FFF2-40B4-BE49-F238E27FC236}">
                <a16:creationId xmlns:a16="http://schemas.microsoft.com/office/drawing/2014/main" id="{ADB57108-E5C2-52E7-B52E-28BE5ED79654}"/>
              </a:ext>
            </a:extLst>
          </p:cNvPr>
          <p:cNvPicPr>
            <a:picLocks noChangeAspect="1"/>
          </p:cNvPicPr>
          <p:nvPr/>
        </p:nvPicPr>
        <p:blipFill>
          <a:blip r:embed="rId4"/>
          <a:stretch>
            <a:fillRect/>
          </a:stretch>
        </p:blipFill>
        <p:spPr>
          <a:xfrm>
            <a:off x="726083" y="1371600"/>
            <a:ext cx="10322917" cy="3272560"/>
          </a:xfrm>
          <a:prstGeom prst="rect">
            <a:avLst/>
          </a:prstGeom>
        </p:spPr>
      </p:pic>
    </p:spTree>
    <p:extLst>
      <p:ext uri="{BB962C8B-B14F-4D97-AF65-F5344CB8AC3E}">
        <p14:creationId xmlns:p14="http://schemas.microsoft.com/office/powerpoint/2010/main" val="697224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if you compared to comparable illnesses?</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5619D98-67EC-EF46-F8F6-AFD1E13FE285}"/>
              </a:ext>
            </a:extLst>
          </p:cNvPr>
          <p:cNvSpPr>
            <a:spLocks noGrp="1"/>
          </p:cNvSpPr>
          <p:nvPr>
            <p:ph idx="1"/>
          </p:nvPr>
        </p:nvSpPr>
        <p:spPr/>
        <p:txBody>
          <a:bodyPr/>
          <a:lstStyle/>
          <a:p>
            <a:endParaRPr lang="en-CA" dirty="0"/>
          </a:p>
        </p:txBody>
      </p:sp>
      <p:pic>
        <p:nvPicPr>
          <p:cNvPr id="7" name="Picture 6">
            <a:extLst>
              <a:ext uri="{FF2B5EF4-FFF2-40B4-BE49-F238E27FC236}">
                <a16:creationId xmlns:a16="http://schemas.microsoft.com/office/drawing/2014/main" id="{512F228A-DC7B-1DA9-88D3-F4214BC9FD68}"/>
              </a:ext>
            </a:extLst>
          </p:cNvPr>
          <p:cNvPicPr>
            <a:picLocks noChangeAspect="1"/>
          </p:cNvPicPr>
          <p:nvPr/>
        </p:nvPicPr>
        <p:blipFill>
          <a:blip r:embed="rId3"/>
          <a:stretch>
            <a:fillRect/>
          </a:stretch>
        </p:blipFill>
        <p:spPr>
          <a:xfrm>
            <a:off x="228600" y="962232"/>
            <a:ext cx="8406951" cy="5663855"/>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4362973-1D1F-2DDF-C319-0E939056DA2C}"/>
                  </a:ext>
                </a:extLst>
              </p:cNvPr>
              <p:cNvSpPr txBox="1"/>
              <p:nvPr/>
            </p:nvSpPr>
            <p:spPr>
              <a:xfrm>
                <a:off x="8458200" y="962232"/>
                <a:ext cx="2590800" cy="2308324"/>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Now,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𝑃</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𝐷𝑋</m:t>
                        </m:r>
                      </m:e>
                      <m:e>
                        <m:r>
                          <a:rPr lang="en-CA" sz="2400" b="0" i="1" smtClean="0">
                            <a:latin typeface="Cambria Math" panose="02040503050406030204" pitchFamily="18" charset="0"/>
                            <a:cs typeface="Times New Roman" panose="02020603050405020304" pitchFamily="18" charset="0"/>
                          </a:rPr>
                          <m:t>𝐼</m:t>
                        </m:r>
                      </m:e>
                    </m:d>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5%</a:t>
                </a: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But 20% of the infections were hospitalized in this sample!</a:t>
                </a:r>
              </a:p>
            </p:txBody>
          </p:sp>
        </mc:Choice>
        <mc:Fallback xmlns="">
          <p:sp>
            <p:nvSpPr>
              <p:cNvPr id="8" name="TextBox 7">
                <a:extLst>
                  <a:ext uri="{FF2B5EF4-FFF2-40B4-BE49-F238E27FC236}">
                    <a16:creationId xmlns:a16="http://schemas.microsoft.com/office/drawing/2014/main" id="{C4362973-1D1F-2DDF-C319-0E939056DA2C}"/>
                  </a:ext>
                </a:extLst>
              </p:cNvPr>
              <p:cNvSpPr txBox="1">
                <a:spLocks noRot="1" noChangeAspect="1" noMove="1" noResize="1" noEditPoints="1" noAdjustHandles="1" noChangeArrowheads="1" noChangeShapeType="1" noTextEdit="1"/>
              </p:cNvSpPr>
              <p:nvPr/>
            </p:nvSpPr>
            <p:spPr>
              <a:xfrm>
                <a:off x="8458200" y="962232"/>
                <a:ext cx="2590800" cy="2308324"/>
              </a:xfrm>
              <a:prstGeom prst="rect">
                <a:avLst/>
              </a:prstGeom>
              <a:blipFill>
                <a:blip r:embed="rId4"/>
                <a:stretch>
                  <a:fillRect l="-3294" t="-2111" b="-5013"/>
                </a:stretch>
              </a:blipFill>
            </p:spPr>
            <p:txBody>
              <a:bodyPr/>
              <a:lstStyle/>
              <a:p>
                <a:r>
                  <a:rPr lang="en-CA">
                    <a:noFill/>
                  </a:rPr>
                  <a:t> </a:t>
                </a:r>
              </a:p>
            </p:txBody>
          </p:sp>
        </mc:Fallback>
      </mc:AlternateContent>
    </p:spTree>
    <p:extLst>
      <p:ext uri="{BB962C8B-B14F-4D97-AF65-F5344CB8AC3E}">
        <p14:creationId xmlns:p14="http://schemas.microsoft.com/office/powerpoint/2010/main" val="2695952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What is Long COVID?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6CFFBE84-BB1B-1B55-C3E4-6C830970DFBA}"/>
                  </a:ext>
                </a:extLst>
              </p:cNvPr>
              <p:cNvSpPr>
                <a:spLocks noGrp="1"/>
              </p:cNvSpPr>
              <p:nvPr>
                <p:ph idx="1"/>
              </p:nvPr>
            </p:nvSpPr>
            <p:spPr>
              <a:xfrm>
                <a:off x="762000" y="962232"/>
                <a:ext cx="10287000" cy="5217905"/>
              </a:xfrm>
            </p:spPr>
            <p:txBody>
              <a:bodyPr>
                <a:normAutofit/>
              </a:bodyPr>
              <a:lstStyle/>
              <a:p>
                <a:pPr marL="0" indent="0">
                  <a:buNone/>
                </a:pPr>
                <a:r>
                  <a:rPr lang="en-CA" sz="2400" dirty="0"/>
                  <a:t>This doesn’t mean estimates aren’t useful. They just </a:t>
                </a:r>
                <a:r>
                  <a:rPr lang="en-CA" sz="2400" b="1" dirty="0"/>
                  <a:t>measure different things:</a:t>
                </a:r>
              </a:p>
              <a:p>
                <a:r>
                  <a:rPr lang="en-CA" sz="2400" dirty="0"/>
                  <a:t>We have </a:t>
                </a:r>
                <a14:m>
                  <m:oMath xmlns:m="http://schemas.openxmlformats.org/officeDocument/2006/math">
                    <m:r>
                      <a:rPr lang="en-CA" sz="2400" b="0" i="1" smtClean="0">
                        <a:latin typeface="Cambria Math" panose="02040503050406030204" pitchFamily="18" charset="0"/>
                      </a:rPr>
                      <m:t>𝑃</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𝐴𝑛𝑦</m:t>
                        </m:r>
                        <m:r>
                          <a:rPr lang="en-CA" sz="2400" b="0" i="1" smtClean="0">
                            <a:latin typeface="Cambria Math" panose="02040503050406030204" pitchFamily="18" charset="0"/>
                          </a:rPr>
                          <m:t> </m:t>
                        </m:r>
                        <m:r>
                          <a:rPr lang="en-CA" sz="2400" b="0" i="1" smtClean="0">
                            <a:latin typeface="Cambria Math" panose="02040503050406030204" pitchFamily="18" charset="0"/>
                          </a:rPr>
                          <m:t>𝐷𝑖𝑎𝑔𝑛𝑜𝑠𝑖𝑠</m:t>
                        </m:r>
                      </m:e>
                      <m:e>
                        <m:r>
                          <a:rPr lang="en-CA" sz="2400" b="0" i="1" smtClean="0">
                            <a:latin typeface="Cambria Math" panose="02040503050406030204" pitchFamily="18" charset="0"/>
                          </a:rPr>
                          <m:t>𝐼𝑛𝑓𝑒𝑐𝑡𝑖𝑜𝑛</m:t>
                        </m:r>
                      </m:e>
                    </m:d>
                    <m:r>
                      <a:rPr lang="en-CA" sz="2400" b="0" i="1" smtClean="0">
                        <a:latin typeface="Cambria Math" panose="02040503050406030204" pitchFamily="18" charset="0"/>
                      </a:rPr>
                      <m:t> </m:t>
                    </m:r>
                  </m:oMath>
                </a14:m>
                <a:r>
                  <a:rPr lang="en-CA" sz="2400" dirty="0"/>
                  <a:t>compared to fully healthy group</a:t>
                </a:r>
              </a:p>
              <a:p>
                <a14:m>
                  <m:oMath xmlns:m="http://schemas.openxmlformats.org/officeDocument/2006/math">
                    <m:r>
                      <a:rPr lang="en-CA" sz="2400" b="0" i="1" smtClean="0">
                        <a:latin typeface="Cambria Math" panose="02040503050406030204" pitchFamily="18" charset="0"/>
                      </a:rPr>
                      <m:t>𝑃</m:t>
                    </m:r>
                    <m:r>
                      <a:rPr lang="en-CA" sz="2400" b="0" i="1" smtClean="0">
                        <a:latin typeface="Cambria Math" panose="02040503050406030204" pitchFamily="18" charset="0"/>
                      </a:rPr>
                      <m:t>(</m:t>
                    </m:r>
                    <m:r>
                      <a:rPr lang="en-CA" sz="2400" b="0" i="1" smtClean="0">
                        <a:latin typeface="Cambria Math" panose="02040503050406030204" pitchFamily="18" charset="0"/>
                      </a:rPr>
                      <m:t>𝑁𝑒𝑤</m:t>
                    </m:r>
                    <m:r>
                      <a:rPr lang="en-CA" sz="2400" b="0" i="1" smtClean="0">
                        <a:latin typeface="Cambria Math" panose="02040503050406030204" pitchFamily="18" charset="0"/>
                      </a:rPr>
                      <m:t> </m:t>
                    </m:r>
                    <m:r>
                      <a:rPr lang="en-CA" sz="2400" b="0" i="1" smtClean="0">
                        <a:latin typeface="Cambria Math" panose="02040503050406030204" pitchFamily="18" charset="0"/>
                      </a:rPr>
                      <m:t>𝐷𝑋</m:t>
                    </m:r>
                    <m:r>
                      <a:rPr lang="en-CA" sz="2400" b="0" i="1" smtClean="0">
                        <a:latin typeface="Cambria Math" panose="02040503050406030204" pitchFamily="18" charset="0"/>
                      </a:rPr>
                      <m:t>|</m:t>
                    </m:r>
                    <m:r>
                      <a:rPr lang="en-CA" sz="2400" b="0" i="1" smtClean="0">
                        <a:latin typeface="Cambria Math" panose="02040503050406030204" pitchFamily="18" charset="0"/>
                      </a:rPr>
                      <m:t>𝐼</m:t>
                    </m:r>
                    <m:r>
                      <a:rPr lang="en-CA" sz="2400" b="0" i="1" smtClean="0">
                        <a:latin typeface="Cambria Math" panose="02040503050406030204" pitchFamily="18" charset="0"/>
                      </a:rPr>
                      <m:t>)</m:t>
                    </m:r>
                  </m:oMath>
                </a14:m>
                <a:r>
                  <a:rPr lang="en-CA" sz="2400" dirty="0"/>
                  <a:t> compared to fully healthy group</a:t>
                </a:r>
              </a:p>
              <a:p>
                <a14:m>
                  <m:oMath xmlns:m="http://schemas.openxmlformats.org/officeDocument/2006/math">
                    <m:r>
                      <a:rPr lang="en-CA" sz="2400" b="0" i="1" smtClean="0">
                        <a:latin typeface="Cambria Math" panose="02040503050406030204" pitchFamily="18" charset="0"/>
                      </a:rPr>
                      <m:t>𝑃</m:t>
                    </m:r>
                    <m:r>
                      <a:rPr lang="en-CA" sz="2400" b="0" i="1" smtClean="0">
                        <a:latin typeface="Cambria Math" panose="02040503050406030204" pitchFamily="18" charset="0"/>
                      </a:rPr>
                      <m:t>(</m:t>
                    </m:r>
                    <m:r>
                      <a:rPr lang="en-CA" sz="2400" b="0" i="1" smtClean="0">
                        <a:latin typeface="Cambria Math" panose="02040503050406030204" pitchFamily="18" charset="0"/>
                      </a:rPr>
                      <m:t>𝐴𝑛𝑦</m:t>
                    </m:r>
                    <m:r>
                      <a:rPr lang="en-CA" sz="2400" b="0" i="1" smtClean="0">
                        <a:latin typeface="Cambria Math" panose="02040503050406030204" pitchFamily="18" charset="0"/>
                      </a:rPr>
                      <m:t> </m:t>
                    </m:r>
                    <m:r>
                      <a:rPr lang="en-CA" sz="2400" b="0" i="1" smtClean="0">
                        <a:latin typeface="Cambria Math" panose="02040503050406030204" pitchFamily="18" charset="0"/>
                      </a:rPr>
                      <m:t>𝐷𝑋</m:t>
                    </m:r>
                    <m:r>
                      <a:rPr lang="en-CA" sz="2400" b="0" i="1" smtClean="0">
                        <a:latin typeface="Cambria Math" panose="02040503050406030204" pitchFamily="18" charset="0"/>
                      </a:rPr>
                      <m:t>|</m:t>
                    </m:r>
                    <m:r>
                      <a:rPr lang="en-CA" sz="2400" b="0" i="1" smtClean="0">
                        <a:latin typeface="Cambria Math" panose="02040503050406030204" pitchFamily="18" charset="0"/>
                      </a:rPr>
                      <m:t>𝐼</m:t>
                    </m:r>
                    <m:r>
                      <a:rPr lang="en-CA" sz="2400" b="0" i="1" smtClean="0">
                        <a:latin typeface="Cambria Math" panose="02040503050406030204" pitchFamily="18" charset="0"/>
                      </a:rPr>
                      <m:t>)</m:t>
                    </m:r>
                  </m:oMath>
                </a14:m>
                <a:r>
                  <a:rPr lang="en-CA" sz="2400" dirty="0"/>
                  <a:t> compared to various related health events</a:t>
                </a:r>
              </a:p>
              <a:p>
                <a14:m>
                  <m:oMath xmlns:m="http://schemas.openxmlformats.org/officeDocument/2006/math">
                    <m:r>
                      <a:rPr lang="en-CA" sz="2400" b="0" i="1" smtClean="0">
                        <a:latin typeface="Cambria Math" panose="02040503050406030204" pitchFamily="18" charset="0"/>
                      </a:rPr>
                      <m:t>𝑃</m:t>
                    </m:r>
                    <m:r>
                      <a:rPr lang="en-CA" sz="2400" b="0" i="1" smtClean="0">
                        <a:latin typeface="Cambria Math" panose="02040503050406030204" pitchFamily="18" charset="0"/>
                      </a:rPr>
                      <m:t>(</m:t>
                    </m:r>
                    <m:r>
                      <a:rPr lang="en-CA" sz="2400" b="0" i="1" smtClean="0">
                        <a:latin typeface="Cambria Math" panose="02040503050406030204" pitchFamily="18" charset="0"/>
                      </a:rPr>
                      <m:t>𝑁𝑒𝑤</m:t>
                    </m:r>
                    <m:r>
                      <a:rPr lang="en-CA" sz="2400" b="0" i="1" smtClean="0">
                        <a:latin typeface="Cambria Math" panose="02040503050406030204" pitchFamily="18" charset="0"/>
                      </a:rPr>
                      <m:t> </m:t>
                    </m:r>
                    <m:r>
                      <a:rPr lang="en-CA" sz="2400" b="0" i="1" smtClean="0">
                        <a:latin typeface="Cambria Math" panose="02040503050406030204" pitchFamily="18" charset="0"/>
                      </a:rPr>
                      <m:t>𝐷𝑋</m:t>
                    </m:r>
                    <m:r>
                      <a:rPr lang="en-CA" sz="2400" b="0" i="1" smtClean="0">
                        <a:latin typeface="Cambria Math" panose="02040503050406030204" pitchFamily="18" charset="0"/>
                      </a:rPr>
                      <m:t>|</m:t>
                    </m:r>
                    <m:r>
                      <a:rPr lang="en-CA" sz="2400" b="0" i="1" smtClean="0">
                        <a:latin typeface="Cambria Math" panose="02040503050406030204" pitchFamily="18" charset="0"/>
                      </a:rPr>
                      <m:t>𝐼</m:t>
                    </m:r>
                    <m:r>
                      <a:rPr lang="en-CA" sz="2400" b="0" i="1" smtClean="0">
                        <a:latin typeface="Cambria Math" panose="02040503050406030204" pitchFamily="18" charset="0"/>
                      </a:rPr>
                      <m:t>)</m:t>
                    </m:r>
                  </m:oMath>
                </a14:m>
                <a:r>
                  <a:rPr lang="en-CA" sz="2400" dirty="0"/>
                  <a:t> compared to various related health events</a:t>
                </a:r>
              </a:p>
              <a:p>
                <a:pPr marL="0" indent="0">
                  <a:buNone/>
                </a:pPr>
                <a:r>
                  <a:rPr lang="en-CA" sz="2400" b="1" dirty="0">
                    <a:solidFill>
                      <a:schemeClr val="accent2">
                        <a:lumMod val="75000"/>
                      </a:schemeClr>
                    </a:solidFill>
                  </a:rPr>
                  <a:t>So which one is right? </a:t>
                </a:r>
              </a:p>
              <a:p>
                <a:pPr marL="0" indent="0">
                  <a:buNone/>
                </a:pPr>
                <a:endParaRPr lang="en-CA" sz="2400" b="1" dirty="0">
                  <a:solidFill>
                    <a:schemeClr val="accent2">
                      <a:lumMod val="75000"/>
                    </a:schemeClr>
                  </a:solidFill>
                </a:endParaRPr>
              </a:p>
              <a:p>
                <a:endParaRPr lang="en-CA" sz="2400" dirty="0"/>
              </a:p>
            </p:txBody>
          </p:sp>
        </mc:Choice>
        <mc:Fallback xmlns="">
          <p:sp>
            <p:nvSpPr>
              <p:cNvPr id="4" name="Content Placeholder 3">
                <a:extLst>
                  <a:ext uri="{FF2B5EF4-FFF2-40B4-BE49-F238E27FC236}">
                    <a16:creationId xmlns:a16="http://schemas.microsoft.com/office/drawing/2014/main" id="{6CFFBE84-BB1B-1B55-C3E4-6C830970DFBA}"/>
                  </a:ext>
                </a:extLst>
              </p:cNvPr>
              <p:cNvSpPr>
                <a:spLocks noGrp="1" noRot="1" noChangeAspect="1" noMove="1" noResize="1" noEditPoints="1" noAdjustHandles="1" noChangeArrowheads="1" noChangeShapeType="1" noTextEdit="1"/>
              </p:cNvSpPr>
              <p:nvPr>
                <p:ph idx="1"/>
              </p:nvPr>
            </p:nvSpPr>
            <p:spPr>
              <a:xfrm>
                <a:off x="762000" y="962232"/>
                <a:ext cx="10287000" cy="5217905"/>
              </a:xfrm>
              <a:blipFill>
                <a:blip r:embed="rId3"/>
                <a:stretch>
                  <a:fillRect l="-889" t="-1285"/>
                </a:stretch>
              </a:blipFill>
            </p:spPr>
            <p:txBody>
              <a:bodyPr/>
              <a:lstStyle/>
              <a:p>
                <a:r>
                  <a:rPr lang="en-CA">
                    <a:noFill/>
                  </a:rPr>
                  <a:t> </a:t>
                </a:r>
              </a:p>
            </p:txBody>
          </p:sp>
        </mc:Fallback>
      </mc:AlternateContent>
    </p:spTree>
    <p:extLst>
      <p:ext uri="{BB962C8B-B14F-4D97-AF65-F5344CB8AC3E}">
        <p14:creationId xmlns:p14="http://schemas.microsoft.com/office/powerpoint/2010/main" val="1278104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Selecting a Research Design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617667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How do you pick a method?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514350" indent="-514350">
              <a:buFont typeface="+mj-lt"/>
              <a:buAutoNum type="arabicPeriod"/>
            </a:pPr>
            <a:endParaRPr lang="en-US" sz="2800" dirty="0">
              <a:solidFill>
                <a:schemeClr val="accent3">
                  <a:lumMod val="50000"/>
                </a:schemeClr>
              </a:solidFill>
              <a:cs typeface="Times New Roman" panose="02020603050405020304" pitchFamily="18" charset="0"/>
            </a:endParaRPr>
          </a:p>
        </p:txBody>
      </p:sp>
      <p:pic>
        <p:nvPicPr>
          <p:cNvPr id="5" name="Picture 4">
            <a:extLst>
              <a:ext uri="{FF2B5EF4-FFF2-40B4-BE49-F238E27FC236}">
                <a16:creationId xmlns:a16="http://schemas.microsoft.com/office/drawing/2014/main" id="{334B1144-9CF2-F37D-F27A-23357D3D4D6B}"/>
              </a:ext>
            </a:extLst>
          </p:cNvPr>
          <p:cNvPicPr>
            <a:picLocks noChangeAspect="1"/>
          </p:cNvPicPr>
          <p:nvPr/>
        </p:nvPicPr>
        <p:blipFill>
          <a:blip r:embed="rId3"/>
          <a:stretch>
            <a:fillRect/>
          </a:stretch>
        </p:blipFill>
        <p:spPr>
          <a:xfrm>
            <a:off x="381000" y="1176023"/>
            <a:ext cx="10459910" cy="4505954"/>
          </a:xfrm>
          <a:prstGeom prst="rect">
            <a:avLst/>
          </a:prstGeom>
        </p:spPr>
      </p:pic>
    </p:spTree>
    <p:extLst>
      <p:ext uri="{BB962C8B-B14F-4D97-AF65-F5344CB8AC3E}">
        <p14:creationId xmlns:p14="http://schemas.microsoft.com/office/powerpoint/2010/main" val="2414457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How do you pick a method?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6028899"/>
            <a:ext cx="9405791" cy="416989"/>
          </a:xfrm>
        </p:spPr>
        <p:txBody>
          <a:bodyPr>
            <a:noAutofit/>
          </a:bodyPr>
          <a:lstStyle/>
          <a:p>
            <a:pPr marL="0" indent="0">
              <a:buNone/>
            </a:pPr>
            <a:r>
              <a:rPr lang="en-US" sz="2000" dirty="0">
                <a:solidFill>
                  <a:schemeClr val="accent3">
                    <a:lumMod val="50000"/>
                  </a:schemeClr>
                </a:solidFill>
                <a:cs typeface="Times New Roman" panose="02020603050405020304" pitchFamily="18" charset="0"/>
                <a:hlinkClick r:id="rId3"/>
              </a:rPr>
              <a:t>Source: Mahoney (2022)</a:t>
            </a:r>
            <a:endParaRPr lang="en-US" sz="2000" dirty="0">
              <a:solidFill>
                <a:schemeClr val="accent3">
                  <a:lumMod val="50000"/>
                </a:schemeClr>
              </a:solidFill>
              <a:cs typeface="Times New Roman" panose="02020603050405020304" pitchFamily="18" charset="0"/>
            </a:endParaRPr>
          </a:p>
        </p:txBody>
      </p:sp>
      <p:pic>
        <p:nvPicPr>
          <p:cNvPr id="6" name="Picture 5">
            <a:extLst>
              <a:ext uri="{FF2B5EF4-FFF2-40B4-BE49-F238E27FC236}">
                <a16:creationId xmlns:a16="http://schemas.microsoft.com/office/drawing/2014/main" id="{12A476EB-8EAA-310D-5B04-DE17127AD331}"/>
              </a:ext>
            </a:extLst>
          </p:cNvPr>
          <p:cNvPicPr>
            <a:picLocks noChangeAspect="1"/>
          </p:cNvPicPr>
          <p:nvPr/>
        </p:nvPicPr>
        <p:blipFill>
          <a:blip r:embed="rId4"/>
          <a:stretch>
            <a:fillRect/>
          </a:stretch>
        </p:blipFill>
        <p:spPr>
          <a:xfrm>
            <a:off x="762000" y="962232"/>
            <a:ext cx="7200000" cy="5066667"/>
          </a:xfrm>
          <a:prstGeom prst="rect">
            <a:avLst/>
          </a:prstGeom>
        </p:spPr>
      </p:pic>
    </p:spTree>
    <p:extLst>
      <p:ext uri="{BB962C8B-B14F-4D97-AF65-F5344CB8AC3E}">
        <p14:creationId xmlns:p14="http://schemas.microsoft.com/office/powerpoint/2010/main" val="371265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Model vs. Design-based Approaches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Approaches either rest on you having a DAG (model-based) or a good source of exogenous variation (design-based) </a:t>
            </a:r>
          </a:p>
          <a:p>
            <a:r>
              <a:rPr lang="en-US" sz="2400" dirty="0">
                <a:cs typeface="Times New Roman" panose="02020603050405020304" pitchFamily="18" charset="0"/>
              </a:rPr>
              <a:t>Examples of model-based: matching, controlling, IPW</a:t>
            </a:r>
          </a:p>
          <a:p>
            <a:pPr lvl="1"/>
            <a:r>
              <a:rPr lang="en-US" sz="2200" dirty="0">
                <a:cs typeface="Times New Roman" panose="02020603050405020304" pitchFamily="18" charset="0"/>
              </a:rPr>
              <a:t>Requires a</a:t>
            </a:r>
            <a:r>
              <a:rPr lang="en-US" sz="2200" dirty="0">
                <a:solidFill>
                  <a:schemeClr val="accent3">
                    <a:lumMod val="75000"/>
                  </a:schemeClr>
                </a:solidFill>
                <a:cs typeface="Times New Roman" panose="02020603050405020304" pitchFamily="18" charset="0"/>
              </a:rPr>
              <a:t> </a:t>
            </a:r>
            <a:r>
              <a:rPr lang="en-US" sz="2200" b="1" dirty="0">
                <a:solidFill>
                  <a:schemeClr val="accent3">
                    <a:lumMod val="75000"/>
                  </a:schemeClr>
                </a:solidFill>
                <a:cs typeface="Times New Roman" panose="02020603050405020304" pitchFamily="18" charset="0"/>
              </a:rPr>
              <a:t>big assumption</a:t>
            </a:r>
            <a:r>
              <a:rPr lang="en-US" sz="2200" dirty="0">
                <a:cs typeface="Times New Roman" panose="02020603050405020304" pitchFamily="18" charset="0"/>
              </a:rPr>
              <a:t> about your DAG (and selection on </a:t>
            </a:r>
            <a:r>
              <a:rPr lang="en-US" sz="2200" dirty="0" err="1">
                <a:cs typeface="Times New Roman" panose="02020603050405020304" pitchFamily="18" charset="0"/>
              </a:rPr>
              <a:t>unobservables</a:t>
            </a:r>
            <a:r>
              <a:rPr lang="en-US" sz="2200" dirty="0">
                <a:cs typeface="Times New Roman" panose="02020603050405020304" pitchFamily="18" charset="0"/>
              </a:rPr>
              <a:t>)</a:t>
            </a:r>
          </a:p>
          <a:p>
            <a:r>
              <a:rPr lang="en-US" sz="2400" dirty="0">
                <a:cs typeface="Times New Roman" panose="02020603050405020304" pitchFamily="18" charset="0"/>
              </a:rPr>
              <a:t>Examples of design-based: RCT, DID, IV</a:t>
            </a:r>
          </a:p>
          <a:p>
            <a:pPr lvl="1"/>
            <a:r>
              <a:rPr lang="en-US" sz="2200" dirty="0">
                <a:cs typeface="Times New Roman" panose="02020603050405020304" pitchFamily="18" charset="0"/>
              </a:rPr>
              <a:t>Need a </a:t>
            </a:r>
            <a:r>
              <a:rPr lang="en-US" sz="2200" b="1" dirty="0">
                <a:solidFill>
                  <a:schemeClr val="accent2">
                    <a:lumMod val="75000"/>
                  </a:schemeClr>
                </a:solidFill>
                <a:cs typeface="Times New Roman" panose="02020603050405020304" pitchFamily="18" charset="0"/>
              </a:rPr>
              <a:t>specific</a:t>
            </a:r>
            <a:r>
              <a:rPr lang="en-US" sz="2200" dirty="0">
                <a:cs typeface="Times New Roman" panose="02020603050405020304" pitchFamily="18" charset="0"/>
              </a:rPr>
              <a:t> set of data and </a:t>
            </a:r>
            <a:r>
              <a:rPr lang="en-US" sz="2200" b="1" dirty="0">
                <a:solidFill>
                  <a:schemeClr val="accent2">
                    <a:lumMod val="75000"/>
                  </a:schemeClr>
                </a:solidFill>
                <a:cs typeface="Times New Roman" panose="02020603050405020304" pitchFamily="18" charset="0"/>
              </a:rPr>
              <a:t>circumstances</a:t>
            </a:r>
            <a:r>
              <a:rPr lang="en-US" sz="2200" dirty="0">
                <a:cs typeface="Times New Roman" panose="02020603050405020304" pitchFamily="18" charset="0"/>
              </a:rPr>
              <a:t> (policy change, instrument)</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2824117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Model vs. Design-based Approaches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Approaches either rest on you having a DAG (model-based) or a good source of exogenous variation (design-based) </a:t>
            </a:r>
          </a:p>
          <a:p>
            <a:r>
              <a:rPr lang="en-US" sz="2400" dirty="0">
                <a:cs typeface="Times New Roman" panose="02020603050405020304" pitchFamily="18" charset="0"/>
              </a:rPr>
              <a:t>Examples of model-based: matching, controlling, IPW</a:t>
            </a:r>
          </a:p>
          <a:p>
            <a:pPr lvl="1"/>
            <a:r>
              <a:rPr lang="en-US" sz="2200" dirty="0">
                <a:cs typeface="Times New Roman" panose="02020603050405020304" pitchFamily="18" charset="0"/>
              </a:rPr>
              <a:t>Requires a</a:t>
            </a:r>
            <a:r>
              <a:rPr lang="en-US" sz="2200" dirty="0">
                <a:solidFill>
                  <a:schemeClr val="accent3">
                    <a:lumMod val="75000"/>
                  </a:schemeClr>
                </a:solidFill>
                <a:cs typeface="Times New Roman" panose="02020603050405020304" pitchFamily="18" charset="0"/>
              </a:rPr>
              <a:t> </a:t>
            </a:r>
            <a:r>
              <a:rPr lang="en-US" sz="2200" b="1" dirty="0">
                <a:solidFill>
                  <a:schemeClr val="accent3">
                    <a:lumMod val="75000"/>
                  </a:schemeClr>
                </a:solidFill>
                <a:cs typeface="Times New Roman" panose="02020603050405020304" pitchFamily="18" charset="0"/>
              </a:rPr>
              <a:t>big assumption</a:t>
            </a:r>
            <a:r>
              <a:rPr lang="en-US" sz="2200" dirty="0">
                <a:cs typeface="Times New Roman" panose="02020603050405020304" pitchFamily="18" charset="0"/>
              </a:rPr>
              <a:t> about your DAG (and selection on </a:t>
            </a:r>
            <a:r>
              <a:rPr lang="en-US" sz="2200" dirty="0" err="1">
                <a:cs typeface="Times New Roman" panose="02020603050405020304" pitchFamily="18" charset="0"/>
              </a:rPr>
              <a:t>unobservables</a:t>
            </a:r>
            <a:r>
              <a:rPr lang="en-US" sz="2200" dirty="0">
                <a:cs typeface="Times New Roman" panose="02020603050405020304" pitchFamily="18" charset="0"/>
              </a:rPr>
              <a:t>)</a:t>
            </a:r>
          </a:p>
          <a:p>
            <a:r>
              <a:rPr lang="en-US" sz="2400" dirty="0">
                <a:cs typeface="Times New Roman" panose="02020603050405020304" pitchFamily="18" charset="0"/>
              </a:rPr>
              <a:t>Examples of design-based: RCT, DID, IV</a:t>
            </a:r>
          </a:p>
          <a:p>
            <a:pPr lvl="1"/>
            <a:r>
              <a:rPr lang="en-US" sz="2200" dirty="0">
                <a:cs typeface="Times New Roman" panose="02020603050405020304" pitchFamily="18" charset="0"/>
              </a:rPr>
              <a:t>Need a </a:t>
            </a:r>
            <a:r>
              <a:rPr lang="en-US" sz="2200" b="1" dirty="0">
                <a:solidFill>
                  <a:schemeClr val="accent2">
                    <a:lumMod val="75000"/>
                  </a:schemeClr>
                </a:solidFill>
                <a:cs typeface="Times New Roman" panose="02020603050405020304" pitchFamily="18" charset="0"/>
              </a:rPr>
              <a:t>specific</a:t>
            </a:r>
            <a:r>
              <a:rPr lang="en-US" sz="2200" dirty="0">
                <a:cs typeface="Times New Roman" panose="02020603050405020304" pitchFamily="18" charset="0"/>
              </a:rPr>
              <a:t> set of data and </a:t>
            </a:r>
            <a:r>
              <a:rPr lang="en-US" sz="2200" b="1" dirty="0">
                <a:solidFill>
                  <a:schemeClr val="accent2">
                    <a:lumMod val="75000"/>
                  </a:schemeClr>
                </a:solidFill>
                <a:cs typeface="Times New Roman" panose="02020603050405020304" pitchFamily="18" charset="0"/>
              </a:rPr>
              <a:t>circumstances</a:t>
            </a:r>
            <a:r>
              <a:rPr lang="en-US" sz="2200" dirty="0">
                <a:cs typeface="Times New Roman" panose="02020603050405020304" pitchFamily="18" charset="0"/>
              </a:rPr>
              <a:t> (policy change, instrument)</a:t>
            </a:r>
          </a:p>
          <a:p>
            <a:pPr lvl="1"/>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Important key:</a:t>
            </a:r>
            <a:r>
              <a:rPr lang="en-US" sz="2200" b="1" dirty="0">
                <a:solidFill>
                  <a:schemeClr val="accent3">
                    <a:lumMod val="75000"/>
                  </a:schemeClr>
                </a:solidFill>
                <a:cs typeface="Times New Roman" panose="02020603050405020304" pitchFamily="18" charset="0"/>
              </a:rPr>
              <a:t> think about what variation you have</a:t>
            </a:r>
            <a:r>
              <a:rPr lang="en-US" sz="2200" dirty="0">
                <a:cs typeface="Times New Roman" panose="02020603050405020304" pitchFamily="18" charset="0"/>
              </a:rPr>
              <a:t> </a:t>
            </a:r>
          </a:p>
          <a:p>
            <a:pPr lvl="1"/>
            <a:r>
              <a:rPr lang="en-US" sz="2200" dirty="0">
                <a:cs typeface="Times New Roman" panose="02020603050405020304" pitchFamily="18" charset="0"/>
              </a:rPr>
              <a:t>Variation across units? </a:t>
            </a:r>
          </a:p>
          <a:p>
            <a:pPr lvl="1"/>
            <a:r>
              <a:rPr lang="en-US" sz="2200" dirty="0">
                <a:cs typeface="Times New Roman" panose="02020603050405020304" pitchFamily="18" charset="0"/>
              </a:rPr>
              <a:t>Across time? </a:t>
            </a:r>
          </a:p>
          <a:p>
            <a:pPr lvl="1"/>
            <a:r>
              <a:rPr lang="en-US" sz="2200" dirty="0">
                <a:cs typeface="Times New Roman" panose="02020603050405020304" pitchFamily="18" charset="0"/>
              </a:rPr>
              <a:t>Policy changes</a:t>
            </a:r>
          </a:p>
          <a:p>
            <a:pPr lvl="1"/>
            <a:r>
              <a:rPr lang="en-US" sz="2200" dirty="0">
                <a:cs typeface="Times New Roman" panose="02020603050405020304" pitchFamily="18" charset="0"/>
              </a:rPr>
              <a:t>Weird policy rules?</a:t>
            </a:r>
          </a:p>
          <a:p>
            <a:pPr lvl="1"/>
            <a:r>
              <a:rPr lang="en-US" sz="2200" dirty="0">
                <a:cs typeface="Times New Roman" panose="02020603050405020304" pitchFamily="18" charset="0"/>
              </a:rPr>
              <a:t>Instruments? </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2157592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Session Outline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514350" indent="-514350">
              <a:buFont typeface="+mj-lt"/>
              <a:buAutoNum type="arabicPeriod"/>
            </a:pPr>
            <a:r>
              <a:rPr lang="en-US" sz="2800" b="1" dirty="0">
                <a:solidFill>
                  <a:schemeClr val="accent3">
                    <a:lumMod val="50000"/>
                  </a:schemeClr>
                </a:solidFill>
                <a:cs typeface="Times New Roman" panose="02020603050405020304" pitchFamily="18" charset="0"/>
              </a:rPr>
              <a:t>Are we estimating what we want to be estimating? </a:t>
            </a:r>
          </a:p>
          <a:p>
            <a:pPr marL="514350" indent="-514350">
              <a:buFont typeface="+mj-lt"/>
              <a:buAutoNum type="arabicPeriod"/>
            </a:pPr>
            <a:r>
              <a:rPr lang="en-US" sz="2800" b="1" dirty="0">
                <a:solidFill>
                  <a:schemeClr val="accent3">
                    <a:lumMod val="50000"/>
                  </a:schemeClr>
                </a:solidFill>
                <a:cs typeface="Times New Roman" panose="02020603050405020304" pitchFamily="18" charset="0"/>
              </a:rPr>
              <a:t>How to pick a research design</a:t>
            </a:r>
          </a:p>
          <a:p>
            <a:pPr marL="514350" indent="-514350">
              <a:buFont typeface="+mj-lt"/>
              <a:buAutoNum type="arabicPeriod"/>
            </a:pPr>
            <a:r>
              <a:rPr lang="en-US" sz="2800" b="1" dirty="0">
                <a:solidFill>
                  <a:schemeClr val="accent3">
                    <a:lumMod val="50000"/>
                  </a:schemeClr>
                </a:solidFill>
                <a:cs typeface="Times New Roman" panose="02020603050405020304" pitchFamily="18" charset="0"/>
              </a:rPr>
              <a:t>Organizing your research project</a:t>
            </a:r>
          </a:p>
          <a:p>
            <a:pPr marL="514350" indent="-514350">
              <a:buFont typeface="+mj-lt"/>
              <a:buAutoNum type="arabicPeriod"/>
            </a:pPr>
            <a:r>
              <a:rPr lang="en-US" sz="2800" b="1" dirty="0">
                <a:solidFill>
                  <a:schemeClr val="accent3">
                    <a:lumMod val="50000"/>
                  </a:schemeClr>
                </a:solidFill>
                <a:cs typeface="Times New Roman" panose="02020603050405020304" pitchFamily="18" charset="0"/>
              </a:rPr>
              <a:t>Communicating your results</a:t>
            </a:r>
          </a:p>
        </p:txBody>
      </p:sp>
    </p:spTree>
    <p:extLst>
      <p:ext uri="{BB962C8B-B14F-4D97-AF65-F5344CB8AC3E}">
        <p14:creationId xmlns:p14="http://schemas.microsoft.com/office/powerpoint/2010/main" val="2049919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Relying on Theoretical Frameworks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Almost all frameworks are </a:t>
                </a:r>
                <a:r>
                  <a:rPr lang="en-US" sz="2400" b="1" dirty="0">
                    <a:solidFill>
                      <a:schemeClr val="accent2">
                        <a:lumMod val="75000"/>
                      </a:schemeClr>
                    </a:solidFill>
                    <a:cs typeface="Times New Roman" panose="02020603050405020304" pitchFamily="18" charset="0"/>
                  </a:rPr>
                  <a:t>theories of change </a:t>
                </a:r>
                <a:r>
                  <a:rPr lang="en-US" sz="2400" dirty="0">
                    <a:cs typeface="Times New Roman" panose="02020603050405020304" pitchFamily="18" charset="0"/>
                  </a:rPr>
                  <a:t>(causal pathways)</a:t>
                </a:r>
              </a:p>
              <a:p>
                <a:r>
                  <a:rPr lang="en-US" sz="2400" dirty="0">
                    <a:cs typeface="Times New Roman" panose="02020603050405020304" pitchFamily="18" charset="0"/>
                  </a:rPr>
                  <a:t>But how can a framework motivate a design?</a:t>
                </a:r>
              </a:p>
              <a:p>
                <a:pPr marL="731520" lvl="1" indent="-457200">
                  <a:buFont typeface="+mj-lt"/>
                  <a:buAutoNum type="arabicPeriod"/>
                </a:pPr>
                <a:r>
                  <a:rPr lang="en-US" sz="2200" dirty="0">
                    <a:cs typeface="Times New Roman" panose="02020603050405020304" pitchFamily="18" charset="0"/>
                  </a:rPr>
                  <a:t>Write your research question as </a:t>
                </a:r>
                <a:r>
                  <a:rPr lang="en-US" sz="2200" b="1" dirty="0">
                    <a:solidFill>
                      <a:schemeClr val="accent2">
                        <a:lumMod val="75000"/>
                      </a:schemeClr>
                    </a:solidFill>
                    <a:cs typeface="Times New Roman" panose="02020603050405020304" pitchFamily="18" charset="0"/>
                  </a:rPr>
                  <a:t>explicitly</a:t>
                </a:r>
                <a:r>
                  <a:rPr lang="en-US" sz="2200" b="1" dirty="0">
                    <a:cs typeface="Times New Roman" panose="02020603050405020304" pitchFamily="18" charset="0"/>
                  </a:rPr>
                  <a:t> </a:t>
                </a:r>
                <a:r>
                  <a:rPr lang="en-US" sz="2200" dirty="0">
                    <a:cs typeface="Times New Roman" panose="02020603050405020304" pitchFamily="18" charset="0"/>
                  </a:rPr>
                  <a:t>as possible</a:t>
                </a:r>
              </a:p>
              <a:p>
                <a:pPr marL="731520" lvl="1" indent="-457200">
                  <a:buFont typeface="+mj-lt"/>
                  <a:buAutoNum type="arabicPeriod"/>
                </a:pPr>
                <a:r>
                  <a:rPr lang="en-US" sz="2200" dirty="0">
                    <a:cs typeface="Times New Roman" panose="02020603050405020304" pitchFamily="18" charset="0"/>
                  </a:rPr>
                  <a:t>Draw a DAG! Take time thinking about open back- and front-doors</a:t>
                </a:r>
              </a:p>
              <a:p>
                <a:pPr marL="731520" lvl="1" indent="-457200">
                  <a:buFont typeface="+mj-lt"/>
                  <a:buAutoNum type="arabicPeriod"/>
                </a:pPr>
                <a:r>
                  <a:rPr lang="en-US" sz="2200" dirty="0">
                    <a:cs typeface="Times New Roman" panose="02020603050405020304" pitchFamily="18" charset="0"/>
                  </a:rPr>
                  <a:t>Maybe build the DAG into a theoretical model</a:t>
                </a:r>
              </a:p>
              <a:p>
                <a:pPr marL="731520" lvl="1" indent="-457200">
                  <a:buFont typeface="+mj-lt"/>
                  <a:buAutoNum type="arabicPeriod"/>
                </a:pPr>
                <a:r>
                  <a:rPr lang="en-US" sz="2200" dirty="0">
                    <a:cs typeface="Times New Roman" panose="02020603050405020304" pitchFamily="18" charset="0"/>
                  </a:rPr>
                  <a:t>DAG + model </a:t>
                </a:r>
                <a14:m>
                  <m:oMath xmlns:m="http://schemas.openxmlformats.org/officeDocument/2006/math">
                    <m:r>
                      <a:rPr lang="en-CA"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Regressions, assumptions, even </a:t>
                </a:r>
                <a:r>
                  <a:rPr lang="en-US" sz="2200" b="1" dirty="0">
                    <a:solidFill>
                      <a:schemeClr val="accent3">
                        <a:lumMod val="75000"/>
                      </a:schemeClr>
                    </a:solidFill>
                    <a:cs typeface="Times New Roman" panose="02020603050405020304" pitchFamily="18" charset="0"/>
                  </a:rPr>
                  <a:t>identification</a:t>
                </a:r>
                <a:r>
                  <a:rPr lang="en-US" sz="2200" dirty="0">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454" t="-1305"/>
                </a:stretch>
              </a:blipFill>
            </p:spPr>
            <p:txBody>
              <a:bodyPr/>
              <a:lstStyle/>
              <a:p>
                <a:r>
                  <a:rPr lang="en-CA">
                    <a:noFill/>
                  </a:rPr>
                  <a:t> </a:t>
                </a:r>
              </a:p>
            </p:txBody>
          </p:sp>
        </mc:Fallback>
      </mc:AlternateContent>
    </p:spTree>
    <p:extLst>
      <p:ext uri="{BB962C8B-B14F-4D97-AF65-F5344CB8AC3E}">
        <p14:creationId xmlns:p14="http://schemas.microsoft.com/office/powerpoint/2010/main" val="1507514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Choosing an Empirical Strategy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066801"/>
            <a:ext cx="10286999" cy="5141388"/>
          </a:xfrm>
        </p:spPr>
        <p:txBody>
          <a:bodyPr>
            <a:noAutofit/>
          </a:bodyPr>
          <a:lstStyle/>
          <a:p>
            <a:pPr marL="0" indent="0">
              <a:buNone/>
            </a:pPr>
            <a:r>
              <a:rPr lang="en-US" sz="2400" dirty="0">
                <a:cs typeface="Times New Roman" panose="02020603050405020304" pitchFamily="18" charset="0"/>
              </a:rPr>
              <a:t>Your empirical strategy consists of two (related) components: </a:t>
            </a:r>
          </a:p>
          <a:p>
            <a:pPr marL="457200" indent="-457200">
              <a:buFont typeface="+mj-lt"/>
              <a:buAutoNum type="arabicPeriod"/>
            </a:pPr>
            <a:r>
              <a:rPr lang="en-US" sz="2400" b="1" dirty="0">
                <a:solidFill>
                  <a:schemeClr val="accent2">
                    <a:lumMod val="75000"/>
                  </a:schemeClr>
                </a:solidFill>
                <a:cs typeface="Times New Roman" panose="02020603050405020304" pitchFamily="18" charset="0"/>
              </a:rPr>
              <a:t>Estimation strategy: </a:t>
            </a:r>
            <a:r>
              <a:rPr lang="en-US" sz="2400" dirty="0">
                <a:cs typeface="Times New Roman" panose="02020603050405020304" pitchFamily="18" charset="0"/>
              </a:rPr>
              <a:t>what is estimated, how, inference, etc.</a:t>
            </a:r>
          </a:p>
          <a:p>
            <a:pPr lvl="1"/>
            <a:r>
              <a:rPr lang="en-US" sz="2400" dirty="0">
                <a:cs typeface="Times New Roman" panose="02020603050405020304" pitchFamily="18" charset="0"/>
              </a:rPr>
              <a:t>Put equations in your papers! </a:t>
            </a:r>
          </a:p>
          <a:p>
            <a:pPr marL="457200" indent="-457200">
              <a:buFont typeface="+mj-lt"/>
              <a:buAutoNum type="arabicPeriod"/>
            </a:pPr>
            <a:r>
              <a:rPr lang="en-US" sz="2400" b="1" dirty="0">
                <a:solidFill>
                  <a:schemeClr val="accent3">
                    <a:lumMod val="75000"/>
                  </a:schemeClr>
                </a:solidFill>
                <a:cs typeface="Times New Roman" panose="02020603050405020304" pitchFamily="18" charset="0"/>
              </a:rPr>
              <a:t>Identification strategy: </a:t>
            </a:r>
            <a:r>
              <a:rPr lang="en-US" sz="2400" dirty="0">
                <a:cs typeface="Times New Roman" panose="02020603050405020304" pitchFamily="18" charset="0"/>
              </a:rPr>
              <a:t>what allows making a causal statement?</a:t>
            </a:r>
          </a:p>
          <a:p>
            <a:pPr lvl="1"/>
            <a:r>
              <a:rPr lang="en-US" sz="2400" dirty="0">
                <a:cs typeface="Times New Roman" panose="02020603050405020304" pitchFamily="18" charset="0"/>
              </a:rPr>
              <a:t>Do you have experimental variation? </a:t>
            </a:r>
          </a:p>
          <a:p>
            <a:pPr lvl="1"/>
            <a:r>
              <a:rPr lang="en-US" sz="2400" dirty="0">
                <a:cs typeface="Times New Roman" panose="02020603050405020304" pitchFamily="18" charset="0"/>
              </a:rPr>
              <a:t>Balance? </a:t>
            </a:r>
          </a:p>
          <a:p>
            <a:pPr lvl="1"/>
            <a:r>
              <a:rPr lang="en-US" sz="2400" dirty="0">
                <a:cs typeface="Times New Roman" panose="02020603050405020304" pitchFamily="18" charset="0"/>
              </a:rPr>
              <a:t>Is there endogeneity in your design? </a:t>
            </a:r>
          </a:p>
          <a:p>
            <a:pPr lvl="2"/>
            <a:r>
              <a:rPr lang="en-US" sz="2400" dirty="0">
                <a:cs typeface="Times New Roman" panose="02020603050405020304" pitchFamily="18" charset="0"/>
              </a:rPr>
              <a:t>(reverse causality, heterogeneity, measurement/omitted error)</a:t>
            </a:r>
          </a:p>
          <a:p>
            <a:pPr lvl="1"/>
            <a:endParaRPr lang="en-US" sz="2600" dirty="0">
              <a:cs typeface="Times New Roman" panose="02020603050405020304" pitchFamily="18" charset="0"/>
            </a:endParaRPr>
          </a:p>
        </p:txBody>
      </p:sp>
    </p:spTree>
    <p:extLst>
      <p:ext uri="{BB962C8B-B14F-4D97-AF65-F5344CB8AC3E}">
        <p14:creationId xmlns:p14="http://schemas.microsoft.com/office/powerpoint/2010/main" val="2277375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0" indent="0">
              <a:buNone/>
            </a:pPr>
            <a:r>
              <a:rPr lang="en-US" sz="2400" dirty="0">
                <a:cs typeface="Times New Roman" panose="02020603050405020304" pitchFamily="18" charset="0"/>
              </a:rPr>
              <a:t>1. Tell us something about the “story” you have in mind</a:t>
            </a: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2BD937EB-396E-EA62-7AB0-D0E7EFC1114E}"/>
              </a:ext>
            </a:extLst>
          </p:cNvPr>
          <p:cNvPicPr>
            <a:picLocks noChangeAspect="1"/>
          </p:cNvPicPr>
          <p:nvPr/>
        </p:nvPicPr>
        <p:blipFill>
          <a:blip r:embed="rId3"/>
          <a:stretch>
            <a:fillRect/>
          </a:stretch>
        </p:blipFill>
        <p:spPr>
          <a:xfrm>
            <a:off x="2286000" y="1752600"/>
            <a:ext cx="6773220" cy="4858428"/>
          </a:xfrm>
          <a:prstGeom prst="rect">
            <a:avLst/>
          </a:prstGeom>
        </p:spPr>
      </p:pic>
    </p:spTree>
    <p:extLst>
      <p:ext uri="{BB962C8B-B14F-4D97-AF65-F5344CB8AC3E}">
        <p14:creationId xmlns:p14="http://schemas.microsoft.com/office/powerpoint/2010/main" val="4028115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EC574BAF-4514-43C9-FC5A-81AA12CB20D7}"/>
              </a:ext>
            </a:extLst>
          </p:cNvPr>
          <p:cNvPicPr>
            <a:picLocks noChangeAspect="1"/>
          </p:cNvPicPr>
          <p:nvPr/>
        </p:nvPicPr>
        <p:blipFill>
          <a:blip r:embed="rId3"/>
          <a:stretch>
            <a:fillRect/>
          </a:stretch>
        </p:blipFill>
        <p:spPr>
          <a:xfrm>
            <a:off x="2743200" y="2043478"/>
            <a:ext cx="6554115" cy="4801270"/>
          </a:xfrm>
          <a:prstGeom prst="rect">
            <a:avLst/>
          </a:prstGeom>
        </p:spPr>
      </p:pic>
    </p:spTree>
    <p:extLst>
      <p:ext uri="{BB962C8B-B14F-4D97-AF65-F5344CB8AC3E}">
        <p14:creationId xmlns:p14="http://schemas.microsoft.com/office/powerpoint/2010/main" val="24017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77292117-683E-0AFD-169D-B7BD021A0C18}"/>
              </a:ext>
            </a:extLst>
          </p:cNvPr>
          <p:cNvPicPr>
            <a:picLocks noChangeAspect="1"/>
          </p:cNvPicPr>
          <p:nvPr/>
        </p:nvPicPr>
        <p:blipFill>
          <a:blip r:embed="rId3"/>
          <a:stretch>
            <a:fillRect/>
          </a:stretch>
        </p:blipFill>
        <p:spPr>
          <a:xfrm>
            <a:off x="1828800" y="2028140"/>
            <a:ext cx="7344800" cy="4906060"/>
          </a:xfrm>
          <a:prstGeom prst="rect">
            <a:avLst/>
          </a:prstGeom>
        </p:spPr>
      </p:pic>
    </p:spTree>
    <p:extLst>
      <p:ext uri="{BB962C8B-B14F-4D97-AF65-F5344CB8AC3E}">
        <p14:creationId xmlns:p14="http://schemas.microsoft.com/office/powerpoint/2010/main" val="2715305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pPr marL="457200" indent="-457200">
              <a:buFont typeface="+mj-lt"/>
              <a:buAutoNum type="arabicPeriod"/>
            </a:pPr>
            <a:r>
              <a:rPr lang="en-US" sz="2400" dirty="0">
                <a:cs typeface="Times New Roman" panose="02020603050405020304" pitchFamily="18" charset="0"/>
              </a:rPr>
              <a:t>Informs and motivates your model </a:t>
            </a:r>
          </a:p>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77E2D12D-DF1E-26C1-809E-5807F74225B6}"/>
              </a:ext>
            </a:extLst>
          </p:cNvPr>
          <p:cNvPicPr>
            <a:picLocks noChangeAspect="1"/>
          </p:cNvPicPr>
          <p:nvPr/>
        </p:nvPicPr>
        <p:blipFill>
          <a:blip r:embed="rId3"/>
          <a:stretch>
            <a:fillRect/>
          </a:stretch>
        </p:blipFill>
        <p:spPr>
          <a:xfrm>
            <a:off x="76200" y="2667000"/>
            <a:ext cx="5400000" cy="3956964"/>
          </a:xfrm>
          <a:prstGeom prst="rect">
            <a:avLst/>
          </a:prstGeom>
        </p:spPr>
      </p:pic>
      <p:pic>
        <p:nvPicPr>
          <p:cNvPr id="8" name="Picture 7">
            <a:extLst>
              <a:ext uri="{FF2B5EF4-FFF2-40B4-BE49-F238E27FC236}">
                <a16:creationId xmlns:a16="http://schemas.microsoft.com/office/drawing/2014/main" id="{8A1EF658-033F-0962-5FF6-4AC1C2D97D51}"/>
              </a:ext>
            </a:extLst>
          </p:cNvPr>
          <p:cNvPicPr>
            <a:picLocks noChangeAspect="1"/>
          </p:cNvPicPr>
          <p:nvPr/>
        </p:nvPicPr>
        <p:blipFill>
          <a:blip r:embed="rId4"/>
          <a:stretch>
            <a:fillRect/>
          </a:stretch>
        </p:blipFill>
        <p:spPr>
          <a:xfrm>
            <a:off x="5257800" y="2296024"/>
            <a:ext cx="5400000" cy="4327940"/>
          </a:xfrm>
          <a:prstGeom prst="rect">
            <a:avLst/>
          </a:prstGeom>
        </p:spPr>
      </p:pic>
    </p:spTree>
    <p:extLst>
      <p:ext uri="{BB962C8B-B14F-4D97-AF65-F5344CB8AC3E}">
        <p14:creationId xmlns:p14="http://schemas.microsoft.com/office/powerpoint/2010/main" val="2403853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pPr marL="457200" indent="-457200">
              <a:buFont typeface="+mj-lt"/>
              <a:buAutoNum type="arabicPeriod"/>
            </a:pPr>
            <a:r>
              <a:rPr lang="en-US" sz="2400" dirty="0">
                <a:cs typeface="Times New Roman" panose="02020603050405020304" pitchFamily="18" charset="0"/>
              </a:rPr>
              <a:t>Informs and motivates your model </a:t>
            </a:r>
          </a:p>
          <a:p>
            <a:pPr marL="457200" indent="-457200">
              <a:buFont typeface="+mj-lt"/>
              <a:buAutoNum type="arabicPeriod"/>
            </a:pPr>
            <a:r>
              <a:rPr lang="en-US" sz="2400" dirty="0">
                <a:cs typeface="Times New Roman" panose="02020603050405020304" pitchFamily="18" charset="0"/>
              </a:rPr>
              <a:t>Don’t forget to say something about whom your sample is representative</a:t>
            </a:r>
          </a:p>
          <a:p>
            <a:pPr lvl="1"/>
            <a:r>
              <a:rPr lang="en-US" sz="2200" dirty="0">
                <a:cs typeface="Times New Roman" panose="02020603050405020304" pitchFamily="18" charset="0"/>
              </a:rPr>
              <a:t>Medicare Part D enrollees</a:t>
            </a:r>
          </a:p>
          <a:p>
            <a:pPr lvl="1"/>
            <a:r>
              <a:rPr lang="en-US" sz="2200" dirty="0">
                <a:cs typeface="Times New Roman" panose="02020603050405020304" pitchFamily="18" charset="0"/>
              </a:rPr>
              <a:t>Subject to the donut hole</a:t>
            </a:r>
          </a:p>
          <a:p>
            <a:pPr lvl="1"/>
            <a:r>
              <a:rPr lang="en-US" sz="2200" i="1" dirty="0">
                <a:cs typeface="Times New Roman" panose="02020603050405020304" pitchFamily="18" charset="0"/>
              </a:rPr>
              <a:t>Close to the kink point </a:t>
            </a:r>
            <a:r>
              <a:rPr lang="en-US" sz="2200" dirty="0">
                <a:cs typeface="Times New Roman" panose="02020603050405020304" pitchFamily="18" charset="0"/>
              </a:rPr>
              <a:t>(since they are using a bunching strategy)</a:t>
            </a:r>
          </a:p>
          <a:p>
            <a:pPr lvl="1"/>
            <a:r>
              <a:rPr lang="en-US" sz="2200" b="1" dirty="0">
                <a:solidFill>
                  <a:schemeClr val="accent3">
                    <a:lumMod val="75000"/>
                  </a:schemeClr>
                </a:solidFill>
                <a:cs typeface="Times New Roman" panose="02020603050405020304" pitchFamily="18" charset="0"/>
              </a:rPr>
              <a:t>How does/doesn’t this generalize?</a:t>
            </a:r>
            <a:endParaRPr lang="en-US" sz="2400" dirty="0">
              <a:cs typeface="Times New Roman" panose="02020603050405020304" pitchFamily="18" charset="0"/>
            </a:endParaRPr>
          </a:p>
        </p:txBody>
      </p:sp>
    </p:spTree>
    <p:extLst>
      <p:ext uri="{BB962C8B-B14F-4D97-AF65-F5344CB8AC3E}">
        <p14:creationId xmlns:p14="http://schemas.microsoft.com/office/powerpoint/2010/main" val="227519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Organizing a Project</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3852210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How do we structure a project? </a:t>
            </a:r>
          </a:p>
        </p:txBody>
      </p:sp>
      <p:sp>
        <p:nvSpPr>
          <p:cNvPr id="3" name="Content Placeholder 2"/>
          <p:cNvSpPr>
            <a:spLocks noGrp="1"/>
          </p:cNvSpPr>
          <p:nvPr>
            <p:ph idx="1"/>
          </p:nvPr>
        </p:nvSpPr>
        <p:spPr>
          <a:xfrm>
            <a:off x="1219199" y="1066801"/>
            <a:ext cx="9405791" cy="5141388"/>
          </a:xfrm>
        </p:spPr>
        <p:txBody>
          <a:bodyPr>
            <a:noAutofit/>
          </a:bodyPr>
          <a:lstStyle/>
          <a:p>
            <a:pPr>
              <a:buFont typeface="+mj-lt"/>
              <a:buAutoNum type="arabicPeriod"/>
            </a:pPr>
            <a:r>
              <a:rPr lang="en-US" sz="2400" b="0" i="0" dirty="0">
                <a:solidFill>
                  <a:srgbClr val="000000"/>
                </a:solidFill>
                <a:effectLst/>
                <a:cs typeface="Times New Roman" panose="02020603050405020304" pitchFamily="18" charset="0"/>
              </a:rPr>
              <a:t> File organization</a:t>
            </a:r>
          </a:p>
          <a:p>
            <a:pPr>
              <a:buFont typeface="+mj-lt"/>
              <a:buAutoNum type="arabicPeriod"/>
            </a:pPr>
            <a:r>
              <a:rPr lang="en-US" sz="2400" b="0" i="0" dirty="0">
                <a:solidFill>
                  <a:srgbClr val="000000"/>
                </a:solidFill>
                <a:effectLst/>
                <a:cs typeface="Times New Roman" panose="02020603050405020304" pitchFamily="18" charset="0"/>
              </a:rPr>
              <a:t> Clean code</a:t>
            </a:r>
          </a:p>
          <a:p>
            <a:pPr>
              <a:buFont typeface="+mj-lt"/>
              <a:buAutoNum type="arabicPeriod"/>
            </a:pPr>
            <a:r>
              <a:rPr lang="en-US" sz="2400" dirty="0">
                <a:solidFill>
                  <a:srgbClr val="000000"/>
                </a:solidFill>
                <a:cs typeface="Times New Roman" panose="02020603050405020304" pitchFamily="18" charset="0"/>
              </a:rPr>
              <a:t> Robustness checks</a:t>
            </a:r>
            <a:endParaRPr lang="en-US" sz="2400" b="0" i="0" dirty="0">
              <a:solidFill>
                <a:srgbClr val="000000"/>
              </a:solidFill>
              <a:effectLst/>
              <a:cs typeface="Times New Roman" panose="02020603050405020304" pitchFamily="18" charset="0"/>
            </a:endParaRPr>
          </a:p>
          <a:p>
            <a:pPr>
              <a:buFont typeface="+mj-lt"/>
              <a:buAutoNum type="arabicPeriod"/>
            </a:pPr>
            <a:r>
              <a:rPr lang="en-US" sz="2400" dirty="0">
                <a:solidFill>
                  <a:srgbClr val="000000"/>
                </a:solidFill>
                <a:cs typeface="Times New Roman" panose="02020603050405020304" pitchFamily="18" charset="0"/>
              </a:rPr>
              <a:t> Writing! </a:t>
            </a:r>
            <a:endParaRPr lang="en-US" sz="2400" b="0" i="0" dirty="0">
              <a:solidFill>
                <a:srgbClr val="000000"/>
              </a:solidFill>
              <a:effectLst/>
              <a:cs typeface="Times New Roman" panose="02020603050405020304" pitchFamily="18" charset="0"/>
            </a:endParaRPr>
          </a:p>
          <a:p>
            <a:pPr marL="0"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3378169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is Clean Code?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Code that is easy to understand, easy to modify, and hence easy to debug</a:t>
            </a:r>
          </a:p>
          <a:p>
            <a:r>
              <a:rPr lang="en-US" sz="2400" dirty="0">
                <a:cs typeface="Times New Roman" panose="02020603050405020304" pitchFamily="18" charset="0"/>
              </a:rPr>
              <a:t>Some sources: </a:t>
            </a:r>
          </a:p>
          <a:p>
            <a:pPr lvl="1">
              <a:buFont typeface="+mj-lt"/>
              <a:buAutoNum type="arabicPeriod"/>
            </a:pPr>
            <a:r>
              <a:rPr lang="en-US" sz="2200" b="0" i="1" dirty="0">
                <a:solidFill>
                  <a:srgbClr val="000000"/>
                </a:solidFill>
                <a:effectLst/>
                <a:cs typeface="Times New Roman" panose="02020603050405020304" pitchFamily="18" charset="0"/>
              </a:rPr>
              <a:t>The Clean Coder</a:t>
            </a:r>
            <a:r>
              <a:rPr lang="en-US" sz="2200" b="0" i="0" dirty="0">
                <a:solidFill>
                  <a:srgbClr val="000000"/>
                </a:solidFill>
                <a:effectLst/>
                <a:cs typeface="Times New Roman" panose="02020603050405020304" pitchFamily="18" charset="0"/>
              </a:rPr>
              <a:t>, by Robert C. Martin</a:t>
            </a:r>
          </a:p>
          <a:p>
            <a:pPr lvl="1">
              <a:buFont typeface="+mj-lt"/>
              <a:buAutoNum type="arabicPeriod"/>
            </a:pPr>
            <a:r>
              <a:rPr lang="en-US" sz="2200" b="0" i="1" u="none" strike="noStrike" dirty="0">
                <a:solidFill>
                  <a:srgbClr val="841617"/>
                </a:solidFill>
                <a:effectLst/>
                <a:cs typeface="Times New Roman" panose="02020603050405020304" pitchFamily="18" charset="0"/>
                <a:hlinkClick r:id="rId3"/>
              </a:rPr>
              <a:t>Code and Data for the Social Sciences: A Practitioner's Guide</a:t>
            </a:r>
            <a:r>
              <a:rPr lang="en-US" sz="2200" b="0" i="0" dirty="0">
                <a:solidFill>
                  <a:srgbClr val="000000"/>
                </a:solidFill>
                <a:effectLst/>
                <a:cs typeface="Times New Roman" panose="02020603050405020304" pitchFamily="18" charset="0"/>
              </a:rPr>
              <a:t>, by Gentzkow and Shapiro</a:t>
            </a:r>
          </a:p>
          <a:p>
            <a:pPr lvl="1">
              <a:buFont typeface="+mj-lt"/>
              <a:buAutoNum type="arabicPeriod"/>
            </a:pPr>
            <a:r>
              <a:rPr lang="en-US" sz="2200" dirty="0">
                <a:solidFill>
                  <a:srgbClr val="000000"/>
                </a:solidFill>
                <a:cs typeface="Times New Roman" panose="02020603050405020304" pitchFamily="18" charset="0"/>
              </a:rPr>
              <a:t>Tyler Ransom’s (Oklahoma University) slides: </a:t>
            </a:r>
            <a:r>
              <a:rPr lang="en-US" sz="2200" dirty="0">
                <a:solidFill>
                  <a:srgbClr val="000000"/>
                </a:solidFill>
                <a:cs typeface="Times New Roman" panose="02020603050405020304" pitchFamily="18" charset="0"/>
                <a:hlinkClick r:id="rId4"/>
              </a:rPr>
              <a:t>https://raw.githack.com/OU-PhD-Econometrics/fall-2022/master/LectureNotes/01a-CleanCode/01aslides.html#2</a:t>
            </a:r>
            <a:r>
              <a:rPr lang="en-US" sz="2200" dirty="0">
                <a:solidFill>
                  <a:srgbClr val="000000"/>
                </a:solidFill>
                <a:cs typeface="Times New Roman" panose="02020603050405020304" pitchFamily="18" charset="0"/>
              </a:rPr>
              <a:t> </a:t>
            </a:r>
          </a:p>
          <a:p>
            <a:pPr lvl="1">
              <a:buFont typeface="+mj-lt"/>
              <a:buAutoNum type="arabicPeriod"/>
            </a:pPr>
            <a:endParaRPr lang="en-US" sz="2200" b="0" i="0" dirty="0">
              <a:solidFill>
                <a:srgbClr val="000000"/>
              </a:solidFill>
              <a:effectLst/>
              <a:cs typeface="Times New Roman" panose="02020603050405020304" pitchFamily="18" charset="0"/>
            </a:endParaRPr>
          </a:p>
          <a:p>
            <a:pPr marL="0"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3152190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Framework: Everything is a Remix </a:t>
            </a:r>
            <a:endParaRPr lang="en-US" sz="3600" dirty="0">
              <a:latin typeface="Times New Roman" panose="02020603050405020304" pitchFamily="18" charset="0"/>
              <a:cs typeface="Times New Roman" panose="02020603050405020304" pitchFamily="18" charset="0"/>
            </a:endParaRPr>
          </a:p>
        </p:txBody>
      </p:sp>
      <p:pic>
        <p:nvPicPr>
          <p:cNvPr id="4" name="Online Media 3" title="Everything is a Remix Remastered (2015 HD)">
            <a:hlinkClick r:id="" action="ppaction://media"/>
            <a:extLst>
              <a:ext uri="{FF2B5EF4-FFF2-40B4-BE49-F238E27FC236}">
                <a16:creationId xmlns:a16="http://schemas.microsoft.com/office/drawing/2014/main" id="{E83F5012-EF69-1350-0BA8-D15C740E0A8B}"/>
              </a:ext>
            </a:extLst>
          </p:cNvPr>
          <p:cNvPicPr>
            <a:picLocks noGrp="1" noRot="1" noChangeAspect="1"/>
          </p:cNvPicPr>
          <p:nvPr>
            <p:ph idx="1"/>
            <a:videoFile r:link="rId1"/>
          </p:nvPr>
        </p:nvPicPr>
        <p:blipFill>
          <a:blip r:embed="rId4"/>
          <a:stretch>
            <a:fillRect/>
          </a:stretch>
        </p:blipFill>
        <p:spPr>
          <a:xfrm>
            <a:off x="1566862" y="1066800"/>
            <a:ext cx="9101138" cy="5141913"/>
          </a:xfrm>
          <a:prstGeom prst="rect">
            <a:avLst/>
          </a:prstGeom>
        </p:spPr>
      </p:pic>
    </p:spTree>
    <p:extLst>
      <p:ext uri="{BB962C8B-B14F-4D97-AF65-F5344CB8AC3E}">
        <p14:creationId xmlns:p14="http://schemas.microsoft.com/office/powerpoint/2010/main" val="225203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3497949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Automation – automate everything (that can be)!</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3852139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Version control – </a:t>
            </a:r>
            <a:r>
              <a:rPr lang="en-US" sz="2400" b="1" i="0" dirty="0" err="1">
                <a:solidFill>
                  <a:schemeClr val="accent2">
                    <a:lumMod val="75000"/>
                  </a:schemeClr>
                </a:solidFill>
                <a:effectLst/>
                <a:cs typeface="Times New Roman" panose="02020603050405020304" pitchFamily="18" charset="0"/>
              </a:rPr>
              <a:t>Github</a:t>
            </a:r>
            <a:r>
              <a:rPr lang="en-US" sz="2400" b="1" dirty="0">
                <a:solidFill>
                  <a:schemeClr val="accent2">
                    <a:lumMod val="75000"/>
                  </a:schemeClr>
                </a:solidFill>
                <a:cs typeface="Times New Roman" panose="02020603050405020304" pitchFamily="18" charset="0"/>
              </a:rPr>
              <a:t>, Dropbox, Overleaf!</a:t>
            </a:r>
            <a:endParaRPr lang="en-US" sz="2400" b="1" i="0" dirty="0">
              <a:solidFill>
                <a:schemeClr val="accent2">
                  <a:lumMod val="75000"/>
                </a:schemeClr>
              </a:solidFill>
              <a:effectLst/>
              <a:cs typeface="Times New Roman" panose="02020603050405020304" pitchFamily="18" charset="0"/>
            </a:endParaRP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3593494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Abstraction – use functions to reduce complexity of code!</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26091297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of Abstraction</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A070178-1954-E794-CD60-53ED8B361DC0}"/>
              </a:ext>
            </a:extLst>
          </p:cNvPr>
          <p:cNvPicPr>
            <a:picLocks noGrp="1" noChangeAspect="1"/>
          </p:cNvPicPr>
          <p:nvPr>
            <p:ph idx="1"/>
          </p:nvPr>
        </p:nvPicPr>
        <p:blipFill>
          <a:blip r:embed="rId3"/>
          <a:stretch>
            <a:fillRect/>
          </a:stretch>
        </p:blipFill>
        <p:spPr>
          <a:xfrm>
            <a:off x="152400" y="1419205"/>
            <a:ext cx="10972800" cy="4019589"/>
          </a:xfrm>
        </p:spPr>
      </p:pic>
    </p:spTree>
    <p:extLst>
      <p:ext uri="{BB962C8B-B14F-4D97-AF65-F5344CB8AC3E}">
        <p14:creationId xmlns:p14="http://schemas.microsoft.com/office/powerpoint/2010/main" val="314368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Documentation – make code readable! (Variable names, comments)</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7021742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 Comment Your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Documentation – make code readable! (Variable names, comments)</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pic>
        <p:nvPicPr>
          <p:cNvPr id="7" name="Picture 6">
            <a:extLst>
              <a:ext uri="{FF2B5EF4-FFF2-40B4-BE49-F238E27FC236}">
                <a16:creationId xmlns:a16="http://schemas.microsoft.com/office/drawing/2014/main" id="{5D119F18-6256-7ACA-7D40-B58D5A963989}"/>
              </a:ext>
            </a:extLst>
          </p:cNvPr>
          <p:cNvPicPr>
            <a:picLocks noChangeAspect="1"/>
          </p:cNvPicPr>
          <p:nvPr/>
        </p:nvPicPr>
        <p:blipFill>
          <a:blip r:embed="rId3"/>
          <a:stretch>
            <a:fillRect/>
          </a:stretch>
        </p:blipFill>
        <p:spPr>
          <a:xfrm>
            <a:off x="457200" y="1066801"/>
            <a:ext cx="6400800" cy="4112388"/>
          </a:xfrm>
          <a:prstGeom prst="rect">
            <a:avLst/>
          </a:prstGeom>
        </p:spPr>
      </p:pic>
      <p:pic>
        <p:nvPicPr>
          <p:cNvPr id="5" name="Picture 4">
            <a:extLst>
              <a:ext uri="{FF2B5EF4-FFF2-40B4-BE49-F238E27FC236}">
                <a16:creationId xmlns:a16="http://schemas.microsoft.com/office/drawing/2014/main" id="{D8C63BF2-C913-C3E6-FAAB-C53AD2AEBE84}"/>
              </a:ext>
            </a:extLst>
          </p:cNvPr>
          <p:cNvPicPr>
            <a:picLocks noChangeAspect="1"/>
          </p:cNvPicPr>
          <p:nvPr/>
        </p:nvPicPr>
        <p:blipFill rotWithShape="1">
          <a:blip r:embed="rId4"/>
          <a:srcRect l="8321" r="9130"/>
          <a:stretch/>
        </p:blipFill>
        <p:spPr>
          <a:xfrm>
            <a:off x="6824808" y="2298173"/>
            <a:ext cx="4528992" cy="4424516"/>
          </a:xfrm>
          <a:prstGeom prst="rect">
            <a:avLst/>
          </a:prstGeom>
        </p:spPr>
      </p:pic>
    </p:spTree>
    <p:extLst>
      <p:ext uri="{BB962C8B-B14F-4D97-AF65-F5344CB8AC3E}">
        <p14:creationId xmlns:p14="http://schemas.microsoft.com/office/powerpoint/2010/main" val="1455698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Time / task management – think carefully about </a:t>
            </a:r>
            <a:r>
              <a:rPr lang="en-US" sz="2400" b="1" i="1" dirty="0">
                <a:solidFill>
                  <a:schemeClr val="accent2">
                    <a:lumMod val="75000"/>
                  </a:schemeClr>
                </a:solidFill>
                <a:effectLst/>
                <a:cs typeface="Times New Roman" panose="02020603050405020304" pitchFamily="18" charset="0"/>
              </a:rPr>
              <a:t>when </a:t>
            </a:r>
            <a:r>
              <a:rPr lang="en-US" sz="2400" b="1" dirty="0">
                <a:solidFill>
                  <a:schemeClr val="accent2">
                    <a:lumMod val="75000"/>
                  </a:schemeClr>
                </a:solidFill>
                <a:effectLst/>
                <a:cs typeface="Times New Roman" panose="02020603050405020304" pitchFamily="18" charset="0"/>
              </a:rPr>
              <a:t>you code</a:t>
            </a:r>
            <a:endParaRPr lang="en-US" sz="2400" b="1" i="0" dirty="0">
              <a:solidFill>
                <a:schemeClr val="accent2">
                  <a:lumMod val="75000"/>
                </a:schemeClr>
              </a:solidFill>
              <a:effectLst/>
              <a:cs typeface="Times New Roman" panose="02020603050405020304" pitchFamily="18" charset="0"/>
            </a:endParaRP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29024385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 Task Management Software</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960B487-5864-2DAF-FE6B-A73BE17663B8}"/>
              </a:ext>
            </a:extLst>
          </p:cNvPr>
          <p:cNvPicPr>
            <a:picLocks noGrp="1" noChangeAspect="1"/>
          </p:cNvPicPr>
          <p:nvPr>
            <p:ph idx="1"/>
          </p:nvPr>
        </p:nvPicPr>
        <p:blipFill>
          <a:blip r:embed="rId3"/>
          <a:stretch>
            <a:fillRect/>
          </a:stretch>
        </p:blipFill>
        <p:spPr>
          <a:xfrm>
            <a:off x="152400" y="1143000"/>
            <a:ext cx="10015538" cy="2816475"/>
          </a:xfrm>
        </p:spPr>
      </p:pic>
      <p:pic>
        <p:nvPicPr>
          <p:cNvPr id="7" name="Picture 6">
            <a:extLst>
              <a:ext uri="{FF2B5EF4-FFF2-40B4-BE49-F238E27FC236}">
                <a16:creationId xmlns:a16="http://schemas.microsoft.com/office/drawing/2014/main" id="{BD91D579-E8CE-DA8A-0E4E-EFDC9EF14CB2}"/>
              </a:ext>
            </a:extLst>
          </p:cNvPr>
          <p:cNvPicPr>
            <a:picLocks noChangeAspect="1"/>
          </p:cNvPicPr>
          <p:nvPr/>
        </p:nvPicPr>
        <p:blipFill>
          <a:blip r:embed="rId4"/>
          <a:stretch>
            <a:fillRect/>
          </a:stretch>
        </p:blipFill>
        <p:spPr>
          <a:xfrm>
            <a:off x="253386" y="4572000"/>
            <a:ext cx="11938614" cy="1625684"/>
          </a:xfrm>
          <a:prstGeom prst="rect">
            <a:avLst/>
          </a:prstGeom>
        </p:spPr>
      </p:pic>
      <p:sp>
        <p:nvSpPr>
          <p:cNvPr id="8" name="Arrow: Down 7">
            <a:extLst>
              <a:ext uri="{FF2B5EF4-FFF2-40B4-BE49-F238E27FC236}">
                <a16:creationId xmlns:a16="http://schemas.microsoft.com/office/drawing/2014/main" id="{DF0A294B-50C9-5EB1-644E-91E309CA67FC}"/>
              </a:ext>
            </a:extLst>
          </p:cNvPr>
          <p:cNvSpPr/>
          <p:nvPr/>
        </p:nvSpPr>
        <p:spPr>
          <a:xfrm>
            <a:off x="8805862" y="2895600"/>
            <a:ext cx="838200" cy="1524000"/>
          </a:xfrm>
          <a:prstGeom prst="downArrow">
            <a:avLst/>
          </a:prstGeom>
          <a:solidFill>
            <a:schemeClr val="accent5">
              <a:lumMod val="40000"/>
              <a:lumOff val="6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64431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Test-driven development (unit testing, profiling, refactoring) –</a:t>
            </a:r>
          </a:p>
          <a:p>
            <a:pPr lvl="1">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The only way to know that your code works is to test it!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2890084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What are we Estimating?</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29539107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Unit Testing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endParaRPr lang="en-US" sz="2400" b="0" i="0" dirty="0">
              <a:solidFill>
                <a:srgbClr val="000000"/>
              </a:solidFill>
              <a:effectLst/>
              <a:cs typeface="Times New Roman" panose="02020603050405020304" pitchFamily="18" charset="0"/>
            </a:endParaRPr>
          </a:p>
        </p:txBody>
      </p:sp>
      <p:pic>
        <p:nvPicPr>
          <p:cNvPr id="5" name="Picture 4">
            <a:extLst>
              <a:ext uri="{FF2B5EF4-FFF2-40B4-BE49-F238E27FC236}">
                <a16:creationId xmlns:a16="http://schemas.microsoft.com/office/drawing/2014/main" id="{9D1F98F1-0F25-C8BC-2BBB-5B7C99012979}"/>
              </a:ext>
            </a:extLst>
          </p:cNvPr>
          <p:cNvPicPr>
            <a:picLocks noChangeAspect="1"/>
          </p:cNvPicPr>
          <p:nvPr/>
        </p:nvPicPr>
        <p:blipFill>
          <a:blip r:embed="rId3"/>
          <a:stretch>
            <a:fillRect/>
          </a:stretch>
        </p:blipFill>
        <p:spPr>
          <a:xfrm>
            <a:off x="609600" y="1066800"/>
            <a:ext cx="10134600" cy="5828205"/>
          </a:xfrm>
          <a:prstGeom prst="rect">
            <a:avLst/>
          </a:prstGeom>
        </p:spPr>
      </p:pic>
    </p:spTree>
    <p:extLst>
      <p:ext uri="{BB962C8B-B14F-4D97-AF65-F5344CB8AC3E}">
        <p14:creationId xmlns:p14="http://schemas.microsoft.com/office/powerpoint/2010/main" val="6000162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Unit Testing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endParaRPr lang="en-US" sz="2400" b="0" i="0" dirty="0">
              <a:solidFill>
                <a:srgbClr val="000000"/>
              </a:solidFill>
              <a:effectLst/>
              <a:cs typeface="Times New Roman" panose="02020603050405020304" pitchFamily="18" charset="0"/>
            </a:endParaRPr>
          </a:p>
        </p:txBody>
      </p:sp>
      <p:pic>
        <p:nvPicPr>
          <p:cNvPr id="6" name="Picture 5">
            <a:extLst>
              <a:ext uri="{FF2B5EF4-FFF2-40B4-BE49-F238E27FC236}">
                <a16:creationId xmlns:a16="http://schemas.microsoft.com/office/drawing/2014/main" id="{C2B86CCA-AF9D-18BE-E5E5-78BF75FD3D0B}"/>
              </a:ext>
            </a:extLst>
          </p:cNvPr>
          <p:cNvPicPr>
            <a:picLocks noChangeAspect="1"/>
          </p:cNvPicPr>
          <p:nvPr/>
        </p:nvPicPr>
        <p:blipFill>
          <a:blip r:embed="rId3"/>
          <a:stretch>
            <a:fillRect/>
          </a:stretch>
        </p:blipFill>
        <p:spPr>
          <a:xfrm>
            <a:off x="619246" y="1064871"/>
            <a:ext cx="9896354" cy="5743891"/>
          </a:xfrm>
          <a:prstGeom prst="rect">
            <a:avLst/>
          </a:prstGeom>
        </p:spPr>
      </p:pic>
    </p:spTree>
    <p:extLst>
      <p:ext uri="{BB962C8B-B14F-4D97-AF65-F5344CB8AC3E}">
        <p14:creationId xmlns:p14="http://schemas.microsoft.com/office/powerpoint/2010/main" val="24640173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Pair programming – have people look at your code!</a:t>
            </a:r>
          </a:p>
        </p:txBody>
      </p:sp>
    </p:spTree>
    <p:extLst>
      <p:ext uri="{BB962C8B-B14F-4D97-AF65-F5344CB8AC3E}">
        <p14:creationId xmlns:p14="http://schemas.microsoft.com/office/powerpoint/2010/main" val="11637526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Communicating Findings</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35853686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Data Viz</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AB1EA4F-F0E1-7CB3-EEAB-0504685502E6}"/>
              </a:ext>
            </a:extLst>
          </p:cNvPr>
          <p:cNvPicPr>
            <a:picLocks noGrp="1" noChangeAspect="1"/>
          </p:cNvPicPr>
          <p:nvPr>
            <p:ph idx="1"/>
          </p:nvPr>
        </p:nvPicPr>
        <p:blipFill>
          <a:blip r:embed="rId3"/>
          <a:stretch>
            <a:fillRect/>
          </a:stretch>
        </p:blipFill>
        <p:spPr>
          <a:xfrm>
            <a:off x="6950765" y="167175"/>
            <a:ext cx="4114800" cy="6690825"/>
          </a:xfrm>
        </p:spPr>
      </p:pic>
      <p:sp>
        <p:nvSpPr>
          <p:cNvPr id="3" name="TextBox 2">
            <a:extLst>
              <a:ext uri="{FF2B5EF4-FFF2-40B4-BE49-F238E27FC236}">
                <a16:creationId xmlns:a16="http://schemas.microsoft.com/office/drawing/2014/main" id="{84E41639-9B59-79BB-5165-55F708335CB7}"/>
              </a:ext>
            </a:extLst>
          </p:cNvPr>
          <p:cNvSpPr txBox="1"/>
          <p:nvPr/>
        </p:nvSpPr>
        <p:spPr>
          <a:xfrm>
            <a:off x="762000" y="962232"/>
            <a:ext cx="6096000" cy="2308324"/>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Schwabish</a:t>
            </a:r>
            <a:r>
              <a:rPr lang="en-US" sz="2400" dirty="0">
                <a:latin typeface="Times New Roman" panose="02020603050405020304" pitchFamily="18" charset="0"/>
                <a:cs typeface="Times New Roman" panose="02020603050405020304" pitchFamily="18" charset="0"/>
              </a:rPr>
              <a:t> (2014): </a:t>
            </a:r>
          </a:p>
          <a:p>
            <a:pPr marL="457200" indent="-457200">
              <a:buAutoNum type="arabicPeriod"/>
            </a:pPr>
            <a:r>
              <a:rPr lang="en-US" sz="2400" dirty="0">
                <a:latin typeface="Times New Roman" panose="02020603050405020304" pitchFamily="18" charset="0"/>
                <a:cs typeface="Times New Roman" panose="02020603050405020304" pitchFamily="18" charset="0"/>
              </a:rPr>
              <a:t>Show the data</a:t>
            </a:r>
          </a:p>
          <a:p>
            <a:pPr marL="457200" indent="-457200">
              <a:buAutoNum type="arabicPeriod"/>
            </a:pPr>
            <a:r>
              <a:rPr lang="en-US" sz="2400" dirty="0">
                <a:latin typeface="Times New Roman" panose="02020603050405020304" pitchFamily="18" charset="0"/>
                <a:cs typeface="Times New Roman" panose="02020603050405020304" pitchFamily="18" charset="0"/>
              </a:rPr>
              <a:t>Reduce the clutter</a:t>
            </a:r>
          </a:p>
          <a:p>
            <a:pPr marL="457200" indent="-457200">
              <a:buAutoNum type="arabicPeriod"/>
            </a:pPr>
            <a:r>
              <a:rPr lang="en-US" sz="2400" dirty="0">
                <a:latin typeface="Times New Roman" panose="02020603050405020304" pitchFamily="18" charset="0"/>
                <a:cs typeface="Times New Roman" panose="02020603050405020304" pitchFamily="18" charset="0"/>
              </a:rPr>
              <a:t>Integrate the text and the graph</a:t>
            </a:r>
          </a:p>
          <a:p>
            <a:pPr marL="457200" indent="-457200">
              <a:buAutoNum type="arabicPeriod"/>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See some helpful slides and examples </a:t>
            </a:r>
            <a:r>
              <a:rPr lang="en-US" sz="2400" dirty="0">
                <a:latin typeface="Times New Roman" panose="02020603050405020304" pitchFamily="18" charset="0"/>
                <a:cs typeface="Times New Roman" panose="02020603050405020304" pitchFamily="18" charset="0"/>
                <a:hlinkClick r:id="rId4"/>
              </a:rPr>
              <a:t>here</a:t>
            </a:r>
            <a:r>
              <a:rPr lang="en-US" sz="2400" dirty="0">
                <a:latin typeface="Times New Roman" panose="02020603050405020304" pitchFamily="18" charset="0"/>
                <a:cs typeface="Times New Roman" panose="02020603050405020304" pitchFamily="18" charset="0"/>
              </a:rPr>
              <a:t> </a:t>
            </a:r>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47224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Data Viz: Before (1/2)</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0A23F39-3025-3A5A-66CA-253F1A1CF96F}"/>
              </a:ext>
            </a:extLst>
          </p:cNvPr>
          <p:cNvSpPr>
            <a:spLocks noGrp="1"/>
          </p:cNvSpPr>
          <p:nvPr>
            <p:ph idx="1"/>
          </p:nvPr>
        </p:nvSpPr>
        <p:spPr/>
        <p:txBody>
          <a:bodyPr/>
          <a:lstStyle/>
          <a:p>
            <a:endParaRPr lang="en-CA"/>
          </a:p>
        </p:txBody>
      </p:sp>
      <p:pic>
        <p:nvPicPr>
          <p:cNvPr id="8" name="Picture 7">
            <a:extLst>
              <a:ext uri="{FF2B5EF4-FFF2-40B4-BE49-F238E27FC236}">
                <a16:creationId xmlns:a16="http://schemas.microsoft.com/office/drawing/2014/main" id="{D03CD802-E471-98AB-7AFD-78F2E9D89E28}"/>
              </a:ext>
            </a:extLst>
          </p:cNvPr>
          <p:cNvPicPr>
            <a:picLocks noChangeAspect="1"/>
          </p:cNvPicPr>
          <p:nvPr/>
        </p:nvPicPr>
        <p:blipFill>
          <a:blip r:embed="rId3"/>
          <a:stretch>
            <a:fillRect/>
          </a:stretch>
        </p:blipFill>
        <p:spPr>
          <a:xfrm>
            <a:off x="1689300" y="1176403"/>
            <a:ext cx="8280000" cy="5656129"/>
          </a:xfrm>
          <a:prstGeom prst="rect">
            <a:avLst/>
          </a:prstGeom>
        </p:spPr>
      </p:pic>
    </p:spTree>
    <p:extLst>
      <p:ext uri="{BB962C8B-B14F-4D97-AF65-F5344CB8AC3E}">
        <p14:creationId xmlns:p14="http://schemas.microsoft.com/office/powerpoint/2010/main" val="34832117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Data Viz: After (1/2)</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0A23F39-3025-3A5A-66CA-253F1A1CF96F}"/>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62B7439C-B6CB-8741-647B-B7EFF5A2C58D}"/>
              </a:ext>
            </a:extLst>
          </p:cNvPr>
          <p:cNvPicPr>
            <a:picLocks noChangeAspect="1"/>
          </p:cNvPicPr>
          <p:nvPr/>
        </p:nvPicPr>
        <p:blipFill>
          <a:blip r:embed="rId3"/>
          <a:stretch>
            <a:fillRect/>
          </a:stretch>
        </p:blipFill>
        <p:spPr>
          <a:xfrm>
            <a:off x="1689300" y="1162992"/>
            <a:ext cx="8280000" cy="5682952"/>
          </a:xfrm>
          <a:prstGeom prst="rect">
            <a:avLst/>
          </a:prstGeom>
        </p:spPr>
      </p:pic>
    </p:spTree>
    <p:extLst>
      <p:ext uri="{BB962C8B-B14F-4D97-AF65-F5344CB8AC3E}">
        <p14:creationId xmlns:p14="http://schemas.microsoft.com/office/powerpoint/2010/main" val="39884442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Data Viz: Before (2/2)</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0A23F39-3025-3A5A-66CA-253F1A1CF96F}"/>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664DBAFB-5540-F4B1-B42A-384B3CD1BA28}"/>
              </a:ext>
            </a:extLst>
          </p:cNvPr>
          <p:cNvPicPr>
            <a:picLocks noChangeAspect="1"/>
          </p:cNvPicPr>
          <p:nvPr/>
        </p:nvPicPr>
        <p:blipFill>
          <a:blip r:embed="rId3"/>
          <a:stretch>
            <a:fillRect/>
          </a:stretch>
        </p:blipFill>
        <p:spPr>
          <a:xfrm>
            <a:off x="2123520" y="1066800"/>
            <a:ext cx="7944959" cy="5344271"/>
          </a:xfrm>
          <a:prstGeom prst="rect">
            <a:avLst/>
          </a:prstGeom>
        </p:spPr>
      </p:pic>
    </p:spTree>
    <p:extLst>
      <p:ext uri="{BB962C8B-B14F-4D97-AF65-F5344CB8AC3E}">
        <p14:creationId xmlns:p14="http://schemas.microsoft.com/office/powerpoint/2010/main" val="5744729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Data Viz: After (2/2)</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0A23F39-3025-3A5A-66CA-253F1A1CF96F}"/>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AD05C0FA-9A2B-7EA1-0F4E-5B15FC2629DA}"/>
              </a:ext>
            </a:extLst>
          </p:cNvPr>
          <p:cNvPicPr>
            <a:picLocks noChangeAspect="1"/>
          </p:cNvPicPr>
          <p:nvPr/>
        </p:nvPicPr>
        <p:blipFill>
          <a:blip r:embed="rId3"/>
          <a:stretch>
            <a:fillRect/>
          </a:stretch>
        </p:blipFill>
        <p:spPr>
          <a:xfrm>
            <a:off x="4572000" y="57888"/>
            <a:ext cx="5867400" cy="6800112"/>
          </a:xfrm>
          <a:prstGeom prst="rect">
            <a:avLst/>
          </a:prstGeom>
        </p:spPr>
      </p:pic>
    </p:spTree>
    <p:extLst>
      <p:ext uri="{BB962C8B-B14F-4D97-AF65-F5344CB8AC3E}">
        <p14:creationId xmlns:p14="http://schemas.microsoft.com/office/powerpoint/2010/main" val="13160410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Data Storytelling and Making Good Charts</a:t>
            </a:r>
          </a:p>
        </p:txBody>
      </p:sp>
      <p:pic>
        <p:nvPicPr>
          <p:cNvPr id="4" name="Online Media 3" title="Making data mean more through storytelling | Ben Wellington | TEDxBroadway">
            <a:hlinkClick r:id="" action="ppaction://media"/>
            <a:extLst>
              <a:ext uri="{FF2B5EF4-FFF2-40B4-BE49-F238E27FC236}">
                <a16:creationId xmlns:a16="http://schemas.microsoft.com/office/drawing/2014/main" id="{FAC6EFEE-0743-FE27-6ED7-99F61CD0FF81}"/>
              </a:ext>
            </a:extLst>
          </p:cNvPr>
          <p:cNvPicPr>
            <a:picLocks noGrp="1" noRot="1" noChangeAspect="1"/>
          </p:cNvPicPr>
          <p:nvPr>
            <p:ph idx="1"/>
            <a:videoFile r:link="rId1"/>
          </p:nvPr>
        </p:nvPicPr>
        <p:blipFill>
          <a:blip r:embed="rId5"/>
          <a:stretch>
            <a:fillRect/>
          </a:stretch>
        </p:blipFill>
        <p:spPr>
          <a:xfrm>
            <a:off x="228600" y="1055145"/>
            <a:ext cx="5400000" cy="3050864"/>
          </a:xfrm>
          <a:prstGeom prst="rect">
            <a:avLst/>
          </a:prstGeom>
        </p:spPr>
      </p:pic>
      <p:pic>
        <p:nvPicPr>
          <p:cNvPr id="3" name="Online Media 2" title="Turning Bad Charts into Compelling Data Stories | Dominic Bohan | TEDxYouth@Singapore">
            <a:hlinkClick r:id="" action="ppaction://media"/>
            <a:extLst>
              <a:ext uri="{FF2B5EF4-FFF2-40B4-BE49-F238E27FC236}">
                <a16:creationId xmlns:a16="http://schemas.microsoft.com/office/drawing/2014/main" id="{19461D35-9C17-5609-F511-5F905CD8E11F}"/>
              </a:ext>
            </a:extLst>
          </p:cNvPr>
          <p:cNvPicPr>
            <a:picLocks noRot="1" noChangeAspect="1"/>
          </p:cNvPicPr>
          <p:nvPr>
            <a:videoFile r:link="rId2"/>
          </p:nvPr>
        </p:nvPicPr>
        <p:blipFill>
          <a:blip r:embed="rId6"/>
          <a:stretch>
            <a:fillRect/>
          </a:stretch>
        </p:blipFill>
        <p:spPr>
          <a:xfrm>
            <a:off x="5692775" y="1055077"/>
            <a:ext cx="5400000" cy="3051000"/>
          </a:xfrm>
          <a:prstGeom prst="rect">
            <a:avLst/>
          </a:prstGeom>
        </p:spPr>
      </p:pic>
    </p:spTree>
    <p:extLst>
      <p:ext uri="{BB962C8B-B14F-4D97-AF65-F5344CB8AC3E}">
        <p14:creationId xmlns:p14="http://schemas.microsoft.com/office/powerpoint/2010/main" val="696270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4"/>
                </p:tgtEl>
              </p:cMediaNode>
            </p:video>
            <p:seq concurrent="1" nextAc="seek">
              <p:cTn id="12" restart="whenNotActive" fill="hold" evtFilter="cancelBubble" nodeType="interactiveSeq">
                <p:stCondLst>
                  <p:cond evt="onClick" delay="0">
                    <p:tgtEl>
                      <p:spTgt spid="4"/>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4"/>
                                        </p:tgtEl>
                                      </p:cBhvr>
                                    </p:cmd>
                                  </p:childTnLst>
                                </p:cTn>
                              </p:par>
                            </p:childTnLst>
                          </p:cTn>
                        </p:par>
                      </p:childTnLst>
                    </p:cTn>
                  </p:par>
                </p:childTnLst>
              </p:cTn>
              <p:nextCondLst>
                <p:cond evt="onClick" delay="0">
                  <p:tgtEl>
                    <p:spTgt spid="4"/>
                  </p:tgtEl>
                </p:cond>
              </p:nextCondLst>
            </p:seq>
            <p:video>
              <p:cMediaNode vol="80000">
                <p:cTn id="17" fill="hold" display="0">
                  <p:stCondLst>
                    <p:cond delay="indefinite"/>
                  </p:stCondLst>
                </p:cTn>
                <p:tgtEl>
                  <p:spTgt spid="3"/>
                </p:tgtEl>
              </p:cMediaNode>
            </p:video>
            <p:seq concurrent="1" nextAc="seek">
              <p:cTn id="18" restart="whenNotActive" fill="hold" evtFilter="cancelBubble" nodeType="interactiveSeq">
                <p:stCondLst>
                  <p:cond evt="onClick" delay="0">
                    <p:tgtEl>
                      <p:spTgt spid="3"/>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What is Long COVID?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514350" indent="-514350">
              <a:buFont typeface="+mj-lt"/>
              <a:buAutoNum type="arabicPeriod"/>
            </a:pPr>
            <a:endParaRPr lang="en-US" sz="2800" b="1" dirty="0">
              <a:solidFill>
                <a:schemeClr val="accent3">
                  <a:lumMod val="50000"/>
                </a:schemeClr>
              </a:solidFill>
              <a:cs typeface="Times New Roman" panose="02020603050405020304" pitchFamily="18" charset="0"/>
            </a:endParaRPr>
          </a:p>
        </p:txBody>
      </p:sp>
      <p:pic>
        <p:nvPicPr>
          <p:cNvPr id="1026" name="Picture 2" descr="Image">
            <a:extLst>
              <a:ext uri="{FF2B5EF4-FFF2-40B4-BE49-F238E27FC236}">
                <a16:creationId xmlns:a16="http://schemas.microsoft.com/office/drawing/2014/main" id="{DE282BD3-F205-38C4-ED0E-6586AA1854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661" y="1066801"/>
            <a:ext cx="10308890" cy="5222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5141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Writing a Paper</a:t>
            </a:r>
          </a:p>
        </p:txBody>
      </p:sp>
      <p:sp>
        <p:nvSpPr>
          <p:cNvPr id="5" name="Content Placeholder 4">
            <a:extLst>
              <a:ext uri="{FF2B5EF4-FFF2-40B4-BE49-F238E27FC236}">
                <a16:creationId xmlns:a16="http://schemas.microsoft.com/office/drawing/2014/main" id="{5828A1A5-F032-5A06-6970-3C7E23D738D6}"/>
              </a:ext>
            </a:extLst>
          </p:cNvPr>
          <p:cNvSpPr>
            <a:spLocks noGrp="1"/>
          </p:cNvSpPr>
          <p:nvPr>
            <p:ph idx="1"/>
          </p:nvPr>
        </p:nvSpPr>
        <p:spPr>
          <a:xfrm>
            <a:off x="762000" y="962232"/>
            <a:ext cx="9095232" cy="5217905"/>
          </a:xfrm>
        </p:spPr>
        <p:txBody>
          <a:bodyPr>
            <a:normAutofit/>
          </a:bodyPr>
          <a:lstStyle/>
          <a:p>
            <a:r>
              <a:rPr lang="en-US" sz="2400" dirty="0"/>
              <a:t>Academic writing is formulaic – take advantage of that! </a:t>
            </a:r>
          </a:p>
        </p:txBody>
      </p:sp>
      <p:pic>
        <p:nvPicPr>
          <p:cNvPr id="4" name="Picture 3">
            <a:extLst>
              <a:ext uri="{FF2B5EF4-FFF2-40B4-BE49-F238E27FC236}">
                <a16:creationId xmlns:a16="http://schemas.microsoft.com/office/drawing/2014/main" id="{668A1BD6-B7C1-C898-9A08-0302F34E54E5}"/>
              </a:ext>
            </a:extLst>
          </p:cNvPr>
          <p:cNvPicPr>
            <a:picLocks noChangeAspect="1"/>
          </p:cNvPicPr>
          <p:nvPr/>
        </p:nvPicPr>
        <p:blipFill>
          <a:blip r:embed="rId3"/>
          <a:stretch>
            <a:fillRect/>
          </a:stretch>
        </p:blipFill>
        <p:spPr>
          <a:xfrm>
            <a:off x="914400" y="1447800"/>
            <a:ext cx="4997319" cy="5072808"/>
          </a:xfrm>
          <a:prstGeom prst="rect">
            <a:avLst/>
          </a:prstGeom>
        </p:spPr>
      </p:pic>
    </p:spTree>
    <p:extLst>
      <p:ext uri="{BB962C8B-B14F-4D97-AF65-F5344CB8AC3E}">
        <p14:creationId xmlns:p14="http://schemas.microsoft.com/office/powerpoint/2010/main" val="12342833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Writing a Paper</a:t>
            </a:r>
          </a:p>
        </p:txBody>
      </p:sp>
      <p:sp>
        <p:nvSpPr>
          <p:cNvPr id="5" name="Content Placeholder 4">
            <a:extLst>
              <a:ext uri="{FF2B5EF4-FFF2-40B4-BE49-F238E27FC236}">
                <a16:creationId xmlns:a16="http://schemas.microsoft.com/office/drawing/2014/main" id="{5828A1A5-F032-5A06-6970-3C7E23D738D6}"/>
              </a:ext>
            </a:extLst>
          </p:cNvPr>
          <p:cNvSpPr>
            <a:spLocks noGrp="1"/>
          </p:cNvSpPr>
          <p:nvPr>
            <p:ph idx="1"/>
          </p:nvPr>
        </p:nvSpPr>
        <p:spPr>
          <a:xfrm>
            <a:off x="762000" y="962232"/>
            <a:ext cx="9829800" cy="5217905"/>
          </a:xfrm>
        </p:spPr>
        <p:txBody>
          <a:bodyPr>
            <a:normAutofit/>
          </a:bodyPr>
          <a:lstStyle/>
          <a:p>
            <a:pPr marL="457200" indent="-457200">
              <a:buFont typeface="+mj-lt"/>
              <a:buAutoNum type="arabicPeriod"/>
            </a:pPr>
            <a:r>
              <a:rPr lang="en-US" sz="2400" dirty="0"/>
              <a:t>Academic writing is formulaic – take advantage of that! </a:t>
            </a:r>
          </a:p>
          <a:p>
            <a:pPr marL="457200" indent="-457200">
              <a:buFont typeface="+mj-lt"/>
              <a:buAutoNum type="arabicPeriod"/>
            </a:pPr>
            <a:r>
              <a:rPr lang="en-US" sz="2400" dirty="0"/>
              <a:t>Copy good writers</a:t>
            </a:r>
          </a:p>
          <a:p>
            <a:pPr marL="457200" indent="-457200">
              <a:buFont typeface="+mj-lt"/>
              <a:buAutoNum type="arabicPeriod"/>
            </a:pPr>
            <a:r>
              <a:rPr lang="en-US" sz="2400" b="1" dirty="0">
                <a:solidFill>
                  <a:schemeClr val="accent2">
                    <a:lumMod val="75000"/>
                  </a:schemeClr>
                </a:solidFill>
              </a:rPr>
              <a:t>Prioritize good writing – it will make your papers more successful</a:t>
            </a:r>
          </a:p>
          <a:p>
            <a:r>
              <a:rPr lang="en-US" sz="2400" dirty="0"/>
              <a:t>Some other good sources: </a:t>
            </a:r>
          </a:p>
          <a:p>
            <a:pPr lvl="1"/>
            <a:r>
              <a:rPr lang="en-US" sz="2200" dirty="0">
                <a:solidFill>
                  <a:schemeClr val="tx1"/>
                </a:solidFill>
              </a:rPr>
              <a:t>Marc Bellemare “</a:t>
            </a:r>
            <a:r>
              <a:rPr lang="en-US" sz="2200" dirty="0">
                <a:solidFill>
                  <a:srgbClr val="00B0F0"/>
                </a:solidFill>
                <a:hlinkClick r:id="rId3">
                  <a:extLst>
                    <a:ext uri="{A12FA001-AC4F-418D-AE19-62706E023703}">
                      <ahyp:hlinkClr xmlns:ahyp="http://schemas.microsoft.com/office/drawing/2018/hyperlinkcolor" val="tx"/>
                    </a:ext>
                  </a:extLst>
                </a:hlinkClick>
              </a:rPr>
              <a:t>How to Write an Applied Economics Paper</a:t>
            </a:r>
            <a:r>
              <a:rPr lang="en-US" sz="2200" dirty="0">
                <a:solidFill>
                  <a:schemeClr val="tx1"/>
                </a:solidFill>
              </a:rPr>
              <a:t>” </a:t>
            </a:r>
          </a:p>
          <a:p>
            <a:pPr lvl="1"/>
            <a:r>
              <a:rPr lang="en-US" sz="2200" dirty="0">
                <a:solidFill>
                  <a:schemeClr val="tx1"/>
                </a:solidFill>
              </a:rPr>
              <a:t>Neil Mahoney “</a:t>
            </a:r>
            <a:r>
              <a:rPr lang="en-US" sz="2200" dirty="0">
                <a:solidFill>
                  <a:srgbClr val="00B0F0"/>
                </a:solidFill>
                <a:hlinkClick r:id="rId4">
                  <a:extLst>
                    <a:ext uri="{A12FA001-AC4F-418D-AE19-62706E023703}">
                      <ahyp:hlinkClr xmlns:ahyp="http://schemas.microsoft.com/office/drawing/2018/hyperlinkcolor" val="tx"/>
                    </a:ext>
                  </a:extLst>
                </a:hlinkClick>
              </a:rPr>
              <a:t>Principles for Combining Descriptive and Model-Based Analysis in Applied Microeconomics Research</a:t>
            </a:r>
            <a:r>
              <a:rPr lang="en-US" sz="2200" dirty="0">
                <a:solidFill>
                  <a:schemeClr val="tx1"/>
                </a:solidFill>
              </a:rPr>
              <a:t>”</a:t>
            </a:r>
          </a:p>
        </p:txBody>
      </p:sp>
    </p:spTree>
    <p:extLst>
      <p:ext uri="{BB962C8B-B14F-4D97-AF65-F5344CB8AC3E}">
        <p14:creationId xmlns:p14="http://schemas.microsoft.com/office/powerpoint/2010/main" val="28552975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Concluding Thoughts</a:t>
            </a:r>
          </a:p>
        </p:txBody>
      </p:sp>
      <p:sp>
        <p:nvSpPr>
          <p:cNvPr id="3" name="Content Placeholder 2"/>
          <p:cNvSpPr>
            <a:spLocks noGrp="1"/>
          </p:cNvSpPr>
          <p:nvPr>
            <p:ph idx="1"/>
          </p:nvPr>
        </p:nvSpPr>
        <p:spPr>
          <a:xfrm>
            <a:off x="228600" y="1066800"/>
            <a:ext cx="10820400" cy="5141388"/>
          </a:xfrm>
        </p:spPr>
        <p:txBody>
          <a:bodyPr>
            <a:noAutofit/>
          </a:bodyPr>
          <a:lstStyle/>
          <a:p>
            <a:pPr lvl="1"/>
            <a:r>
              <a:rPr lang="en-US" sz="2400" dirty="0">
                <a:solidFill>
                  <a:schemeClr val="tx1"/>
                </a:solidFill>
                <a:cs typeface="Times New Roman" panose="02020603050405020304" pitchFamily="18" charset="0"/>
              </a:rPr>
              <a:t>Don’t be afraid of causal inference!</a:t>
            </a:r>
          </a:p>
          <a:p>
            <a:pPr lvl="2"/>
            <a:r>
              <a:rPr lang="en-US" sz="2200" dirty="0">
                <a:solidFill>
                  <a:schemeClr val="tx1"/>
                </a:solidFill>
                <a:cs typeface="Times New Roman" panose="02020603050405020304" pitchFamily="18" charset="0"/>
              </a:rPr>
              <a:t>In particular, don’t go back to saying everything you study is “associations” </a:t>
            </a:r>
          </a:p>
        </p:txBody>
      </p:sp>
      <p:pic>
        <p:nvPicPr>
          <p:cNvPr id="5" name="Picture 4">
            <a:extLst>
              <a:ext uri="{FF2B5EF4-FFF2-40B4-BE49-F238E27FC236}">
                <a16:creationId xmlns:a16="http://schemas.microsoft.com/office/drawing/2014/main" id="{957E1847-EC37-7FF2-DD99-891F70A357E5}"/>
              </a:ext>
            </a:extLst>
          </p:cNvPr>
          <p:cNvPicPr>
            <a:picLocks noChangeAspect="1"/>
          </p:cNvPicPr>
          <p:nvPr/>
        </p:nvPicPr>
        <p:blipFill>
          <a:blip r:embed="rId3"/>
          <a:stretch>
            <a:fillRect/>
          </a:stretch>
        </p:blipFill>
        <p:spPr>
          <a:xfrm>
            <a:off x="2038800" y="2008724"/>
            <a:ext cx="7200000" cy="4304032"/>
          </a:xfrm>
          <a:prstGeom prst="rect">
            <a:avLst/>
          </a:prstGeom>
        </p:spPr>
      </p:pic>
    </p:spTree>
    <p:extLst>
      <p:ext uri="{BB962C8B-B14F-4D97-AF65-F5344CB8AC3E}">
        <p14:creationId xmlns:p14="http://schemas.microsoft.com/office/powerpoint/2010/main" val="4563328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a:latin typeface="Times New Roman" panose="02020603050405020304" pitchFamily="18" charset="0"/>
                <a:cs typeface="Times New Roman" panose="02020603050405020304" pitchFamily="18" charset="0"/>
              </a:rPr>
              <a:t>Concluding Thoughts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066800"/>
            <a:ext cx="10820400" cy="5141388"/>
          </a:xfrm>
        </p:spPr>
        <p:txBody>
          <a:bodyPr>
            <a:noAutofit/>
          </a:bodyPr>
          <a:lstStyle/>
          <a:p>
            <a:pPr lvl="1"/>
            <a:r>
              <a:rPr lang="en-US" sz="2400" dirty="0">
                <a:solidFill>
                  <a:schemeClr val="tx1"/>
                </a:solidFill>
                <a:cs typeface="Times New Roman" panose="02020603050405020304" pitchFamily="18" charset="0"/>
              </a:rPr>
              <a:t>Don’t be afraid of causal inference!</a:t>
            </a:r>
          </a:p>
          <a:p>
            <a:pPr lvl="2"/>
            <a:r>
              <a:rPr lang="en-US" sz="2200" dirty="0">
                <a:solidFill>
                  <a:schemeClr val="tx1"/>
                </a:solidFill>
                <a:cs typeface="Times New Roman" panose="02020603050405020304" pitchFamily="18" charset="0"/>
              </a:rPr>
              <a:t>In particular, don’t go back to saying everything you study is “associations”</a:t>
            </a:r>
          </a:p>
          <a:p>
            <a:pPr lvl="1"/>
            <a:r>
              <a:rPr lang="en-US" sz="2400" dirty="0">
                <a:solidFill>
                  <a:schemeClr val="tx1"/>
                </a:solidFill>
                <a:cs typeface="Times New Roman" panose="02020603050405020304" pitchFamily="18" charset="0"/>
              </a:rPr>
              <a:t>And don’t be afraid of R!</a:t>
            </a:r>
          </a:p>
          <a:p>
            <a:pPr lvl="1"/>
            <a:r>
              <a:rPr lang="en-US" sz="2400" dirty="0">
                <a:solidFill>
                  <a:schemeClr val="tx1"/>
                </a:solidFill>
                <a:cs typeface="Times New Roman" panose="02020603050405020304" pitchFamily="18" charset="0"/>
              </a:rPr>
              <a:t>Think carefully about your research setting</a:t>
            </a:r>
          </a:p>
          <a:p>
            <a:pPr lvl="1"/>
            <a:endParaRPr lang="en-US" sz="2400" dirty="0">
              <a:solidFill>
                <a:schemeClr val="tx1"/>
              </a:solidFill>
              <a:cs typeface="Times New Roman" panose="02020603050405020304" pitchFamily="18" charset="0"/>
            </a:endParaRPr>
          </a:p>
        </p:txBody>
      </p:sp>
      <p:pic>
        <p:nvPicPr>
          <p:cNvPr id="6" name="Picture 5">
            <a:extLst>
              <a:ext uri="{FF2B5EF4-FFF2-40B4-BE49-F238E27FC236}">
                <a16:creationId xmlns:a16="http://schemas.microsoft.com/office/drawing/2014/main" id="{546A9F51-396C-706D-FD71-C790E0A5D8FB}"/>
              </a:ext>
            </a:extLst>
          </p:cNvPr>
          <p:cNvPicPr>
            <a:picLocks noChangeAspect="1"/>
          </p:cNvPicPr>
          <p:nvPr/>
        </p:nvPicPr>
        <p:blipFill>
          <a:blip r:embed="rId3"/>
          <a:stretch>
            <a:fillRect/>
          </a:stretch>
        </p:blipFill>
        <p:spPr>
          <a:xfrm>
            <a:off x="761319" y="2667000"/>
            <a:ext cx="9754961" cy="4077269"/>
          </a:xfrm>
          <a:prstGeom prst="rect">
            <a:avLst/>
          </a:prstGeom>
        </p:spPr>
      </p:pic>
    </p:spTree>
    <p:extLst>
      <p:ext uri="{BB962C8B-B14F-4D97-AF65-F5344CB8AC3E}">
        <p14:creationId xmlns:p14="http://schemas.microsoft.com/office/powerpoint/2010/main" val="3882821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What is Long COVID?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0" indent="0">
              <a:buNone/>
            </a:pPr>
            <a:r>
              <a:rPr lang="en-US" sz="2400" b="1" dirty="0">
                <a:cs typeface="Times New Roman" panose="02020603050405020304" pitchFamily="18" charset="0"/>
              </a:rPr>
              <a:t>This study: </a:t>
            </a:r>
          </a:p>
          <a:p>
            <a:pPr marL="457200" indent="-457200">
              <a:buFont typeface="+mj-lt"/>
              <a:buAutoNum type="arabicPeriod"/>
            </a:pPr>
            <a:r>
              <a:rPr lang="en-US" sz="2400" dirty="0">
                <a:cs typeface="Times New Roman" panose="02020603050405020304" pitchFamily="18" charset="0"/>
              </a:rPr>
              <a:t>Large retrospective study (236,000 people who had COVID)</a:t>
            </a:r>
          </a:p>
          <a:p>
            <a:pPr marL="457200" indent="-457200">
              <a:buFont typeface="+mj-lt"/>
              <a:buAutoNum type="arabicPeriod"/>
            </a:pPr>
            <a:r>
              <a:rPr lang="en-US" sz="2400" dirty="0">
                <a:cs typeface="Times New Roman" panose="02020603050405020304" pitchFamily="18" charset="0"/>
              </a:rPr>
              <a:t>Looks at psychological/neurological symptoms post-COVID infection</a:t>
            </a:r>
          </a:p>
          <a:p>
            <a:pPr lvl="1"/>
            <a:r>
              <a:rPr lang="en-US" sz="2200" dirty="0">
                <a:cs typeface="Times New Roman" panose="02020603050405020304" pitchFamily="18" charset="0"/>
              </a:rPr>
              <a:t>Intracranial </a:t>
            </a:r>
            <a:r>
              <a:rPr lang="en-US" sz="2200" dirty="0" err="1">
                <a:cs typeface="Times New Roman" panose="02020603050405020304" pitchFamily="18" charset="0"/>
              </a:rPr>
              <a:t>haemorrhage</a:t>
            </a:r>
            <a:endParaRPr lang="en-US" sz="2200" dirty="0">
              <a:cs typeface="Times New Roman" panose="02020603050405020304" pitchFamily="18" charset="0"/>
            </a:endParaRPr>
          </a:p>
          <a:p>
            <a:pPr lvl="1"/>
            <a:r>
              <a:rPr lang="en-US" sz="2200" dirty="0" err="1">
                <a:cs typeface="Times New Roman" panose="02020603050405020304" pitchFamily="18" charset="0"/>
              </a:rPr>
              <a:t>Ischaemic</a:t>
            </a:r>
            <a:r>
              <a:rPr lang="en-US" sz="2200" dirty="0">
                <a:cs typeface="Times New Roman" panose="02020603050405020304" pitchFamily="18" charset="0"/>
              </a:rPr>
              <a:t> stroke</a:t>
            </a:r>
          </a:p>
          <a:p>
            <a:pPr lvl="1"/>
            <a:r>
              <a:rPr lang="en-US" sz="2200" dirty="0">
                <a:cs typeface="Times New Roman" panose="02020603050405020304" pitchFamily="18" charset="0"/>
              </a:rPr>
              <a:t>Parkinsonism</a:t>
            </a:r>
          </a:p>
          <a:p>
            <a:pPr lvl="1"/>
            <a:r>
              <a:rPr lang="en-US" sz="2200" dirty="0">
                <a:cs typeface="Times New Roman" panose="02020603050405020304" pitchFamily="18" charset="0"/>
              </a:rPr>
              <a:t>Guillain-Barré syndrome </a:t>
            </a:r>
          </a:p>
          <a:p>
            <a:pPr lvl="1"/>
            <a:r>
              <a:rPr lang="en-US" sz="2200" dirty="0">
                <a:cs typeface="Times New Roman" panose="02020603050405020304" pitchFamily="18" charset="0"/>
              </a:rPr>
              <a:t>Dementia</a:t>
            </a:r>
          </a:p>
          <a:p>
            <a:pPr lvl="1"/>
            <a:r>
              <a:rPr lang="en-US" sz="2200" dirty="0">
                <a:cs typeface="Times New Roman" panose="02020603050405020304" pitchFamily="18" charset="0"/>
              </a:rPr>
              <a:t>Psychotic, mood, and anxiety disorders</a:t>
            </a:r>
          </a:p>
          <a:p>
            <a:pPr lvl="1"/>
            <a:r>
              <a:rPr lang="en-US" sz="2200" dirty="0">
                <a:cs typeface="Times New Roman" panose="02020603050405020304" pitchFamily="18" charset="0"/>
              </a:rPr>
              <a:t>Substance use disorder</a:t>
            </a:r>
          </a:p>
          <a:p>
            <a:pPr lvl="1"/>
            <a:r>
              <a:rPr lang="en-US" sz="2200" dirty="0">
                <a:cs typeface="Times New Roman" panose="02020603050405020304" pitchFamily="18" charset="0"/>
              </a:rPr>
              <a:t>Etc. </a:t>
            </a:r>
            <a:endParaRPr lang="en-US" sz="2400" dirty="0">
              <a:cs typeface="Times New Roman" panose="02020603050405020304" pitchFamily="18" charset="0"/>
            </a:endParaRPr>
          </a:p>
        </p:txBody>
      </p:sp>
    </p:spTree>
    <p:extLst>
      <p:ext uri="{BB962C8B-B14F-4D97-AF65-F5344CB8AC3E}">
        <p14:creationId xmlns:p14="http://schemas.microsoft.com/office/powerpoint/2010/main" val="603145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What is Long COVID?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0" indent="0">
              <a:buNone/>
            </a:pPr>
            <a:r>
              <a:rPr lang="en-US" sz="2400" b="1" dirty="0">
                <a:cs typeface="Times New Roman" panose="02020603050405020304" pitchFamily="18" charset="0"/>
              </a:rPr>
              <a:t>This study: </a:t>
            </a:r>
          </a:p>
          <a:p>
            <a:pPr marL="457200" indent="-457200">
              <a:buFont typeface="+mj-lt"/>
              <a:buAutoNum type="arabicPeriod"/>
            </a:pPr>
            <a:r>
              <a:rPr lang="en-US" sz="2400" dirty="0">
                <a:cs typeface="Times New Roman" panose="02020603050405020304" pitchFamily="18" charset="0"/>
              </a:rPr>
              <a:t>Large retrospective study (236,000 people who had COVID)</a:t>
            </a:r>
          </a:p>
          <a:p>
            <a:pPr marL="457200" indent="-457200">
              <a:buFont typeface="+mj-lt"/>
              <a:buAutoNum type="arabicPeriod"/>
            </a:pPr>
            <a:r>
              <a:rPr lang="en-US" sz="2400" dirty="0">
                <a:cs typeface="Times New Roman" panose="02020603050405020304" pitchFamily="18" charset="0"/>
              </a:rPr>
              <a:t>Looks at psychological/neurological symptoms post-COVID infection</a:t>
            </a:r>
          </a:p>
          <a:p>
            <a:pPr marL="457200" indent="-457200">
              <a:buFont typeface="+mj-lt"/>
              <a:buAutoNum type="arabicPeriod"/>
            </a:pPr>
            <a:r>
              <a:rPr lang="en-US" sz="2400" dirty="0">
                <a:cs typeface="Times New Roman" panose="02020603050405020304" pitchFamily="18" charset="0"/>
              </a:rPr>
              <a:t>Matching study between cohorts </a:t>
            </a:r>
          </a:p>
        </p:txBody>
      </p:sp>
    </p:spTree>
    <p:extLst>
      <p:ext uri="{BB962C8B-B14F-4D97-AF65-F5344CB8AC3E}">
        <p14:creationId xmlns:p14="http://schemas.microsoft.com/office/powerpoint/2010/main" val="342086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What is Long COVID?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pPr marL="0" indent="0">
                  <a:buNone/>
                </a:pPr>
                <a:r>
                  <a:rPr lang="en-US" sz="2400" b="1" dirty="0">
                    <a:cs typeface="Times New Roman" panose="02020603050405020304" pitchFamily="18" charset="0"/>
                  </a:rPr>
                  <a:t>This study: </a:t>
                </a:r>
              </a:p>
              <a:p>
                <a:pPr marL="457200" indent="-457200">
                  <a:buFont typeface="+mj-lt"/>
                  <a:buAutoNum type="arabicPeriod"/>
                </a:pPr>
                <a:r>
                  <a:rPr lang="en-US" sz="2400" dirty="0">
                    <a:cs typeface="Times New Roman" panose="02020603050405020304" pitchFamily="18" charset="0"/>
                  </a:rPr>
                  <a:t>Large retrospective study (236,000 people who had COVID)</a:t>
                </a:r>
              </a:p>
              <a:p>
                <a:pPr marL="457200" indent="-457200">
                  <a:buFont typeface="+mj-lt"/>
                  <a:buAutoNum type="arabicPeriod"/>
                </a:pPr>
                <a:r>
                  <a:rPr lang="en-US" sz="2400" dirty="0">
                    <a:cs typeface="Times New Roman" panose="02020603050405020304" pitchFamily="18" charset="0"/>
                  </a:rPr>
                  <a:t>Looks at psychological/neurological symptoms post-COVID infection</a:t>
                </a:r>
              </a:p>
              <a:p>
                <a:pPr marL="457200" indent="-457200">
                  <a:buFont typeface="+mj-lt"/>
                  <a:buAutoNum type="arabicPeriod"/>
                </a:pPr>
                <a:r>
                  <a:rPr lang="en-US" sz="2400" dirty="0">
                    <a:cs typeface="Times New Roman" panose="02020603050405020304" pitchFamily="18" charset="0"/>
                  </a:rPr>
                  <a:t>Matching study between cohorts </a:t>
                </a:r>
              </a:p>
              <a:p>
                <a:pPr marL="457200" indent="-457200">
                  <a:buFont typeface="+mj-lt"/>
                  <a:buAutoNum type="arabicPeriod"/>
                </a:pPr>
                <a:r>
                  <a:rPr lang="en-US" sz="2400" dirty="0">
                    <a:cs typeface="Times New Roman" panose="02020603050405020304" pitchFamily="18" charset="0"/>
                  </a:rPr>
                  <a:t>Main findings: 34% of people with COVID had at least one symptom</a:t>
                </a:r>
              </a:p>
              <a:p>
                <a:pPr lvl="1"/>
                <a:r>
                  <a:rPr lang="en-US" sz="2200" dirty="0">
                    <a:cs typeface="Times New Roman" panose="02020603050405020304" pitchFamily="18" charset="0"/>
                  </a:rPr>
                  <a:t>So what is this probability? Is it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𝑃</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𝑙𝑜𝑛𝑔</m:t>
                        </m:r>
                        <m:r>
                          <a:rPr lang="en-CA" sz="2200" b="0" i="1" smtClean="0">
                            <a:latin typeface="Cambria Math" panose="02040503050406030204" pitchFamily="18" charset="0"/>
                            <a:cs typeface="Times New Roman" panose="02020603050405020304" pitchFamily="18" charset="0"/>
                          </a:rPr>
                          <m:t> </m:t>
                        </m:r>
                        <m:r>
                          <a:rPr lang="en-CA" sz="2200" b="0" i="1" smtClean="0">
                            <a:latin typeface="Cambria Math" panose="02040503050406030204" pitchFamily="18" charset="0"/>
                            <a:cs typeface="Times New Roman" panose="02020603050405020304" pitchFamily="18" charset="0"/>
                          </a:rPr>
                          <m:t>𝐶𝑂𝑉𝐼𝐷</m:t>
                        </m:r>
                      </m:e>
                      <m:e>
                        <m:r>
                          <a:rPr lang="en-CA" sz="2200" b="0" i="1" smtClean="0">
                            <a:latin typeface="Cambria Math" panose="02040503050406030204" pitchFamily="18" charset="0"/>
                            <a:cs typeface="Times New Roman" panose="02020603050405020304" pitchFamily="18" charset="0"/>
                          </a:rPr>
                          <m:t>𝐶𝑂𝑉𝐼𝐷</m:t>
                        </m:r>
                        <m:r>
                          <a:rPr lang="en-CA" sz="2200" b="0" i="1" smtClean="0">
                            <a:latin typeface="Cambria Math" panose="02040503050406030204" pitchFamily="18" charset="0"/>
                            <a:cs typeface="Times New Roman" panose="02020603050405020304" pitchFamily="18" charset="0"/>
                          </a:rPr>
                          <m:t> </m:t>
                        </m:r>
                        <m:r>
                          <a:rPr lang="en-CA" sz="2200" b="0" i="1" smtClean="0">
                            <a:latin typeface="Cambria Math" panose="02040503050406030204" pitchFamily="18" charset="0"/>
                            <a:cs typeface="Times New Roman" panose="02020603050405020304" pitchFamily="18" charset="0"/>
                          </a:rPr>
                          <m:t>𝑖𝑛𝑓𝑒𝑐𝑡𝑖𝑜𝑛</m:t>
                        </m:r>
                      </m:e>
                    </m:d>
                    <m:r>
                      <a:rPr lang="en-CA"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1"/>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972" t="-1305"/>
                </a:stretch>
              </a:blipFill>
            </p:spPr>
            <p:txBody>
              <a:bodyPr/>
              <a:lstStyle/>
              <a:p>
                <a:r>
                  <a:rPr lang="en-CA">
                    <a:noFill/>
                  </a:rPr>
                  <a:t> </a:t>
                </a:r>
              </a:p>
            </p:txBody>
          </p:sp>
        </mc:Fallback>
      </mc:AlternateContent>
    </p:spTree>
    <p:extLst>
      <p:ext uri="{BB962C8B-B14F-4D97-AF65-F5344CB8AC3E}">
        <p14:creationId xmlns:p14="http://schemas.microsoft.com/office/powerpoint/2010/main" val="3331739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What is Long COVID? </a:t>
            </a:r>
            <a:endParaRPr lang="en-US" sz="3600" dirty="0">
              <a:latin typeface="Times New Roman" panose="02020603050405020304" pitchFamily="18" charset="0"/>
              <a:cs typeface="Times New Roman" panose="02020603050405020304" pitchFamily="18" charset="0"/>
            </a:endParaRPr>
          </a:p>
        </p:txBody>
      </p:sp>
      <p:pic>
        <p:nvPicPr>
          <p:cNvPr id="2050" name="Picture 2" descr="Image">
            <a:extLst>
              <a:ext uri="{FF2B5EF4-FFF2-40B4-BE49-F238E27FC236}">
                <a16:creationId xmlns:a16="http://schemas.microsoft.com/office/drawing/2014/main" id="{A930BD20-80CC-741A-5BB6-677C0125625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 y="989911"/>
            <a:ext cx="7162800" cy="5540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97291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6723</TotalTime>
  <Words>3284</Words>
  <Application>Microsoft Office PowerPoint</Application>
  <PresentationFormat>Widescreen</PresentationFormat>
  <Paragraphs>357</Paragraphs>
  <Slides>53</Slides>
  <Notes>53</Notes>
  <HiddenSlides>0</HiddenSlides>
  <MMClips>3</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Arial</vt:lpstr>
      <vt:lpstr>Calibri</vt:lpstr>
      <vt:lpstr>Cambria Math</vt:lpstr>
      <vt:lpstr>Century Schoolbook</vt:lpstr>
      <vt:lpstr>Fira Sans</vt:lpstr>
      <vt:lpstr>Times New Roman</vt:lpstr>
      <vt:lpstr>TwitterChirp</vt:lpstr>
      <vt:lpstr>Wingdings 2</vt:lpstr>
      <vt:lpstr>View</vt:lpstr>
      <vt:lpstr>Health Econometrics I </vt:lpstr>
      <vt:lpstr>Session Outline</vt:lpstr>
      <vt:lpstr>Framework: Everything is a Remix </vt:lpstr>
      <vt:lpstr>What are we Estimating?</vt:lpstr>
      <vt:lpstr>Example: What is Long COVID? </vt:lpstr>
      <vt:lpstr>Example: What is Long COVID? </vt:lpstr>
      <vt:lpstr>Example: What is Long COVID? </vt:lpstr>
      <vt:lpstr>Example: What is Long COVID? </vt:lpstr>
      <vt:lpstr>Example: What is Long COVID? </vt:lpstr>
      <vt:lpstr>Example: What is Long COVID? </vt:lpstr>
      <vt:lpstr>Example: What is Long COVID? </vt:lpstr>
      <vt:lpstr>Example: What is Long COVID? </vt:lpstr>
      <vt:lpstr>What if you compared to comparable illnesses?</vt:lpstr>
      <vt:lpstr>Example: What is Long COVID? </vt:lpstr>
      <vt:lpstr>Selecting a Research Design</vt:lpstr>
      <vt:lpstr>How do you pick a method? </vt:lpstr>
      <vt:lpstr>How do you pick a method? </vt:lpstr>
      <vt:lpstr>Model vs. Design-based Approaches</vt:lpstr>
      <vt:lpstr>Model vs. Design-based Approaches</vt:lpstr>
      <vt:lpstr>Relying on Theoretical Frameworks</vt:lpstr>
      <vt:lpstr>Choosing an Empirical Strategy</vt:lpstr>
      <vt:lpstr>Descriptive Statistics are Your Friend!</vt:lpstr>
      <vt:lpstr>Descriptive Statistics are Your Friend!</vt:lpstr>
      <vt:lpstr>Descriptive Statistics are Your Friend!</vt:lpstr>
      <vt:lpstr>Descriptive Statistics are Your Friend!</vt:lpstr>
      <vt:lpstr>Descriptive Statistics are Your Friend!</vt:lpstr>
      <vt:lpstr>Organizing a Project</vt:lpstr>
      <vt:lpstr>How do we structure a project? </vt:lpstr>
      <vt:lpstr>What is Clean Code? </vt:lpstr>
      <vt:lpstr>Principles of Clean Code</vt:lpstr>
      <vt:lpstr>Principles of Clean Code</vt:lpstr>
      <vt:lpstr>Principles of Clean Code</vt:lpstr>
      <vt:lpstr>Principles of Clean Code</vt:lpstr>
      <vt:lpstr>Example of Abstraction</vt:lpstr>
      <vt:lpstr>Principles of Clean Code</vt:lpstr>
      <vt:lpstr>Principles of Clean Code: Comment Your Code!</vt:lpstr>
      <vt:lpstr>Principles of Clean Code</vt:lpstr>
      <vt:lpstr>Principles of Clean Code: Task Management Software</vt:lpstr>
      <vt:lpstr>Principles of Clean Code</vt:lpstr>
      <vt:lpstr>Unit Testing </vt:lpstr>
      <vt:lpstr>Unit Testing </vt:lpstr>
      <vt:lpstr>Principles of Clean Code</vt:lpstr>
      <vt:lpstr>Communicating Findings</vt:lpstr>
      <vt:lpstr>Data Viz</vt:lpstr>
      <vt:lpstr>Data Viz: Before (1/2)</vt:lpstr>
      <vt:lpstr>Data Viz: After (1/2)</vt:lpstr>
      <vt:lpstr>Data Viz: Before (2/2)</vt:lpstr>
      <vt:lpstr>Data Viz: After (2/2)</vt:lpstr>
      <vt:lpstr>Data Storytelling and Making Good Charts</vt:lpstr>
      <vt:lpstr>Writing a Paper</vt:lpstr>
      <vt:lpstr>Writing a Paper</vt:lpstr>
      <vt:lpstr>Concluding Thoughts</vt:lpstr>
      <vt:lpstr>Concluding Thoughts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567</cp:revision>
  <dcterms:created xsi:type="dcterms:W3CDTF">2011-01-10T00:42:42Z</dcterms:created>
  <dcterms:modified xsi:type="dcterms:W3CDTF">2022-10-17T18:33:56Z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