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9"/>
  </p:notesMasterIdLst>
  <p:sldIdLst>
    <p:sldId id="256" r:id="rId2"/>
    <p:sldId id="329" r:id="rId3"/>
    <p:sldId id="357" r:id="rId4"/>
    <p:sldId id="257" r:id="rId5"/>
    <p:sldId id="366" r:id="rId6"/>
    <p:sldId id="367" r:id="rId7"/>
    <p:sldId id="330" r:id="rId8"/>
    <p:sldId id="358" r:id="rId9"/>
    <p:sldId id="331" r:id="rId10"/>
    <p:sldId id="359" r:id="rId11"/>
    <p:sldId id="360" r:id="rId12"/>
    <p:sldId id="332" r:id="rId13"/>
    <p:sldId id="328" r:id="rId14"/>
    <p:sldId id="333" r:id="rId15"/>
    <p:sldId id="335" r:id="rId16"/>
    <p:sldId id="334" r:id="rId17"/>
    <p:sldId id="336" r:id="rId18"/>
    <p:sldId id="338" r:id="rId19"/>
    <p:sldId id="337" r:id="rId20"/>
    <p:sldId id="339" r:id="rId21"/>
    <p:sldId id="341" r:id="rId22"/>
    <p:sldId id="368" r:id="rId23"/>
    <p:sldId id="369" r:id="rId24"/>
    <p:sldId id="370" r:id="rId25"/>
    <p:sldId id="371" r:id="rId26"/>
    <p:sldId id="372" r:id="rId27"/>
    <p:sldId id="373" r:id="rId28"/>
    <p:sldId id="340" r:id="rId29"/>
    <p:sldId id="345" r:id="rId30"/>
    <p:sldId id="342" r:id="rId31"/>
    <p:sldId id="344" r:id="rId32"/>
    <p:sldId id="343" r:id="rId33"/>
    <p:sldId id="349" r:id="rId34"/>
    <p:sldId id="346" r:id="rId35"/>
    <p:sldId id="347" r:id="rId36"/>
    <p:sldId id="348" r:id="rId37"/>
    <p:sldId id="351" r:id="rId38"/>
    <p:sldId id="352" r:id="rId39"/>
    <p:sldId id="361" r:id="rId40"/>
    <p:sldId id="362" r:id="rId41"/>
    <p:sldId id="355" r:id="rId42"/>
    <p:sldId id="363" r:id="rId43"/>
    <p:sldId id="350" r:id="rId44"/>
    <p:sldId id="354" r:id="rId45"/>
    <p:sldId id="356" r:id="rId46"/>
    <p:sldId id="374" r:id="rId47"/>
    <p:sldId id="375" r:id="rId4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22" autoAdjust="0"/>
  </p:normalViewPr>
  <p:slideViewPr>
    <p:cSldViewPr>
      <p:cViewPr varScale="1">
        <p:scale>
          <a:sx n="66" d="100"/>
          <a:sy n="66" d="100"/>
        </p:scale>
        <p:origin x="64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2023-09-21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83190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6785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25525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5216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 TO ADD ON NEXT SLIDE: Coefficient is the probability E(Y|X).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Draw your own figure </a:t>
            </a:r>
            <a:r>
              <a:rPr lang="en-US" b="1" dirty="0" err="1"/>
              <a:t>herefor</a:t>
            </a:r>
            <a:r>
              <a:rPr lang="en-US" b="1" dirty="0"/>
              <a:t> next time, doesn’t match the notation and doesn’t look good.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24009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 Talk about R button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022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2023-09-21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2023-09-21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2023-09-21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tro2r.com/dir_struc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Reviews and Regression</a:t>
            </a:r>
          </a:p>
          <a:p>
            <a:r>
              <a:rPr lang="en-US" sz="2400" dirty="0"/>
              <a:t>September 22, 2023</a:t>
            </a:r>
          </a:p>
          <a:p>
            <a:endParaRPr lang="en-US" sz="2400" dirty="0"/>
          </a:p>
          <a:p>
            <a:r>
              <a:rPr lang="en-US" sz="2400" dirty="0"/>
              <a:t>HAD5744 </a:t>
            </a:r>
            <a:r>
              <a:rPr lang="en-US" sz="2400" dirty="0">
                <a:sym typeface="Symbol" panose="05050102010706020507" pitchFamily="18" charset="2"/>
              </a:rPr>
              <a:t> </a:t>
            </a:r>
            <a:r>
              <a:rPr lang="en-US" sz="2400" dirty="0"/>
              <a:t>Petros Pechlivanoglou, Ph.D. (based on Alex Hoagland’s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𝐴</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197910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287383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3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1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sSup>
                            <m:sSupPr>
                              <m:ctrlPr>
                                <a:rPr lang="en-US" sz="2400" i="1">
                                  <a:latin typeface="Cambria Math" panose="02040503050406030204" pitchFamily="18" charset="0"/>
                                  <a:cs typeface="Times New Roman" panose="02020603050405020304" pitchFamily="18" charset="0"/>
                                </a:rPr>
                              </m:ctrlPr>
                            </m:sSupPr>
                            <m:e>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e>
                              </m:d>
                              <m:r>
                                <a:rPr lang="en-US" sz="2400" i="1">
                                  <a:latin typeface="Cambria Math" panose="02040503050406030204" pitchFamily="18" charset="0"/>
                                  <a:cs typeface="Times New Roman" panose="02020603050405020304" pitchFamily="18" charset="0"/>
                                </a:rPr>
                                <m:t>)</m:t>
                              </m:r>
                            </m:e>
                            <m:sup>
                              <m:r>
                                <a:rPr lang="en-US" sz="2400" i="1">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CA">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a:t>
                </a: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0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200" b="1" dirty="0">
                    <a:cs typeface="Times New Roman" panose="02020603050405020304" pitchFamily="18" charset="0"/>
                  </a:rPr>
                  <a:t>Assumptions: </a:t>
                </a:r>
              </a:p>
              <a:p>
                <a:pPr marL="457200" indent="-457200">
                  <a:buFont typeface="+mj-lt"/>
                  <a:buAutoNum type="arabicPeriod"/>
                </a:pPr>
                <a:r>
                  <a:rPr lang="en-US" sz="2200" b="0" dirty="0">
                    <a:cs typeface="Times New Roman" panose="02020603050405020304" pitchFamily="18" charset="0"/>
                  </a:rPr>
                  <a:t>Mean zero error: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=0</m:t>
                    </m:r>
                  </m:oMath>
                </a14:m>
                <a:r>
                  <a:rPr lang="en-US" sz="2200" dirty="0">
                    <a:cs typeface="Times New Roman" panose="02020603050405020304" pitchFamily="18" charset="0"/>
                  </a:rPr>
                  <a:t>. This is </a:t>
                </a:r>
                <a:r>
                  <a:rPr lang="en-US" sz="2200" i="1" dirty="0">
                    <a:cs typeface="Times New Roman" panose="02020603050405020304" pitchFamily="18" charset="0"/>
                  </a:rPr>
                  <a:t>without loss of generality, given intercept. </a:t>
                </a:r>
              </a:p>
              <a:p>
                <a:pPr marL="457200" indent="-457200">
                  <a:buFont typeface="+mj-lt"/>
                  <a:buAutoNum type="arabicPeriod"/>
                </a:pPr>
                <a:r>
                  <a:rPr lang="en-US" sz="2200" dirty="0">
                    <a:cs typeface="Times New Roman" panose="02020603050405020304" pitchFamily="18" charset="0"/>
                  </a:rPr>
                  <a:t>Mean independence: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200" b="0" i="1" smtClean="0">
                            <a:latin typeface="Cambria Math" panose="02040503050406030204" pitchFamily="18" charset="0"/>
                            <a:cs typeface="Times New Roman" panose="02020603050405020304" pitchFamily="18" charset="0"/>
                          </a:rPr>
                          <m:t>𝑥</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 0</m:t>
                    </m:r>
                  </m:oMath>
                </a14:m>
                <a:r>
                  <a:rPr lang="en-US" sz="2200" dirty="0">
                    <a:cs typeface="Times New Roman" panose="02020603050405020304" pitchFamily="18" charset="0"/>
                  </a:rPr>
                  <a:t> for all values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𝑥</m:t>
                    </m:r>
                  </m:oMath>
                </a14:m>
                <a:r>
                  <a:rPr lang="en-US" sz="2200" dirty="0">
                    <a:cs typeface="Times New Roman" panose="02020603050405020304" pitchFamily="18" charset="0"/>
                  </a:rPr>
                  <a:t>. </a:t>
                </a:r>
              </a:p>
              <a:p>
                <a:pPr lvl="1"/>
                <a:r>
                  <a:rPr lang="en-US" sz="2000" dirty="0">
                    <a:cs typeface="Times New Roman" panose="02020603050405020304" pitchFamily="18" charset="0"/>
                  </a:rPr>
                  <a:t>This is often a </a:t>
                </a:r>
                <a:r>
                  <a:rPr lang="en-US" sz="2000" b="1" dirty="0">
                    <a:cs typeface="Times New Roman" panose="02020603050405020304" pitchFamily="18" charset="0"/>
                  </a:rPr>
                  <a:t>critical assumption. </a:t>
                </a:r>
              </a:p>
              <a:p>
                <a:pPr lvl="1"/>
                <a:r>
                  <a:rPr lang="en-US" sz="2000" dirty="0">
                    <a:cs typeface="Times New Roman" panose="02020603050405020304" pitchFamily="18" charset="0"/>
                  </a:rPr>
                  <a:t>What does this mean in terms of our DAG framework? </a:t>
                </a:r>
              </a:p>
              <a:p>
                <a:pPr lvl="1"/>
                <a:r>
                  <a:rPr lang="en-US" sz="2000" dirty="0">
                    <a:cs typeface="Times New Roman" panose="02020603050405020304" pitchFamily="18" charset="0"/>
                  </a:rPr>
                  <a:t>Consequence: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𝔼</m:t>
                    </m:r>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𝑦</m:t>
                        </m:r>
                      </m:e>
                      <m:e>
                        <m:r>
                          <a:rPr lang="en-US" sz="2000" b="0" i="1" smtClean="0">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a:t>
                </a:r>
                <a:r>
                  <a:rPr lang="en-US" sz="2000" b="1" dirty="0">
                    <a:cs typeface="Times New Roman" panose="02020603050405020304" pitchFamily="18" charset="0"/>
                  </a:rPr>
                  <a:t>causal framework!</a:t>
                </a:r>
                <a:r>
                  <a:rPr lang="en-US" sz="20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843" r="-11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819370-FD8A-4F38-9778-62321EED8BF2}"/>
              </a:ext>
            </a:extLst>
          </p:cNvPr>
          <p:cNvPicPr>
            <a:picLocks noChangeAspect="1"/>
          </p:cNvPicPr>
          <p:nvPr/>
        </p:nvPicPr>
        <p:blipFill rotWithShape="1">
          <a:blip r:embed="rId4"/>
          <a:srcRect t="996"/>
          <a:stretch/>
        </p:blipFill>
        <p:spPr>
          <a:xfrm>
            <a:off x="556233" y="962232"/>
            <a:ext cx="10068757" cy="5597780"/>
          </a:xfrm>
          <a:prstGeom prst="rect">
            <a:avLst/>
          </a:prstGeom>
        </p:spPr>
      </p:pic>
      <p:sp>
        <p:nvSpPr>
          <p:cNvPr id="5" name="TextBox 4">
            <a:extLst>
              <a:ext uri="{FF2B5EF4-FFF2-40B4-BE49-F238E27FC236}">
                <a16:creationId xmlns:a16="http://schemas.microsoft.com/office/drawing/2014/main" id="{0867D202-42E6-5A5E-CD93-533FE68D8F7E}"/>
              </a:ext>
            </a:extLst>
          </p:cNvPr>
          <p:cNvSpPr txBox="1"/>
          <p:nvPr/>
        </p:nvSpPr>
        <p:spPr>
          <a:xfrm>
            <a:off x="4648200" y="6096000"/>
            <a:ext cx="1447800" cy="646331"/>
          </a:xfrm>
          <a:prstGeom prst="rect">
            <a:avLst/>
          </a:prstGeom>
          <a:solidFill>
            <a:schemeClr val="bg1"/>
          </a:solidFill>
        </p:spPr>
        <p:txBody>
          <a:bodyPr wrap="square" rtlCol="0">
            <a:spAutoFit/>
          </a:bodyPr>
          <a:lstStyle/>
          <a:p>
            <a:r>
              <a:rPr lang="en-US" dirty="0"/>
              <a:t>Cookies Eaten</a:t>
            </a:r>
          </a:p>
        </p:txBody>
      </p:sp>
      <p:sp>
        <p:nvSpPr>
          <p:cNvPr id="6" name="TextBox 5">
            <a:extLst>
              <a:ext uri="{FF2B5EF4-FFF2-40B4-BE49-F238E27FC236}">
                <a16:creationId xmlns:a16="http://schemas.microsoft.com/office/drawing/2014/main" id="{718D52E2-9AB7-F918-C621-EE366F732CE0}"/>
              </a:ext>
            </a:extLst>
          </p:cNvPr>
          <p:cNvSpPr txBox="1"/>
          <p:nvPr/>
        </p:nvSpPr>
        <p:spPr>
          <a:xfrm rot="16200000">
            <a:off x="-498219" y="3130034"/>
            <a:ext cx="3124203"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91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400" dirty="0">
                <a:hlinkClick r:id="rId3"/>
              </a:rPr>
              <a:t>R project Directory structure | An Introduction to R (intro2r.com)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4"/>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r>
                          <a:rPr lang="en-US" sz="2400" b="0" i="1" dirty="0" smtClean="0">
                            <a:latin typeface="Cambria Math" panose="02040503050406030204" pitchFamily="18" charset="0"/>
                          </a:rPr>
                          <m:t>𝑛</m:t>
                        </m:r>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3"/>
                <a:stretch>
                  <a:fillRect l="-444"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2"/>
                <a:stretch>
                  <a:fillRect l="-444" t="-1240" b="-2931"/>
                </a:stretch>
              </a:blipFill>
            </p:spPr>
            <p:txBody>
              <a:bodyPr/>
              <a:lstStyle/>
              <a:p>
                <a:r>
                  <a:rPr lang="en-US">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2365</TotalTime>
  <Words>3863</Words>
  <Application>Microsoft Office PowerPoint</Application>
  <PresentationFormat>Widescreen</PresentationFormat>
  <Paragraphs>447</Paragraphs>
  <Slides>47</Slides>
  <Notes>41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 Math</vt:lpstr>
      <vt:lpstr>Century Schoolbook</vt:lpstr>
      <vt:lpstr>Open Sans</vt:lpstr>
      <vt:lpstr>Times New Roman</vt:lpstr>
      <vt:lpstr>Wingdings 2</vt:lpstr>
      <vt:lpstr>View</vt:lpstr>
      <vt:lpstr>Health Econometrics I </vt:lpstr>
      <vt:lpstr>Last time:</vt:lpstr>
      <vt:lpstr>Last time:</vt:lpstr>
      <vt:lpstr>Prelude: Some Coding Organization</vt:lpstr>
      <vt:lpstr>Prelude: Some Coding Organization</vt:lpstr>
      <vt:lpstr>Probability/Math Review</vt:lpstr>
      <vt:lpstr>Probability Review</vt:lpstr>
      <vt:lpstr>Probability Review</vt:lpstr>
      <vt:lpstr>Joint and Conditional Probabilities</vt:lpstr>
      <vt:lpstr>Joint and Conditional Probabilities</vt:lpstr>
      <vt:lpstr>Joint and Conditional Probabilities</vt:lpstr>
      <vt:lpstr>Multiple Events</vt:lpstr>
      <vt:lpstr>Bayes’ Rule</vt:lpstr>
      <vt:lpstr>Bayes’ Rule</vt:lpstr>
      <vt:lpstr>Bayes’ Rule</vt:lpstr>
      <vt:lpstr>Bayes’ Rule</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Petros Pechlivanoglou</cp:lastModifiedBy>
  <cp:revision>86</cp:revision>
  <dcterms:created xsi:type="dcterms:W3CDTF">2011-01-10T00:42:42Z</dcterms:created>
  <dcterms:modified xsi:type="dcterms:W3CDTF">2023-09-22T14:04:46Z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