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8288000" cy="10287000"/>
  <p:notesSz cx="6858000" cy="9144000"/>
  <p:embeddedFontLst>
    <p:embeddedFont>
      <p:font typeface="Arimo Bold" charset="1" panose="020B0704020202020204"/>
      <p:regular r:id="rId39"/>
    </p:embeddedFont>
    <p:embeddedFont>
      <p:font typeface="Roboto" charset="1" panose="02000000000000000000"/>
      <p:regular r:id="rId40"/>
    </p:embeddedFont>
    <p:embeddedFont>
      <p:font typeface="Canva Sans Italics" charset="1" panose="020B0503030501040103"/>
      <p:regular r:id="rId44"/>
    </p:embeddedFont>
    <p:embeddedFont>
      <p:font typeface="Canva Sans Bold" charset="1" panose="020B0803030501040103"/>
      <p:regular r:id="rId45"/>
    </p:embeddedFont>
    <p:embeddedFont>
      <p:font typeface="Canva Sans" charset="1" panose="020B0503030501040103"/>
      <p:regular r:id="rId46"/>
    </p:embeddedFont>
    <p:embeddedFont>
      <p:font typeface="Canva Sans Bold Italics" charset="1" panose="020B0803030501040103"/>
      <p:regular r:id="rId47"/>
    </p:embeddedFont>
    <p:embeddedFont>
      <p:font typeface="Roboto Bold" charset="1" panose="02000000000000000000"/>
      <p:regular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notesMasters/notesMaster1.xml" Type="http://schemas.openxmlformats.org/officeDocument/2006/relationships/notesMaster"/><Relationship Id="rId37" Target="theme/theme2.xml" Type="http://schemas.openxmlformats.org/officeDocument/2006/relationships/theme"/><Relationship Id="rId38" Target="notesSlides/notesSlide1.xml" Type="http://schemas.openxmlformats.org/officeDocument/2006/relationships/notes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notesSlides/notesSlide2.xml" Type="http://schemas.openxmlformats.org/officeDocument/2006/relationships/notesSlide"/><Relationship Id="rId42" Target="notesSlides/notesSlide3.xml" Type="http://schemas.openxmlformats.org/officeDocument/2006/relationships/notesSlide"/><Relationship Id="rId43" Target="notesSlides/notesSlide4.xml" Type="http://schemas.openxmlformats.org/officeDocument/2006/relationships/notesSlide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notesSlides/notesSlide5.xml" Type="http://schemas.openxmlformats.org/officeDocument/2006/relationships/notesSlide"/><Relationship Id="rId49" Target="notesSlides/notesSlide6.xml" Type="http://schemas.openxmlformats.org/officeDocument/2006/relationships/notesSlide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notesSlides/notesSlide7.xml" Type="http://schemas.openxmlformats.org/officeDocument/2006/relationships/notesSlide"/><Relationship Id="rId52" Target="notesSlides/notesSlide8.xml" Type="http://schemas.openxmlformats.org/officeDocument/2006/relationships/notesSlide"/><Relationship Id="rId53" Target="notesSlides/notesSlide9.xml" Type="http://schemas.openxmlformats.org/officeDocument/2006/relationships/notesSlide"/><Relationship Id="rId54" Target="notesSlides/notesSlide10.xml" Type="http://schemas.openxmlformats.org/officeDocument/2006/relationships/notesSlide"/><Relationship Id="rId55" Target="notesSlides/notesSlide11.xml" Type="http://schemas.openxmlformats.org/officeDocument/2006/relationships/notesSlide"/><Relationship Id="rId56" Target="notesSlides/notesSlide12.xml" Type="http://schemas.openxmlformats.org/officeDocument/2006/relationships/notesSlide"/><Relationship Id="rId57" Target="notesSlides/notesSlide13.xml" Type="http://schemas.openxmlformats.org/officeDocument/2006/relationships/notesSlide"/><Relationship Id="rId58" Target="notesSlides/notesSlide14.xml" Type="http://schemas.openxmlformats.org/officeDocument/2006/relationships/notesSlide"/><Relationship Id="rId59" Target="notesSlides/notesSlide15.xml" Type="http://schemas.openxmlformats.org/officeDocument/2006/relationships/notesSlide"/><Relationship Id="rId6" Target="slides/slide1.xml" Type="http://schemas.openxmlformats.org/officeDocument/2006/relationships/slide"/><Relationship Id="rId60" Target="notesSlides/notesSlide16.xml" Type="http://schemas.openxmlformats.org/officeDocument/2006/relationships/notesSlide"/><Relationship Id="rId61" Target="notesSlides/notesSlide17.xml" Type="http://schemas.openxmlformats.org/officeDocument/2006/relationships/notesSlide"/><Relationship Id="rId62" Target="notesSlides/notesSlide18.xml" Type="http://schemas.openxmlformats.org/officeDocument/2006/relationships/notesSlide"/><Relationship Id="rId63" Target="notesSlides/notesSlide19.xml" Type="http://schemas.openxmlformats.org/officeDocument/2006/relationships/notesSlide"/><Relationship Id="rId64" Target="notesSlides/notesSlide20.xml" Type="http://schemas.openxmlformats.org/officeDocument/2006/relationships/notesSlide"/><Relationship Id="rId65" Target="notesSlides/notesSlide21.xml" Type="http://schemas.openxmlformats.org/officeDocument/2006/relationships/notesSlide"/><Relationship Id="rId66" Target="notesSlides/notesSlide22.xml" Type="http://schemas.openxmlformats.org/officeDocument/2006/relationships/notesSlide"/><Relationship Id="rId67" Target="notesSlides/notesSlide23.xml" Type="http://schemas.openxmlformats.org/officeDocument/2006/relationships/notes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7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8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9.xml" Type="http://schemas.openxmlformats.org/officeDocument/2006/relationships/slide"/></Relationships>
</file>

<file path=ppt/notesSlides/_rels/notesSlide2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0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1) base case:</a:t>
            </a:r>
          </a:p>
          <a:p>
            <a:r>
              <a:rPr lang="en-US"/>
              <a:t>- capacity = 0 or if no items to choose from</a:t>
            </a:r>
          </a:p>
          <a:p>
            <a:r>
              <a:rPr lang="en-US"/>
              <a:t>- maximum profit = 0</a:t>
            </a:r>
          </a:p>
          <a:p>
            <a:r>
              <a:rPr lang="en-US"/>
              <a:t/>
            </a:r>
          </a:p>
          <a:p>
            <a:r>
              <a:rPr lang="en-US"/>
              <a:t>2) formula:</a:t>
            </a:r>
          </a:p>
          <a:p>
            <a:r>
              <a:rPr lang="en-US"/>
              <a:t>- recursive approach to maximise profit using 2 options: include/exclude ith item in knapsack</a:t>
            </a:r>
          </a:p>
          <a:p>
            <a:r>
              <a:rPr lang="en-US"/>
              <a:t/>
            </a:r>
          </a:p>
          <a:p>
            <a:r>
              <a:rPr lang="en-US"/>
              <a:t>3) exclude (red)</a:t>
            </a:r>
          </a:p>
          <a:p>
            <a:r>
              <a:rPr lang="en-US"/>
              <a:t>- get profit without ith item</a:t>
            </a:r>
          </a:p>
          <a:p>
            <a:r>
              <a:rPr lang="en-US"/>
              <a:t/>
            </a:r>
          </a:p>
          <a:p>
            <a:r>
              <a:rPr lang="en-US"/>
              <a:t>4) include (green)</a:t>
            </a:r>
          </a:p>
          <a:p>
            <a:r>
              <a:rPr lang="en-US"/>
              <a:t>- include ith item + add its profit</a:t>
            </a:r>
          </a:p>
          <a:p>
            <a:r>
              <a:rPr lang="en-US"/>
              <a:t>- reduce remaining C-w[i]</a:t>
            </a:r>
          </a:p>
          <a:p>
            <a:r>
              <a:rPr lang="en-US"/>
              <a:t>- get profit with ith item</a:t>
            </a:r>
          </a:p>
          <a:p>
            <a:r>
              <a:rPr lang="en-US"/>
              <a:t/>
            </a:r>
          </a:p>
          <a:p>
            <a:r>
              <a:rPr lang="en-US"/>
              <a:t>5) take max of the 2 to get highest profit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2.xml" Type="http://schemas.openxmlformats.org/officeDocument/2006/relationships/notesSlid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0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3.xml" Type="http://schemas.openxmlformats.org/officeDocument/2006/relationships/notesSlid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02644" y="-1222860"/>
            <a:ext cx="9088422" cy="9032758"/>
          </a:xfrm>
          <a:custGeom>
            <a:avLst/>
            <a:gdLst/>
            <a:ahLst/>
            <a:cxnLst/>
            <a:rect r="r" b="b" t="t" l="l"/>
            <a:pathLst>
              <a:path h="9032758" w="9088422">
                <a:moveTo>
                  <a:pt x="0" y="0"/>
                </a:moveTo>
                <a:lnTo>
                  <a:pt x="9088422" y="0"/>
                </a:lnTo>
                <a:lnTo>
                  <a:pt x="9088422" y="9032758"/>
                </a:lnTo>
                <a:lnTo>
                  <a:pt x="0" y="90327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69400" y="-2147738"/>
            <a:ext cx="15084334" cy="15273282"/>
          </a:xfrm>
          <a:custGeom>
            <a:avLst/>
            <a:gdLst/>
            <a:ahLst/>
            <a:cxnLst/>
            <a:rect r="r" b="b" t="t" l="l"/>
            <a:pathLst>
              <a:path h="15273282" w="15084334">
                <a:moveTo>
                  <a:pt x="0" y="0"/>
                </a:moveTo>
                <a:lnTo>
                  <a:pt x="15084334" y="0"/>
                </a:lnTo>
                <a:lnTo>
                  <a:pt x="15084334" y="15273282"/>
                </a:lnTo>
                <a:lnTo>
                  <a:pt x="0" y="152732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624586" y="1745548"/>
            <a:ext cx="289966" cy="544630"/>
            <a:chOff x="0" y="0"/>
            <a:chExt cx="386621" cy="72617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" y="508"/>
              <a:ext cx="386080" cy="725678"/>
            </a:xfrm>
            <a:custGeom>
              <a:avLst/>
              <a:gdLst/>
              <a:ahLst/>
              <a:cxnLst/>
              <a:rect r="r" b="b" t="t" l="l"/>
              <a:pathLst>
                <a:path h="725678" w="386080">
                  <a:moveTo>
                    <a:pt x="18288" y="0"/>
                  </a:moveTo>
                  <a:cubicBezTo>
                    <a:pt x="13589" y="0"/>
                    <a:pt x="8890" y="3175"/>
                    <a:pt x="5715" y="8890"/>
                  </a:cubicBezTo>
                  <a:cubicBezTo>
                    <a:pt x="0" y="15113"/>
                    <a:pt x="0" y="21463"/>
                    <a:pt x="5715" y="27686"/>
                  </a:cubicBezTo>
                  <a:cubicBezTo>
                    <a:pt x="211328" y="308229"/>
                    <a:pt x="354711" y="706882"/>
                    <a:pt x="367284" y="713105"/>
                  </a:cubicBezTo>
                  <a:cubicBezTo>
                    <a:pt x="354711" y="725678"/>
                    <a:pt x="373507" y="725678"/>
                    <a:pt x="379857" y="725678"/>
                  </a:cubicBezTo>
                  <a:cubicBezTo>
                    <a:pt x="386080" y="713105"/>
                    <a:pt x="386080" y="706882"/>
                    <a:pt x="386080" y="700532"/>
                  </a:cubicBezTo>
                  <a:cubicBezTo>
                    <a:pt x="386080" y="694182"/>
                    <a:pt x="236474" y="289306"/>
                    <a:pt x="30861" y="8890"/>
                  </a:cubicBezTo>
                  <a:cubicBezTo>
                    <a:pt x="27686" y="3175"/>
                    <a:pt x="22987" y="0"/>
                    <a:pt x="18288" y="0"/>
                  </a:cubicBezTo>
                  <a:close/>
                </a:path>
              </a:pathLst>
            </a:custGeom>
            <a:solidFill>
              <a:srgbClr val="FEF8E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5269482" y="1968812"/>
            <a:ext cx="331950" cy="452420"/>
            <a:chOff x="0" y="0"/>
            <a:chExt cx="442600" cy="60322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08" y="0"/>
              <a:ext cx="442087" cy="602615"/>
            </a:xfrm>
            <a:custGeom>
              <a:avLst/>
              <a:gdLst/>
              <a:ahLst/>
              <a:cxnLst/>
              <a:rect r="r" b="b" t="t" l="l"/>
              <a:pathLst>
                <a:path h="602615" w="442087">
                  <a:moveTo>
                    <a:pt x="420116" y="0"/>
                  </a:moveTo>
                  <a:cubicBezTo>
                    <a:pt x="416941" y="0"/>
                    <a:pt x="413893" y="1524"/>
                    <a:pt x="410718" y="4699"/>
                  </a:cubicBezTo>
                  <a:cubicBezTo>
                    <a:pt x="392430" y="10922"/>
                    <a:pt x="93218" y="259969"/>
                    <a:pt x="0" y="583819"/>
                  </a:cubicBezTo>
                  <a:cubicBezTo>
                    <a:pt x="0" y="590042"/>
                    <a:pt x="0" y="596392"/>
                    <a:pt x="12065" y="602615"/>
                  </a:cubicBezTo>
                  <a:cubicBezTo>
                    <a:pt x="12065" y="596392"/>
                    <a:pt x="18288" y="596392"/>
                    <a:pt x="30861" y="596392"/>
                  </a:cubicBezTo>
                  <a:lnTo>
                    <a:pt x="37084" y="590169"/>
                  </a:lnTo>
                  <a:cubicBezTo>
                    <a:pt x="130683" y="278892"/>
                    <a:pt x="429514" y="29845"/>
                    <a:pt x="429514" y="29845"/>
                  </a:cubicBezTo>
                  <a:cubicBezTo>
                    <a:pt x="442087" y="23622"/>
                    <a:pt x="442087" y="11049"/>
                    <a:pt x="429514" y="4699"/>
                  </a:cubicBezTo>
                  <a:cubicBezTo>
                    <a:pt x="426339" y="1524"/>
                    <a:pt x="423291" y="0"/>
                    <a:pt x="420116" y="0"/>
                  </a:cubicBezTo>
                  <a:close/>
                </a:path>
              </a:pathLst>
            </a:custGeom>
            <a:solidFill>
              <a:srgbClr val="FEF8E9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4713717" y="5284657"/>
            <a:ext cx="242806" cy="116856"/>
            <a:chOff x="0" y="0"/>
            <a:chExt cx="323741" cy="1558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381" y="-762"/>
              <a:ext cx="325120" cy="156972"/>
            </a:xfrm>
            <a:custGeom>
              <a:avLst/>
              <a:gdLst/>
              <a:ahLst/>
              <a:cxnLst/>
              <a:rect r="r" b="b" t="t" l="l"/>
              <a:pathLst>
                <a:path h="156972" w="325120">
                  <a:moveTo>
                    <a:pt x="4191" y="144780"/>
                  </a:moveTo>
                  <a:cubicBezTo>
                    <a:pt x="60960" y="116332"/>
                    <a:pt x="119888" y="90043"/>
                    <a:pt x="179578" y="63373"/>
                  </a:cubicBezTo>
                  <a:cubicBezTo>
                    <a:pt x="224663" y="43180"/>
                    <a:pt x="270256" y="22860"/>
                    <a:pt x="315595" y="1397"/>
                  </a:cubicBezTo>
                  <a:cubicBezTo>
                    <a:pt x="318516" y="0"/>
                    <a:pt x="322072" y="1270"/>
                    <a:pt x="323596" y="4191"/>
                  </a:cubicBezTo>
                  <a:cubicBezTo>
                    <a:pt x="325120" y="7112"/>
                    <a:pt x="323723" y="10668"/>
                    <a:pt x="320802" y="12192"/>
                  </a:cubicBezTo>
                  <a:cubicBezTo>
                    <a:pt x="275209" y="33782"/>
                    <a:pt x="229489" y="54102"/>
                    <a:pt x="184531" y="74295"/>
                  </a:cubicBezTo>
                  <a:cubicBezTo>
                    <a:pt x="124714" y="100965"/>
                    <a:pt x="66040" y="127127"/>
                    <a:pt x="9525" y="155448"/>
                  </a:cubicBezTo>
                  <a:cubicBezTo>
                    <a:pt x="6604" y="156972"/>
                    <a:pt x="3048" y="155702"/>
                    <a:pt x="1524" y="152781"/>
                  </a:cubicBezTo>
                  <a:cubicBezTo>
                    <a:pt x="0" y="149860"/>
                    <a:pt x="1270" y="146304"/>
                    <a:pt x="4191" y="144780"/>
                  </a:cubicBezTo>
                  <a:close/>
                </a:path>
              </a:pathLst>
            </a:custGeom>
            <a:solidFill>
              <a:srgbClr val="2AB5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683725" y="1133328"/>
            <a:ext cx="12920550" cy="405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true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SC2001 Project 3</a:t>
            </a:r>
          </a:p>
          <a:p>
            <a:pPr algn="ctr">
              <a:lnSpc>
                <a:spcPts val="11040"/>
              </a:lnSpc>
            </a:pPr>
          </a:p>
          <a:p>
            <a:pPr algn="ctr">
              <a:lnSpc>
                <a:spcPts val="11040"/>
              </a:lnSpc>
            </a:pPr>
            <a:r>
              <a:rPr lang="en-US" b="true" sz="9200">
                <a:solidFill>
                  <a:srgbClr val="DD4815"/>
                </a:solidFill>
                <a:latin typeface="Arimo Bold"/>
                <a:ea typeface="Arimo Bold"/>
                <a:cs typeface="Arimo Bold"/>
                <a:sym typeface="Arimo Bold"/>
              </a:rPr>
              <a:t>Dynamic Programming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83701" y="5929462"/>
            <a:ext cx="12920550" cy="272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83536"/>
                </a:solidFill>
                <a:latin typeface="Roboto"/>
                <a:ea typeface="Roboto"/>
                <a:cs typeface="Roboto"/>
                <a:sym typeface="Roboto"/>
              </a:rPr>
              <a:t>Group 3</a:t>
            </a:r>
          </a:p>
          <a:p>
            <a:pPr algn="ctr">
              <a:lnSpc>
                <a:spcPts val="4320"/>
              </a:lnSpc>
            </a:pPr>
          </a:p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83536"/>
                </a:solidFill>
                <a:latin typeface="Roboto"/>
                <a:ea typeface="Roboto"/>
                <a:cs typeface="Roboto"/>
                <a:sym typeface="Roboto"/>
              </a:rPr>
              <a:t>Gao Xin Yue U2322378A</a:t>
            </a:r>
          </a:p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83536"/>
                </a:solidFill>
                <a:latin typeface="Roboto"/>
                <a:ea typeface="Roboto"/>
                <a:cs typeface="Roboto"/>
                <a:sym typeface="Roboto"/>
              </a:rPr>
              <a:t>Tio Sher Min U2320324H</a:t>
            </a:r>
          </a:p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383536"/>
                </a:solidFill>
                <a:latin typeface="Roboto"/>
                <a:ea typeface="Roboto"/>
                <a:cs typeface="Roboto"/>
                <a:sym typeface="Roboto"/>
              </a:rPr>
              <a:t>Lee Pei Xin U2320668K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776024" y="2881348"/>
            <a:ext cx="600718" cy="599710"/>
          </a:xfrm>
          <a:custGeom>
            <a:avLst/>
            <a:gdLst/>
            <a:ahLst/>
            <a:cxnLst/>
            <a:rect r="r" b="b" t="t" l="l"/>
            <a:pathLst>
              <a:path h="599710" w="600718">
                <a:moveTo>
                  <a:pt x="0" y="0"/>
                </a:moveTo>
                <a:lnTo>
                  <a:pt x="600718" y="0"/>
                </a:lnTo>
                <a:lnTo>
                  <a:pt x="600718" y="599710"/>
                </a:lnTo>
                <a:lnTo>
                  <a:pt x="0" y="5997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91971"/>
            <a:ext cx="17259300" cy="835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Outer Loop (Capacities):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outer loop iterates over each capacity from 1 to C, so it runs C times.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Inner Loop (Items):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each capacity, the inner loop iterates over all n items.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Each Iteration: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Within the inner loop, the program checks two options (excluding and including the item) and performs a constant-time update of the dp array.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Overall Time Complexity: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Since the outer loop runs C times and the inner loop runs n times for each capacity, the total time complexity is: </a:t>
            </a:r>
            <a:r>
              <a:rPr lang="en-US" b="true" sz="29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O(n×C)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34283" y="343982"/>
            <a:ext cx="11819435" cy="684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1"/>
              </a:lnSpc>
              <a:spcBef>
                <a:spcPct val="0"/>
              </a:spcBef>
            </a:pPr>
            <a:r>
              <a:rPr lang="en-US" b="true" sz="3944">
                <a:solidFill>
                  <a:srgbClr val="24A364"/>
                </a:solidFill>
                <a:latin typeface="Roboto Bold"/>
                <a:ea typeface="Roboto Bold"/>
                <a:cs typeface="Roboto Bold"/>
                <a:sym typeface="Roboto Bold"/>
              </a:rPr>
              <a:t>Time Complexity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72285" y="1964000"/>
            <a:ext cx="13828966" cy="3990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2"/>
              </a:lnSpc>
              <a:spcBef>
                <a:spcPct val="0"/>
              </a:spcBef>
            </a:pPr>
            <a:r>
              <a:rPr lang="en-US" sz="32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DP Array:</a:t>
            </a:r>
          </a:p>
          <a:p>
            <a:pPr algn="l">
              <a:lnSpc>
                <a:spcPts val="4562"/>
              </a:lnSpc>
              <a:spcBef>
                <a:spcPct val="0"/>
              </a:spcBef>
            </a:pPr>
          </a:p>
          <a:p>
            <a:pPr algn="l">
              <a:lnSpc>
                <a:spcPts val="4562"/>
              </a:lnSpc>
              <a:spcBef>
                <a:spcPct val="0"/>
              </a:spcBef>
            </a:pPr>
            <a:r>
              <a:rPr lang="en-US" sz="32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2D dp array has n rows (one for each item) and C + 1 columns (one for each capacity from 0 to C), resulting in a space complexity of: O(n×C)</a:t>
            </a:r>
          </a:p>
          <a:p>
            <a:pPr algn="l">
              <a:lnSpc>
                <a:spcPts val="4562"/>
              </a:lnSpc>
              <a:spcBef>
                <a:spcPct val="0"/>
              </a:spcBef>
            </a:pPr>
          </a:p>
          <a:p>
            <a:pPr algn="l">
              <a:lnSpc>
                <a:spcPts val="4562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234283" y="343982"/>
            <a:ext cx="11819435" cy="684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1"/>
              </a:lnSpc>
              <a:spcBef>
                <a:spcPct val="0"/>
              </a:spcBef>
            </a:pPr>
            <a:r>
              <a:rPr lang="en-US" b="true" sz="3944">
                <a:solidFill>
                  <a:srgbClr val="24A364"/>
                </a:solidFill>
                <a:latin typeface="Roboto Bold"/>
                <a:ea typeface="Roboto Bold"/>
                <a:cs typeface="Roboto Bold"/>
                <a:sym typeface="Roboto Bold"/>
              </a:rPr>
              <a:t>Space Complexity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44675"/>
            <a:ext cx="17259300" cy="775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6838" indent="-298419" lvl="1">
              <a:lnSpc>
                <a:spcPts val="3870"/>
              </a:lnSpc>
              <a:spcBef>
                <a:spcPct val="0"/>
              </a:spcBef>
              <a:buFont typeface="Arial"/>
              <a:buChar char="•"/>
            </a:pPr>
            <a:r>
              <a:rPr lang="en-US" sz="27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try each item at every capacity level, making recursive calls for each item that can fit within the remaining capacity.</a:t>
            </a:r>
          </a:p>
          <a:p>
            <a:pPr algn="l" marL="596838" indent="-298419" lvl="1">
              <a:lnSpc>
                <a:spcPts val="3870"/>
              </a:lnSpc>
              <a:spcBef>
                <a:spcPct val="0"/>
              </a:spcBef>
              <a:buFont typeface="Arial"/>
              <a:buChar char="•"/>
            </a:pPr>
            <a:r>
              <a:rPr lang="en-US" sz="27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recursion continues until the remaining capacity is exhausted (or until there are no items left to consider).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2764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Time Complexity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27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each capacity C, we have n choices (one for each item) if it fits. For each choice, the function calls itself recursively with a smaller capacity (C - weight[i]).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27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Branching Factor:</a:t>
            </a:r>
            <a:r>
              <a:rPr lang="en-US" b="true" sz="276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At each step, the function can branch out n times (one for each item), and it can potentially reach down to a depth of C</a:t>
            </a:r>
            <a:r>
              <a:rPr lang="en-US" sz="27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(if each call reduces capacity by 1 in the worst case).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27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Worst-Case Time Complexity:</a:t>
            </a:r>
            <a:r>
              <a:rPr lang="en-US" b="true" sz="2764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O(n^C), which is exponential</a:t>
            </a:r>
            <a:r>
              <a:rPr lang="en-US" sz="27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2764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Space Complexity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27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Recursive Call Stack: The depth of the recursive calls depends on the capacity C. 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27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worst case: each call reduces the capacity by the smallest weight, leading to a maximum depth of C.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27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 O(C)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3228" y="109653"/>
            <a:ext cx="17021544" cy="684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1"/>
              </a:lnSpc>
              <a:spcBef>
                <a:spcPct val="0"/>
              </a:spcBef>
            </a:pPr>
            <a:r>
              <a:rPr lang="en-US" b="true" sz="3944">
                <a:solidFill>
                  <a:srgbClr val="24A364"/>
                </a:solidFill>
                <a:latin typeface="Roboto Bold"/>
                <a:ea typeface="Roboto Bold"/>
                <a:cs typeface="Roboto Bold"/>
                <a:sym typeface="Roboto Bold"/>
              </a:rPr>
              <a:t>vs Recursive Solution (Without Memoization)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51160" y="1284829"/>
            <a:ext cx="12185680" cy="9002171"/>
          </a:xfrm>
          <a:custGeom>
            <a:avLst/>
            <a:gdLst/>
            <a:ahLst/>
            <a:cxnLst/>
            <a:rect r="r" b="b" t="t" l="l"/>
            <a:pathLst>
              <a:path h="9002171" w="12185680">
                <a:moveTo>
                  <a:pt x="0" y="0"/>
                </a:moveTo>
                <a:lnTo>
                  <a:pt x="12185680" y="0"/>
                </a:lnTo>
                <a:lnTo>
                  <a:pt x="12185680" y="9002171"/>
                </a:lnTo>
                <a:lnTo>
                  <a:pt x="0" y="900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02478" y="429707"/>
            <a:ext cx="13683045" cy="684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1"/>
              </a:lnSpc>
              <a:spcBef>
                <a:spcPct val="0"/>
              </a:spcBef>
            </a:pPr>
            <a:r>
              <a:rPr lang="en-US" b="true" sz="3944">
                <a:solidFill>
                  <a:srgbClr val="24A364"/>
                </a:solidFill>
                <a:latin typeface="Roboto Bold"/>
                <a:ea typeface="Roboto Bold"/>
                <a:cs typeface="Roboto Bold"/>
                <a:sym typeface="Roboto Bold"/>
              </a:rPr>
              <a:t>Code for running the DP algo and printing part 4 results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17577" y="-2419800"/>
            <a:ext cx="23780302" cy="15126600"/>
          </a:xfrm>
          <a:custGeom>
            <a:avLst/>
            <a:gdLst/>
            <a:ahLst/>
            <a:cxnLst/>
            <a:rect r="r" b="b" t="t" l="l"/>
            <a:pathLst>
              <a:path h="15126600" w="23780302">
                <a:moveTo>
                  <a:pt x="0" y="0"/>
                </a:moveTo>
                <a:lnTo>
                  <a:pt x="23780302" y="0"/>
                </a:lnTo>
                <a:lnTo>
                  <a:pt x="23780302" y="15126600"/>
                </a:lnTo>
                <a:lnTo>
                  <a:pt x="0" y="15126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32025" y="3219450"/>
            <a:ext cx="12823950" cy="504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1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Results using Dynamic Programming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22325" y="1552575"/>
            <a:ext cx="2443350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1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04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4498" y="7034790"/>
            <a:ext cx="6426554" cy="7058640"/>
          </a:xfrm>
          <a:custGeom>
            <a:avLst/>
            <a:gdLst/>
            <a:ahLst/>
            <a:cxnLst/>
            <a:rect r="r" b="b" t="t" l="l"/>
            <a:pathLst>
              <a:path h="7058640" w="6426554">
                <a:moveTo>
                  <a:pt x="0" y="0"/>
                </a:moveTo>
                <a:lnTo>
                  <a:pt x="6426554" y="0"/>
                </a:lnTo>
                <a:lnTo>
                  <a:pt x="6426554" y="7058640"/>
                </a:lnTo>
                <a:lnTo>
                  <a:pt x="0" y="7058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820044" y="-7662420"/>
            <a:ext cx="13309392" cy="15273414"/>
          </a:xfrm>
          <a:custGeom>
            <a:avLst/>
            <a:gdLst/>
            <a:ahLst/>
            <a:cxnLst/>
            <a:rect r="r" b="b" t="t" l="l"/>
            <a:pathLst>
              <a:path h="15273414" w="13309392">
                <a:moveTo>
                  <a:pt x="0" y="0"/>
                </a:moveTo>
                <a:lnTo>
                  <a:pt x="13309392" y="0"/>
                </a:lnTo>
                <a:lnTo>
                  <a:pt x="13309392" y="15273414"/>
                </a:lnTo>
                <a:lnTo>
                  <a:pt x="0" y="15273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22467" y="-219639"/>
            <a:ext cx="7765533" cy="2496679"/>
          </a:xfrm>
          <a:custGeom>
            <a:avLst/>
            <a:gdLst/>
            <a:ahLst/>
            <a:cxnLst/>
            <a:rect r="r" b="b" t="t" l="l"/>
            <a:pathLst>
              <a:path h="2496679" w="7765533">
                <a:moveTo>
                  <a:pt x="0" y="0"/>
                </a:moveTo>
                <a:lnTo>
                  <a:pt x="7765533" y="0"/>
                </a:lnTo>
                <a:lnTo>
                  <a:pt x="7765533" y="2496678"/>
                </a:lnTo>
                <a:lnTo>
                  <a:pt x="0" y="24966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8413" y="3520632"/>
            <a:ext cx="16971173" cy="3245737"/>
          </a:xfrm>
          <a:custGeom>
            <a:avLst/>
            <a:gdLst/>
            <a:ahLst/>
            <a:cxnLst/>
            <a:rect r="r" b="b" t="t" l="l"/>
            <a:pathLst>
              <a:path h="3245737" w="16971173">
                <a:moveTo>
                  <a:pt x="0" y="0"/>
                </a:moveTo>
                <a:lnTo>
                  <a:pt x="16971174" y="0"/>
                </a:lnTo>
                <a:lnTo>
                  <a:pt x="16971174" y="3245736"/>
                </a:lnTo>
                <a:lnTo>
                  <a:pt x="0" y="32457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607752" y="736851"/>
            <a:ext cx="15225150" cy="94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4(a) Results of P(14) with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20331" y="7295548"/>
            <a:ext cx="4247337" cy="573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4"/>
              </a:lnSpc>
            </a:pPr>
            <a:r>
              <a:rPr lang="en-US" sz="3417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Maximum Profit = 21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4498" y="7034790"/>
            <a:ext cx="6426554" cy="7058640"/>
          </a:xfrm>
          <a:custGeom>
            <a:avLst/>
            <a:gdLst/>
            <a:ahLst/>
            <a:cxnLst/>
            <a:rect r="r" b="b" t="t" l="l"/>
            <a:pathLst>
              <a:path h="7058640" w="6426554">
                <a:moveTo>
                  <a:pt x="0" y="0"/>
                </a:moveTo>
                <a:lnTo>
                  <a:pt x="6426554" y="0"/>
                </a:lnTo>
                <a:lnTo>
                  <a:pt x="6426554" y="7058640"/>
                </a:lnTo>
                <a:lnTo>
                  <a:pt x="0" y="7058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820044" y="-7662420"/>
            <a:ext cx="13309392" cy="15273414"/>
          </a:xfrm>
          <a:custGeom>
            <a:avLst/>
            <a:gdLst/>
            <a:ahLst/>
            <a:cxnLst/>
            <a:rect r="r" b="b" t="t" l="l"/>
            <a:pathLst>
              <a:path h="15273414" w="13309392">
                <a:moveTo>
                  <a:pt x="0" y="0"/>
                </a:moveTo>
                <a:lnTo>
                  <a:pt x="13309392" y="0"/>
                </a:lnTo>
                <a:lnTo>
                  <a:pt x="13309392" y="15273414"/>
                </a:lnTo>
                <a:lnTo>
                  <a:pt x="0" y="15273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22467" y="-219639"/>
            <a:ext cx="7765533" cy="2496679"/>
          </a:xfrm>
          <a:custGeom>
            <a:avLst/>
            <a:gdLst/>
            <a:ahLst/>
            <a:cxnLst/>
            <a:rect r="r" b="b" t="t" l="l"/>
            <a:pathLst>
              <a:path h="2496679" w="7765533">
                <a:moveTo>
                  <a:pt x="0" y="0"/>
                </a:moveTo>
                <a:lnTo>
                  <a:pt x="7765533" y="0"/>
                </a:lnTo>
                <a:lnTo>
                  <a:pt x="7765533" y="2496678"/>
                </a:lnTo>
                <a:lnTo>
                  <a:pt x="0" y="24966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8413" y="3520632"/>
            <a:ext cx="16971173" cy="3245737"/>
          </a:xfrm>
          <a:custGeom>
            <a:avLst/>
            <a:gdLst/>
            <a:ahLst/>
            <a:cxnLst/>
            <a:rect r="r" b="b" t="t" l="l"/>
            <a:pathLst>
              <a:path h="3245737" w="16971173">
                <a:moveTo>
                  <a:pt x="0" y="0"/>
                </a:moveTo>
                <a:lnTo>
                  <a:pt x="16971174" y="0"/>
                </a:lnTo>
                <a:lnTo>
                  <a:pt x="16971174" y="3245736"/>
                </a:lnTo>
                <a:lnTo>
                  <a:pt x="0" y="32457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607752" y="736851"/>
            <a:ext cx="15225150" cy="94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4(a) Results of P(14) with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20331" y="7295548"/>
            <a:ext cx="4247337" cy="573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4"/>
              </a:lnSpc>
            </a:pPr>
            <a:r>
              <a:rPr lang="en-US" sz="3417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Maximum Profit = 21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075011" y="4612476"/>
            <a:ext cx="593725" cy="59372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74260" y="8005417"/>
            <a:ext cx="4230563" cy="150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at C=4, item 0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will be placed in the bag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bag = [0]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6004823" y="5961950"/>
            <a:ext cx="1367050" cy="2825186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7084536" y="5087138"/>
            <a:ext cx="500291" cy="50029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121728" y="5461659"/>
            <a:ext cx="500291" cy="50029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9" id="19"/>
          <p:cNvSpPr/>
          <p:nvPr/>
        </p:nvSpPr>
        <p:spPr>
          <a:xfrm flipV="true">
            <a:off x="6004823" y="5337284"/>
            <a:ext cx="1079713" cy="3449851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6004823" y="4909339"/>
            <a:ext cx="1070188" cy="3877797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4498" y="7034790"/>
            <a:ext cx="6426554" cy="7058640"/>
          </a:xfrm>
          <a:custGeom>
            <a:avLst/>
            <a:gdLst/>
            <a:ahLst/>
            <a:cxnLst/>
            <a:rect r="r" b="b" t="t" l="l"/>
            <a:pathLst>
              <a:path h="7058640" w="6426554">
                <a:moveTo>
                  <a:pt x="0" y="0"/>
                </a:moveTo>
                <a:lnTo>
                  <a:pt x="6426554" y="0"/>
                </a:lnTo>
                <a:lnTo>
                  <a:pt x="6426554" y="7058640"/>
                </a:lnTo>
                <a:lnTo>
                  <a:pt x="0" y="7058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820044" y="-7662420"/>
            <a:ext cx="13309392" cy="15273414"/>
          </a:xfrm>
          <a:custGeom>
            <a:avLst/>
            <a:gdLst/>
            <a:ahLst/>
            <a:cxnLst/>
            <a:rect r="r" b="b" t="t" l="l"/>
            <a:pathLst>
              <a:path h="15273414" w="13309392">
                <a:moveTo>
                  <a:pt x="0" y="0"/>
                </a:moveTo>
                <a:lnTo>
                  <a:pt x="13309392" y="0"/>
                </a:lnTo>
                <a:lnTo>
                  <a:pt x="13309392" y="15273414"/>
                </a:lnTo>
                <a:lnTo>
                  <a:pt x="0" y="15273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22467" y="-219639"/>
            <a:ext cx="7765533" cy="2496679"/>
          </a:xfrm>
          <a:custGeom>
            <a:avLst/>
            <a:gdLst/>
            <a:ahLst/>
            <a:cxnLst/>
            <a:rect r="r" b="b" t="t" l="l"/>
            <a:pathLst>
              <a:path h="2496679" w="7765533">
                <a:moveTo>
                  <a:pt x="0" y="0"/>
                </a:moveTo>
                <a:lnTo>
                  <a:pt x="7765533" y="0"/>
                </a:lnTo>
                <a:lnTo>
                  <a:pt x="7765533" y="2496678"/>
                </a:lnTo>
                <a:lnTo>
                  <a:pt x="0" y="24966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8413" y="3520632"/>
            <a:ext cx="16971173" cy="3245737"/>
          </a:xfrm>
          <a:custGeom>
            <a:avLst/>
            <a:gdLst/>
            <a:ahLst/>
            <a:cxnLst/>
            <a:rect r="r" b="b" t="t" l="l"/>
            <a:pathLst>
              <a:path h="3245737" w="16971173">
                <a:moveTo>
                  <a:pt x="0" y="0"/>
                </a:moveTo>
                <a:lnTo>
                  <a:pt x="16971174" y="0"/>
                </a:lnTo>
                <a:lnTo>
                  <a:pt x="16971174" y="3245736"/>
                </a:lnTo>
                <a:lnTo>
                  <a:pt x="0" y="32457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607752" y="736851"/>
            <a:ext cx="15225150" cy="94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4(a) Results of P(14) with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20331" y="7295548"/>
            <a:ext cx="4247337" cy="573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4"/>
              </a:lnSpc>
            </a:pPr>
            <a:r>
              <a:rPr lang="en-US" sz="3417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Maximum Profit = 21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942231" y="4638784"/>
            <a:ext cx="593725" cy="59372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74260" y="8005417"/>
            <a:ext cx="4230563" cy="150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at C=8, another item 0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will be placed in the bag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bag = [0,0]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6004823" y="6061723"/>
            <a:ext cx="5250151" cy="2725412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0954942" y="5095875"/>
            <a:ext cx="568304" cy="56830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964467" y="5480709"/>
            <a:ext cx="581015" cy="58101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9" id="19"/>
          <p:cNvSpPr/>
          <p:nvPr/>
        </p:nvSpPr>
        <p:spPr>
          <a:xfrm flipV="true">
            <a:off x="6004823" y="5535059"/>
            <a:ext cx="4996098" cy="3252076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6004823" y="4935646"/>
            <a:ext cx="4937408" cy="3851489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46023" y="7061301"/>
            <a:ext cx="6426554" cy="7058640"/>
          </a:xfrm>
          <a:custGeom>
            <a:avLst/>
            <a:gdLst/>
            <a:ahLst/>
            <a:cxnLst/>
            <a:rect r="r" b="b" t="t" l="l"/>
            <a:pathLst>
              <a:path h="7058640" w="6426554">
                <a:moveTo>
                  <a:pt x="0" y="0"/>
                </a:moveTo>
                <a:lnTo>
                  <a:pt x="6426554" y="0"/>
                </a:lnTo>
                <a:lnTo>
                  <a:pt x="6426554" y="7058640"/>
                </a:lnTo>
                <a:lnTo>
                  <a:pt x="0" y="7058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820044" y="-7662420"/>
            <a:ext cx="13309392" cy="15273414"/>
          </a:xfrm>
          <a:custGeom>
            <a:avLst/>
            <a:gdLst/>
            <a:ahLst/>
            <a:cxnLst/>
            <a:rect r="r" b="b" t="t" l="l"/>
            <a:pathLst>
              <a:path h="15273414" w="13309392">
                <a:moveTo>
                  <a:pt x="0" y="0"/>
                </a:moveTo>
                <a:lnTo>
                  <a:pt x="13309392" y="0"/>
                </a:lnTo>
                <a:lnTo>
                  <a:pt x="13309392" y="15273414"/>
                </a:lnTo>
                <a:lnTo>
                  <a:pt x="0" y="15273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22467" y="-219639"/>
            <a:ext cx="7765533" cy="2496679"/>
          </a:xfrm>
          <a:custGeom>
            <a:avLst/>
            <a:gdLst/>
            <a:ahLst/>
            <a:cxnLst/>
            <a:rect r="r" b="b" t="t" l="l"/>
            <a:pathLst>
              <a:path h="2496679" w="7765533">
                <a:moveTo>
                  <a:pt x="0" y="0"/>
                </a:moveTo>
                <a:lnTo>
                  <a:pt x="7765533" y="0"/>
                </a:lnTo>
                <a:lnTo>
                  <a:pt x="7765533" y="2496678"/>
                </a:lnTo>
                <a:lnTo>
                  <a:pt x="0" y="24966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8413" y="2534932"/>
            <a:ext cx="16971173" cy="3245737"/>
          </a:xfrm>
          <a:custGeom>
            <a:avLst/>
            <a:gdLst/>
            <a:ahLst/>
            <a:cxnLst/>
            <a:rect r="r" b="b" t="t" l="l"/>
            <a:pathLst>
              <a:path h="3245737" w="16971173">
                <a:moveTo>
                  <a:pt x="0" y="0"/>
                </a:moveTo>
                <a:lnTo>
                  <a:pt x="16971174" y="0"/>
                </a:lnTo>
                <a:lnTo>
                  <a:pt x="16971174" y="3245737"/>
                </a:lnTo>
                <a:lnTo>
                  <a:pt x="0" y="3245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607752" y="736851"/>
            <a:ext cx="15225150" cy="94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4(a) Results of P(14) with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20331" y="6309849"/>
            <a:ext cx="4247337" cy="573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4"/>
              </a:lnSpc>
            </a:pPr>
            <a:r>
              <a:rPr lang="en-US" sz="3417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Maximum Profit = 21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03506" y="6321890"/>
            <a:ext cx="5603456" cy="2521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at C=10, 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if we consider including item 1</a:t>
            </a:r>
          </a:p>
          <a:p>
            <a:pPr algn="ctr">
              <a:lnSpc>
                <a:spcPts val="4024"/>
              </a:lnSpc>
            </a:pP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bag = [0,0]: profit = 7+7=14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bag = [0,1]: profit = 7+6=13&lt;14 </a:t>
            </a:r>
          </a:p>
        </p:txBody>
      </p:sp>
      <p:sp>
        <p:nvSpPr>
          <p:cNvPr name="AutoShape 9" id="9"/>
          <p:cNvSpPr/>
          <p:nvPr/>
        </p:nvSpPr>
        <p:spPr>
          <a:xfrm flipH="true" flipV="true">
            <a:off x="13208547" y="5068195"/>
            <a:ext cx="1196686" cy="1310845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2908515" y="4102347"/>
            <a:ext cx="568304" cy="56830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918040" y="4487180"/>
            <a:ext cx="581015" cy="58101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H="true" flipV="true">
            <a:off x="13340407" y="4629272"/>
            <a:ext cx="1064827" cy="1749768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4498" y="7034790"/>
            <a:ext cx="6426554" cy="7058640"/>
          </a:xfrm>
          <a:custGeom>
            <a:avLst/>
            <a:gdLst/>
            <a:ahLst/>
            <a:cxnLst/>
            <a:rect r="r" b="b" t="t" l="l"/>
            <a:pathLst>
              <a:path h="7058640" w="6426554">
                <a:moveTo>
                  <a:pt x="0" y="0"/>
                </a:moveTo>
                <a:lnTo>
                  <a:pt x="6426554" y="0"/>
                </a:lnTo>
                <a:lnTo>
                  <a:pt x="6426554" y="7058640"/>
                </a:lnTo>
                <a:lnTo>
                  <a:pt x="0" y="7058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820044" y="-7662420"/>
            <a:ext cx="13309392" cy="15273414"/>
          </a:xfrm>
          <a:custGeom>
            <a:avLst/>
            <a:gdLst/>
            <a:ahLst/>
            <a:cxnLst/>
            <a:rect r="r" b="b" t="t" l="l"/>
            <a:pathLst>
              <a:path h="15273414" w="13309392">
                <a:moveTo>
                  <a:pt x="0" y="0"/>
                </a:moveTo>
                <a:lnTo>
                  <a:pt x="13309392" y="0"/>
                </a:lnTo>
                <a:lnTo>
                  <a:pt x="13309392" y="15273414"/>
                </a:lnTo>
                <a:lnTo>
                  <a:pt x="0" y="15273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22467" y="-219639"/>
            <a:ext cx="7765533" cy="2496679"/>
          </a:xfrm>
          <a:custGeom>
            <a:avLst/>
            <a:gdLst/>
            <a:ahLst/>
            <a:cxnLst/>
            <a:rect r="r" b="b" t="t" l="l"/>
            <a:pathLst>
              <a:path h="2496679" w="7765533">
                <a:moveTo>
                  <a:pt x="0" y="0"/>
                </a:moveTo>
                <a:lnTo>
                  <a:pt x="7765533" y="0"/>
                </a:lnTo>
                <a:lnTo>
                  <a:pt x="7765533" y="2496678"/>
                </a:lnTo>
                <a:lnTo>
                  <a:pt x="0" y="24966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8413" y="3520632"/>
            <a:ext cx="16971173" cy="3245737"/>
          </a:xfrm>
          <a:custGeom>
            <a:avLst/>
            <a:gdLst/>
            <a:ahLst/>
            <a:cxnLst/>
            <a:rect r="r" b="b" t="t" l="l"/>
            <a:pathLst>
              <a:path h="3245737" w="16971173">
                <a:moveTo>
                  <a:pt x="0" y="0"/>
                </a:moveTo>
                <a:lnTo>
                  <a:pt x="16971174" y="0"/>
                </a:lnTo>
                <a:lnTo>
                  <a:pt x="16971174" y="3245736"/>
                </a:lnTo>
                <a:lnTo>
                  <a:pt x="0" y="32457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607752" y="736851"/>
            <a:ext cx="15225150" cy="94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4(a) Results of P(14) with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20331" y="7295548"/>
            <a:ext cx="4247337" cy="573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4"/>
              </a:lnSpc>
            </a:pPr>
            <a:r>
              <a:rPr lang="en-US" sz="3417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Maximum Profit = 21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872022" y="4664689"/>
            <a:ext cx="593725" cy="59372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043935" y="8402690"/>
            <a:ext cx="4230563" cy="150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at C=12, another item 0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will be placed in the bag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bag = [0,0, 0]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13274498" y="6087628"/>
            <a:ext cx="1910267" cy="3096780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4884732" y="5121780"/>
            <a:ext cx="568304" cy="56830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894257" y="5506614"/>
            <a:ext cx="581015" cy="58101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9" id="19"/>
          <p:cNvSpPr/>
          <p:nvPr/>
        </p:nvSpPr>
        <p:spPr>
          <a:xfrm flipV="true">
            <a:off x="13274498" y="5660002"/>
            <a:ext cx="1767005" cy="3524406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13274498" y="4961551"/>
            <a:ext cx="1597524" cy="4222856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779600" y="-721746"/>
            <a:ext cx="12644228" cy="14510092"/>
          </a:xfrm>
          <a:custGeom>
            <a:avLst/>
            <a:gdLst/>
            <a:ahLst/>
            <a:cxnLst/>
            <a:rect r="r" b="b" t="t" l="l"/>
            <a:pathLst>
              <a:path h="14510092" w="12644228">
                <a:moveTo>
                  <a:pt x="0" y="0"/>
                </a:moveTo>
                <a:lnTo>
                  <a:pt x="12644228" y="0"/>
                </a:lnTo>
                <a:lnTo>
                  <a:pt x="12644228" y="14510092"/>
                </a:lnTo>
                <a:lnTo>
                  <a:pt x="0" y="145100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66956" y="-2177298"/>
            <a:ext cx="14333480" cy="12871052"/>
          </a:xfrm>
          <a:custGeom>
            <a:avLst/>
            <a:gdLst/>
            <a:ahLst/>
            <a:cxnLst/>
            <a:rect r="r" b="b" t="t" l="l"/>
            <a:pathLst>
              <a:path h="12871052" w="14333480">
                <a:moveTo>
                  <a:pt x="0" y="0"/>
                </a:moveTo>
                <a:lnTo>
                  <a:pt x="14333480" y="0"/>
                </a:lnTo>
                <a:lnTo>
                  <a:pt x="14333480" y="12871052"/>
                </a:lnTo>
                <a:lnTo>
                  <a:pt x="0" y="12871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31425" y="838050"/>
            <a:ext cx="15225150" cy="103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TABLE OF CONTENTS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93175" y="2618872"/>
            <a:ext cx="1986750" cy="9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59475" y="3717757"/>
            <a:ext cx="545415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b="true" sz="4400">
                <a:solidFill>
                  <a:srgbClr val="FC2E12"/>
                </a:solidFill>
                <a:latin typeface="Arimo Bold"/>
                <a:ea typeface="Arimo Bold"/>
                <a:cs typeface="Arimo Bold"/>
                <a:sym typeface="Arimo Bold"/>
              </a:rPr>
              <a:t>Recursive definition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08075" y="2618872"/>
            <a:ext cx="1986750" cy="9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74375" y="3572428"/>
            <a:ext cx="5454150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b="true" sz="4400">
                <a:solidFill>
                  <a:srgbClr val="FC2E12"/>
                </a:solidFill>
                <a:latin typeface="Arimo Bold"/>
                <a:ea typeface="Arimo Bold"/>
                <a:cs typeface="Arimo Bold"/>
                <a:sym typeface="Arimo Bold"/>
              </a:rPr>
              <a:t>Subproblem graph of P(14)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93175" y="6068754"/>
            <a:ext cx="1986750" cy="9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59475" y="6950229"/>
            <a:ext cx="5454150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b="true" sz="4400">
                <a:solidFill>
                  <a:srgbClr val="FC2E12"/>
                </a:solidFill>
                <a:latin typeface="Arimo Bold"/>
                <a:ea typeface="Arimo Bold"/>
                <a:cs typeface="Arimo Bold"/>
                <a:sym typeface="Arimo Bold"/>
              </a:rPr>
              <a:t>Dynamic Programming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08075" y="6068754"/>
            <a:ext cx="1986750" cy="9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74375" y="6950229"/>
            <a:ext cx="5454150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b="true" sz="4400">
                <a:solidFill>
                  <a:srgbClr val="FC2E12"/>
                </a:solidFill>
                <a:latin typeface="Arimo Bold"/>
                <a:ea typeface="Arimo Bold"/>
                <a:cs typeface="Arimo Bold"/>
                <a:sym typeface="Arimo Bold"/>
              </a:rPr>
              <a:t>Compare P(14) with different weights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4498" y="7034790"/>
            <a:ext cx="6426554" cy="7058640"/>
          </a:xfrm>
          <a:custGeom>
            <a:avLst/>
            <a:gdLst/>
            <a:ahLst/>
            <a:cxnLst/>
            <a:rect r="r" b="b" t="t" l="l"/>
            <a:pathLst>
              <a:path h="7058640" w="6426554">
                <a:moveTo>
                  <a:pt x="0" y="0"/>
                </a:moveTo>
                <a:lnTo>
                  <a:pt x="6426554" y="0"/>
                </a:lnTo>
                <a:lnTo>
                  <a:pt x="6426554" y="7058640"/>
                </a:lnTo>
                <a:lnTo>
                  <a:pt x="0" y="7058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820044" y="-7662420"/>
            <a:ext cx="13309392" cy="15273414"/>
          </a:xfrm>
          <a:custGeom>
            <a:avLst/>
            <a:gdLst/>
            <a:ahLst/>
            <a:cxnLst/>
            <a:rect r="r" b="b" t="t" l="l"/>
            <a:pathLst>
              <a:path h="15273414" w="13309392">
                <a:moveTo>
                  <a:pt x="0" y="0"/>
                </a:moveTo>
                <a:lnTo>
                  <a:pt x="13309392" y="0"/>
                </a:lnTo>
                <a:lnTo>
                  <a:pt x="13309392" y="15273414"/>
                </a:lnTo>
                <a:lnTo>
                  <a:pt x="0" y="15273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22467" y="-219639"/>
            <a:ext cx="7765533" cy="2496679"/>
          </a:xfrm>
          <a:custGeom>
            <a:avLst/>
            <a:gdLst/>
            <a:ahLst/>
            <a:cxnLst/>
            <a:rect r="r" b="b" t="t" l="l"/>
            <a:pathLst>
              <a:path h="2496679" w="7765533">
                <a:moveTo>
                  <a:pt x="0" y="0"/>
                </a:moveTo>
                <a:lnTo>
                  <a:pt x="7765533" y="0"/>
                </a:lnTo>
                <a:lnTo>
                  <a:pt x="7765533" y="2496678"/>
                </a:lnTo>
                <a:lnTo>
                  <a:pt x="0" y="24966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8413" y="2534932"/>
            <a:ext cx="16971173" cy="3245737"/>
          </a:xfrm>
          <a:custGeom>
            <a:avLst/>
            <a:gdLst/>
            <a:ahLst/>
            <a:cxnLst/>
            <a:rect r="r" b="b" t="t" l="l"/>
            <a:pathLst>
              <a:path h="3245737" w="16971173">
                <a:moveTo>
                  <a:pt x="0" y="0"/>
                </a:moveTo>
                <a:lnTo>
                  <a:pt x="16971174" y="0"/>
                </a:lnTo>
                <a:lnTo>
                  <a:pt x="16971174" y="3245737"/>
                </a:lnTo>
                <a:lnTo>
                  <a:pt x="0" y="3245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607752" y="736851"/>
            <a:ext cx="15225150" cy="94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4(a) Results of P(14) with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20331" y="6309849"/>
            <a:ext cx="4247337" cy="573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4"/>
              </a:lnSpc>
            </a:pPr>
            <a:r>
              <a:rPr lang="en-US" sz="3417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Maximum Profit = 21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75904" y="6568145"/>
            <a:ext cx="5682988" cy="2521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at C=12, 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if we consider including item 2</a:t>
            </a:r>
          </a:p>
          <a:p>
            <a:pPr algn="ctr">
              <a:lnSpc>
                <a:spcPts val="4024"/>
              </a:lnSpc>
            </a:pP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bag = [0,0, 0]: profit = 7+7+7=21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bag = [0,2]: profit = 7+9=15&lt;21 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13617398" y="5068195"/>
            <a:ext cx="1548816" cy="1557100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4875707" y="4487180"/>
            <a:ext cx="581015" cy="58101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4498" y="7034790"/>
            <a:ext cx="6426554" cy="7058640"/>
          </a:xfrm>
          <a:custGeom>
            <a:avLst/>
            <a:gdLst/>
            <a:ahLst/>
            <a:cxnLst/>
            <a:rect r="r" b="b" t="t" l="l"/>
            <a:pathLst>
              <a:path h="7058640" w="6426554">
                <a:moveTo>
                  <a:pt x="0" y="0"/>
                </a:moveTo>
                <a:lnTo>
                  <a:pt x="6426554" y="0"/>
                </a:lnTo>
                <a:lnTo>
                  <a:pt x="6426554" y="7058640"/>
                </a:lnTo>
                <a:lnTo>
                  <a:pt x="0" y="7058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820044" y="-7662420"/>
            <a:ext cx="13309392" cy="15273414"/>
          </a:xfrm>
          <a:custGeom>
            <a:avLst/>
            <a:gdLst/>
            <a:ahLst/>
            <a:cxnLst/>
            <a:rect r="r" b="b" t="t" l="l"/>
            <a:pathLst>
              <a:path h="15273414" w="13309392">
                <a:moveTo>
                  <a:pt x="0" y="0"/>
                </a:moveTo>
                <a:lnTo>
                  <a:pt x="13309392" y="0"/>
                </a:lnTo>
                <a:lnTo>
                  <a:pt x="13309392" y="15273414"/>
                </a:lnTo>
                <a:lnTo>
                  <a:pt x="0" y="15273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22467" y="-219639"/>
            <a:ext cx="7765533" cy="2496679"/>
          </a:xfrm>
          <a:custGeom>
            <a:avLst/>
            <a:gdLst/>
            <a:ahLst/>
            <a:cxnLst/>
            <a:rect r="r" b="b" t="t" l="l"/>
            <a:pathLst>
              <a:path h="2496679" w="7765533">
                <a:moveTo>
                  <a:pt x="0" y="0"/>
                </a:moveTo>
                <a:lnTo>
                  <a:pt x="7765533" y="0"/>
                </a:lnTo>
                <a:lnTo>
                  <a:pt x="7765533" y="2496678"/>
                </a:lnTo>
                <a:lnTo>
                  <a:pt x="0" y="24966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8413" y="3520632"/>
            <a:ext cx="16971173" cy="3245737"/>
          </a:xfrm>
          <a:custGeom>
            <a:avLst/>
            <a:gdLst/>
            <a:ahLst/>
            <a:cxnLst/>
            <a:rect r="r" b="b" t="t" l="l"/>
            <a:pathLst>
              <a:path h="3245737" w="16971173">
                <a:moveTo>
                  <a:pt x="0" y="0"/>
                </a:moveTo>
                <a:lnTo>
                  <a:pt x="16971174" y="0"/>
                </a:lnTo>
                <a:lnTo>
                  <a:pt x="16971174" y="3245736"/>
                </a:lnTo>
                <a:lnTo>
                  <a:pt x="0" y="32457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607752" y="736851"/>
            <a:ext cx="15225150" cy="94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4(a) Results of P(14) with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20331" y="7295548"/>
            <a:ext cx="4247337" cy="573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4"/>
              </a:lnSpc>
            </a:pPr>
            <a:r>
              <a:rPr lang="en-US" sz="3417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Maximum Profit = 21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11267669" y="6087628"/>
            <a:ext cx="5869421" cy="1265070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6846582" y="5506614"/>
            <a:ext cx="581015" cy="58101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4498" y="7034790"/>
            <a:ext cx="6426554" cy="7058640"/>
          </a:xfrm>
          <a:custGeom>
            <a:avLst/>
            <a:gdLst/>
            <a:ahLst/>
            <a:cxnLst/>
            <a:rect r="r" b="b" t="t" l="l"/>
            <a:pathLst>
              <a:path h="7058640" w="6426554">
                <a:moveTo>
                  <a:pt x="0" y="0"/>
                </a:moveTo>
                <a:lnTo>
                  <a:pt x="6426554" y="0"/>
                </a:lnTo>
                <a:lnTo>
                  <a:pt x="6426554" y="7058640"/>
                </a:lnTo>
                <a:lnTo>
                  <a:pt x="0" y="7058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820044" y="-7662420"/>
            <a:ext cx="13309392" cy="15273414"/>
          </a:xfrm>
          <a:custGeom>
            <a:avLst/>
            <a:gdLst/>
            <a:ahLst/>
            <a:cxnLst/>
            <a:rect r="r" b="b" t="t" l="l"/>
            <a:pathLst>
              <a:path h="15273414" w="13309392">
                <a:moveTo>
                  <a:pt x="0" y="0"/>
                </a:moveTo>
                <a:lnTo>
                  <a:pt x="13309392" y="0"/>
                </a:lnTo>
                <a:lnTo>
                  <a:pt x="13309392" y="15273414"/>
                </a:lnTo>
                <a:lnTo>
                  <a:pt x="0" y="15273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607752" y="736851"/>
            <a:ext cx="15225150" cy="94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4(b)Results of P(14) with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051768" y="751251"/>
            <a:ext cx="7765533" cy="2496679"/>
            <a:chOff x="0" y="0"/>
            <a:chExt cx="10354043" cy="33289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354043" cy="3328905"/>
            </a:xfrm>
            <a:custGeom>
              <a:avLst/>
              <a:gdLst/>
              <a:ahLst/>
              <a:cxnLst/>
              <a:rect r="r" b="b" t="t" l="l"/>
              <a:pathLst>
                <a:path h="3328905" w="10354043">
                  <a:moveTo>
                    <a:pt x="0" y="0"/>
                  </a:moveTo>
                  <a:lnTo>
                    <a:pt x="10354043" y="0"/>
                  </a:lnTo>
                  <a:lnTo>
                    <a:pt x="10354043" y="3328905"/>
                  </a:lnTo>
                  <a:lnTo>
                    <a:pt x="0" y="33289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795114" y="1157402"/>
              <a:ext cx="500683" cy="709301"/>
            </a:xfrm>
            <a:custGeom>
              <a:avLst/>
              <a:gdLst/>
              <a:ahLst/>
              <a:cxnLst/>
              <a:rect r="r" b="b" t="t" l="l"/>
              <a:pathLst>
                <a:path h="709301" w="500683">
                  <a:moveTo>
                    <a:pt x="0" y="0"/>
                  </a:moveTo>
                  <a:lnTo>
                    <a:pt x="500684" y="0"/>
                  </a:lnTo>
                  <a:lnTo>
                    <a:pt x="500684" y="709301"/>
                  </a:lnTo>
                  <a:lnTo>
                    <a:pt x="0" y="7093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652508"/>
            <a:ext cx="16230600" cy="3053188"/>
          </a:xfrm>
          <a:custGeom>
            <a:avLst/>
            <a:gdLst/>
            <a:ahLst/>
            <a:cxnLst/>
            <a:rect r="r" b="b" t="t" l="l"/>
            <a:pathLst>
              <a:path h="3053188" w="16230600">
                <a:moveTo>
                  <a:pt x="0" y="0"/>
                </a:moveTo>
                <a:lnTo>
                  <a:pt x="16230600" y="0"/>
                </a:lnTo>
                <a:lnTo>
                  <a:pt x="16230600" y="3053187"/>
                </a:lnTo>
                <a:lnTo>
                  <a:pt x="0" y="30531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332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99739" y="7295543"/>
            <a:ext cx="4288523" cy="57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4"/>
              </a:lnSpc>
            </a:pPr>
            <a:r>
              <a:rPr lang="en-US" sz="3417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Maximum Profit = 16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4498" y="7034790"/>
            <a:ext cx="6426554" cy="7058640"/>
          </a:xfrm>
          <a:custGeom>
            <a:avLst/>
            <a:gdLst/>
            <a:ahLst/>
            <a:cxnLst/>
            <a:rect r="r" b="b" t="t" l="l"/>
            <a:pathLst>
              <a:path h="7058640" w="6426554">
                <a:moveTo>
                  <a:pt x="0" y="0"/>
                </a:moveTo>
                <a:lnTo>
                  <a:pt x="6426554" y="0"/>
                </a:lnTo>
                <a:lnTo>
                  <a:pt x="6426554" y="7058640"/>
                </a:lnTo>
                <a:lnTo>
                  <a:pt x="0" y="7058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820044" y="-7662420"/>
            <a:ext cx="13309392" cy="15273414"/>
          </a:xfrm>
          <a:custGeom>
            <a:avLst/>
            <a:gdLst/>
            <a:ahLst/>
            <a:cxnLst/>
            <a:rect r="r" b="b" t="t" l="l"/>
            <a:pathLst>
              <a:path h="15273414" w="13309392">
                <a:moveTo>
                  <a:pt x="0" y="0"/>
                </a:moveTo>
                <a:lnTo>
                  <a:pt x="13309392" y="0"/>
                </a:lnTo>
                <a:lnTo>
                  <a:pt x="13309392" y="15273414"/>
                </a:lnTo>
                <a:lnTo>
                  <a:pt x="0" y="15273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607752" y="736851"/>
            <a:ext cx="15225150" cy="94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4(b)Results of P(14) with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051768" y="751251"/>
            <a:ext cx="7765533" cy="2496679"/>
            <a:chOff x="0" y="0"/>
            <a:chExt cx="10354043" cy="33289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354043" cy="3328905"/>
            </a:xfrm>
            <a:custGeom>
              <a:avLst/>
              <a:gdLst/>
              <a:ahLst/>
              <a:cxnLst/>
              <a:rect r="r" b="b" t="t" l="l"/>
              <a:pathLst>
                <a:path h="3328905" w="10354043">
                  <a:moveTo>
                    <a:pt x="0" y="0"/>
                  </a:moveTo>
                  <a:lnTo>
                    <a:pt x="10354043" y="0"/>
                  </a:lnTo>
                  <a:lnTo>
                    <a:pt x="10354043" y="3328905"/>
                  </a:lnTo>
                  <a:lnTo>
                    <a:pt x="0" y="33289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795114" y="1157402"/>
              <a:ext cx="500683" cy="709301"/>
            </a:xfrm>
            <a:custGeom>
              <a:avLst/>
              <a:gdLst/>
              <a:ahLst/>
              <a:cxnLst/>
              <a:rect r="r" b="b" t="t" l="l"/>
              <a:pathLst>
                <a:path h="709301" w="500683">
                  <a:moveTo>
                    <a:pt x="0" y="0"/>
                  </a:moveTo>
                  <a:lnTo>
                    <a:pt x="500684" y="0"/>
                  </a:lnTo>
                  <a:lnTo>
                    <a:pt x="500684" y="709301"/>
                  </a:lnTo>
                  <a:lnTo>
                    <a:pt x="0" y="7093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652508"/>
            <a:ext cx="16230600" cy="3053188"/>
          </a:xfrm>
          <a:custGeom>
            <a:avLst/>
            <a:gdLst/>
            <a:ahLst/>
            <a:cxnLst/>
            <a:rect r="r" b="b" t="t" l="l"/>
            <a:pathLst>
              <a:path h="3053188" w="16230600">
                <a:moveTo>
                  <a:pt x="0" y="0"/>
                </a:moveTo>
                <a:lnTo>
                  <a:pt x="16230600" y="0"/>
                </a:lnTo>
                <a:lnTo>
                  <a:pt x="16230600" y="3053187"/>
                </a:lnTo>
                <a:lnTo>
                  <a:pt x="0" y="30531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332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99739" y="7295543"/>
            <a:ext cx="4288523" cy="57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4"/>
              </a:lnSpc>
            </a:pPr>
            <a:r>
              <a:rPr lang="en-US" sz="3417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Maximum Profit = 16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055551" y="4610604"/>
            <a:ext cx="593725" cy="59372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227465" y="8348605"/>
            <a:ext cx="4230563" cy="150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at C=5, item 0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will be placed in the bag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bag = [0]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6458027" y="6033544"/>
            <a:ext cx="1910267" cy="3096780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8068262" y="5067696"/>
            <a:ext cx="568304" cy="56830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077787" y="5452529"/>
            <a:ext cx="581015" cy="58101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1" id="21"/>
          <p:cNvSpPr/>
          <p:nvPr/>
        </p:nvSpPr>
        <p:spPr>
          <a:xfrm flipV="true">
            <a:off x="6458027" y="5605918"/>
            <a:ext cx="1767005" cy="3524406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6458027" y="4907467"/>
            <a:ext cx="1597524" cy="4222856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4498" y="7034790"/>
            <a:ext cx="6426554" cy="7058640"/>
          </a:xfrm>
          <a:custGeom>
            <a:avLst/>
            <a:gdLst/>
            <a:ahLst/>
            <a:cxnLst/>
            <a:rect r="r" b="b" t="t" l="l"/>
            <a:pathLst>
              <a:path h="7058640" w="6426554">
                <a:moveTo>
                  <a:pt x="0" y="0"/>
                </a:moveTo>
                <a:lnTo>
                  <a:pt x="6426554" y="0"/>
                </a:lnTo>
                <a:lnTo>
                  <a:pt x="6426554" y="7058640"/>
                </a:lnTo>
                <a:lnTo>
                  <a:pt x="0" y="7058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820044" y="-7662420"/>
            <a:ext cx="13309392" cy="15273414"/>
          </a:xfrm>
          <a:custGeom>
            <a:avLst/>
            <a:gdLst/>
            <a:ahLst/>
            <a:cxnLst/>
            <a:rect r="r" b="b" t="t" l="l"/>
            <a:pathLst>
              <a:path h="15273414" w="13309392">
                <a:moveTo>
                  <a:pt x="0" y="0"/>
                </a:moveTo>
                <a:lnTo>
                  <a:pt x="13309392" y="0"/>
                </a:lnTo>
                <a:lnTo>
                  <a:pt x="13309392" y="15273414"/>
                </a:lnTo>
                <a:lnTo>
                  <a:pt x="0" y="15273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607752" y="736851"/>
            <a:ext cx="15225150" cy="94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4(b)Results of P(14) with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051768" y="751251"/>
            <a:ext cx="7765533" cy="2496679"/>
            <a:chOff x="0" y="0"/>
            <a:chExt cx="10354043" cy="33289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354043" cy="3328905"/>
            </a:xfrm>
            <a:custGeom>
              <a:avLst/>
              <a:gdLst/>
              <a:ahLst/>
              <a:cxnLst/>
              <a:rect r="r" b="b" t="t" l="l"/>
              <a:pathLst>
                <a:path h="3328905" w="10354043">
                  <a:moveTo>
                    <a:pt x="0" y="0"/>
                  </a:moveTo>
                  <a:lnTo>
                    <a:pt x="10354043" y="0"/>
                  </a:lnTo>
                  <a:lnTo>
                    <a:pt x="10354043" y="3328905"/>
                  </a:lnTo>
                  <a:lnTo>
                    <a:pt x="0" y="33289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795114" y="1157402"/>
              <a:ext cx="500683" cy="709301"/>
            </a:xfrm>
            <a:custGeom>
              <a:avLst/>
              <a:gdLst/>
              <a:ahLst/>
              <a:cxnLst/>
              <a:rect r="r" b="b" t="t" l="l"/>
              <a:pathLst>
                <a:path h="709301" w="500683">
                  <a:moveTo>
                    <a:pt x="0" y="0"/>
                  </a:moveTo>
                  <a:lnTo>
                    <a:pt x="500684" y="0"/>
                  </a:lnTo>
                  <a:lnTo>
                    <a:pt x="500684" y="709301"/>
                  </a:lnTo>
                  <a:lnTo>
                    <a:pt x="0" y="7093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652508"/>
            <a:ext cx="16230600" cy="3053188"/>
          </a:xfrm>
          <a:custGeom>
            <a:avLst/>
            <a:gdLst/>
            <a:ahLst/>
            <a:cxnLst/>
            <a:rect r="r" b="b" t="t" l="l"/>
            <a:pathLst>
              <a:path h="3053188" w="16230600">
                <a:moveTo>
                  <a:pt x="0" y="0"/>
                </a:moveTo>
                <a:lnTo>
                  <a:pt x="16230600" y="0"/>
                </a:lnTo>
                <a:lnTo>
                  <a:pt x="16230600" y="3053187"/>
                </a:lnTo>
                <a:lnTo>
                  <a:pt x="0" y="30531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332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99739" y="7295543"/>
            <a:ext cx="4288523" cy="57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4"/>
              </a:lnSpc>
            </a:pPr>
            <a:r>
              <a:rPr lang="en-US" sz="3417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Maximum Profit = 16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897494" y="4600603"/>
            <a:ext cx="593725" cy="59372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547474" y="6829276"/>
            <a:ext cx="3298175" cy="150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at C=8, only item 0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is in the bag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bag = [0]</a:t>
            </a:r>
          </a:p>
        </p:txBody>
      </p:sp>
      <p:sp>
        <p:nvSpPr>
          <p:cNvPr name="AutoShape 14" id="14"/>
          <p:cNvSpPr/>
          <p:nvPr/>
        </p:nvSpPr>
        <p:spPr>
          <a:xfrm flipH="true" flipV="true">
            <a:off x="11210237" y="6023543"/>
            <a:ext cx="1573965" cy="2346737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0910204" y="5057694"/>
            <a:ext cx="568304" cy="56830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919729" y="5442528"/>
            <a:ext cx="581015" cy="58101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1" id="21"/>
          <p:cNvSpPr/>
          <p:nvPr/>
        </p:nvSpPr>
        <p:spPr>
          <a:xfrm flipV="true">
            <a:off x="5845649" y="5452851"/>
            <a:ext cx="5087055" cy="2158143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5845649" y="4897466"/>
            <a:ext cx="5051845" cy="2713528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12784202" y="7087577"/>
            <a:ext cx="3799681" cy="250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at C=8, 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consider up till item 2</a:t>
            </a:r>
          </a:p>
          <a:p>
            <a:pPr algn="ctr">
              <a:lnSpc>
                <a:spcPts val="4024"/>
              </a:lnSpc>
            </a:pP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bag = [0] --&gt; 7</a:t>
            </a:r>
          </a:p>
          <a:p>
            <a:pPr algn="ctr">
              <a:lnSpc>
                <a:spcPts val="4024"/>
              </a:lnSpc>
            </a:pPr>
            <a:r>
              <a:rPr lang="en-US" sz="2874" b="true">
                <a:solidFill>
                  <a:srgbClr val="DD481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bag = [2] --&gt; 9&gt;7</a:t>
            </a: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4498" y="7034790"/>
            <a:ext cx="6426554" cy="7058640"/>
          </a:xfrm>
          <a:custGeom>
            <a:avLst/>
            <a:gdLst/>
            <a:ahLst/>
            <a:cxnLst/>
            <a:rect r="r" b="b" t="t" l="l"/>
            <a:pathLst>
              <a:path h="7058640" w="6426554">
                <a:moveTo>
                  <a:pt x="0" y="0"/>
                </a:moveTo>
                <a:lnTo>
                  <a:pt x="6426554" y="0"/>
                </a:lnTo>
                <a:lnTo>
                  <a:pt x="6426554" y="7058640"/>
                </a:lnTo>
                <a:lnTo>
                  <a:pt x="0" y="7058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820044" y="-7662420"/>
            <a:ext cx="13309392" cy="15273414"/>
          </a:xfrm>
          <a:custGeom>
            <a:avLst/>
            <a:gdLst/>
            <a:ahLst/>
            <a:cxnLst/>
            <a:rect r="r" b="b" t="t" l="l"/>
            <a:pathLst>
              <a:path h="15273414" w="13309392">
                <a:moveTo>
                  <a:pt x="0" y="0"/>
                </a:moveTo>
                <a:lnTo>
                  <a:pt x="13309392" y="0"/>
                </a:lnTo>
                <a:lnTo>
                  <a:pt x="13309392" y="15273414"/>
                </a:lnTo>
                <a:lnTo>
                  <a:pt x="0" y="15273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607752" y="736851"/>
            <a:ext cx="15225150" cy="94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4(b)Results of P(14) with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051768" y="751251"/>
            <a:ext cx="7765533" cy="2496679"/>
            <a:chOff x="0" y="0"/>
            <a:chExt cx="10354043" cy="33289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354043" cy="3328905"/>
            </a:xfrm>
            <a:custGeom>
              <a:avLst/>
              <a:gdLst/>
              <a:ahLst/>
              <a:cxnLst/>
              <a:rect r="r" b="b" t="t" l="l"/>
              <a:pathLst>
                <a:path h="3328905" w="10354043">
                  <a:moveTo>
                    <a:pt x="0" y="0"/>
                  </a:moveTo>
                  <a:lnTo>
                    <a:pt x="10354043" y="0"/>
                  </a:lnTo>
                  <a:lnTo>
                    <a:pt x="10354043" y="3328905"/>
                  </a:lnTo>
                  <a:lnTo>
                    <a:pt x="0" y="33289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795114" y="1157402"/>
              <a:ext cx="500683" cy="709301"/>
            </a:xfrm>
            <a:custGeom>
              <a:avLst/>
              <a:gdLst/>
              <a:ahLst/>
              <a:cxnLst/>
              <a:rect r="r" b="b" t="t" l="l"/>
              <a:pathLst>
                <a:path h="709301" w="500683">
                  <a:moveTo>
                    <a:pt x="0" y="0"/>
                  </a:moveTo>
                  <a:lnTo>
                    <a:pt x="500684" y="0"/>
                  </a:lnTo>
                  <a:lnTo>
                    <a:pt x="500684" y="709301"/>
                  </a:lnTo>
                  <a:lnTo>
                    <a:pt x="0" y="7093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652508"/>
            <a:ext cx="16230600" cy="3053188"/>
          </a:xfrm>
          <a:custGeom>
            <a:avLst/>
            <a:gdLst/>
            <a:ahLst/>
            <a:cxnLst/>
            <a:rect r="r" b="b" t="t" l="l"/>
            <a:pathLst>
              <a:path h="3053188" w="16230600">
                <a:moveTo>
                  <a:pt x="0" y="0"/>
                </a:moveTo>
                <a:lnTo>
                  <a:pt x="16230600" y="0"/>
                </a:lnTo>
                <a:lnTo>
                  <a:pt x="16230600" y="3053187"/>
                </a:lnTo>
                <a:lnTo>
                  <a:pt x="0" y="30531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332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99739" y="7295543"/>
            <a:ext cx="4288523" cy="57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4"/>
              </a:lnSpc>
            </a:pPr>
            <a:r>
              <a:rPr lang="en-US" sz="3417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Maximum Profit = 16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720063" y="4611641"/>
            <a:ext cx="593725" cy="59372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762773" y="8313129"/>
            <a:ext cx="4154975" cy="150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at C=10, another item 0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is added to the bag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bag = [0, 0] --&gt; 7+7=14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12764904" y="6034581"/>
            <a:ext cx="267902" cy="2335699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2732774" y="5068732"/>
            <a:ext cx="568304" cy="56830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742299" y="5453566"/>
            <a:ext cx="581015" cy="58101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1" id="21"/>
          <p:cNvSpPr/>
          <p:nvPr/>
        </p:nvSpPr>
        <p:spPr>
          <a:xfrm flipV="true">
            <a:off x="7917748" y="5521008"/>
            <a:ext cx="4870076" cy="3573840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7917748" y="4908504"/>
            <a:ext cx="4802315" cy="4186344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12764904" y="7087577"/>
            <a:ext cx="3838277" cy="250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at C=10, 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consider</a:t>
            </a:r>
            <a:r>
              <a:rPr lang="en-US" sz="2874" b="true">
                <a:solidFill>
                  <a:srgbClr val="DD481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up till item 2</a:t>
            </a:r>
          </a:p>
          <a:p>
            <a:pPr algn="ctr">
              <a:lnSpc>
                <a:spcPts val="4024"/>
              </a:lnSpc>
            </a:pPr>
          </a:p>
          <a:p>
            <a:pPr algn="ctr">
              <a:lnSpc>
                <a:spcPts val="4024"/>
              </a:lnSpc>
            </a:pPr>
            <a:r>
              <a:rPr lang="en-US" sz="2874" b="true">
                <a:solidFill>
                  <a:srgbClr val="DD481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bag = [0, 0] --&gt; 7+7=14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bag = [2] --&gt; 9&lt;14 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4498" y="7034790"/>
            <a:ext cx="6426554" cy="7058640"/>
          </a:xfrm>
          <a:custGeom>
            <a:avLst/>
            <a:gdLst/>
            <a:ahLst/>
            <a:cxnLst/>
            <a:rect r="r" b="b" t="t" l="l"/>
            <a:pathLst>
              <a:path h="7058640" w="6426554">
                <a:moveTo>
                  <a:pt x="0" y="0"/>
                </a:moveTo>
                <a:lnTo>
                  <a:pt x="6426554" y="0"/>
                </a:lnTo>
                <a:lnTo>
                  <a:pt x="6426554" y="7058640"/>
                </a:lnTo>
                <a:lnTo>
                  <a:pt x="0" y="7058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820044" y="-7662420"/>
            <a:ext cx="13309392" cy="15273414"/>
          </a:xfrm>
          <a:custGeom>
            <a:avLst/>
            <a:gdLst/>
            <a:ahLst/>
            <a:cxnLst/>
            <a:rect r="r" b="b" t="t" l="l"/>
            <a:pathLst>
              <a:path h="15273414" w="13309392">
                <a:moveTo>
                  <a:pt x="0" y="0"/>
                </a:moveTo>
                <a:lnTo>
                  <a:pt x="13309392" y="0"/>
                </a:lnTo>
                <a:lnTo>
                  <a:pt x="13309392" y="15273414"/>
                </a:lnTo>
                <a:lnTo>
                  <a:pt x="0" y="15273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607752" y="736851"/>
            <a:ext cx="15225150" cy="94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4(b)Results of P(14) with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051768" y="751251"/>
            <a:ext cx="7765533" cy="2496679"/>
            <a:chOff x="0" y="0"/>
            <a:chExt cx="10354043" cy="33289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354043" cy="3328905"/>
            </a:xfrm>
            <a:custGeom>
              <a:avLst/>
              <a:gdLst/>
              <a:ahLst/>
              <a:cxnLst/>
              <a:rect r="r" b="b" t="t" l="l"/>
              <a:pathLst>
                <a:path h="3328905" w="10354043">
                  <a:moveTo>
                    <a:pt x="0" y="0"/>
                  </a:moveTo>
                  <a:lnTo>
                    <a:pt x="10354043" y="0"/>
                  </a:lnTo>
                  <a:lnTo>
                    <a:pt x="10354043" y="3328905"/>
                  </a:lnTo>
                  <a:lnTo>
                    <a:pt x="0" y="33289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795114" y="1157402"/>
              <a:ext cx="500683" cy="709301"/>
            </a:xfrm>
            <a:custGeom>
              <a:avLst/>
              <a:gdLst/>
              <a:ahLst/>
              <a:cxnLst/>
              <a:rect r="r" b="b" t="t" l="l"/>
              <a:pathLst>
                <a:path h="709301" w="500683">
                  <a:moveTo>
                    <a:pt x="0" y="0"/>
                  </a:moveTo>
                  <a:lnTo>
                    <a:pt x="500684" y="0"/>
                  </a:lnTo>
                  <a:lnTo>
                    <a:pt x="500684" y="709301"/>
                  </a:lnTo>
                  <a:lnTo>
                    <a:pt x="0" y="7093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652508"/>
            <a:ext cx="16230600" cy="3053188"/>
          </a:xfrm>
          <a:custGeom>
            <a:avLst/>
            <a:gdLst/>
            <a:ahLst/>
            <a:cxnLst/>
            <a:rect r="r" b="b" t="t" l="l"/>
            <a:pathLst>
              <a:path h="3053188" w="16230600">
                <a:moveTo>
                  <a:pt x="0" y="0"/>
                </a:moveTo>
                <a:lnTo>
                  <a:pt x="16230600" y="0"/>
                </a:lnTo>
                <a:lnTo>
                  <a:pt x="16230600" y="3053187"/>
                </a:lnTo>
                <a:lnTo>
                  <a:pt x="0" y="30531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332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99739" y="7295543"/>
            <a:ext cx="4288523" cy="57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4"/>
              </a:lnSpc>
            </a:pPr>
            <a:r>
              <a:rPr lang="en-US" sz="3417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Maximum Profit = 16</a:t>
            </a:r>
          </a:p>
        </p:txBody>
      </p:sp>
      <p:sp>
        <p:nvSpPr>
          <p:cNvPr name="AutoShape 10" id="10"/>
          <p:cNvSpPr/>
          <p:nvPr/>
        </p:nvSpPr>
        <p:spPr>
          <a:xfrm flipH="true" flipV="true">
            <a:off x="13032806" y="6034581"/>
            <a:ext cx="1088354" cy="1000210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2732774" y="5068732"/>
            <a:ext cx="568304" cy="56830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742299" y="5453566"/>
            <a:ext cx="581015" cy="58101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H="true" flipV="true">
            <a:off x="13172893" y="5590444"/>
            <a:ext cx="948267" cy="1444346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1754544" y="6977640"/>
            <a:ext cx="4733231" cy="250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at C=11, 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consider</a:t>
            </a:r>
            <a:r>
              <a:rPr lang="en-US" sz="2874" b="true">
                <a:solidFill>
                  <a:srgbClr val="DD481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item 1</a:t>
            </a:r>
          </a:p>
          <a:p>
            <a:pPr algn="ctr">
              <a:lnSpc>
                <a:spcPts val="4024"/>
              </a:lnSpc>
            </a:pPr>
          </a:p>
          <a:p>
            <a:pPr algn="ctr">
              <a:lnSpc>
                <a:spcPts val="4024"/>
              </a:lnSpc>
            </a:pPr>
            <a:r>
              <a:rPr lang="en-US" sz="2874" b="true">
                <a:solidFill>
                  <a:srgbClr val="DD481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bag = [0, 0] --&gt; 7+7=14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bag = [0,1] --&gt; 7 + 6 = 13&lt;14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820044" y="-7662420"/>
            <a:ext cx="13309392" cy="15273414"/>
          </a:xfrm>
          <a:custGeom>
            <a:avLst/>
            <a:gdLst/>
            <a:ahLst/>
            <a:cxnLst/>
            <a:rect r="r" b="b" t="t" l="l"/>
            <a:pathLst>
              <a:path h="15273414" w="13309392">
                <a:moveTo>
                  <a:pt x="0" y="0"/>
                </a:moveTo>
                <a:lnTo>
                  <a:pt x="13309392" y="0"/>
                </a:lnTo>
                <a:lnTo>
                  <a:pt x="13309392" y="15273414"/>
                </a:lnTo>
                <a:lnTo>
                  <a:pt x="0" y="15273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607752" y="736851"/>
            <a:ext cx="15225150" cy="94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4(b)Results of P(14) with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051768" y="751251"/>
            <a:ext cx="7765533" cy="2496679"/>
            <a:chOff x="0" y="0"/>
            <a:chExt cx="10354043" cy="33289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54043" cy="3328905"/>
            </a:xfrm>
            <a:custGeom>
              <a:avLst/>
              <a:gdLst/>
              <a:ahLst/>
              <a:cxnLst/>
              <a:rect r="r" b="b" t="t" l="l"/>
              <a:pathLst>
                <a:path h="3328905" w="10354043">
                  <a:moveTo>
                    <a:pt x="0" y="0"/>
                  </a:moveTo>
                  <a:lnTo>
                    <a:pt x="10354043" y="0"/>
                  </a:lnTo>
                  <a:lnTo>
                    <a:pt x="10354043" y="3328905"/>
                  </a:lnTo>
                  <a:lnTo>
                    <a:pt x="0" y="33289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95114" y="1157402"/>
              <a:ext cx="500683" cy="709301"/>
            </a:xfrm>
            <a:custGeom>
              <a:avLst/>
              <a:gdLst/>
              <a:ahLst/>
              <a:cxnLst/>
              <a:rect r="r" b="b" t="t" l="l"/>
              <a:pathLst>
                <a:path h="709301" w="500683">
                  <a:moveTo>
                    <a:pt x="0" y="0"/>
                  </a:moveTo>
                  <a:lnTo>
                    <a:pt x="500684" y="0"/>
                  </a:lnTo>
                  <a:lnTo>
                    <a:pt x="500684" y="709301"/>
                  </a:lnTo>
                  <a:lnTo>
                    <a:pt x="0" y="7093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3652508"/>
            <a:ext cx="16230600" cy="3053188"/>
          </a:xfrm>
          <a:custGeom>
            <a:avLst/>
            <a:gdLst/>
            <a:ahLst/>
            <a:cxnLst/>
            <a:rect r="r" b="b" t="t" l="l"/>
            <a:pathLst>
              <a:path h="3053188" w="16230600">
                <a:moveTo>
                  <a:pt x="0" y="0"/>
                </a:moveTo>
                <a:lnTo>
                  <a:pt x="16230600" y="0"/>
                </a:lnTo>
                <a:lnTo>
                  <a:pt x="16230600" y="3053187"/>
                </a:lnTo>
                <a:lnTo>
                  <a:pt x="0" y="30531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332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999739" y="7295543"/>
            <a:ext cx="4288523" cy="57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4"/>
              </a:lnSpc>
            </a:pPr>
            <a:r>
              <a:rPr lang="en-US" sz="3417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Maximum Profit = 16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543023" y="4586758"/>
            <a:ext cx="593725" cy="59372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608006" y="8288246"/>
            <a:ext cx="4110428" cy="150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at C=13, another item 0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is added to the bag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bag = [0, 0] --&gt; 7+7=14</a:t>
            </a:r>
          </a:p>
        </p:txBody>
      </p:sp>
      <p:sp>
        <p:nvSpPr>
          <p:cNvPr name="AutoShape 13" id="13"/>
          <p:cNvSpPr/>
          <p:nvPr/>
        </p:nvSpPr>
        <p:spPr>
          <a:xfrm flipV="true">
            <a:off x="15536537" y="6009697"/>
            <a:ext cx="319229" cy="1601297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15555733" y="5043849"/>
            <a:ext cx="568304" cy="56830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565258" y="5428683"/>
            <a:ext cx="581015" cy="58101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0" id="20"/>
          <p:cNvSpPr/>
          <p:nvPr/>
        </p:nvSpPr>
        <p:spPr>
          <a:xfrm flipV="true">
            <a:off x="10718434" y="5495648"/>
            <a:ext cx="4892000" cy="3574316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10718434" y="4883620"/>
            <a:ext cx="4824589" cy="4186344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13015735" y="7553844"/>
            <a:ext cx="5041603" cy="250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at C=13, </a:t>
            </a: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consider</a:t>
            </a:r>
            <a:r>
              <a:rPr lang="en-US" sz="2874" b="true">
                <a:solidFill>
                  <a:srgbClr val="DD481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up till item 2</a:t>
            </a:r>
          </a:p>
          <a:p>
            <a:pPr algn="ctr">
              <a:lnSpc>
                <a:spcPts val="4024"/>
              </a:lnSpc>
            </a:pPr>
          </a:p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bag = [0, 0] --&gt; 7+7=14</a:t>
            </a:r>
          </a:p>
          <a:p>
            <a:pPr algn="ctr">
              <a:lnSpc>
                <a:spcPts val="4024"/>
              </a:lnSpc>
            </a:pPr>
            <a:r>
              <a:rPr lang="en-US" sz="2874" b="true">
                <a:solidFill>
                  <a:srgbClr val="DD481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bag = [2, 0] --&gt; 9 + 7 = 16 &gt; 14</a:t>
            </a:r>
            <a:r>
              <a:rPr lang="en-US" sz="2874">
                <a:solidFill>
                  <a:srgbClr val="DD4815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820044" y="-7662420"/>
            <a:ext cx="13309392" cy="15273414"/>
          </a:xfrm>
          <a:custGeom>
            <a:avLst/>
            <a:gdLst/>
            <a:ahLst/>
            <a:cxnLst/>
            <a:rect r="r" b="b" t="t" l="l"/>
            <a:pathLst>
              <a:path h="15273414" w="13309392">
                <a:moveTo>
                  <a:pt x="0" y="0"/>
                </a:moveTo>
                <a:lnTo>
                  <a:pt x="13309392" y="0"/>
                </a:lnTo>
                <a:lnTo>
                  <a:pt x="13309392" y="15273414"/>
                </a:lnTo>
                <a:lnTo>
                  <a:pt x="0" y="15273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607752" y="736851"/>
            <a:ext cx="15225150" cy="94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4(b)Results of P(14) with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051768" y="751251"/>
            <a:ext cx="7765533" cy="2496679"/>
            <a:chOff x="0" y="0"/>
            <a:chExt cx="10354043" cy="33289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54043" cy="3328905"/>
            </a:xfrm>
            <a:custGeom>
              <a:avLst/>
              <a:gdLst/>
              <a:ahLst/>
              <a:cxnLst/>
              <a:rect r="r" b="b" t="t" l="l"/>
              <a:pathLst>
                <a:path h="3328905" w="10354043">
                  <a:moveTo>
                    <a:pt x="0" y="0"/>
                  </a:moveTo>
                  <a:lnTo>
                    <a:pt x="10354043" y="0"/>
                  </a:lnTo>
                  <a:lnTo>
                    <a:pt x="10354043" y="3328905"/>
                  </a:lnTo>
                  <a:lnTo>
                    <a:pt x="0" y="33289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95114" y="1157402"/>
              <a:ext cx="500683" cy="709301"/>
            </a:xfrm>
            <a:custGeom>
              <a:avLst/>
              <a:gdLst/>
              <a:ahLst/>
              <a:cxnLst/>
              <a:rect r="r" b="b" t="t" l="l"/>
              <a:pathLst>
                <a:path h="709301" w="500683">
                  <a:moveTo>
                    <a:pt x="0" y="0"/>
                  </a:moveTo>
                  <a:lnTo>
                    <a:pt x="500684" y="0"/>
                  </a:lnTo>
                  <a:lnTo>
                    <a:pt x="500684" y="709301"/>
                  </a:lnTo>
                  <a:lnTo>
                    <a:pt x="0" y="7093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3652508"/>
            <a:ext cx="16230600" cy="3053188"/>
          </a:xfrm>
          <a:custGeom>
            <a:avLst/>
            <a:gdLst/>
            <a:ahLst/>
            <a:cxnLst/>
            <a:rect r="r" b="b" t="t" l="l"/>
            <a:pathLst>
              <a:path h="3053188" w="16230600">
                <a:moveTo>
                  <a:pt x="0" y="0"/>
                </a:moveTo>
                <a:lnTo>
                  <a:pt x="16230600" y="0"/>
                </a:lnTo>
                <a:lnTo>
                  <a:pt x="16230600" y="3053187"/>
                </a:lnTo>
                <a:lnTo>
                  <a:pt x="0" y="30531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332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999739" y="7295543"/>
            <a:ext cx="4288523" cy="57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4"/>
              </a:lnSpc>
            </a:pPr>
            <a:r>
              <a:rPr lang="en-US" sz="3417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Maximum Profit = 16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11288261" y="6038563"/>
            <a:ext cx="5510660" cy="1572431"/>
          </a:xfrm>
          <a:prstGeom prst="line">
            <a:avLst/>
          </a:prstGeom>
          <a:ln cap="flat" w="38100">
            <a:solidFill>
              <a:srgbClr val="DD481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6508414" y="5457548"/>
            <a:ext cx="581015" cy="58101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DD4815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95600" y="-1128278"/>
            <a:ext cx="24275253" cy="15754570"/>
          </a:xfrm>
          <a:custGeom>
            <a:avLst/>
            <a:gdLst/>
            <a:ahLst/>
            <a:cxnLst/>
            <a:rect r="r" b="b" t="t" l="l"/>
            <a:pathLst>
              <a:path h="15754570" w="24275253">
                <a:moveTo>
                  <a:pt x="0" y="0"/>
                </a:moveTo>
                <a:lnTo>
                  <a:pt x="24275253" y="0"/>
                </a:lnTo>
                <a:lnTo>
                  <a:pt x="24275253" y="15754570"/>
                </a:lnTo>
                <a:lnTo>
                  <a:pt x="0" y="15754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42949" y="5981482"/>
            <a:ext cx="8254733" cy="4075775"/>
          </a:xfrm>
          <a:custGeom>
            <a:avLst/>
            <a:gdLst/>
            <a:ahLst/>
            <a:cxnLst/>
            <a:rect r="r" b="b" t="t" l="l"/>
            <a:pathLst>
              <a:path h="4075775" w="8254733">
                <a:moveTo>
                  <a:pt x="0" y="0"/>
                </a:moveTo>
                <a:lnTo>
                  <a:pt x="8254733" y="0"/>
                </a:lnTo>
                <a:lnTo>
                  <a:pt x="8254733" y="4075775"/>
                </a:lnTo>
                <a:lnTo>
                  <a:pt x="0" y="40757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29725" y="381000"/>
            <a:ext cx="13028550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0318" y="1709558"/>
            <a:ext cx="17507364" cy="4005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6"/>
              </a:lnSpc>
            </a:pPr>
            <a:r>
              <a:rPr lang="en-US" sz="3254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Dynamic Programming improved the overall efficiency</a:t>
            </a:r>
          </a:p>
          <a:p>
            <a:pPr algn="ctr">
              <a:lnSpc>
                <a:spcPts val="4556"/>
              </a:lnSpc>
            </a:pPr>
            <a:r>
              <a:rPr lang="en-US" sz="3254" b="true">
                <a:solidFill>
                  <a:srgbClr val="3835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complexity (DP): O(Cn)    vs time complexity(recursive function): O(n^C)</a:t>
            </a:r>
          </a:p>
          <a:p>
            <a:pPr algn="ctr">
              <a:lnSpc>
                <a:spcPts val="4556"/>
              </a:lnSpc>
            </a:pPr>
            <a:r>
              <a:rPr lang="en-US" sz="3254" b="true">
                <a:solidFill>
                  <a:srgbClr val="3835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space complexity (DP): O(Cn) using 2D array</a:t>
            </a:r>
          </a:p>
          <a:p>
            <a:pPr algn="ctr">
              <a:lnSpc>
                <a:spcPts val="4556"/>
              </a:lnSpc>
            </a:pPr>
          </a:p>
          <a:p>
            <a:pPr algn="ctr">
              <a:lnSpc>
                <a:spcPts val="4556"/>
              </a:lnSpc>
            </a:pPr>
            <a:r>
              <a:rPr lang="en-US" sz="3254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to further improve the programming, </a:t>
            </a:r>
          </a:p>
          <a:p>
            <a:pPr algn="ctr">
              <a:lnSpc>
                <a:spcPts val="4556"/>
              </a:lnSpc>
            </a:pPr>
            <a:r>
              <a:rPr lang="en-US" sz="3254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we can implement the 1D array, we can improve the</a:t>
            </a:r>
            <a:r>
              <a:rPr lang="en-US" sz="3254" b="true">
                <a:solidFill>
                  <a:srgbClr val="3835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space complexity to O(C) </a:t>
            </a:r>
            <a:r>
              <a:rPr lang="en-US" sz="3254">
                <a:solidFill>
                  <a:srgbClr val="383536"/>
                </a:solidFill>
                <a:latin typeface="Canva Sans"/>
                <a:ea typeface="Canva Sans"/>
                <a:cs typeface="Canva Sans"/>
                <a:sym typeface="Canva Sans"/>
              </a:rPr>
              <a:t>but it decreases the readability.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29723" y="7127427"/>
            <a:ext cx="9327501" cy="1783885"/>
          </a:xfrm>
          <a:custGeom>
            <a:avLst/>
            <a:gdLst/>
            <a:ahLst/>
            <a:cxnLst/>
            <a:rect r="r" b="b" t="t" l="l"/>
            <a:pathLst>
              <a:path h="1783885" w="9327501">
                <a:moveTo>
                  <a:pt x="0" y="0"/>
                </a:moveTo>
                <a:lnTo>
                  <a:pt x="9327501" y="0"/>
                </a:lnTo>
                <a:lnTo>
                  <a:pt x="9327501" y="1783885"/>
                </a:lnTo>
                <a:lnTo>
                  <a:pt x="0" y="17838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48817" y="6240332"/>
            <a:ext cx="459015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DD481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2D array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65543" y="7132274"/>
            <a:ext cx="457021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575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1D array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46152" y="-2419800"/>
            <a:ext cx="23780302" cy="15126600"/>
          </a:xfrm>
          <a:custGeom>
            <a:avLst/>
            <a:gdLst/>
            <a:ahLst/>
            <a:cxnLst/>
            <a:rect r="r" b="b" t="t" l="l"/>
            <a:pathLst>
              <a:path h="15126600" w="23780302">
                <a:moveTo>
                  <a:pt x="0" y="0"/>
                </a:moveTo>
                <a:lnTo>
                  <a:pt x="23780302" y="0"/>
                </a:lnTo>
                <a:lnTo>
                  <a:pt x="23780302" y="15126600"/>
                </a:lnTo>
                <a:lnTo>
                  <a:pt x="0" y="15126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32025" y="3729054"/>
            <a:ext cx="12823950" cy="338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1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Recursive definition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22325" y="2369904"/>
            <a:ext cx="2443350" cy="140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1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01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95600" y="-1128278"/>
            <a:ext cx="24275253" cy="15754570"/>
          </a:xfrm>
          <a:custGeom>
            <a:avLst/>
            <a:gdLst/>
            <a:ahLst/>
            <a:cxnLst/>
            <a:rect r="r" b="b" t="t" l="l"/>
            <a:pathLst>
              <a:path h="15754570" w="24275253">
                <a:moveTo>
                  <a:pt x="0" y="0"/>
                </a:moveTo>
                <a:lnTo>
                  <a:pt x="24275253" y="0"/>
                </a:lnTo>
                <a:lnTo>
                  <a:pt x="24275253" y="15754570"/>
                </a:lnTo>
                <a:lnTo>
                  <a:pt x="0" y="15754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29725" y="4024312"/>
            <a:ext cx="13028550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b="true" sz="14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82582" y="5557744"/>
            <a:ext cx="1682451" cy="1130300"/>
            <a:chOff x="0" y="0"/>
            <a:chExt cx="443115" cy="2976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3115" cy="297692"/>
            </a:xfrm>
            <a:custGeom>
              <a:avLst/>
              <a:gdLst/>
              <a:ahLst/>
              <a:cxnLst/>
              <a:rect r="r" b="b" t="t" l="l"/>
              <a:pathLst>
                <a:path h="297692" w="443115">
                  <a:moveTo>
                    <a:pt x="0" y="0"/>
                  </a:moveTo>
                  <a:lnTo>
                    <a:pt x="443115" y="0"/>
                  </a:lnTo>
                  <a:lnTo>
                    <a:pt x="443115" y="297692"/>
                  </a:lnTo>
                  <a:lnTo>
                    <a:pt x="0" y="2976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C2E1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43115" cy="326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31425" y="476250"/>
            <a:ext cx="15225150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6999">
                <a:solidFill>
                  <a:srgbClr val="2AB59D"/>
                </a:solidFill>
                <a:latin typeface="Arimo Bold"/>
                <a:ea typeface="Arimo Bold"/>
                <a:cs typeface="Arimo Bold"/>
                <a:sym typeface="Arimo Bold"/>
              </a:rPr>
              <a:t>Recursive Definition of P(C)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95010" y="2449448"/>
            <a:ext cx="2949327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C: capacity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i = 0, 1, ... , n-1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21595" y="2449448"/>
            <a:ext cx="5301704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Base Case: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P(C)= 0 when C=0 or n=0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229909" y="5557744"/>
            <a:ext cx="11828182" cy="1130300"/>
            <a:chOff x="0" y="0"/>
            <a:chExt cx="15770910" cy="150706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14300"/>
              <a:ext cx="15770910" cy="1333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  <a:spcBef>
                  <a:spcPct val="0"/>
                </a:spcBef>
              </a:pPr>
              <a:r>
                <a:rPr lang="en-US" b="true" sz="60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P(C) = max( P(C), P(C-w ) + p )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2112178" y="588433"/>
              <a:ext cx="204588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4385474" y="626533"/>
              <a:ext cx="204588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flipH="true">
            <a:off x="7380342" y="6688044"/>
            <a:ext cx="1543466" cy="1435816"/>
          </a:xfrm>
          <a:prstGeom prst="line">
            <a:avLst/>
          </a:prstGeom>
          <a:ln cap="flat" w="66675">
            <a:solidFill>
              <a:srgbClr val="FC2E1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5565383" y="8066710"/>
            <a:ext cx="362991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i="true">
                <a:solidFill>
                  <a:srgbClr val="FC2E12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ith</a:t>
            </a:r>
            <a:r>
              <a:rPr lang="en-US" b="true" sz="3000">
                <a:solidFill>
                  <a:srgbClr val="FC2E1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item is excluded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083612" y="5539052"/>
            <a:ext cx="4166900" cy="1148992"/>
            <a:chOff x="0" y="0"/>
            <a:chExt cx="1097455" cy="3026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97455" cy="302615"/>
            </a:xfrm>
            <a:custGeom>
              <a:avLst/>
              <a:gdLst/>
              <a:ahLst/>
              <a:cxnLst/>
              <a:rect r="r" b="b" t="t" l="l"/>
              <a:pathLst>
                <a:path h="302615" w="1097455">
                  <a:moveTo>
                    <a:pt x="0" y="0"/>
                  </a:moveTo>
                  <a:lnTo>
                    <a:pt x="1097455" y="0"/>
                  </a:lnTo>
                  <a:lnTo>
                    <a:pt x="1097455" y="302615"/>
                  </a:lnTo>
                  <a:lnTo>
                    <a:pt x="0" y="302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24A36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097455" cy="3311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>
            <a:off x="12167062" y="6688044"/>
            <a:ext cx="805385" cy="1435816"/>
          </a:xfrm>
          <a:prstGeom prst="line">
            <a:avLst/>
          </a:prstGeom>
          <a:ln cap="flat" w="66675">
            <a:solidFill>
              <a:srgbClr val="24A36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11192276" y="8066710"/>
            <a:ext cx="356034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i="true">
                <a:solidFill>
                  <a:srgbClr val="24A364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ith</a:t>
            </a:r>
            <a:r>
              <a:rPr lang="en-US" b="true" sz="3000">
                <a:solidFill>
                  <a:srgbClr val="24A36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item is included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990980" y="3193392"/>
            <a:ext cx="6763036" cy="8532334"/>
          </a:xfrm>
          <a:custGeom>
            <a:avLst/>
            <a:gdLst/>
            <a:ahLst/>
            <a:cxnLst/>
            <a:rect r="r" b="b" t="t" l="l"/>
            <a:pathLst>
              <a:path h="8532334" w="6763036">
                <a:moveTo>
                  <a:pt x="0" y="0"/>
                </a:moveTo>
                <a:lnTo>
                  <a:pt x="6763036" y="0"/>
                </a:lnTo>
                <a:lnTo>
                  <a:pt x="6763036" y="8532334"/>
                </a:lnTo>
                <a:lnTo>
                  <a:pt x="0" y="8532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2466016" y="-1438727"/>
            <a:ext cx="5005100" cy="5775831"/>
          </a:xfrm>
          <a:custGeom>
            <a:avLst/>
            <a:gdLst/>
            <a:ahLst/>
            <a:cxnLst/>
            <a:rect r="r" b="b" t="t" l="l"/>
            <a:pathLst>
              <a:path h="5775831" w="5005100">
                <a:moveTo>
                  <a:pt x="0" y="0"/>
                </a:moveTo>
                <a:lnTo>
                  <a:pt x="5005100" y="0"/>
                </a:lnTo>
                <a:lnTo>
                  <a:pt x="5005100" y="5775831"/>
                </a:lnTo>
                <a:lnTo>
                  <a:pt x="0" y="57758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1" id="21"/>
          <p:cNvSpPr/>
          <p:nvPr/>
        </p:nvSpPr>
        <p:spPr>
          <a:xfrm flipV="true">
            <a:off x="1925344" y="4602262"/>
            <a:ext cx="14437312" cy="0"/>
          </a:xfrm>
          <a:prstGeom prst="line">
            <a:avLst/>
          </a:prstGeom>
          <a:ln cap="flat" w="47625">
            <a:solidFill>
              <a:srgbClr val="BAC8D3"/>
            </a:solidFill>
            <a:prstDash val="lg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46152" y="-2419800"/>
            <a:ext cx="23780302" cy="15126600"/>
          </a:xfrm>
          <a:custGeom>
            <a:avLst/>
            <a:gdLst/>
            <a:ahLst/>
            <a:cxnLst/>
            <a:rect r="r" b="b" t="t" l="l"/>
            <a:pathLst>
              <a:path h="15126600" w="23780302">
                <a:moveTo>
                  <a:pt x="0" y="0"/>
                </a:moveTo>
                <a:lnTo>
                  <a:pt x="23780302" y="0"/>
                </a:lnTo>
                <a:lnTo>
                  <a:pt x="23780302" y="15126600"/>
                </a:lnTo>
                <a:lnTo>
                  <a:pt x="0" y="15126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32025" y="3757896"/>
            <a:ext cx="12823950" cy="338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1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Subproblem graph of P(14)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22325" y="2216041"/>
            <a:ext cx="2443350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1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65592" y="-8035"/>
            <a:ext cx="95681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i="true">
                <a:solidFill>
                  <a:srgbClr val="8C52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P(14)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5122503" y="506315"/>
            <a:ext cx="4021497" cy="72323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653495" y="958087"/>
            <a:ext cx="146900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 i="true">
                <a:solidFill>
                  <a:srgbClr val="8C52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P(10)+7 </a:t>
            </a:r>
          </a:p>
        </p:txBody>
      </p:sp>
      <p:sp>
        <p:nvSpPr>
          <p:cNvPr name="AutoShape 5" id="5"/>
          <p:cNvSpPr/>
          <p:nvPr/>
        </p:nvSpPr>
        <p:spPr>
          <a:xfrm flipH="true" flipV="true">
            <a:off x="9145312" y="506315"/>
            <a:ext cx="20575" cy="358362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9144000" y="506315"/>
            <a:ext cx="5505265" cy="94707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8567172" y="4042317"/>
            <a:ext cx="120000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 i="true">
                <a:solidFill>
                  <a:srgbClr val="8C52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P(8)+6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649265" y="1181925"/>
            <a:ext cx="121265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 i="true">
                <a:solidFill>
                  <a:srgbClr val="8C52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P(6)+9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1964682" y="1453387"/>
            <a:ext cx="2423317" cy="1253831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4387999" y="1453387"/>
            <a:ext cx="0" cy="1816261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4387999" y="1453387"/>
            <a:ext cx="2426767" cy="1253831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3296958" y="1677225"/>
            <a:ext cx="1958633" cy="257369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 flipV="true">
            <a:off x="15255591" y="1677225"/>
            <a:ext cx="1774151" cy="257369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6381513" y="4537618"/>
            <a:ext cx="2785659" cy="242154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 flipV="true">
            <a:off x="9167172" y="4537618"/>
            <a:ext cx="54515" cy="304623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H="true" flipV="true">
            <a:off x="9167172" y="4537618"/>
            <a:ext cx="2938535" cy="242154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701217" y="2650068"/>
            <a:ext cx="164328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i="true">
                <a:solidFill>
                  <a:srgbClr val="8C52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P(6)+7+7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544293" y="3212498"/>
            <a:ext cx="168741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i="true">
                <a:solidFill>
                  <a:srgbClr val="8C52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P(4)+7+6 </a:t>
            </a:r>
          </a:p>
        </p:txBody>
      </p:sp>
      <p:sp>
        <p:nvSpPr>
          <p:cNvPr name="AutoShape 19" id="19"/>
          <p:cNvSpPr/>
          <p:nvPr/>
        </p:nvSpPr>
        <p:spPr>
          <a:xfrm flipV="true">
            <a:off x="1522860" y="3164418"/>
            <a:ext cx="0" cy="4104259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 flipV="true">
            <a:off x="1522860" y="3164418"/>
            <a:ext cx="2242644" cy="540046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4326314" y="3726848"/>
            <a:ext cx="61686" cy="154231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55654" y="6826666"/>
            <a:ext cx="2934413" cy="1337361"/>
            <a:chOff x="0" y="0"/>
            <a:chExt cx="891715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91715" cy="406400"/>
            </a:xfrm>
            <a:custGeom>
              <a:avLst/>
              <a:gdLst/>
              <a:ahLst/>
              <a:cxnLst/>
              <a:rect r="r" b="b" t="t" l="l"/>
              <a:pathLst>
                <a:path h="406400" w="891715">
                  <a:moveTo>
                    <a:pt x="445858" y="0"/>
                  </a:moveTo>
                  <a:cubicBezTo>
                    <a:pt x="199617" y="0"/>
                    <a:pt x="0" y="90976"/>
                    <a:pt x="0" y="203200"/>
                  </a:cubicBezTo>
                  <a:cubicBezTo>
                    <a:pt x="0" y="315424"/>
                    <a:pt x="199617" y="406400"/>
                    <a:pt x="445858" y="406400"/>
                  </a:cubicBezTo>
                  <a:cubicBezTo>
                    <a:pt x="692098" y="406400"/>
                    <a:pt x="891715" y="315424"/>
                    <a:pt x="891715" y="203200"/>
                  </a:cubicBezTo>
                  <a:cubicBezTo>
                    <a:pt x="891715" y="90976"/>
                    <a:pt x="692098" y="0"/>
                    <a:pt x="4458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FC2E12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83598" y="9525"/>
              <a:ext cx="72451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511220" y="4203293"/>
            <a:ext cx="157147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 i="true">
                <a:solidFill>
                  <a:srgbClr val="8C52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P(2)+9+7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344466" y="4203293"/>
            <a:ext cx="167915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 i="true">
                <a:solidFill>
                  <a:srgbClr val="8C52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P(0)+9+6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426459" y="2650068"/>
            <a:ext cx="166151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i="true">
                <a:solidFill>
                  <a:srgbClr val="8C52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P(2)+7+9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582864" y="6911538"/>
            <a:ext cx="159729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 i="true">
                <a:solidFill>
                  <a:srgbClr val="8C52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P(4)+6+7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266131" y="6911538"/>
            <a:ext cx="167915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 i="true">
                <a:solidFill>
                  <a:srgbClr val="8C52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P(0)+6+9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66310" y="7221052"/>
            <a:ext cx="251310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 i="true">
                <a:solidFill>
                  <a:srgbClr val="8C52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P(2)+7+7+7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408341" y="7536230"/>
            <a:ext cx="162669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 i="true">
                <a:solidFill>
                  <a:srgbClr val="8C52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P(2)+6+6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594411" y="8517257"/>
            <a:ext cx="252809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 i="true">
                <a:solidFill>
                  <a:srgbClr val="8C52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P(0)+7+7+6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069763" y="5221537"/>
            <a:ext cx="251310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 i="true">
                <a:solidFill>
                  <a:srgbClr val="8C52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P(0)+7+6+7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2511220" y="7940907"/>
            <a:ext cx="5756381" cy="2143300"/>
            <a:chOff x="0" y="0"/>
            <a:chExt cx="7675174" cy="285773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861119" y="0"/>
              <a:ext cx="6814056" cy="2857733"/>
            </a:xfrm>
            <a:custGeom>
              <a:avLst/>
              <a:gdLst/>
              <a:ahLst/>
              <a:cxnLst/>
              <a:rect r="r" b="b" t="t" l="l"/>
              <a:pathLst>
                <a:path h="2857733" w="6814056">
                  <a:moveTo>
                    <a:pt x="0" y="0"/>
                  </a:moveTo>
                  <a:lnTo>
                    <a:pt x="6814055" y="0"/>
                  </a:lnTo>
                  <a:lnTo>
                    <a:pt x="6814055" y="2857733"/>
                  </a:lnTo>
                  <a:lnTo>
                    <a:pt x="0" y="28577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9815" t="0" r="-628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73819" cy="2857733"/>
            </a:xfrm>
            <a:custGeom>
              <a:avLst/>
              <a:gdLst/>
              <a:ahLst/>
              <a:cxnLst/>
              <a:rect r="r" b="b" t="t" l="l"/>
              <a:pathLst>
                <a:path h="2857733" w="873819">
                  <a:moveTo>
                    <a:pt x="0" y="0"/>
                  </a:moveTo>
                  <a:lnTo>
                    <a:pt x="873819" y="0"/>
                  </a:lnTo>
                  <a:lnTo>
                    <a:pt x="873819" y="2857733"/>
                  </a:lnTo>
                  <a:lnTo>
                    <a:pt x="0" y="28577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917205" b="0"/>
              </a:stretch>
            </a:blip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6416925" y="8841156"/>
            <a:ext cx="5454150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b="true" sz="4400">
                <a:solidFill>
                  <a:srgbClr val="FC2E12"/>
                </a:solidFill>
                <a:latin typeface="Arimo Bold"/>
                <a:ea typeface="Arimo Bold"/>
                <a:cs typeface="Arimo Bold"/>
                <a:sym typeface="Arimo Bold"/>
              </a:rPr>
              <a:t>Maximum Profit: 7+7+7 = 21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46152" y="-2419800"/>
            <a:ext cx="23780302" cy="15126600"/>
          </a:xfrm>
          <a:custGeom>
            <a:avLst/>
            <a:gdLst/>
            <a:ahLst/>
            <a:cxnLst/>
            <a:rect r="r" b="b" t="t" l="l"/>
            <a:pathLst>
              <a:path h="15126600" w="23780302">
                <a:moveTo>
                  <a:pt x="0" y="0"/>
                </a:moveTo>
                <a:lnTo>
                  <a:pt x="23780302" y="0"/>
                </a:lnTo>
                <a:lnTo>
                  <a:pt x="23780302" y="15126600"/>
                </a:lnTo>
                <a:lnTo>
                  <a:pt x="0" y="15126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32025" y="3528766"/>
            <a:ext cx="12823950" cy="338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1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Dynamic Programming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22325" y="2216041"/>
            <a:ext cx="2443350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b="true" sz="11000">
                <a:solidFill>
                  <a:srgbClr val="383536"/>
                </a:solidFill>
                <a:latin typeface="Arimo Bold"/>
                <a:ea typeface="Arimo Bold"/>
                <a:cs typeface="Arimo Bold"/>
                <a:sym typeface="Arimo Bold"/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34283" y="343982"/>
            <a:ext cx="11819435" cy="684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1"/>
              </a:lnSpc>
              <a:spcBef>
                <a:spcPct val="0"/>
              </a:spcBef>
            </a:pPr>
            <a:r>
              <a:rPr lang="en-US" b="true" sz="3944">
                <a:solidFill>
                  <a:srgbClr val="24A364"/>
                </a:solidFill>
                <a:latin typeface="Roboto Bold"/>
                <a:ea typeface="Roboto Bold"/>
                <a:cs typeface="Roboto Bold"/>
                <a:sym typeface="Roboto Bold"/>
              </a:rPr>
              <a:t>Dynamic Programming with Bottom-Up Approach: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1670" y="1354872"/>
            <a:ext cx="18266171" cy="851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6900" indent="-373450" lvl="1">
              <a:lnSpc>
                <a:spcPts val="4843"/>
              </a:lnSpc>
              <a:spcBef>
                <a:spcPct val="0"/>
              </a:spcBef>
              <a:buAutoNum type="arabicPeriod" startAt="1"/>
            </a:pPr>
            <a:r>
              <a:rPr lang="en-US" b="true" sz="34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2D DP Array</a:t>
            </a:r>
            <a:r>
              <a:rPr lang="en-US" sz="34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dp[i][j] stores the maximum profit for capacity j using items up to index i.</a:t>
            </a:r>
          </a:p>
          <a:p>
            <a:pPr algn="l" marL="746900" indent="-373450" lvl="1">
              <a:lnSpc>
                <a:spcPts val="4843"/>
              </a:lnSpc>
              <a:spcBef>
                <a:spcPct val="0"/>
              </a:spcBef>
              <a:buAutoNum type="arabicPeriod" startAt="1"/>
            </a:pPr>
            <a:r>
              <a:rPr lang="en-US" b="true" sz="34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Initialize DP Array</a:t>
            </a:r>
            <a:r>
              <a:rPr lang="en-US" sz="34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Each row represents an item and each column represents a capacity from 0 to C.</a:t>
            </a:r>
          </a:p>
          <a:p>
            <a:pPr algn="l" marL="746900" indent="-373450" lvl="1">
              <a:lnSpc>
                <a:spcPts val="4843"/>
              </a:lnSpc>
              <a:spcBef>
                <a:spcPct val="0"/>
              </a:spcBef>
              <a:buAutoNum type="arabicPeriod" startAt="1"/>
            </a:pPr>
            <a:r>
              <a:rPr lang="en-US" b="true" sz="34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Outer Loop</a:t>
            </a:r>
            <a:r>
              <a:rPr lang="en-US" sz="34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746900" indent="-373450" lvl="1">
              <a:lnSpc>
                <a:spcPts val="484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4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iterates over each capacity</a:t>
            </a:r>
            <a:r>
              <a:rPr lang="en-US" sz="34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j from 1 to C.</a:t>
            </a:r>
          </a:p>
          <a:p>
            <a:pPr algn="l">
              <a:lnSpc>
                <a:spcPts val="4843"/>
              </a:lnSpc>
              <a:spcBef>
                <a:spcPct val="0"/>
              </a:spcBef>
            </a:pPr>
            <a:r>
              <a:rPr lang="en-US" sz="34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</a:t>
            </a:r>
            <a:r>
              <a:rPr lang="en-US" sz="34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</a:t>
            </a:r>
            <a:r>
              <a:rPr lang="en-US" b="true" sz="34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Inner Loop:</a:t>
            </a:r>
          </a:p>
          <a:p>
            <a:pPr algn="l" marL="746900" indent="-373450" lvl="1">
              <a:lnSpc>
                <a:spcPts val="4843"/>
              </a:lnSpc>
              <a:spcBef>
                <a:spcPct val="0"/>
              </a:spcBef>
              <a:buFont typeface="Arial"/>
              <a:buChar char="•"/>
            </a:pPr>
            <a:r>
              <a:rPr lang="en-US" sz="34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iterates over each item i.</a:t>
            </a:r>
          </a:p>
          <a:p>
            <a:pPr algn="l" marL="746900" indent="-373450" lvl="1">
              <a:lnSpc>
                <a:spcPts val="4843"/>
              </a:lnSpc>
              <a:spcBef>
                <a:spcPct val="0"/>
              </a:spcBef>
              <a:buFont typeface="Arial"/>
              <a:buChar char="•"/>
            </a:pPr>
            <a:r>
              <a:rPr lang="en-US" sz="34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Excluding the item: If we exclude the item, dp[i][capacity] is set to dp[i - 1][capacity] if i &gt; 0, otherwise it’s 0 (base case).</a:t>
            </a:r>
          </a:p>
          <a:p>
            <a:pPr algn="l" marL="746900" indent="-373450" lvl="1">
              <a:lnSpc>
                <a:spcPts val="4843"/>
              </a:lnSpc>
              <a:spcBef>
                <a:spcPct val="0"/>
              </a:spcBef>
              <a:buFont typeface="Arial"/>
              <a:buChar char="•"/>
            </a:pPr>
            <a:r>
              <a:rPr lang="en-US" sz="34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Including the item: If weights[i] &lt;= capacity, the code calculates the profit by including the item, </a:t>
            </a:r>
            <a:r>
              <a:rPr lang="en-US" b="true" sz="34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allowing reuse by taking dp[i][capacity - weights[i]] + profits[i].</a:t>
            </a:r>
          </a:p>
          <a:p>
            <a:pPr algn="l">
              <a:lnSpc>
                <a:spcPts val="4843"/>
              </a:lnSpc>
              <a:spcBef>
                <a:spcPct val="0"/>
              </a:spcBef>
            </a:pPr>
            <a:r>
              <a:rPr lang="en-US" sz="34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5.</a:t>
            </a:r>
            <a:r>
              <a:rPr lang="en-US" b="true" sz="34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4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Final Solution</a:t>
            </a:r>
            <a:r>
              <a:rPr lang="en-US" sz="34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746900" indent="-373450" lvl="1">
              <a:lnSpc>
                <a:spcPts val="4843"/>
              </a:lnSpc>
              <a:spcBef>
                <a:spcPct val="0"/>
              </a:spcBef>
              <a:buFont typeface="Arial"/>
              <a:buChar char="•"/>
            </a:pPr>
            <a:r>
              <a:rPr lang="en-US" sz="34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dp[n-1][C] holds the maximum profit for capacity C using all items.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E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9499" y="1286462"/>
            <a:ext cx="16949001" cy="6779601"/>
          </a:xfrm>
          <a:custGeom>
            <a:avLst/>
            <a:gdLst/>
            <a:ahLst/>
            <a:cxnLst/>
            <a:rect r="r" b="b" t="t" l="l"/>
            <a:pathLst>
              <a:path h="6779601" w="16949001">
                <a:moveTo>
                  <a:pt x="0" y="0"/>
                </a:moveTo>
                <a:lnTo>
                  <a:pt x="16949002" y="0"/>
                </a:lnTo>
                <a:lnTo>
                  <a:pt x="16949002" y="6779601"/>
                </a:lnTo>
                <a:lnTo>
                  <a:pt x="0" y="67796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34283" y="343982"/>
            <a:ext cx="11819435" cy="684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1"/>
              </a:lnSpc>
              <a:spcBef>
                <a:spcPct val="0"/>
              </a:spcBef>
            </a:pPr>
            <a:r>
              <a:rPr lang="en-US" b="true" sz="3944">
                <a:solidFill>
                  <a:srgbClr val="24A364"/>
                </a:solidFill>
                <a:latin typeface="Roboto Bold"/>
                <a:ea typeface="Roboto Bold"/>
                <a:cs typeface="Roboto Bold"/>
                <a:sym typeface="Roboto Bold"/>
              </a:rPr>
              <a:t>Dynamic Programming with Bottom-Up Approach: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1739" y="8722770"/>
            <a:ext cx="17645962" cy="1029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1"/>
              </a:lnSpc>
              <a:spcBef>
                <a:spcPct val="0"/>
              </a:spcBef>
            </a:pPr>
            <a:r>
              <a:rPr lang="en-US" sz="29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code </a:t>
            </a:r>
            <a:r>
              <a:rPr lang="en-US" b="true" sz="295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allows item reuse</a:t>
            </a:r>
            <a:r>
              <a:rPr lang="en-US" sz="29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by </a:t>
            </a:r>
            <a:r>
              <a:rPr lang="en-US" b="true" sz="295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repeatedly updating dp[i][capacity] with dp[i][capacity- weights[i]] + profits[i] whenever an item fits.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DAGVYiEFL5U</dc:identifier>
  <dcterms:modified xsi:type="dcterms:W3CDTF">2011-08-01T06:04:30Z</dcterms:modified>
  <cp:revision>1</cp:revision>
  <dc:title>SC2001 Project 3 Presentation Slides</dc:title>
</cp:coreProperties>
</file>