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9" r:id="rId3"/>
    <p:sldId id="263" r:id="rId4"/>
    <p:sldId id="265" r:id="rId5"/>
    <p:sldId id="313" r:id="rId6"/>
    <p:sldId id="312" r:id="rId7"/>
    <p:sldId id="273" r:id="rId8"/>
    <p:sldId id="314" r:id="rId9"/>
    <p:sldId id="277" r:id="rId10"/>
    <p:sldId id="317" r:id="rId11"/>
    <p:sldId id="318" r:id="rId12"/>
    <p:sldId id="326" r:id="rId13"/>
    <p:sldId id="293" r:id="rId14"/>
    <p:sldId id="315" r:id="rId15"/>
    <p:sldId id="294" r:id="rId16"/>
    <p:sldId id="316" r:id="rId17"/>
    <p:sldId id="279" r:id="rId18"/>
    <p:sldId id="323" r:id="rId19"/>
    <p:sldId id="327" r:id="rId20"/>
    <p:sldId id="329" r:id="rId21"/>
    <p:sldId id="342" r:id="rId22"/>
    <p:sldId id="339" r:id="rId23"/>
    <p:sldId id="340" r:id="rId24"/>
    <p:sldId id="341" r:id="rId25"/>
    <p:sldId id="334" r:id="rId26"/>
    <p:sldId id="335" r:id="rId27"/>
    <p:sldId id="287" r:id="rId28"/>
    <p:sldId id="289" r:id="rId29"/>
    <p:sldId id="336" r:id="rId30"/>
    <p:sldId id="337" r:id="rId31"/>
    <p:sldId id="290" r:id="rId32"/>
    <p:sldId id="328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54" autoAdjust="0"/>
  </p:normalViewPr>
  <p:slideViewPr>
    <p:cSldViewPr snapToGrid="0" snapToObjects="1">
      <p:cViewPr>
        <p:scale>
          <a:sx n="100" d="100"/>
          <a:sy n="100" d="100"/>
        </p:scale>
        <p:origin x="-808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52A2B-3EA5-D541-B2C5-F8E1EAD11229}" type="datetimeFigureOut">
              <a:rPr lang="en-US" smtClean="0"/>
              <a:t>8/3/18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4BDEC-5A26-B045-A849-F5B3AD7E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72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7B10-865E-6A45-BA8A-AD59156CE825}" type="datetimeFigureOut">
              <a:rPr lang="en-US" smtClean="0"/>
              <a:t>8/3/18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6FEF2-F460-C844-9131-D4E39FC0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172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traditional link state routing, like OSPF, a router</a:t>
            </a:r>
            <a:r>
              <a:rPr lang="en-US" baseline="0" dirty="0"/>
              <a:t> advertises any adjacent link state changes to all the routers in its domain.</a:t>
            </a:r>
          </a:p>
          <a:p>
            <a:endParaRPr lang="en-US" baseline="0" dirty="0"/>
          </a:p>
          <a:p>
            <a:r>
              <a:rPr lang="en-US" baseline="0" dirty="0"/>
              <a:t>Each router then independently computes new forwarding tables.</a:t>
            </a:r>
          </a:p>
          <a:p>
            <a:endParaRPr lang="en-US" baseline="0" dirty="0"/>
          </a:p>
          <a:p>
            <a:r>
              <a:rPr lang="en-US" baseline="0" dirty="0"/>
              <a:t>The interval between the time a link’s state changes and the time all the routers have updated their forwarding tables is referred to as convergence delay.</a:t>
            </a:r>
          </a:p>
          <a:p>
            <a:endParaRPr lang="en-US" baseline="0" dirty="0"/>
          </a:p>
          <a:p>
            <a:r>
              <a:rPr lang="en-US" baseline="0" dirty="0"/>
              <a:t>During convergence, due to discrepancies between the views of different routers, there may be forwarding loops and packet drops.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core issue is how to</a:t>
            </a:r>
            <a:r>
              <a:rPr lang="en-US" baseline="0" dirty="0"/>
              <a:t> provide loop-free forwarding along the shortest paths without any packet drops, in the presence of link state changes, which is the focus of this talk.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43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X and B are in OLD state, packets still go through X-B-E, since it is a planned link down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Thus,</a:t>
            </a:r>
            <a:r>
              <a:rPr lang="en-US" baseline="0" dirty="0" smtClean="0"/>
              <a:t> progressive link increments can be used to gracefully shutdown a link.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4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what happens if a link fails unexpectedly.</a:t>
            </a:r>
          </a:p>
          <a:p>
            <a:r>
              <a:rPr lang="en-US" dirty="0" smtClean="0"/>
              <a:t>There have been studies that show that link failures</a:t>
            </a:r>
            <a:r>
              <a:rPr lang="en-US" baseline="0" dirty="0" smtClean="0"/>
              <a:t> are not uncommon.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other hand, users expect high network service availability regardless of the failures.</a:t>
            </a:r>
          </a:p>
          <a:p>
            <a:endParaRPr lang="en-US" dirty="0" smtClean="0"/>
          </a:p>
          <a:p>
            <a:r>
              <a:rPr lang="en-US" dirty="0" smtClean="0"/>
              <a:t>The approaches discussed so far av</a:t>
            </a:r>
            <a:r>
              <a:rPr lang="en-US" baseline="0" dirty="0" smtClean="0"/>
              <a:t>oid loops but by themselves can not guarantee packet delivery in case of unplanned failures.</a:t>
            </a:r>
          </a:p>
          <a:p>
            <a:endParaRPr lang="en-US" dirty="0" smtClean="0"/>
          </a:p>
          <a:p>
            <a:r>
              <a:rPr lang="en-US" dirty="0" smtClean="0"/>
              <a:t>There have been</a:t>
            </a:r>
            <a:r>
              <a:rPr lang="en-US" baseline="0" dirty="0" smtClean="0"/>
              <a:t> several IP fast reroute mechanisms proposed to address this problem.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Among them, one of the popular schemes is called </a:t>
            </a:r>
            <a:r>
              <a:rPr lang="en-US" baseline="0" dirty="0" err="1" smtClean="0"/>
              <a:t>NotVia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55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</a:t>
            </a:r>
            <a:r>
              <a:rPr lang="en-US" baseline="0" dirty="0" smtClean="0"/>
              <a:t>s see what happens with </a:t>
            </a:r>
            <a:r>
              <a:rPr lang="en-US" baseline="0" dirty="0" err="1" smtClean="0"/>
              <a:t>NotVia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Suppose B-E failed and B detects the failure. But all other routers are not informed of the failure.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X has a packet to F, it sends it to its usual next hop B.</a:t>
            </a:r>
          </a:p>
          <a:p>
            <a:r>
              <a:rPr lang="en-US" baseline="0" dirty="0" smtClean="0"/>
              <a:t>Now B reroutes the packet by encapsulating the original packet in another packet.</a:t>
            </a:r>
          </a:p>
          <a:p>
            <a:r>
              <a:rPr lang="en-US" baseline="0" dirty="0" smtClean="0"/>
              <a:t>The destination address in the outer packet is a special address called </a:t>
            </a:r>
            <a:r>
              <a:rPr lang="en-US" baseline="0" dirty="0" err="1" smtClean="0"/>
              <a:t>NotVia</a:t>
            </a:r>
            <a:r>
              <a:rPr lang="en-US" baseline="0" dirty="0" smtClean="0"/>
              <a:t> address.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means that next hop for this address should be computed by excluding the link B-E.</a:t>
            </a:r>
          </a:p>
          <a:p>
            <a:r>
              <a:rPr lang="en-US" baseline="0" dirty="0" smtClean="0"/>
              <a:t>That is why it is called </a:t>
            </a:r>
            <a:r>
              <a:rPr lang="en-US" baseline="0" dirty="0" err="1" smtClean="0"/>
              <a:t>NotVia</a:t>
            </a:r>
            <a:r>
              <a:rPr lang="en-US" baseline="0" dirty="0" smtClean="0"/>
              <a:t> address.</a:t>
            </a:r>
          </a:p>
          <a:p>
            <a:r>
              <a:rPr lang="en-US" baseline="0" dirty="0" smtClean="0"/>
              <a:t>Each interface has a </a:t>
            </a:r>
            <a:r>
              <a:rPr lang="en-US" baseline="0" dirty="0" err="1" smtClean="0"/>
              <a:t>NotVia</a:t>
            </a:r>
            <a:r>
              <a:rPr lang="en-US" baseline="0" dirty="0" smtClean="0"/>
              <a:t> address apart from the usual IP address.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the destination address is E but </a:t>
            </a:r>
            <a:r>
              <a:rPr lang="en-US" baseline="0" dirty="0" err="1" smtClean="0"/>
              <a:t>NotVia</a:t>
            </a:r>
            <a:r>
              <a:rPr lang="en-US" baseline="0" dirty="0" smtClean="0"/>
              <a:t> B-E link.</a:t>
            </a:r>
          </a:p>
          <a:p>
            <a:r>
              <a:rPr lang="en-US" baseline="0" dirty="0" smtClean="0"/>
              <a:t>Since the next hop to E without B-E link is X, B sends the packet to X.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the routers are expected to interpret this address consistently.</a:t>
            </a:r>
          </a:p>
          <a:p>
            <a:r>
              <a:rPr lang="en-US" baseline="0" dirty="0" smtClean="0"/>
              <a:t>So, X sends the packet to A and so on.</a:t>
            </a:r>
          </a:p>
          <a:p>
            <a:r>
              <a:rPr lang="en-US" baseline="0" dirty="0" smtClean="0"/>
              <a:t>Thus the encapsulated packet reaches 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 </a:t>
            </a:r>
            <a:r>
              <a:rPr lang="en-US" baseline="0" dirty="0" err="1" smtClean="0"/>
              <a:t>decapsulates</a:t>
            </a:r>
            <a:r>
              <a:rPr lang="en-US" baseline="0" dirty="0" smtClean="0"/>
              <a:t> the packet and forwards the original packet to F.</a:t>
            </a:r>
          </a:p>
          <a:p>
            <a:r>
              <a:rPr lang="en-US" dirty="0" smtClean="0"/>
              <a:t>This is more like tunneling</a:t>
            </a:r>
            <a:r>
              <a:rPr lang="en-US" baseline="0" dirty="0" smtClean="0"/>
              <a:t> around the failed link.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54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downside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NotVia</a:t>
            </a:r>
            <a:r>
              <a:rPr lang="en-US" baseline="0" dirty="0" smtClean="0"/>
              <a:t> is that it requires encapsulation and </a:t>
            </a:r>
            <a:r>
              <a:rPr lang="en-US" baseline="0" dirty="0" err="1" smtClean="0"/>
              <a:t>decapsulation</a:t>
            </a:r>
            <a:r>
              <a:rPr lang="en-US" baseline="0" dirty="0" smtClean="0"/>
              <a:t> of packets around the failed link.</a:t>
            </a:r>
          </a:p>
          <a:p>
            <a:endParaRPr lang="en-US" baseline="0" dirty="0" smtClean="0"/>
          </a:p>
          <a:p>
            <a:r>
              <a:rPr lang="en-US" dirty="0" smtClean="0"/>
              <a:t>We proposed an alternative approach called failure inference based fast reroute (FIFR) that does not require any</a:t>
            </a:r>
            <a:r>
              <a:rPr lang="en-US" baseline="0" dirty="0" smtClean="0"/>
              <a:t> changes to the IP datagram.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37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 FIFR, apart from</a:t>
            </a:r>
            <a:r>
              <a:rPr lang="en-US" baseline="0" dirty="0" smtClean="0"/>
              <a:t> the usual next hops, we maintain what we call back hops.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Here, the usual next hop from X to F is B.</a:t>
            </a:r>
          </a:p>
          <a:p>
            <a:r>
              <a:rPr lang="en-US" baseline="0" dirty="0" smtClean="0"/>
              <a:t>But if the packet with destination F arrives at X from B, then it is forwarded to 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Similarly, usual next hop from A to F is X.</a:t>
            </a:r>
          </a:p>
          <a:p>
            <a:r>
              <a:rPr lang="en-US" baseline="0" dirty="0" smtClean="0"/>
              <a:t>But if the packet to F arrives at A from X, then it is sent to 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Suppose link B-E failed. B detects and others are unaware.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X has a packet to F, it will send it to its usual next hop B.</a:t>
            </a:r>
          </a:p>
          <a:p>
            <a:r>
              <a:rPr lang="en-US" baseline="0" dirty="0" smtClean="0"/>
              <a:t>B reroutes the packet to X, since that is the next hop without B-E link.</a:t>
            </a:r>
          </a:p>
          <a:p>
            <a:r>
              <a:rPr lang="en-US" baseline="0" dirty="0" smtClean="0"/>
              <a:t>X will use the </a:t>
            </a:r>
            <a:r>
              <a:rPr lang="en-US" baseline="0" dirty="0" err="1" smtClean="0"/>
              <a:t>backhop</a:t>
            </a:r>
            <a:r>
              <a:rPr lang="en-US" baseline="0" dirty="0" smtClean="0"/>
              <a:t> and forward it to A.</a:t>
            </a:r>
          </a:p>
          <a:p>
            <a:r>
              <a:rPr lang="en-US" baseline="0" dirty="0" smtClean="0"/>
              <a:t>A again uses the </a:t>
            </a:r>
            <a:r>
              <a:rPr lang="en-US" baseline="0" dirty="0" err="1" smtClean="0"/>
              <a:t>backhop</a:t>
            </a:r>
            <a:r>
              <a:rPr lang="en-US" baseline="0" dirty="0" smtClean="0"/>
              <a:t> and sends it to D.</a:t>
            </a:r>
          </a:p>
          <a:p>
            <a:r>
              <a:rPr lang="en-US" baseline="0" dirty="0" smtClean="0"/>
              <a:t>Thus, the packet traverses the path XBXADF.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may be wondering why A sends the packet to D, not C. </a:t>
            </a:r>
          </a:p>
          <a:p>
            <a:r>
              <a:rPr lang="en-US" baseline="0" dirty="0" smtClean="0"/>
              <a:t>In other words, why is the back hop for X</a:t>
            </a:r>
            <a:r>
              <a:rPr lang="en-US" baseline="0" dirty="0" smtClean="0">
                <a:sym typeface="Wingdings"/>
              </a:rPr>
              <a:t>A is D not C.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Note that A does not know which link failed. Could be B-E or E-F.</a:t>
            </a:r>
          </a:p>
          <a:p>
            <a:r>
              <a:rPr lang="en-US" baseline="0" dirty="0" smtClean="0">
                <a:sym typeface="Wingdings"/>
              </a:rPr>
              <a:t>It avoids the farthest link, referred to as the key link, which is E-F in this case, for computing back hop D.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With FIFR, each router effectively performs interface-specific forwarding, i.e., the next hop depends not only on the destination but also previous hop.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forwarding entries are same for all interfaces except for the interfaces that are along the reverse shortest path to destination.</a:t>
            </a:r>
          </a:p>
          <a:p>
            <a:r>
              <a:rPr lang="en-US" baseline="0" dirty="0" smtClean="0"/>
              <a:t>Since nowadays a copy of the FIB is maintained for each interface, this does not require any changes to the forwarding plane.</a:t>
            </a:r>
          </a:p>
          <a:p>
            <a:r>
              <a:rPr lang="en-US" baseline="0" dirty="0" smtClean="0"/>
              <a:t>The key distinguishing factor is that it guarantees loop-free forwarding to any reachable destination without requiring any changes or carrying any additional information in the packet.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33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 reroute schemes</a:t>
            </a:r>
            <a:r>
              <a:rPr lang="en-US" baseline="0" dirty="0" smtClean="0"/>
              <a:t> work fine in routing around a failed link, but packets may take long detours.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get back to shortest path forwarding, we need to go through the convergence process while performing fast reroute.</a:t>
            </a:r>
          </a:p>
          <a:p>
            <a:endParaRPr lang="en-US" baseline="0" dirty="0" smtClean="0"/>
          </a:p>
          <a:p>
            <a:r>
              <a:rPr lang="en-US" dirty="0" smtClean="0"/>
              <a:t>We want this combined approach to satisfy these</a:t>
            </a:r>
            <a:r>
              <a:rPr lang="en-US" baseline="0" dirty="0" smtClean="0"/>
              <a:t> requirements.</a:t>
            </a:r>
          </a:p>
          <a:p>
            <a:endParaRPr lang="en-US" baseline="0" dirty="0" smtClean="0"/>
          </a:p>
          <a:p>
            <a:r>
              <a:rPr lang="en-US" dirty="0" smtClean="0"/>
              <a:t>To meet these requirements, we propose FIFR++.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86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</a:t>
            </a:r>
            <a:r>
              <a:rPr lang="en-US" baseline="0" dirty="0" smtClean="0"/>
              <a:t> let us see what happens if we initiate convergence with FIFR but without incremental updates.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21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path taken depends on which routers are updated, but the o</a:t>
            </a:r>
            <a:r>
              <a:rPr lang="en-US" dirty="0" smtClean="0"/>
              <a:t>rder of updates does not</a:t>
            </a:r>
            <a:r>
              <a:rPr lang="en-US" baseline="0" dirty="0" smtClean="0"/>
              <a:t> matter in terms of loop freedom and packet delivery.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94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FIFR can cause loops without metric increments. Here is an example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0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outline</a:t>
            </a:r>
            <a:r>
              <a:rPr lang="en-US" baseline="0" dirty="0"/>
              <a:t> of the talk.</a:t>
            </a:r>
            <a:endParaRPr lang="en-US" dirty="0"/>
          </a:p>
          <a:p>
            <a:endParaRPr lang="en-US" dirty="0"/>
          </a:p>
          <a:p>
            <a:r>
              <a:rPr lang="en-US" dirty="0"/>
              <a:t>We</a:t>
            </a:r>
            <a:r>
              <a:rPr lang="en-US" baseline="0" dirty="0"/>
              <a:t> c</a:t>
            </a:r>
            <a:r>
              <a:rPr lang="en-US" dirty="0"/>
              <a:t>onsider</a:t>
            </a:r>
            <a:r>
              <a:rPr lang="en-US" baseline="0" dirty="0"/>
              <a:t> two possible link state changes.</a:t>
            </a:r>
          </a:p>
          <a:p>
            <a:r>
              <a:rPr lang="en-US" baseline="0" dirty="0"/>
              <a:t>One is bringing down links for maintenance and the other is unexpected failure of links.</a:t>
            </a:r>
          </a:p>
          <a:p>
            <a:r>
              <a:rPr lang="en-US" baseline="0" dirty="0"/>
              <a:t>I will talk about a previously proposed approach called progressive link metric increments for graceful shutdown of links.</a:t>
            </a:r>
          </a:p>
          <a:p>
            <a:r>
              <a:rPr lang="en-US" baseline="0" dirty="0"/>
              <a:t>For dealing with unplanned failures, we proposed a scheme earlier called failure inference based fast reroute.</a:t>
            </a:r>
          </a:p>
          <a:p>
            <a:endParaRPr lang="en-US" baseline="0" dirty="0"/>
          </a:p>
          <a:p>
            <a:r>
              <a:rPr lang="en-US" baseline="0" dirty="0"/>
              <a:t>Then, I will talk about our main contribution </a:t>
            </a:r>
            <a:r>
              <a:rPr lang="en-US" baseline="0" dirty="0" smtClean="0"/>
              <a:t>in this paper called </a:t>
            </a:r>
            <a:r>
              <a:rPr lang="en-US" baseline="0" dirty="0"/>
              <a:t>FIFR++ for providing loop-free convergence while performing fast reroute.</a:t>
            </a:r>
          </a:p>
          <a:p>
            <a:endParaRPr lang="en-US" baseline="0" dirty="0"/>
          </a:p>
          <a:p>
            <a:r>
              <a:rPr lang="en-US" baseline="0" dirty="0"/>
              <a:t>I will present the results of our performance evaluation of FIFR++ and conclude the talk with </a:t>
            </a:r>
            <a:r>
              <a:rPr lang="en-US" baseline="0" dirty="0" smtClean="0"/>
              <a:t>some of the on-going extensions of this work.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38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with</a:t>
            </a:r>
            <a:r>
              <a:rPr lang="en-US" baseline="0" dirty="0" smtClean="0"/>
              <a:t> metric increments, we can guarantee loop-free convergence while performing fast reroute.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04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35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3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31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D, Equal cost paths for DCEFH and DGEFH. Loop occurs in one of the possibilities. </a:t>
            </a:r>
          </a:p>
          <a:p>
            <a:r>
              <a:rPr lang="en-US" dirty="0"/>
              <a:t>So, we intentionally did not write the other path. (We can say that: this is a very rare possibility).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24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D, Equal cost paths for DCEFH and DGEFH. Loop occurs in one of the possibilities. </a:t>
            </a:r>
          </a:p>
          <a:p>
            <a:r>
              <a:rPr lang="en-US" dirty="0"/>
              <a:t>So, we intentionally did not write the other path. (We can say that: this is a very rare possibility).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85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99%</a:t>
            </a:r>
            <a:r>
              <a:rPr lang="en-US" baseline="0" dirty="0" smtClean="0"/>
              <a:t> of links do not need incremental updates with FIFR.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81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far, we discussed FIFR++ in the context of traditional link state routing where forwarding table computation is decentralized.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Question is how does it help in the context of software defined networks where the decision making is centralized and controller computes the forwarding rules and distributes them to switches,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it is easier to realize FIFR with SDN since forwarding rules can be based on incoming interface and not just the destination address.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Second, even SDN needs a fast reroute mechanism like FIFR during the time between an unexpected failure and the installation of new rules.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Convergence delay is not a major concern with SDN</a:t>
            </a:r>
          </a:p>
          <a:p>
            <a:r>
              <a:rPr lang="en-US" baseline="0" dirty="0" smtClean="0"/>
              <a:t>Order of distribution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23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about link up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386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44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administrators periodically</a:t>
            </a:r>
            <a:r>
              <a:rPr lang="en-US" baseline="0" dirty="0" smtClean="0"/>
              <a:t> bring down links for routine maintenance.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shutdown a link only after all the other routers </a:t>
            </a:r>
            <a:r>
              <a:rPr lang="en-US" baseline="0" dirty="0" err="1" smtClean="0"/>
              <a:t>recompute</a:t>
            </a:r>
            <a:r>
              <a:rPr lang="en-US" baseline="0" dirty="0" smtClean="0"/>
              <a:t> their forwarding tables diverting traffic away from that link.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during the convergence process, there could be forwarding loops.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1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</a:t>
            </a:r>
            <a:r>
              <a:rPr lang="en-US" baseline="0" dirty="0"/>
              <a:t> this simple topology consisting of 7 routers.</a:t>
            </a:r>
          </a:p>
          <a:p>
            <a:r>
              <a:rPr lang="en-US" baseline="0" dirty="0"/>
              <a:t>Each link here is labeled with its weight.</a:t>
            </a:r>
          </a:p>
          <a:p>
            <a:endParaRPr lang="en-US" baseline="0" dirty="0"/>
          </a:p>
          <a:p>
            <a:r>
              <a:rPr lang="en-US" baseline="0" dirty="0"/>
              <a:t>Let us assume that the destination is F.</a:t>
            </a:r>
          </a:p>
          <a:p>
            <a:r>
              <a:rPr lang="en-US" baseline="0" dirty="0"/>
              <a:t>Then, these are the next hops along the shortest paths from each node to destination F</a:t>
            </a:r>
          </a:p>
          <a:p>
            <a:endParaRPr lang="en-US" baseline="0" dirty="0"/>
          </a:p>
          <a:p>
            <a:r>
              <a:rPr lang="en-US" baseline="0" dirty="0"/>
              <a:t>Suppose the link B-E needs to be brought down for maintenance.</a:t>
            </a:r>
          </a:p>
          <a:p>
            <a:r>
              <a:rPr lang="en-US" baseline="0" dirty="0"/>
              <a:t>B sends the link state advertisement with cost of B-E set to infinity. </a:t>
            </a:r>
          </a:p>
          <a:p>
            <a:r>
              <a:rPr lang="en-US" baseline="0" dirty="0"/>
              <a:t>Once everyone updates their routing tables, B will shutdown the link.</a:t>
            </a:r>
          </a:p>
          <a:p>
            <a:r>
              <a:rPr lang="en-US" baseline="0" dirty="0"/>
              <a:t>In the meantime, it will continue to forward the packets over the B-E link.</a:t>
            </a:r>
          </a:p>
          <a:p>
            <a:endParaRPr lang="en-US" baseline="0" dirty="0"/>
          </a:p>
          <a:p>
            <a:r>
              <a:rPr lang="en-US" baseline="0" dirty="0"/>
              <a:t>Suppose no one has updated their routing tables and X has a packet with destination F.</a:t>
            </a:r>
          </a:p>
          <a:p>
            <a:r>
              <a:rPr lang="en-US" baseline="0" dirty="0"/>
              <a:t>X forwards it to B.</a:t>
            </a:r>
          </a:p>
          <a:p>
            <a:r>
              <a:rPr lang="en-US" baseline="0" dirty="0"/>
              <a:t>Since B-E link is not shutdown yet, B forwards it to be E, which will send it F.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1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suppose X has updated its forwarding table and its new next hop is A.</a:t>
            </a:r>
          </a:p>
          <a:p>
            <a:r>
              <a:rPr lang="en-US" baseline="0" dirty="0" smtClean="0"/>
              <a:t>We say that X is in AC (after change) state and the rest are in BC (before change) state.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if X sends the packet to A, it will send it back to X, which will send it A again, causing a loop.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94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</a:t>
            </a:r>
            <a:r>
              <a:rPr lang="en-US" baseline="0" dirty="0"/>
              <a:t> to ensure loop-free convergence is to enforce a certain order among the routers to update their FIBs.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77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A updates its</a:t>
            </a:r>
            <a:r>
              <a:rPr lang="en-US" baseline="0" dirty="0" smtClean="0"/>
              <a:t> forwarding table first and then X updates its table.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if X has a packet to F, it will send it to A.</a:t>
            </a:r>
          </a:p>
          <a:p>
            <a:r>
              <a:rPr lang="en-US" baseline="0" dirty="0" smtClean="0"/>
              <a:t>A will then send it to its updated next hop 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Thus, the packet goes from X to F without any loops.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59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en-US" dirty="0" smtClean="0"/>
              <a:t>this approach guarantees loop-free convergence, </a:t>
            </a:r>
            <a:r>
              <a:rPr lang="en-US" baseline="0" dirty="0" smtClean="0"/>
              <a:t>it </a:t>
            </a:r>
            <a:r>
              <a:rPr lang="en-US" baseline="0" dirty="0"/>
              <a:t>requires coordination between routers to order their updates.</a:t>
            </a:r>
          </a:p>
          <a:p>
            <a:endParaRPr lang="en-US" baseline="0" dirty="0"/>
          </a:p>
          <a:p>
            <a:r>
              <a:rPr lang="en-US" baseline="0" dirty="0"/>
              <a:t>Progressive link metric increments is proposed as a </a:t>
            </a:r>
            <a:r>
              <a:rPr lang="en-US" baseline="0" dirty="0" smtClean="0"/>
              <a:t>practical alternative </a:t>
            </a:r>
            <a:r>
              <a:rPr lang="en-US" baseline="0" dirty="0"/>
              <a:t>that can be </a:t>
            </a:r>
            <a:r>
              <a:rPr lang="en-US" baseline="0" dirty="0" smtClean="0"/>
              <a:t>readily deployed </a:t>
            </a:r>
            <a:r>
              <a:rPr lang="en-US" baseline="0" dirty="0"/>
              <a:t>without any changes to the routing protocol.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84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core idea of progressive link metric</a:t>
            </a:r>
            <a:r>
              <a:rPr lang="en-US" baseline="0" dirty="0" smtClean="0"/>
              <a:t> increments is that instead of changing the cost from 2 to infinity, it is done in steps.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example, suppose the cost of link is changed from 2 to 7.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regardless of the order of updates, there won’t be any forwarding loop.</a:t>
            </a:r>
          </a:p>
          <a:p>
            <a:endParaRPr lang="en-US" baseline="0" dirty="0" smtClean="0"/>
          </a:p>
          <a:p>
            <a:r>
              <a:rPr lang="en-US" dirty="0" smtClean="0"/>
              <a:t>Once</a:t>
            </a:r>
            <a:r>
              <a:rPr lang="en-US" baseline="0" dirty="0" smtClean="0"/>
              <a:t> the network converges to B-E cost of 7, then B can advertise the cost of infinity.</a:t>
            </a:r>
          </a:p>
          <a:p>
            <a:endParaRPr lang="en-US" baseline="0" dirty="0" smtClean="0"/>
          </a:p>
          <a:p>
            <a:r>
              <a:rPr lang="en-US" dirty="0" smtClean="0"/>
              <a:t>Thus,</a:t>
            </a:r>
            <a:r>
              <a:rPr lang="en-US" baseline="0" dirty="0" smtClean="0"/>
              <a:t> progressive link increments can be used to gracefully shutdown a link.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FEF2-F460-C844-9131-D4E39FC0A7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4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AE9E-7654-3640-B813-E8A5E4473526}" type="datetime1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0D4F-A1F0-0046-8418-126625BF0E4F}" type="datetime1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BBE4-C811-404B-A9FF-1499442EDC38}" type="datetime1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1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FFDC-0F81-FF40-B9F2-B6A104CE870D}" type="datetime1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8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A39A-2075-EF45-BD26-9CEF6CF01FFC}" type="datetime1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1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A3FE-6C3A-E746-92BF-87A70F488FE8}" type="datetime1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0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8B90-2BEB-FD49-90D2-D9D1085F90E3}" type="datetime1">
              <a:rPr lang="en-US" smtClean="0"/>
              <a:t>8/3/18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9597-60A1-4140-9DE8-85C876668676}" type="datetime1">
              <a:rPr lang="en-US" smtClean="0"/>
              <a:t>8/3/18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3809-2B59-1843-A4EB-123CC2415090}" type="datetime1">
              <a:rPr lang="en-US" smtClean="0"/>
              <a:t>8/3/18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7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6DF9-6C51-3047-81F4-80DC7FCB69BC}" type="datetime1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C360-92EB-5149-AA56-7C7D1B63CC67}" type="datetime1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53277-30FA-3B41-8A55-D7A775ADBF2D}" type="datetime1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B095A-26B2-FA45-A424-5F2C96B9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2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7697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Failure Inference based Fast Reroute with Progressive Link Metric Increments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9238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Srihari Nelakuditi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97" y="3775021"/>
            <a:ext cx="3021013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5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32">
            <a:extLst>
              <a:ext uri="{FF2B5EF4-FFF2-40B4-BE49-F238E27FC236}">
                <a16:creationId xmlns:a16="http://schemas.microsoft.com/office/drawing/2014/main" xmlns="" id="{7CE4AECA-B2F6-40C1-A02F-E49892ECC05D}"/>
              </a:ext>
            </a:extLst>
          </p:cNvPr>
          <p:cNvSpPr txBox="1"/>
          <p:nvPr/>
        </p:nvSpPr>
        <p:spPr>
          <a:xfrm>
            <a:off x="4494393" y="2065230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FF7BD7D-1A55-41E9-959F-DB1BFE7E1593}"/>
              </a:ext>
            </a:extLst>
          </p:cNvPr>
          <p:cNvSpPr/>
          <p:nvPr/>
        </p:nvSpPr>
        <p:spPr>
          <a:xfrm>
            <a:off x="1355054" y="1530469"/>
            <a:ext cx="894588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2223D8-619C-4960-AF7B-57D6B3FE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26B-4047-42E4-9CB4-A71FA49F6A05}" type="slidenum">
              <a:rPr lang="en-US" smtClean="0"/>
              <a:t>10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68ECE4A-1915-4274-8834-52ADE1AB6B9B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 flipV="1">
            <a:off x="2241262" y="1987417"/>
            <a:ext cx="872575" cy="15464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B9B6035-1C52-49E0-96D2-F587C99F3903}"/>
              </a:ext>
            </a:extLst>
          </p:cNvPr>
          <p:cNvCxnSpPr>
            <a:cxnSpLocks/>
            <a:stCxn id="67" idx="6"/>
            <a:endCxn id="71" idx="3"/>
          </p:cNvCxnSpPr>
          <p:nvPr/>
        </p:nvCxnSpPr>
        <p:spPr>
          <a:xfrm flipV="1">
            <a:off x="4250475" y="3407712"/>
            <a:ext cx="3795022" cy="270154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55BF4E92-B1C6-4F7B-BF59-D129DFC9C4E8}"/>
              </a:ext>
            </a:extLst>
          </p:cNvPr>
          <p:cNvCxnSpPr>
            <a:cxnSpLocks/>
            <a:stCxn id="47" idx="4"/>
            <a:endCxn id="67" idx="2"/>
          </p:cNvCxnSpPr>
          <p:nvPr/>
        </p:nvCxnSpPr>
        <p:spPr>
          <a:xfrm>
            <a:off x="663802" y="4019733"/>
            <a:ext cx="2691279" cy="2089524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6F675E7-6001-4413-BA76-A442433F4AAE}"/>
              </a:ext>
            </a:extLst>
          </p:cNvPr>
          <p:cNvCxnSpPr>
            <a:cxnSpLocks/>
            <a:stCxn id="71" idx="2"/>
            <a:endCxn id="63" idx="6"/>
          </p:cNvCxnSpPr>
          <p:nvPr/>
        </p:nvCxnSpPr>
        <p:spPr>
          <a:xfrm flipH="1">
            <a:off x="6198110" y="3084423"/>
            <a:ext cx="1704706" cy="80463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DA4D19E-5B65-4FCD-BA5E-40ACDACE60ED}"/>
              </a:ext>
            </a:extLst>
          </p:cNvPr>
          <p:cNvCxnSpPr>
            <a:cxnSpLocks/>
            <a:stCxn id="55" idx="6"/>
            <a:endCxn id="63" idx="3"/>
          </p:cNvCxnSpPr>
          <p:nvPr/>
        </p:nvCxnSpPr>
        <p:spPr>
          <a:xfrm flipV="1">
            <a:off x="4229376" y="3488175"/>
            <a:ext cx="1137130" cy="111583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0E4E23E-FB4C-4F0F-9BD8-D9509CEE97B3}"/>
              </a:ext>
            </a:extLst>
          </p:cNvPr>
          <p:cNvCxnSpPr>
            <a:cxnSpLocks/>
            <a:stCxn id="55" idx="2"/>
            <a:endCxn id="47" idx="6"/>
          </p:cNvCxnSpPr>
          <p:nvPr/>
        </p:nvCxnSpPr>
        <p:spPr>
          <a:xfrm flipH="1" flipV="1">
            <a:off x="1115568" y="3562533"/>
            <a:ext cx="2218414" cy="1041477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lg" len="lg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7B2857A-426B-49A2-AF48-3CEFC5C94069}"/>
              </a:ext>
            </a:extLst>
          </p:cNvPr>
          <p:cNvCxnSpPr>
            <a:cxnSpLocks/>
            <a:stCxn id="47" idx="7"/>
            <a:endCxn id="51" idx="3"/>
          </p:cNvCxnSpPr>
          <p:nvPr/>
        </p:nvCxnSpPr>
        <p:spPr>
          <a:xfrm flipV="1">
            <a:off x="983249" y="2326170"/>
            <a:ext cx="494434" cy="913074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32">
            <a:extLst>
              <a:ext uri="{FF2B5EF4-FFF2-40B4-BE49-F238E27FC236}">
                <a16:creationId xmlns:a16="http://schemas.microsoft.com/office/drawing/2014/main" xmlns="" id="{CF9A4068-6D01-480A-917A-335403A3FA49}"/>
              </a:ext>
            </a:extLst>
          </p:cNvPr>
          <p:cNvSpPr txBox="1"/>
          <p:nvPr/>
        </p:nvSpPr>
        <p:spPr>
          <a:xfrm>
            <a:off x="773994" y="2509666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32">
            <a:extLst>
              <a:ext uri="{FF2B5EF4-FFF2-40B4-BE49-F238E27FC236}">
                <a16:creationId xmlns:a16="http://schemas.microsoft.com/office/drawing/2014/main" xmlns="" id="{21237F8D-273D-445D-BCAD-5DE5845663C4}"/>
              </a:ext>
            </a:extLst>
          </p:cNvPr>
          <p:cNvSpPr txBox="1"/>
          <p:nvPr/>
        </p:nvSpPr>
        <p:spPr>
          <a:xfrm>
            <a:off x="2386091" y="1618085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32">
            <a:extLst>
              <a:ext uri="{FF2B5EF4-FFF2-40B4-BE49-F238E27FC236}">
                <a16:creationId xmlns:a16="http://schemas.microsoft.com/office/drawing/2014/main" xmlns="" id="{7CE4AECA-B2F6-40C1-A02F-E49892ECC05D}"/>
              </a:ext>
            </a:extLst>
          </p:cNvPr>
          <p:cNvSpPr txBox="1"/>
          <p:nvPr/>
        </p:nvSpPr>
        <p:spPr>
          <a:xfrm>
            <a:off x="4616148" y="2065820"/>
            <a:ext cx="735057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</a:t>
            </a: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7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xmlns="" id="{87522778-1394-40F6-B554-60725B6CB46D}"/>
              </a:ext>
            </a:extLst>
          </p:cNvPr>
          <p:cNvSpPr txBox="1"/>
          <p:nvPr/>
        </p:nvSpPr>
        <p:spPr>
          <a:xfrm>
            <a:off x="6736940" y="2753968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</a:t>
            </a:r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xmlns="" id="{FDE9ABBA-C680-4FE5-8B8A-668F93B0E5EC}"/>
              </a:ext>
            </a:extLst>
          </p:cNvPr>
          <p:cNvSpPr txBox="1"/>
          <p:nvPr/>
        </p:nvSpPr>
        <p:spPr>
          <a:xfrm>
            <a:off x="5931716" y="4691878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sp>
        <p:nvSpPr>
          <p:cNvPr id="27" name="TextBox 32">
            <a:extLst>
              <a:ext uri="{FF2B5EF4-FFF2-40B4-BE49-F238E27FC236}">
                <a16:creationId xmlns:a16="http://schemas.microsoft.com/office/drawing/2014/main" xmlns="" id="{B95DBD4E-87B7-4334-B7D0-1B70E086D7FD}"/>
              </a:ext>
            </a:extLst>
          </p:cNvPr>
          <p:cNvSpPr txBox="1"/>
          <p:nvPr/>
        </p:nvSpPr>
        <p:spPr>
          <a:xfrm>
            <a:off x="4626172" y="3969382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32">
            <a:extLst>
              <a:ext uri="{FF2B5EF4-FFF2-40B4-BE49-F238E27FC236}">
                <a16:creationId xmlns:a16="http://schemas.microsoft.com/office/drawing/2014/main" xmlns="" id="{CD10C079-D77C-4664-B9C8-2BA28B36781C}"/>
              </a:ext>
            </a:extLst>
          </p:cNvPr>
          <p:cNvSpPr txBox="1"/>
          <p:nvPr/>
        </p:nvSpPr>
        <p:spPr>
          <a:xfrm>
            <a:off x="1793968" y="4050011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</a:t>
            </a:r>
          </a:p>
        </p:txBody>
      </p:sp>
      <p:sp>
        <p:nvSpPr>
          <p:cNvPr id="29" name="TextBox 32">
            <a:extLst>
              <a:ext uri="{FF2B5EF4-FFF2-40B4-BE49-F238E27FC236}">
                <a16:creationId xmlns:a16="http://schemas.microsoft.com/office/drawing/2014/main" xmlns="" id="{829B29B5-5556-4743-BCEB-CCA46CEC6E7B}"/>
              </a:ext>
            </a:extLst>
          </p:cNvPr>
          <p:cNvSpPr txBox="1"/>
          <p:nvPr/>
        </p:nvSpPr>
        <p:spPr>
          <a:xfrm>
            <a:off x="1517861" y="4987301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2E246491-1EB1-4D7A-B50B-92FFD7A456A2}"/>
              </a:ext>
            </a:extLst>
          </p:cNvPr>
          <p:cNvSpPr/>
          <p:nvPr/>
        </p:nvSpPr>
        <p:spPr>
          <a:xfrm>
            <a:off x="212035" y="3105333"/>
            <a:ext cx="903533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BA3EBD6B-DA9D-4662-92E6-B57F4BD75A13}"/>
              </a:ext>
            </a:extLst>
          </p:cNvPr>
          <p:cNvSpPr/>
          <p:nvPr/>
        </p:nvSpPr>
        <p:spPr>
          <a:xfrm>
            <a:off x="638008" y="3069264"/>
            <a:ext cx="35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X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2CFC08D6-6D0F-4B73-B6A9-02F34D0C3544}"/>
              </a:ext>
            </a:extLst>
          </p:cNvPr>
          <p:cNvSpPr/>
          <p:nvPr/>
        </p:nvSpPr>
        <p:spPr>
          <a:xfrm>
            <a:off x="1346674" y="1545681"/>
            <a:ext cx="894588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0FF16897-E0D8-4FA4-908C-AEFE0C33BFFE}"/>
              </a:ext>
            </a:extLst>
          </p:cNvPr>
          <p:cNvSpPr/>
          <p:nvPr/>
        </p:nvSpPr>
        <p:spPr>
          <a:xfrm>
            <a:off x="1842613" y="1516924"/>
            <a:ext cx="3571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281916C1-6AFF-4DDB-9EC2-58ECD3AD9A73}"/>
              </a:ext>
            </a:extLst>
          </p:cNvPr>
          <p:cNvSpPr/>
          <p:nvPr/>
        </p:nvSpPr>
        <p:spPr>
          <a:xfrm>
            <a:off x="3333982" y="4146810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BCBA8C3-1099-4641-82D2-E8282BD25086}"/>
              </a:ext>
            </a:extLst>
          </p:cNvPr>
          <p:cNvSpPr/>
          <p:nvPr/>
        </p:nvSpPr>
        <p:spPr>
          <a:xfrm>
            <a:off x="3792559" y="4100413"/>
            <a:ext cx="3347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1BE837C8-A518-43A7-8493-1CDC6FB6CF64}"/>
              </a:ext>
            </a:extLst>
          </p:cNvPr>
          <p:cNvSpPr>
            <a:spLocks/>
          </p:cNvSpPr>
          <p:nvPr/>
        </p:nvSpPr>
        <p:spPr>
          <a:xfrm>
            <a:off x="3113837" y="1530217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05E953D-7E85-4B56-961D-A1A9F20BC7F5}"/>
              </a:ext>
            </a:extLst>
          </p:cNvPr>
          <p:cNvSpPr/>
          <p:nvPr/>
        </p:nvSpPr>
        <p:spPr>
          <a:xfrm>
            <a:off x="3581396" y="1519906"/>
            <a:ext cx="3347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B470DBD0-86DE-4E7C-9AFD-0F6BDBD05C93}"/>
              </a:ext>
            </a:extLst>
          </p:cNvPr>
          <p:cNvSpPr/>
          <p:nvPr/>
        </p:nvSpPr>
        <p:spPr>
          <a:xfrm>
            <a:off x="5223825" y="2707686"/>
            <a:ext cx="974285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C2912D15-E76E-4BE3-BED4-103FD012C473}"/>
              </a:ext>
            </a:extLst>
          </p:cNvPr>
          <p:cNvSpPr/>
          <p:nvPr/>
        </p:nvSpPr>
        <p:spPr>
          <a:xfrm>
            <a:off x="5762655" y="2697375"/>
            <a:ext cx="325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EE02045B-F074-4B2D-B7E5-94B49D802DA3}"/>
              </a:ext>
            </a:extLst>
          </p:cNvPr>
          <p:cNvSpPr/>
          <p:nvPr/>
        </p:nvSpPr>
        <p:spPr>
          <a:xfrm>
            <a:off x="3355081" y="5652057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6C49E90E-6DF1-4CB8-AE65-3C871A2F265E}"/>
              </a:ext>
            </a:extLst>
          </p:cNvPr>
          <p:cNvSpPr/>
          <p:nvPr/>
        </p:nvSpPr>
        <p:spPr>
          <a:xfrm>
            <a:off x="3771516" y="5641744"/>
            <a:ext cx="325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7C3EB42-B790-4A6E-85B8-6AF43CE71070}"/>
              </a:ext>
            </a:extLst>
          </p:cNvPr>
          <p:cNvSpPr/>
          <p:nvPr/>
        </p:nvSpPr>
        <p:spPr>
          <a:xfrm>
            <a:off x="7902816" y="2627223"/>
            <a:ext cx="974285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xmlns="" id="{5FE9C97F-B2D8-4C6F-A7D9-5E528FC1F85C}"/>
              </a:ext>
            </a:extLst>
          </p:cNvPr>
          <p:cNvSpPr/>
          <p:nvPr/>
        </p:nvSpPr>
        <p:spPr>
          <a:xfrm>
            <a:off x="7832860" y="2535783"/>
            <a:ext cx="1107519" cy="1099902"/>
          </a:xfrm>
          <a:prstGeom prst="ellipse">
            <a:avLst/>
          </a:prstGeom>
          <a:noFill/>
          <a:ln w="63500" cmpd="thinThick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xmlns="" id="{86AC6443-701B-41C8-BB32-E2F6D8B5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060" y="63568"/>
            <a:ext cx="7939880" cy="828219"/>
          </a:xfrm>
        </p:spPr>
        <p:txBody>
          <a:bodyPr>
            <a:normAutofit fontScale="90000"/>
          </a:bodyPr>
          <a:lstStyle/>
          <a:p>
            <a:r>
              <a:rPr lang="en-US" dirty="0"/>
              <a:t>Progressive Link Metric Increments</a:t>
            </a:r>
          </a:p>
        </p:txBody>
      </p:sp>
      <p:graphicFrame>
        <p:nvGraphicFramePr>
          <p:cNvPr id="45" name="Content Placeholder 9">
            <a:extLst>
              <a:ext uri="{FF2B5EF4-FFF2-40B4-BE49-F238E27FC236}">
                <a16:creationId xmlns:a16="http://schemas.microsoft.com/office/drawing/2014/main" xmlns="" id="{40FF18E3-9A12-4D69-A113-29EB5340C7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716563"/>
              </p:ext>
            </p:extLst>
          </p:nvPr>
        </p:nvGraphicFramePr>
        <p:xfrm>
          <a:off x="1419453" y="1096462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64BD8631-C957-4EB7-9704-E85F4331F4FC}"/>
              </a:ext>
            </a:extLst>
          </p:cNvPr>
          <p:cNvCxnSpPr>
            <a:cxnSpLocks/>
            <a:stCxn id="59" idx="6"/>
            <a:endCxn id="63" idx="1"/>
          </p:cNvCxnSpPr>
          <p:nvPr/>
        </p:nvCxnSpPr>
        <p:spPr>
          <a:xfrm>
            <a:off x="4009231" y="1987417"/>
            <a:ext cx="1357275" cy="854180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CDE88D3B-3DE1-4CA1-83B3-9A4F7192352C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 flipV="1">
            <a:off x="2241262" y="1987417"/>
            <a:ext cx="872575" cy="15464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DB1DB2E1-5D14-4B56-B1AC-656870D94CC8}"/>
              </a:ext>
            </a:extLst>
          </p:cNvPr>
          <p:cNvCxnSpPr>
            <a:cxnSpLocks/>
            <a:stCxn id="63" idx="6"/>
            <a:endCxn id="93" idx="2"/>
          </p:cNvCxnSpPr>
          <p:nvPr/>
        </p:nvCxnSpPr>
        <p:spPr>
          <a:xfrm flipV="1">
            <a:off x="6198110" y="3085734"/>
            <a:ext cx="1634750" cy="79152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73C19559-C14F-4349-99F0-0D981278A943}"/>
              </a:ext>
            </a:extLst>
          </p:cNvPr>
          <p:cNvCxnSpPr>
            <a:cxnSpLocks/>
            <a:stCxn id="59" idx="6"/>
            <a:endCxn id="63" idx="1"/>
          </p:cNvCxnSpPr>
          <p:nvPr/>
        </p:nvCxnSpPr>
        <p:spPr>
          <a:xfrm>
            <a:off x="4009231" y="1987417"/>
            <a:ext cx="1357275" cy="854180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4" name="Content Placeholder 9">
            <a:extLst>
              <a:ext uri="{FF2B5EF4-FFF2-40B4-BE49-F238E27FC236}">
                <a16:creationId xmlns:a16="http://schemas.microsoft.com/office/drawing/2014/main" xmlns="" id="{A26EC76F-A552-433C-88E4-94D7029861B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194173" y="1091321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graphicFrame>
        <p:nvGraphicFramePr>
          <p:cNvPr id="58" name="Content Placeholder 9">
            <a:extLst>
              <a:ext uri="{FF2B5EF4-FFF2-40B4-BE49-F238E27FC236}">
                <a16:creationId xmlns:a16="http://schemas.microsoft.com/office/drawing/2014/main" xmlns="" id="{55E237B6-F7D7-4D09-AF9C-D1A79FB6F71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401645" y="2301316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graphicFrame>
        <p:nvGraphicFramePr>
          <p:cNvPr id="61" name="Content Placeholder 9">
            <a:extLst>
              <a:ext uri="{FF2B5EF4-FFF2-40B4-BE49-F238E27FC236}">
                <a16:creationId xmlns:a16="http://schemas.microsoft.com/office/drawing/2014/main" xmlns="" id="{9A9318C6-BB2F-4DFA-897B-C0A022F0DCB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25609" y="2110816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05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4" grpId="0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9BC9CA2-D2C7-4D3B-A7B6-AA1FC6B9D0FF}"/>
              </a:ext>
            </a:extLst>
          </p:cNvPr>
          <p:cNvSpPr/>
          <p:nvPr/>
        </p:nvSpPr>
        <p:spPr>
          <a:xfrm>
            <a:off x="207546" y="3135611"/>
            <a:ext cx="903533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2223D8-619C-4960-AF7B-57D6B3FE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26B-4047-42E4-9CB4-A71FA49F6A05}" type="slidenum">
              <a:rPr lang="en-US" smtClean="0"/>
              <a:t>11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68ECE4A-1915-4274-8834-52ADE1AB6B9B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 flipV="1">
            <a:off x="2254765" y="1987417"/>
            <a:ext cx="859072" cy="15464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B9B6035-1C52-49E0-96D2-F587C99F3903}"/>
              </a:ext>
            </a:extLst>
          </p:cNvPr>
          <p:cNvCxnSpPr>
            <a:cxnSpLocks/>
            <a:stCxn id="67" idx="6"/>
            <a:endCxn id="71" idx="3"/>
          </p:cNvCxnSpPr>
          <p:nvPr/>
        </p:nvCxnSpPr>
        <p:spPr>
          <a:xfrm flipV="1">
            <a:off x="4250475" y="3407712"/>
            <a:ext cx="3795022" cy="270154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55BF4E92-B1C6-4F7B-BF59-D129DFC9C4E8}"/>
              </a:ext>
            </a:extLst>
          </p:cNvPr>
          <p:cNvCxnSpPr>
            <a:cxnSpLocks/>
            <a:stCxn id="47" idx="4"/>
            <a:endCxn id="67" idx="2"/>
          </p:cNvCxnSpPr>
          <p:nvPr/>
        </p:nvCxnSpPr>
        <p:spPr>
          <a:xfrm>
            <a:off x="663802" y="4019733"/>
            <a:ext cx="2691279" cy="2089524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6F675E7-6001-4413-BA76-A442433F4AAE}"/>
              </a:ext>
            </a:extLst>
          </p:cNvPr>
          <p:cNvCxnSpPr>
            <a:cxnSpLocks/>
            <a:stCxn id="71" idx="2"/>
            <a:endCxn id="63" idx="6"/>
          </p:cNvCxnSpPr>
          <p:nvPr/>
        </p:nvCxnSpPr>
        <p:spPr>
          <a:xfrm flipH="1">
            <a:off x="6198110" y="3084423"/>
            <a:ext cx="1704706" cy="80463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DA4D19E-5B65-4FCD-BA5E-40ACDACE60ED}"/>
              </a:ext>
            </a:extLst>
          </p:cNvPr>
          <p:cNvCxnSpPr>
            <a:cxnSpLocks/>
            <a:stCxn id="55" idx="6"/>
            <a:endCxn id="63" idx="3"/>
          </p:cNvCxnSpPr>
          <p:nvPr/>
        </p:nvCxnSpPr>
        <p:spPr>
          <a:xfrm flipV="1">
            <a:off x="4229376" y="3488175"/>
            <a:ext cx="1137130" cy="111583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0E4E23E-FB4C-4F0F-9BD8-D9509CEE97B3}"/>
              </a:ext>
            </a:extLst>
          </p:cNvPr>
          <p:cNvCxnSpPr>
            <a:cxnSpLocks/>
            <a:stCxn id="55" idx="2"/>
            <a:endCxn id="47" idx="6"/>
          </p:cNvCxnSpPr>
          <p:nvPr/>
        </p:nvCxnSpPr>
        <p:spPr>
          <a:xfrm flipH="1" flipV="1">
            <a:off x="1115568" y="3562533"/>
            <a:ext cx="2218414" cy="1041477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lg" len="lg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7B2857A-426B-49A2-AF48-3CEFC5C94069}"/>
              </a:ext>
            </a:extLst>
          </p:cNvPr>
          <p:cNvCxnSpPr>
            <a:cxnSpLocks/>
            <a:stCxn id="47" idx="7"/>
            <a:endCxn id="51" idx="3"/>
          </p:cNvCxnSpPr>
          <p:nvPr/>
        </p:nvCxnSpPr>
        <p:spPr>
          <a:xfrm flipV="1">
            <a:off x="983249" y="2326170"/>
            <a:ext cx="507937" cy="913074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32">
            <a:extLst>
              <a:ext uri="{FF2B5EF4-FFF2-40B4-BE49-F238E27FC236}">
                <a16:creationId xmlns:a16="http://schemas.microsoft.com/office/drawing/2014/main" xmlns="" id="{CF9A4068-6D01-480A-917A-335403A3FA49}"/>
              </a:ext>
            </a:extLst>
          </p:cNvPr>
          <p:cNvSpPr txBox="1"/>
          <p:nvPr/>
        </p:nvSpPr>
        <p:spPr>
          <a:xfrm>
            <a:off x="773994" y="2509666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32">
            <a:extLst>
              <a:ext uri="{FF2B5EF4-FFF2-40B4-BE49-F238E27FC236}">
                <a16:creationId xmlns:a16="http://schemas.microsoft.com/office/drawing/2014/main" xmlns="" id="{21237F8D-273D-445D-BCAD-5DE5845663C4}"/>
              </a:ext>
            </a:extLst>
          </p:cNvPr>
          <p:cNvSpPr txBox="1"/>
          <p:nvPr/>
        </p:nvSpPr>
        <p:spPr>
          <a:xfrm>
            <a:off x="2386091" y="1618085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32">
            <a:extLst>
              <a:ext uri="{FF2B5EF4-FFF2-40B4-BE49-F238E27FC236}">
                <a16:creationId xmlns:a16="http://schemas.microsoft.com/office/drawing/2014/main" xmlns="" id="{7CE4AECA-B2F6-40C1-A02F-E49892ECC05D}"/>
              </a:ext>
            </a:extLst>
          </p:cNvPr>
          <p:cNvSpPr txBox="1"/>
          <p:nvPr/>
        </p:nvSpPr>
        <p:spPr>
          <a:xfrm>
            <a:off x="4632712" y="2065820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7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xmlns="" id="{87522778-1394-40F6-B554-60725B6CB46D}"/>
              </a:ext>
            </a:extLst>
          </p:cNvPr>
          <p:cNvSpPr txBox="1"/>
          <p:nvPr/>
        </p:nvSpPr>
        <p:spPr>
          <a:xfrm>
            <a:off x="6736940" y="2753968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</a:t>
            </a:r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xmlns="" id="{FDE9ABBA-C680-4FE5-8B8A-668F93B0E5EC}"/>
              </a:ext>
            </a:extLst>
          </p:cNvPr>
          <p:cNvSpPr txBox="1"/>
          <p:nvPr/>
        </p:nvSpPr>
        <p:spPr>
          <a:xfrm>
            <a:off x="5931716" y="4691878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sp>
        <p:nvSpPr>
          <p:cNvPr id="27" name="TextBox 32">
            <a:extLst>
              <a:ext uri="{FF2B5EF4-FFF2-40B4-BE49-F238E27FC236}">
                <a16:creationId xmlns:a16="http://schemas.microsoft.com/office/drawing/2014/main" xmlns="" id="{B95DBD4E-87B7-4334-B7D0-1B70E086D7FD}"/>
              </a:ext>
            </a:extLst>
          </p:cNvPr>
          <p:cNvSpPr txBox="1"/>
          <p:nvPr/>
        </p:nvSpPr>
        <p:spPr>
          <a:xfrm>
            <a:off x="4626172" y="3969382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32">
            <a:extLst>
              <a:ext uri="{FF2B5EF4-FFF2-40B4-BE49-F238E27FC236}">
                <a16:creationId xmlns:a16="http://schemas.microsoft.com/office/drawing/2014/main" xmlns="" id="{CD10C079-D77C-4664-B9C8-2BA28B36781C}"/>
              </a:ext>
            </a:extLst>
          </p:cNvPr>
          <p:cNvSpPr txBox="1"/>
          <p:nvPr/>
        </p:nvSpPr>
        <p:spPr>
          <a:xfrm>
            <a:off x="1793968" y="4050011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</a:t>
            </a:r>
          </a:p>
        </p:txBody>
      </p:sp>
      <p:sp>
        <p:nvSpPr>
          <p:cNvPr id="29" name="TextBox 32">
            <a:extLst>
              <a:ext uri="{FF2B5EF4-FFF2-40B4-BE49-F238E27FC236}">
                <a16:creationId xmlns:a16="http://schemas.microsoft.com/office/drawing/2014/main" xmlns="" id="{829B29B5-5556-4743-BCEB-CCA46CEC6E7B}"/>
              </a:ext>
            </a:extLst>
          </p:cNvPr>
          <p:cNvSpPr txBox="1"/>
          <p:nvPr/>
        </p:nvSpPr>
        <p:spPr>
          <a:xfrm>
            <a:off x="1517861" y="4987301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2E246491-1EB1-4D7A-B50B-92FFD7A456A2}"/>
              </a:ext>
            </a:extLst>
          </p:cNvPr>
          <p:cNvSpPr/>
          <p:nvPr/>
        </p:nvSpPr>
        <p:spPr>
          <a:xfrm>
            <a:off x="212035" y="3105333"/>
            <a:ext cx="903533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BA3EBD6B-DA9D-4662-92E6-B57F4BD75A13}"/>
              </a:ext>
            </a:extLst>
          </p:cNvPr>
          <p:cNvSpPr/>
          <p:nvPr/>
        </p:nvSpPr>
        <p:spPr>
          <a:xfrm>
            <a:off x="638008" y="3069264"/>
            <a:ext cx="35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X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2CFC08D6-6D0F-4B73-B6A9-02F34D0C3544}"/>
              </a:ext>
            </a:extLst>
          </p:cNvPr>
          <p:cNvSpPr/>
          <p:nvPr/>
        </p:nvSpPr>
        <p:spPr>
          <a:xfrm>
            <a:off x="1360177" y="1545681"/>
            <a:ext cx="894588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0FF16897-E0D8-4FA4-908C-AEFE0C33BFFE}"/>
              </a:ext>
            </a:extLst>
          </p:cNvPr>
          <p:cNvSpPr/>
          <p:nvPr/>
        </p:nvSpPr>
        <p:spPr>
          <a:xfrm>
            <a:off x="1842613" y="1516924"/>
            <a:ext cx="3571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281916C1-6AFF-4DDB-9EC2-58ECD3AD9A73}"/>
              </a:ext>
            </a:extLst>
          </p:cNvPr>
          <p:cNvSpPr/>
          <p:nvPr/>
        </p:nvSpPr>
        <p:spPr>
          <a:xfrm>
            <a:off x="3333982" y="4146810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BCBA8C3-1099-4641-82D2-E8282BD25086}"/>
              </a:ext>
            </a:extLst>
          </p:cNvPr>
          <p:cNvSpPr/>
          <p:nvPr/>
        </p:nvSpPr>
        <p:spPr>
          <a:xfrm>
            <a:off x="3792559" y="4100413"/>
            <a:ext cx="3347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1BE837C8-A518-43A7-8493-1CDC6FB6CF64}"/>
              </a:ext>
            </a:extLst>
          </p:cNvPr>
          <p:cNvSpPr>
            <a:spLocks/>
          </p:cNvSpPr>
          <p:nvPr/>
        </p:nvSpPr>
        <p:spPr>
          <a:xfrm>
            <a:off x="3113837" y="1530217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05E953D-7E85-4B56-961D-A1A9F20BC7F5}"/>
              </a:ext>
            </a:extLst>
          </p:cNvPr>
          <p:cNvSpPr/>
          <p:nvPr/>
        </p:nvSpPr>
        <p:spPr>
          <a:xfrm>
            <a:off x="3581396" y="1519906"/>
            <a:ext cx="3347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B470DBD0-86DE-4E7C-9AFD-0F6BDBD05C93}"/>
              </a:ext>
            </a:extLst>
          </p:cNvPr>
          <p:cNvSpPr/>
          <p:nvPr/>
        </p:nvSpPr>
        <p:spPr>
          <a:xfrm>
            <a:off x="5223825" y="2707686"/>
            <a:ext cx="974285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C2912D15-E76E-4BE3-BED4-103FD012C473}"/>
              </a:ext>
            </a:extLst>
          </p:cNvPr>
          <p:cNvSpPr/>
          <p:nvPr/>
        </p:nvSpPr>
        <p:spPr>
          <a:xfrm>
            <a:off x="5762655" y="2697375"/>
            <a:ext cx="325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EE02045B-F074-4B2D-B7E5-94B49D802DA3}"/>
              </a:ext>
            </a:extLst>
          </p:cNvPr>
          <p:cNvSpPr/>
          <p:nvPr/>
        </p:nvSpPr>
        <p:spPr>
          <a:xfrm>
            <a:off x="3355081" y="5652057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6C49E90E-6DF1-4CB8-AE65-3C871A2F265E}"/>
              </a:ext>
            </a:extLst>
          </p:cNvPr>
          <p:cNvSpPr/>
          <p:nvPr/>
        </p:nvSpPr>
        <p:spPr>
          <a:xfrm>
            <a:off x="3771516" y="5641744"/>
            <a:ext cx="325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7C3EB42-B790-4A6E-85B8-6AF43CE71070}"/>
              </a:ext>
            </a:extLst>
          </p:cNvPr>
          <p:cNvSpPr/>
          <p:nvPr/>
        </p:nvSpPr>
        <p:spPr>
          <a:xfrm>
            <a:off x="7902816" y="2627223"/>
            <a:ext cx="974285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xmlns="" id="{5FE9C97F-B2D8-4C6F-A7D9-5E528FC1F85C}"/>
              </a:ext>
            </a:extLst>
          </p:cNvPr>
          <p:cNvSpPr/>
          <p:nvPr/>
        </p:nvSpPr>
        <p:spPr>
          <a:xfrm>
            <a:off x="7832860" y="2535783"/>
            <a:ext cx="1107519" cy="1099902"/>
          </a:xfrm>
          <a:prstGeom prst="ellipse">
            <a:avLst/>
          </a:prstGeom>
          <a:noFill/>
          <a:ln w="63500" cmpd="thinThick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xmlns="" id="{86AC6443-701B-41C8-BB32-E2F6D8B5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060" y="63568"/>
            <a:ext cx="7939880" cy="828219"/>
          </a:xfrm>
        </p:spPr>
        <p:txBody>
          <a:bodyPr>
            <a:normAutofit fontScale="90000"/>
          </a:bodyPr>
          <a:lstStyle/>
          <a:p>
            <a:r>
              <a:rPr lang="en-US" dirty="0"/>
              <a:t>Progressive Link Metric Increments</a:t>
            </a:r>
          </a:p>
        </p:txBody>
      </p:sp>
      <p:graphicFrame>
        <p:nvGraphicFramePr>
          <p:cNvPr id="45" name="Content Placeholder 9">
            <a:extLst>
              <a:ext uri="{FF2B5EF4-FFF2-40B4-BE49-F238E27FC236}">
                <a16:creationId xmlns:a16="http://schemas.microsoft.com/office/drawing/2014/main" xmlns="" id="{40FF18E3-9A12-4D69-A113-29EB5340C7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142543"/>
              </p:ext>
            </p:extLst>
          </p:nvPr>
        </p:nvGraphicFramePr>
        <p:xfrm>
          <a:off x="241217" y="2662024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64BD8631-C957-4EB7-9704-E85F4331F4FC}"/>
              </a:ext>
            </a:extLst>
          </p:cNvPr>
          <p:cNvCxnSpPr>
            <a:cxnSpLocks/>
            <a:stCxn id="59" idx="6"/>
            <a:endCxn id="63" idx="1"/>
          </p:cNvCxnSpPr>
          <p:nvPr/>
        </p:nvCxnSpPr>
        <p:spPr>
          <a:xfrm>
            <a:off x="4009231" y="1987417"/>
            <a:ext cx="1357275" cy="854180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CDE88D3B-3DE1-4CA1-83B3-9A4F7192352C}"/>
              </a:ext>
            </a:extLst>
          </p:cNvPr>
          <p:cNvCxnSpPr>
            <a:cxnSpLocks/>
            <a:stCxn id="47" idx="6"/>
            <a:endCxn id="55" idx="2"/>
          </p:cNvCxnSpPr>
          <p:nvPr/>
        </p:nvCxnSpPr>
        <p:spPr>
          <a:xfrm>
            <a:off x="1115568" y="3562533"/>
            <a:ext cx="2218414" cy="1041477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DB1DB2E1-5D14-4B56-B1AC-656870D94CC8}"/>
              </a:ext>
            </a:extLst>
          </p:cNvPr>
          <p:cNvCxnSpPr>
            <a:cxnSpLocks/>
            <a:stCxn id="63" idx="6"/>
            <a:endCxn id="93" idx="2"/>
          </p:cNvCxnSpPr>
          <p:nvPr/>
        </p:nvCxnSpPr>
        <p:spPr>
          <a:xfrm flipV="1">
            <a:off x="6198110" y="3085734"/>
            <a:ext cx="1634750" cy="79152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73C19559-C14F-4349-99F0-0D981278A943}"/>
              </a:ext>
            </a:extLst>
          </p:cNvPr>
          <p:cNvCxnSpPr>
            <a:cxnSpLocks/>
            <a:stCxn id="55" idx="6"/>
            <a:endCxn id="63" idx="3"/>
          </p:cNvCxnSpPr>
          <p:nvPr/>
        </p:nvCxnSpPr>
        <p:spPr>
          <a:xfrm flipV="1">
            <a:off x="4229376" y="3488175"/>
            <a:ext cx="1137130" cy="1115835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4" name="Content Placeholder 9">
            <a:extLst>
              <a:ext uri="{FF2B5EF4-FFF2-40B4-BE49-F238E27FC236}">
                <a16:creationId xmlns:a16="http://schemas.microsoft.com/office/drawing/2014/main" xmlns="" id="{A26EC76F-A552-433C-88E4-94D7029861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572017"/>
              </p:ext>
            </p:extLst>
          </p:nvPr>
        </p:nvGraphicFramePr>
        <p:xfrm>
          <a:off x="3420669" y="3696215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graphicFrame>
        <p:nvGraphicFramePr>
          <p:cNvPr id="58" name="Content Placeholder 9">
            <a:extLst>
              <a:ext uri="{FF2B5EF4-FFF2-40B4-BE49-F238E27FC236}">
                <a16:creationId xmlns:a16="http://schemas.microsoft.com/office/drawing/2014/main" xmlns="" id="{55E237B6-F7D7-4D09-AF9C-D1A79FB6F7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682034"/>
              </p:ext>
            </p:extLst>
          </p:nvPr>
        </p:nvGraphicFramePr>
        <p:xfrm>
          <a:off x="5436462" y="2301316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graphicFrame>
        <p:nvGraphicFramePr>
          <p:cNvPr id="61" name="Content Placeholder 9">
            <a:extLst>
              <a:ext uri="{FF2B5EF4-FFF2-40B4-BE49-F238E27FC236}">
                <a16:creationId xmlns:a16="http://schemas.microsoft.com/office/drawing/2014/main" xmlns="" id="{9A9318C6-BB2F-4DFA-897B-C0A022F0DCB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25609" y="2110816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0472536D-7A6F-4FAF-AE16-F15F30499B1C}"/>
              </a:ext>
            </a:extLst>
          </p:cNvPr>
          <p:cNvSpPr/>
          <p:nvPr/>
        </p:nvSpPr>
        <p:spPr>
          <a:xfrm>
            <a:off x="628892" y="3079958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748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7" grpId="0" animBg="1"/>
      <p:bldP spid="48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xmlns="" id="{CA4218F6-4615-4601-980C-46011ACC4326}"/>
              </a:ext>
            </a:extLst>
          </p:cNvPr>
          <p:cNvSpPr/>
          <p:nvPr/>
        </p:nvSpPr>
        <p:spPr>
          <a:xfrm>
            <a:off x="1393337" y="1540506"/>
            <a:ext cx="894588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2223D8-619C-4960-AF7B-57D6B3FE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26B-4047-42E4-9CB4-A71FA49F6A05}" type="slidenum">
              <a:rPr lang="en-US" smtClean="0"/>
              <a:t>12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68ECE4A-1915-4274-8834-52ADE1AB6B9B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>
            <a:off x="2286231" y="1979551"/>
            <a:ext cx="827606" cy="7866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B9B6035-1C52-49E0-96D2-F587C99F3903}"/>
              </a:ext>
            </a:extLst>
          </p:cNvPr>
          <p:cNvCxnSpPr>
            <a:cxnSpLocks/>
            <a:stCxn id="67" idx="6"/>
            <a:endCxn id="71" idx="3"/>
          </p:cNvCxnSpPr>
          <p:nvPr/>
        </p:nvCxnSpPr>
        <p:spPr>
          <a:xfrm flipV="1">
            <a:off x="4250475" y="3407712"/>
            <a:ext cx="3795022" cy="270154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55BF4E92-B1C6-4F7B-BF59-D129DFC9C4E8}"/>
              </a:ext>
            </a:extLst>
          </p:cNvPr>
          <p:cNvCxnSpPr>
            <a:cxnSpLocks/>
            <a:stCxn id="47" idx="4"/>
            <a:endCxn id="67" idx="2"/>
          </p:cNvCxnSpPr>
          <p:nvPr/>
        </p:nvCxnSpPr>
        <p:spPr>
          <a:xfrm>
            <a:off x="584849" y="4007585"/>
            <a:ext cx="2770232" cy="2101672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6F675E7-6001-4413-BA76-A442433F4AAE}"/>
              </a:ext>
            </a:extLst>
          </p:cNvPr>
          <p:cNvCxnSpPr>
            <a:cxnSpLocks/>
            <a:stCxn id="71" idx="2"/>
            <a:endCxn id="63" idx="6"/>
          </p:cNvCxnSpPr>
          <p:nvPr/>
        </p:nvCxnSpPr>
        <p:spPr>
          <a:xfrm flipH="1">
            <a:off x="6198110" y="3084423"/>
            <a:ext cx="1704706" cy="80463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DA4D19E-5B65-4FCD-BA5E-40ACDACE60ED}"/>
              </a:ext>
            </a:extLst>
          </p:cNvPr>
          <p:cNvCxnSpPr>
            <a:cxnSpLocks/>
            <a:stCxn id="55" idx="6"/>
            <a:endCxn id="63" idx="3"/>
          </p:cNvCxnSpPr>
          <p:nvPr/>
        </p:nvCxnSpPr>
        <p:spPr>
          <a:xfrm flipV="1">
            <a:off x="4229376" y="3488175"/>
            <a:ext cx="1137130" cy="111583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0E4E23E-FB4C-4F0F-9BD8-D9509CEE97B3}"/>
              </a:ext>
            </a:extLst>
          </p:cNvPr>
          <p:cNvCxnSpPr>
            <a:cxnSpLocks/>
            <a:stCxn id="55" idx="2"/>
            <a:endCxn id="47" idx="6"/>
          </p:cNvCxnSpPr>
          <p:nvPr/>
        </p:nvCxnSpPr>
        <p:spPr>
          <a:xfrm flipH="1" flipV="1">
            <a:off x="1036615" y="3550385"/>
            <a:ext cx="2297367" cy="105362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lg" len="lg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7B2857A-426B-49A2-AF48-3CEFC5C94069}"/>
              </a:ext>
            </a:extLst>
          </p:cNvPr>
          <p:cNvCxnSpPr>
            <a:cxnSpLocks/>
            <a:stCxn id="47" idx="7"/>
            <a:endCxn id="51" idx="3"/>
          </p:cNvCxnSpPr>
          <p:nvPr/>
        </p:nvCxnSpPr>
        <p:spPr>
          <a:xfrm flipV="1">
            <a:off x="904296" y="2302840"/>
            <a:ext cx="618356" cy="924256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32">
            <a:extLst>
              <a:ext uri="{FF2B5EF4-FFF2-40B4-BE49-F238E27FC236}">
                <a16:creationId xmlns:a16="http://schemas.microsoft.com/office/drawing/2014/main" xmlns="" id="{CF9A4068-6D01-480A-917A-335403A3FA49}"/>
              </a:ext>
            </a:extLst>
          </p:cNvPr>
          <p:cNvSpPr txBox="1"/>
          <p:nvPr/>
        </p:nvSpPr>
        <p:spPr>
          <a:xfrm>
            <a:off x="773994" y="2509666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32">
            <a:extLst>
              <a:ext uri="{FF2B5EF4-FFF2-40B4-BE49-F238E27FC236}">
                <a16:creationId xmlns:a16="http://schemas.microsoft.com/office/drawing/2014/main" xmlns="" id="{21237F8D-273D-445D-BCAD-5DE5845663C4}"/>
              </a:ext>
            </a:extLst>
          </p:cNvPr>
          <p:cNvSpPr txBox="1"/>
          <p:nvPr/>
        </p:nvSpPr>
        <p:spPr>
          <a:xfrm>
            <a:off x="2386091" y="1618085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32">
            <a:extLst>
              <a:ext uri="{FF2B5EF4-FFF2-40B4-BE49-F238E27FC236}">
                <a16:creationId xmlns:a16="http://schemas.microsoft.com/office/drawing/2014/main" xmlns="" id="{7CE4AECA-B2F6-40C1-A02F-E49892ECC05D}"/>
              </a:ext>
            </a:extLst>
          </p:cNvPr>
          <p:cNvSpPr txBox="1"/>
          <p:nvPr/>
        </p:nvSpPr>
        <p:spPr>
          <a:xfrm>
            <a:off x="4632712" y="2065820"/>
            <a:ext cx="826832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ym typeface="Wingdings" panose="05000000000000000000" pitchFamily="2" charset="2"/>
              </a:rPr>
              <a:t>7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xmlns="" id="{87522778-1394-40F6-B554-60725B6CB46D}"/>
              </a:ext>
            </a:extLst>
          </p:cNvPr>
          <p:cNvSpPr txBox="1"/>
          <p:nvPr/>
        </p:nvSpPr>
        <p:spPr>
          <a:xfrm>
            <a:off x="6736940" y="2753968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</a:t>
            </a:r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xmlns="" id="{FDE9ABBA-C680-4FE5-8B8A-668F93B0E5EC}"/>
              </a:ext>
            </a:extLst>
          </p:cNvPr>
          <p:cNvSpPr txBox="1"/>
          <p:nvPr/>
        </p:nvSpPr>
        <p:spPr>
          <a:xfrm>
            <a:off x="5931716" y="4691878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sp>
        <p:nvSpPr>
          <p:cNvPr id="27" name="TextBox 32">
            <a:extLst>
              <a:ext uri="{FF2B5EF4-FFF2-40B4-BE49-F238E27FC236}">
                <a16:creationId xmlns:a16="http://schemas.microsoft.com/office/drawing/2014/main" xmlns="" id="{B95DBD4E-87B7-4334-B7D0-1B70E086D7FD}"/>
              </a:ext>
            </a:extLst>
          </p:cNvPr>
          <p:cNvSpPr txBox="1"/>
          <p:nvPr/>
        </p:nvSpPr>
        <p:spPr>
          <a:xfrm>
            <a:off x="4626172" y="3969382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32">
            <a:extLst>
              <a:ext uri="{FF2B5EF4-FFF2-40B4-BE49-F238E27FC236}">
                <a16:creationId xmlns:a16="http://schemas.microsoft.com/office/drawing/2014/main" xmlns="" id="{CD10C079-D77C-4664-B9C8-2BA28B36781C}"/>
              </a:ext>
            </a:extLst>
          </p:cNvPr>
          <p:cNvSpPr txBox="1"/>
          <p:nvPr/>
        </p:nvSpPr>
        <p:spPr>
          <a:xfrm>
            <a:off x="1793968" y="4050011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</a:t>
            </a:r>
          </a:p>
        </p:txBody>
      </p:sp>
      <p:sp>
        <p:nvSpPr>
          <p:cNvPr id="29" name="TextBox 32">
            <a:extLst>
              <a:ext uri="{FF2B5EF4-FFF2-40B4-BE49-F238E27FC236}">
                <a16:creationId xmlns:a16="http://schemas.microsoft.com/office/drawing/2014/main" xmlns="" id="{829B29B5-5556-4743-BCEB-CCA46CEC6E7B}"/>
              </a:ext>
            </a:extLst>
          </p:cNvPr>
          <p:cNvSpPr txBox="1"/>
          <p:nvPr/>
        </p:nvSpPr>
        <p:spPr>
          <a:xfrm>
            <a:off x="1517861" y="4987301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2E246491-1EB1-4D7A-B50B-92FFD7A456A2}"/>
              </a:ext>
            </a:extLst>
          </p:cNvPr>
          <p:cNvSpPr/>
          <p:nvPr/>
        </p:nvSpPr>
        <p:spPr>
          <a:xfrm>
            <a:off x="133082" y="3093185"/>
            <a:ext cx="903533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2CFC08D6-6D0F-4B73-B6A9-02F34D0C3544}"/>
              </a:ext>
            </a:extLst>
          </p:cNvPr>
          <p:cNvSpPr/>
          <p:nvPr/>
        </p:nvSpPr>
        <p:spPr>
          <a:xfrm>
            <a:off x="1391643" y="1522351"/>
            <a:ext cx="894588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0FF16897-E0D8-4FA4-908C-AEFE0C33BFFE}"/>
              </a:ext>
            </a:extLst>
          </p:cNvPr>
          <p:cNvSpPr/>
          <p:nvPr/>
        </p:nvSpPr>
        <p:spPr>
          <a:xfrm>
            <a:off x="1842312" y="1516924"/>
            <a:ext cx="3577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281916C1-6AFF-4DDB-9EC2-58ECD3AD9A73}"/>
              </a:ext>
            </a:extLst>
          </p:cNvPr>
          <p:cNvSpPr/>
          <p:nvPr/>
        </p:nvSpPr>
        <p:spPr>
          <a:xfrm>
            <a:off x="3333982" y="4146810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BCBA8C3-1099-4641-82D2-E8282BD25086}"/>
              </a:ext>
            </a:extLst>
          </p:cNvPr>
          <p:cNvSpPr/>
          <p:nvPr/>
        </p:nvSpPr>
        <p:spPr>
          <a:xfrm>
            <a:off x="3792559" y="4100413"/>
            <a:ext cx="3347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1BE837C8-A518-43A7-8493-1CDC6FB6CF64}"/>
              </a:ext>
            </a:extLst>
          </p:cNvPr>
          <p:cNvSpPr>
            <a:spLocks/>
          </p:cNvSpPr>
          <p:nvPr/>
        </p:nvSpPr>
        <p:spPr>
          <a:xfrm>
            <a:off x="3113837" y="1530217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05E953D-7E85-4B56-961D-A1A9F20BC7F5}"/>
              </a:ext>
            </a:extLst>
          </p:cNvPr>
          <p:cNvSpPr/>
          <p:nvPr/>
        </p:nvSpPr>
        <p:spPr>
          <a:xfrm>
            <a:off x="3581120" y="1519906"/>
            <a:ext cx="3353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B470DBD0-86DE-4E7C-9AFD-0F6BDBD05C93}"/>
              </a:ext>
            </a:extLst>
          </p:cNvPr>
          <p:cNvSpPr/>
          <p:nvPr/>
        </p:nvSpPr>
        <p:spPr>
          <a:xfrm>
            <a:off x="5223825" y="2707686"/>
            <a:ext cx="974285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C2912D15-E76E-4BE3-BED4-103FD012C473}"/>
              </a:ext>
            </a:extLst>
          </p:cNvPr>
          <p:cNvSpPr/>
          <p:nvPr/>
        </p:nvSpPr>
        <p:spPr>
          <a:xfrm>
            <a:off x="5762655" y="2697375"/>
            <a:ext cx="325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EE02045B-F074-4B2D-B7E5-94B49D802DA3}"/>
              </a:ext>
            </a:extLst>
          </p:cNvPr>
          <p:cNvSpPr/>
          <p:nvPr/>
        </p:nvSpPr>
        <p:spPr>
          <a:xfrm>
            <a:off x="3355081" y="5652057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6C49E90E-6DF1-4CB8-AE65-3C871A2F265E}"/>
              </a:ext>
            </a:extLst>
          </p:cNvPr>
          <p:cNvSpPr/>
          <p:nvPr/>
        </p:nvSpPr>
        <p:spPr>
          <a:xfrm>
            <a:off x="3771516" y="5641744"/>
            <a:ext cx="325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7C3EB42-B790-4A6E-85B8-6AF43CE71070}"/>
              </a:ext>
            </a:extLst>
          </p:cNvPr>
          <p:cNvSpPr/>
          <p:nvPr/>
        </p:nvSpPr>
        <p:spPr>
          <a:xfrm>
            <a:off x="7902816" y="2627223"/>
            <a:ext cx="974285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xmlns="" id="{5FE9C97F-B2D8-4C6F-A7D9-5E528FC1F85C}"/>
              </a:ext>
            </a:extLst>
          </p:cNvPr>
          <p:cNvSpPr/>
          <p:nvPr/>
        </p:nvSpPr>
        <p:spPr>
          <a:xfrm>
            <a:off x="7832860" y="2535783"/>
            <a:ext cx="1107519" cy="1099902"/>
          </a:xfrm>
          <a:prstGeom prst="ellipse">
            <a:avLst/>
          </a:prstGeom>
          <a:noFill/>
          <a:ln w="63500" cmpd="thinThick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xmlns="" id="{86AC6443-701B-41C8-BB32-E2F6D8B5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060" y="63568"/>
            <a:ext cx="7939880" cy="828219"/>
          </a:xfrm>
        </p:spPr>
        <p:txBody>
          <a:bodyPr>
            <a:normAutofit fontScale="90000"/>
          </a:bodyPr>
          <a:lstStyle/>
          <a:p>
            <a:r>
              <a:rPr lang="en-US" dirty="0"/>
              <a:t>Progressive Link Metric Increments</a:t>
            </a:r>
          </a:p>
        </p:txBody>
      </p:sp>
      <p:graphicFrame>
        <p:nvGraphicFramePr>
          <p:cNvPr id="45" name="Content Placeholder 9">
            <a:extLst>
              <a:ext uri="{FF2B5EF4-FFF2-40B4-BE49-F238E27FC236}">
                <a16:creationId xmlns:a16="http://schemas.microsoft.com/office/drawing/2014/main" xmlns="" id="{40FF18E3-9A12-4D69-A113-29EB5340C7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512740"/>
              </p:ext>
            </p:extLst>
          </p:nvPr>
        </p:nvGraphicFramePr>
        <p:xfrm>
          <a:off x="150301" y="2644843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64BD8631-C957-4EB7-9704-E85F4331F4FC}"/>
              </a:ext>
            </a:extLst>
          </p:cNvPr>
          <p:cNvCxnSpPr>
            <a:cxnSpLocks/>
            <a:stCxn id="59" idx="6"/>
            <a:endCxn id="63" idx="1"/>
          </p:cNvCxnSpPr>
          <p:nvPr/>
        </p:nvCxnSpPr>
        <p:spPr>
          <a:xfrm>
            <a:off x="4009231" y="1987417"/>
            <a:ext cx="1357275" cy="854180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CDE88D3B-3DE1-4CA1-83B3-9A4F7192352C}"/>
              </a:ext>
            </a:extLst>
          </p:cNvPr>
          <p:cNvCxnSpPr>
            <a:cxnSpLocks/>
            <a:stCxn id="47" idx="6"/>
            <a:endCxn id="55" idx="2"/>
          </p:cNvCxnSpPr>
          <p:nvPr/>
        </p:nvCxnSpPr>
        <p:spPr>
          <a:xfrm>
            <a:off x="1036615" y="3550385"/>
            <a:ext cx="2297367" cy="1053625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DB1DB2E1-5D14-4B56-B1AC-656870D94CC8}"/>
              </a:ext>
            </a:extLst>
          </p:cNvPr>
          <p:cNvCxnSpPr>
            <a:cxnSpLocks/>
            <a:stCxn id="63" idx="6"/>
            <a:endCxn id="93" idx="2"/>
          </p:cNvCxnSpPr>
          <p:nvPr/>
        </p:nvCxnSpPr>
        <p:spPr>
          <a:xfrm flipV="1">
            <a:off x="6198110" y="3085734"/>
            <a:ext cx="1634750" cy="79152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73C19559-C14F-4349-99F0-0D981278A943}"/>
              </a:ext>
            </a:extLst>
          </p:cNvPr>
          <p:cNvCxnSpPr>
            <a:cxnSpLocks/>
            <a:stCxn id="55" idx="6"/>
            <a:endCxn id="63" idx="3"/>
          </p:cNvCxnSpPr>
          <p:nvPr/>
        </p:nvCxnSpPr>
        <p:spPr>
          <a:xfrm flipV="1">
            <a:off x="4229376" y="3488175"/>
            <a:ext cx="1137130" cy="1115835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4" name="Content Placeholder 9">
            <a:extLst>
              <a:ext uri="{FF2B5EF4-FFF2-40B4-BE49-F238E27FC236}">
                <a16:creationId xmlns:a16="http://schemas.microsoft.com/office/drawing/2014/main" xmlns="" id="{A26EC76F-A552-433C-88E4-94D7029861B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420669" y="3696215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graphicFrame>
        <p:nvGraphicFramePr>
          <p:cNvPr id="58" name="Content Placeholder 9">
            <a:extLst>
              <a:ext uri="{FF2B5EF4-FFF2-40B4-BE49-F238E27FC236}">
                <a16:creationId xmlns:a16="http://schemas.microsoft.com/office/drawing/2014/main" xmlns="" id="{55E237B6-F7D7-4D09-AF9C-D1A79FB6F71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436462" y="2301316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graphicFrame>
        <p:nvGraphicFramePr>
          <p:cNvPr id="61" name="Content Placeholder 9">
            <a:extLst>
              <a:ext uri="{FF2B5EF4-FFF2-40B4-BE49-F238E27FC236}">
                <a16:creationId xmlns:a16="http://schemas.microsoft.com/office/drawing/2014/main" xmlns="" id="{9A9318C6-BB2F-4DFA-897B-C0A022F0DCB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25609" y="2110816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0472536D-7A6F-4FAF-AE16-F15F30499B1C}"/>
              </a:ext>
            </a:extLst>
          </p:cNvPr>
          <p:cNvSpPr/>
          <p:nvPr/>
        </p:nvSpPr>
        <p:spPr>
          <a:xfrm>
            <a:off x="524149" y="3097578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B916168-7D3C-4671-AA5A-CF258209B25E}"/>
              </a:ext>
            </a:extLst>
          </p:cNvPr>
          <p:cNvSpPr/>
          <p:nvPr/>
        </p:nvSpPr>
        <p:spPr>
          <a:xfrm>
            <a:off x="1835652" y="1509217"/>
            <a:ext cx="3577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8" name="TextBox 32">
            <a:extLst>
              <a:ext uri="{FF2B5EF4-FFF2-40B4-BE49-F238E27FC236}">
                <a16:creationId xmlns:a16="http://schemas.microsoft.com/office/drawing/2014/main" xmlns="" id="{E9F7C508-F10E-4ADD-96AB-5234F4B4CB95}"/>
              </a:ext>
            </a:extLst>
          </p:cNvPr>
          <p:cNvSpPr txBox="1"/>
          <p:nvPr/>
        </p:nvSpPr>
        <p:spPr>
          <a:xfrm>
            <a:off x="4415576" y="2057576"/>
            <a:ext cx="826832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ym typeface="Wingdings" panose="05000000000000000000" pitchFamily="2" charset="2"/>
              </a:rPr>
              <a:t>7</a:t>
            </a:r>
            <a:endParaRPr lang="en-US" dirty="0"/>
          </a:p>
        </p:txBody>
      </p:sp>
      <p:graphicFrame>
        <p:nvGraphicFramePr>
          <p:cNvPr id="50" name="Content Placeholder 9">
            <a:extLst>
              <a:ext uri="{FF2B5EF4-FFF2-40B4-BE49-F238E27FC236}">
                <a16:creationId xmlns:a16="http://schemas.microsoft.com/office/drawing/2014/main" xmlns="" id="{FAE27D1D-D07C-4BEE-9811-A4884985BD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544416"/>
              </p:ext>
            </p:extLst>
          </p:nvPr>
        </p:nvGraphicFramePr>
        <p:xfrm>
          <a:off x="1521816" y="1098239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A9E3E4D3-3AC0-46B6-9831-DF5691923689}"/>
              </a:ext>
            </a:extLst>
          </p:cNvPr>
          <p:cNvCxnSpPr>
            <a:cxnSpLocks/>
            <a:stCxn id="47" idx="7"/>
            <a:endCxn id="51" idx="3"/>
          </p:cNvCxnSpPr>
          <p:nvPr/>
        </p:nvCxnSpPr>
        <p:spPr>
          <a:xfrm flipV="1">
            <a:off x="904296" y="2302840"/>
            <a:ext cx="618356" cy="924256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63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4" grpId="0"/>
      <p:bldP spid="51" grpId="0" animBg="1"/>
      <p:bldP spid="52" grpId="0"/>
      <p:bldP spid="46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Unplanned link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Network failures happen fairly frequently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Faulty interfaces, router crashes, fiber cuts</a:t>
            </a:r>
          </a:p>
          <a:p>
            <a:pPr>
              <a:lnSpc>
                <a:spcPct val="110000"/>
              </a:lnSpc>
            </a:pPr>
            <a:endParaRPr lang="en-US" sz="900" dirty="0"/>
          </a:p>
          <a:p>
            <a:pPr>
              <a:lnSpc>
                <a:spcPct val="110000"/>
              </a:lnSpc>
            </a:pPr>
            <a:r>
              <a:rPr lang="en-US" dirty="0"/>
              <a:t>Increased expectation from the Internet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Need to provide high availability despite failures</a:t>
            </a:r>
          </a:p>
          <a:p>
            <a:pPr>
              <a:lnSpc>
                <a:spcPct val="110000"/>
              </a:lnSpc>
            </a:pPr>
            <a:endParaRPr lang="en-US" sz="900" dirty="0"/>
          </a:p>
          <a:p>
            <a:pPr>
              <a:lnSpc>
                <a:spcPct val="110000"/>
              </a:lnSpc>
            </a:pPr>
            <a:r>
              <a:rPr lang="en-US" dirty="0"/>
              <a:t>IP fast reroute mechanisms for protection</a:t>
            </a:r>
            <a:endParaRPr lang="en-US" sz="800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Not-Via </a:t>
            </a:r>
            <a:r>
              <a:rPr lang="en-US" dirty="0"/>
              <a:t>Addressing</a:t>
            </a:r>
          </a:p>
          <a:p>
            <a:pPr marL="0" indent="0">
              <a:lnSpc>
                <a:spcPct val="110000"/>
              </a:lnSpc>
              <a:buNone/>
            </a:pP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9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7E361119-48B0-4302-9E63-ED7368C91BF7}"/>
              </a:ext>
            </a:extLst>
          </p:cNvPr>
          <p:cNvGrpSpPr/>
          <p:nvPr/>
        </p:nvGrpSpPr>
        <p:grpSpPr>
          <a:xfrm>
            <a:off x="5126545" y="2211474"/>
            <a:ext cx="1706135" cy="450602"/>
            <a:chOff x="7686149" y="4978265"/>
            <a:chExt cx="1890444" cy="450601"/>
          </a:xfrm>
        </p:grpSpPr>
        <p:graphicFrame>
          <p:nvGraphicFramePr>
            <p:cNvPr id="85" name="Content Placeholder 9">
              <a:extLst>
                <a:ext uri="{FF2B5EF4-FFF2-40B4-BE49-F238E27FC236}">
                  <a16:creationId xmlns="" xmlns:a16="http://schemas.microsoft.com/office/drawing/2014/main" id="{D7A1A5FE-F01B-40A8-BE03-1BD7CA79E65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2736700"/>
                </p:ext>
              </p:extLst>
            </p:nvPr>
          </p:nvGraphicFramePr>
          <p:xfrm>
            <a:off x="7686149" y="4978265"/>
            <a:ext cx="1890444" cy="450601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72765">
                    <a:extLst>
                      <a:ext uri="{9D8B030D-6E8A-4147-A177-3AD203B41FA5}">
                        <a16:colId xmlns="" xmlns:a16="http://schemas.microsoft.com/office/drawing/2014/main" val="3768775537"/>
                      </a:ext>
                    </a:extLst>
                  </a:gridCol>
                  <a:gridCol w="933370">
                    <a:extLst>
                      <a:ext uri="{9D8B030D-6E8A-4147-A177-3AD203B41FA5}">
                        <a16:colId xmlns="" xmlns:a16="http://schemas.microsoft.com/office/drawing/2014/main" val="2350243101"/>
                      </a:ext>
                    </a:extLst>
                  </a:gridCol>
                </a:tblGrid>
                <a:tr h="450602">
                  <a:tc>
                    <a:txBody>
                      <a:bodyPr/>
                      <a:lstStyle/>
                      <a:p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 anchorCtr="1">
                      <a:solidFill>
                        <a:srgbClr val="7030A0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E\B</a:t>
                        </a:r>
                        <a:r>
                          <a:rPr lang="en-US" dirty="0">
                            <a:solidFill>
                              <a:schemeClr val="bg1"/>
                            </a:solidFill>
                            <a:sym typeface="Wingdings" panose="05000000000000000000" pitchFamily="2" charset="2"/>
                          </a:rPr>
                          <a:t></a:t>
                        </a:r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E</a:t>
                        </a:r>
                      </a:p>
                    </a:txBody>
                    <a:tcPr anchor="ctr" anchorCtr="1">
                      <a:solidFill>
                        <a:schemeClr val="tx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234554747"/>
                    </a:ext>
                  </a:extLst>
                </a:tr>
              </a:tbl>
            </a:graphicData>
          </a:graphic>
        </p:graphicFrame>
        <p:graphicFrame>
          <p:nvGraphicFramePr>
            <p:cNvPr id="87" name="Content Placeholder 9">
              <a:extLst>
                <a:ext uri="{FF2B5EF4-FFF2-40B4-BE49-F238E27FC236}">
                  <a16:creationId xmlns="" xmlns:a16="http://schemas.microsoft.com/office/drawing/2014/main" id="{94EA5F07-89E6-429C-883C-D9E466634432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7753935" y="5020686"/>
            <a:ext cx="665330" cy="36575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81353">
                    <a:extLst>
                      <a:ext uri="{9D8B030D-6E8A-4147-A177-3AD203B41FA5}">
                        <a16:colId xmlns="" xmlns:a16="http://schemas.microsoft.com/office/drawing/2014/main" val="3768775537"/>
                      </a:ext>
                    </a:extLst>
                  </a:gridCol>
                  <a:gridCol w="319111">
                    <a:extLst>
                      <a:ext uri="{9D8B030D-6E8A-4147-A177-3AD203B41FA5}">
                        <a16:colId xmlns="" xmlns:a16="http://schemas.microsoft.com/office/drawing/2014/main" val="2350243101"/>
                      </a:ext>
                    </a:extLst>
                  </a:gridCol>
                </a:tblGrid>
                <a:tr h="278679">
                  <a:tc>
                    <a:txBody>
                      <a:bodyPr/>
                      <a:lstStyle/>
                      <a:p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>
                      <a:solidFill>
                        <a:srgbClr val="7030A0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F</a:t>
                        </a:r>
                      </a:p>
                    </a:txBody>
                    <a:tcPr>
                      <a:solidFill>
                        <a:schemeClr val="tx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234554747"/>
                    </a:ext>
                  </a:extLst>
                </a:tr>
              </a:tbl>
            </a:graphicData>
          </a:graphic>
        </p:graphicFrame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AA8F2577-F9CA-4B5B-9588-274035B1B5D3}"/>
              </a:ext>
            </a:extLst>
          </p:cNvPr>
          <p:cNvGrpSpPr/>
          <p:nvPr/>
        </p:nvGrpSpPr>
        <p:grpSpPr>
          <a:xfrm>
            <a:off x="2817717" y="1016902"/>
            <a:ext cx="1706135" cy="450602"/>
            <a:chOff x="7686149" y="4978265"/>
            <a:chExt cx="1890444" cy="450601"/>
          </a:xfrm>
        </p:grpSpPr>
        <p:graphicFrame>
          <p:nvGraphicFramePr>
            <p:cNvPr id="50" name="Content Placeholder 9">
              <a:extLst>
                <a:ext uri="{FF2B5EF4-FFF2-40B4-BE49-F238E27FC236}">
                  <a16:creationId xmlns="" xmlns:a16="http://schemas.microsoft.com/office/drawing/2014/main" id="{164463A3-578B-48B8-BD9A-C15A865E586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2736700"/>
                </p:ext>
              </p:extLst>
            </p:nvPr>
          </p:nvGraphicFramePr>
          <p:xfrm>
            <a:off x="7686149" y="4978265"/>
            <a:ext cx="1890444" cy="450601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72765">
                    <a:extLst>
                      <a:ext uri="{9D8B030D-6E8A-4147-A177-3AD203B41FA5}">
                        <a16:colId xmlns="" xmlns:a16="http://schemas.microsoft.com/office/drawing/2014/main" val="3768775537"/>
                      </a:ext>
                    </a:extLst>
                  </a:gridCol>
                  <a:gridCol w="933370">
                    <a:extLst>
                      <a:ext uri="{9D8B030D-6E8A-4147-A177-3AD203B41FA5}">
                        <a16:colId xmlns="" xmlns:a16="http://schemas.microsoft.com/office/drawing/2014/main" val="2350243101"/>
                      </a:ext>
                    </a:extLst>
                  </a:gridCol>
                </a:tblGrid>
                <a:tr h="450602">
                  <a:tc>
                    <a:txBody>
                      <a:bodyPr/>
                      <a:lstStyle/>
                      <a:p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 anchorCtr="1">
                      <a:solidFill>
                        <a:srgbClr val="7030A0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E\B</a:t>
                        </a:r>
                        <a:r>
                          <a:rPr lang="en-US" dirty="0">
                            <a:solidFill>
                              <a:schemeClr val="bg1"/>
                            </a:solidFill>
                            <a:sym typeface="Wingdings" panose="05000000000000000000" pitchFamily="2" charset="2"/>
                          </a:rPr>
                          <a:t></a:t>
                        </a:r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E</a:t>
                        </a:r>
                      </a:p>
                    </a:txBody>
                    <a:tcPr anchor="ctr" anchorCtr="1">
                      <a:solidFill>
                        <a:schemeClr val="tx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234554747"/>
                    </a:ext>
                  </a:extLst>
                </a:tr>
              </a:tbl>
            </a:graphicData>
          </a:graphic>
        </p:graphicFrame>
        <p:graphicFrame>
          <p:nvGraphicFramePr>
            <p:cNvPr id="53" name="Content Placeholder 9">
              <a:extLst>
                <a:ext uri="{FF2B5EF4-FFF2-40B4-BE49-F238E27FC236}">
                  <a16:creationId xmlns="" xmlns:a16="http://schemas.microsoft.com/office/drawing/2014/main" id="{3D594144-38A1-4EDE-A182-B49F96AA9F76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7753935" y="5020686"/>
            <a:ext cx="665330" cy="36575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81353">
                    <a:extLst>
                      <a:ext uri="{9D8B030D-6E8A-4147-A177-3AD203B41FA5}">
                        <a16:colId xmlns="" xmlns:a16="http://schemas.microsoft.com/office/drawing/2014/main" val="3768775537"/>
                      </a:ext>
                    </a:extLst>
                  </a:gridCol>
                  <a:gridCol w="319111">
                    <a:extLst>
                      <a:ext uri="{9D8B030D-6E8A-4147-A177-3AD203B41FA5}">
                        <a16:colId xmlns="" xmlns:a16="http://schemas.microsoft.com/office/drawing/2014/main" val="2350243101"/>
                      </a:ext>
                    </a:extLst>
                  </a:gridCol>
                </a:tblGrid>
                <a:tr h="278679">
                  <a:tc>
                    <a:txBody>
                      <a:bodyPr/>
                      <a:lstStyle/>
                      <a:p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>
                      <a:solidFill>
                        <a:srgbClr val="7030A0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F</a:t>
                        </a:r>
                      </a:p>
                    </a:txBody>
                    <a:tcPr>
                      <a:solidFill>
                        <a:schemeClr val="tx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234554747"/>
                    </a:ext>
                  </a:extLst>
                </a:tr>
              </a:tbl>
            </a:graphicData>
          </a:graphic>
        </p:graphicFrame>
      </p:grp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2223D8-619C-4960-AF7B-57D6B3FE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26B-4047-42E4-9CB4-A71FA49F6A05}" type="slidenum">
              <a:rPr lang="en-US" smtClean="0"/>
              <a:t>14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168ECE4A-1915-4274-8834-52ADE1AB6B9B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 flipV="1">
            <a:off x="2277187" y="1987417"/>
            <a:ext cx="836650" cy="145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B9B6035-1C52-49E0-96D2-F587C99F3903}"/>
              </a:ext>
            </a:extLst>
          </p:cNvPr>
          <p:cNvCxnSpPr>
            <a:cxnSpLocks/>
            <a:stCxn id="67" idx="6"/>
            <a:endCxn id="71" idx="3"/>
          </p:cNvCxnSpPr>
          <p:nvPr/>
        </p:nvCxnSpPr>
        <p:spPr>
          <a:xfrm flipV="1">
            <a:off x="4250475" y="3407712"/>
            <a:ext cx="3795022" cy="270154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55BF4E92-B1C6-4F7B-BF59-D129DFC9C4E8}"/>
              </a:ext>
            </a:extLst>
          </p:cNvPr>
          <p:cNvCxnSpPr>
            <a:cxnSpLocks/>
            <a:stCxn id="47" idx="4"/>
            <a:endCxn id="67" idx="2"/>
          </p:cNvCxnSpPr>
          <p:nvPr/>
        </p:nvCxnSpPr>
        <p:spPr>
          <a:xfrm>
            <a:off x="587950" y="3916471"/>
            <a:ext cx="2767131" cy="2192786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D6F675E7-6001-4413-BA76-A442433F4AAE}"/>
              </a:ext>
            </a:extLst>
          </p:cNvPr>
          <p:cNvCxnSpPr>
            <a:cxnSpLocks/>
            <a:stCxn id="71" idx="2"/>
            <a:endCxn id="63" idx="6"/>
          </p:cNvCxnSpPr>
          <p:nvPr/>
        </p:nvCxnSpPr>
        <p:spPr>
          <a:xfrm flipH="1">
            <a:off x="6198110" y="3084423"/>
            <a:ext cx="1704706" cy="6217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0DA4D19E-5B65-4FCD-BA5E-40ACDACE60ED}"/>
              </a:ext>
            </a:extLst>
          </p:cNvPr>
          <p:cNvCxnSpPr>
            <a:cxnSpLocks/>
            <a:stCxn id="55" idx="6"/>
            <a:endCxn id="63" idx="3"/>
          </p:cNvCxnSpPr>
          <p:nvPr/>
        </p:nvCxnSpPr>
        <p:spPr>
          <a:xfrm flipV="1">
            <a:off x="4229376" y="3469887"/>
            <a:ext cx="1137130" cy="1134123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10E4E23E-FB4C-4F0F-9BD8-D9509CEE97B3}"/>
              </a:ext>
            </a:extLst>
          </p:cNvPr>
          <p:cNvCxnSpPr>
            <a:cxnSpLocks/>
            <a:stCxn id="55" idx="2"/>
            <a:endCxn id="47" idx="6"/>
          </p:cNvCxnSpPr>
          <p:nvPr/>
        </p:nvCxnSpPr>
        <p:spPr>
          <a:xfrm flipH="1" flipV="1">
            <a:off x="1039716" y="3459271"/>
            <a:ext cx="2294266" cy="1144739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lg" len="lg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E7B2857A-426B-49A2-AF48-3CEFC5C94069}"/>
              </a:ext>
            </a:extLst>
          </p:cNvPr>
          <p:cNvCxnSpPr>
            <a:cxnSpLocks/>
            <a:stCxn id="47" idx="7"/>
            <a:endCxn id="51" idx="3"/>
          </p:cNvCxnSpPr>
          <p:nvPr/>
        </p:nvCxnSpPr>
        <p:spPr>
          <a:xfrm flipV="1">
            <a:off x="907397" y="2312161"/>
            <a:ext cx="606211" cy="823821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32">
            <a:extLst>
              <a:ext uri="{FF2B5EF4-FFF2-40B4-BE49-F238E27FC236}">
                <a16:creationId xmlns="" xmlns:a16="http://schemas.microsoft.com/office/drawing/2014/main" id="{CF9A4068-6D01-480A-917A-335403A3FA49}"/>
              </a:ext>
            </a:extLst>
          </p:cNvPr>
          <p:cNvSpPr txBox="1"/>
          <p:nvPr/>
        </p:nvSpPr>
        <p:spPr>
          <a:xfrm>
            <a:off x="950965" y="2187179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32">
            <a:extLst>
              <a:ext uri="{FF2B5EF4-FFF2-40B4-BE49-F238E27FC236}">
                <a16:creationId xmlns="" xmlns:a16="http://schemas.microsoft.com/office/drawing/2014/main" id="{21237F8D-273D-445D-BCAD-5DE5845663C4}"/>
              </a:ext>
            </a:extLst>
          </p:cNvPr>
          <p:cNvSpPr txBox="1"/>
          <p:nvPr/>
        </p:nvSpPr>
        <p:spPr>
          <a:xfrm>
            <a:off x="2494988" y="1630315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32">
            <a:extLst>
              <a:ext uri="{FF2B5EF4-FFF2-40B4-BE49-F238E27FC236}">
                <a16:creationId xmlns="" xmlns:a16="http://schemas.microsoft.com/office/drawing/2014/main" id="{7CE4AECA-B2F6-40C1-A02F-E49892ECC05D}"/>
              </a:ext>
            </a:extLst>
          </p:cNvPr>
          <p:cNvSpPr txBox="1"/>
          <p:nvPr/>
        </p:nvSpPr>
        <p:spPr>
          <a:xfrm>
            <a:off x="4474400" y="1946686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</a:t>
            </a:r>
          </a:p>
        </p:txBody>
      </p:sp>
      <p:sp>
        <p:nvSpPr>
          <p:cNvPr id="25" name="TextBox 32">
            <a:extLst>
              <a:ext uri="{FF2B5EF4-FFF2-40B4-BE49-F238E27FC236}">
                <a16:creationId xmlns="" xmlns:a16="http://schemas.microsoft.com/office/drawing/2014/main" id="{87522778-1394-40F6-B554-60725B6CB46D}"/>
              </a:ext>
            </a:extLst>
          </p:cNvPr>
          <p:cNvSpPr txBox="1"/>
          <p:nvPr/>
        </p:nvSpPr>
        <p:spPr>
          <a:xfrm>
            <a:off x="6791741" y="2753968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</a:t>
            </a:r>
          </a:p>
        </p:txBody>
      </p:sp>
      <p:sp>
        <p:nvSpPr>
          <p:cNvPr id="26" name="TextBox 32">
            <a:extLst>
              <a:ext uri="{FF2B5EF4-FFF2-40B4-BE49-F238E27FC236}">
                <a16:creationId xmlns="" xmlns:a16="http://schemas.microsoft.com/office/drawing/2014/main" id="{FDE9ABBA-C680-4FE5-8B8A-668F93B0E5EC}"/>
              </a:ext>
            </a:extLst>
          </p:cNvPr>
          <p:cNvSpPr txBox="1"/>
          <p:nvPr/>
        </p:nvSpPr>
        <p:spPr>
          <a:xfrm>
            <a:off x="6025261" y="4703009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sp>
        <p:nvSpPr>
          <p:cNvPr id="27" name="TextBox 32">
            <a:extLst>
              <a:ext uri="{FF2B5EF4-FFF2-40B4-BE49-F238E27FC236}">
                <a16:creationId xmlns="" xmlns:a16="http://schemas.microsoft.com/office/drawing/2014/main" id="{B95DBD4E-87B7-4334-B7D0-1B70E086D7FD}"/>
              </a:ext>
            </a:extLst>
          </p:cNvPr>
          <p:cNvSpPr txBox="1"/>
          <p:nvPr/>
        </p:nvSpPr>
        <p:spPr>
          <a:xfrm>
            <a:off x="4600683" y="3968737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32">
            <a:extLst>
              <a:ext uri="{FF2B5EF4-FFF2-40B4-BE49-F238E27FC236}">
                <a16:creationId xmlns="" xmlns:a16="http://schemas.microsoft.com/office/drawing/2014/main" id="{CD10C079-D77C-4664-B9C8-2BA28B36781C}"/>
              </a:ext>
            </a:extLst>
          </p:cNvPr>
          <p:cNvSpPr txBox="1"/>
          <p:nvPr/>
        </p:nvSpPr>
        <p:spPr>
          <a:xfrm>
            <a:off x="1740632" y="3996301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</a:t>
            </a:r>
          </a:p>
        </p:txBody>
      </p:sp>
      <p:sp>
        <p:nvSpPr>
          <p:cNvPr id="29" name="TextBox 32">
            <a:extLst>
              <a:ext uri="{FF2B5EF4-FFF2-40B4-BE49-F238E27FC236}">
                <a16:creationId xmlns="" xmlns:a16="http://schemas.microsoft.com/office/drawing/2014/main" id="{829B29B5-5556-4743-BCEB-CCA46CEC6E7B}"/>
              </a:ext>
            </a:extLst>
          </p:cNvPr>
          <p:cNvSpPr txBox="1"/>
          <p:nvPr/>
        </p:nvSpPr>
        <p:spPr>
          <a:xfrm>
            <a:off x="1517861" y="4987301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2E246491-1EB1-4D7A-B50B-92FFD7A456A2}"/>
              </a:ext>
            </a:extLst>
          </p:cNvPr>
          <p:cNvSpPr/>
          <p:nvPr/>
        </p:nvSpPr>
        <p:spPr>
          <a:xfrm>
            <a:off x="136183" y="3002071"/>
            <a:ext cx="903533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2CFC08D6-6D0F-4B73-B6A9-02F34D0C3544}"/>
              </a:ext>
            </a:extLst>
          </p:cNvPr>
          <p:cNvSpPr/>
          <p:nvPr/>
        </p:nvSpPr>
        <p:spPr>
          <a:xfrm>
            <a:off x="1382599" y="1531672"/>
            <a:ext cx="894588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0FF16897-E0D8-4FA4-908C-AEFE0C33BFFE}"/>
              </a:ext>
            </a:extLst>
          </p:cNvPr>
          <p:cNvSpPr/>
          <p:nvPr/>
        </p:nvSpPr>
        <p:spPr>
          <a:xfrm>
            <a:off x="1842613" y="1516924"/>
            <a:ext cx="3571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281916C1-6AFF-4DDB-9EC2-58ECD3AD9A73}"/>
              </a:ext>
            </a:extLst>
          </p:cNvPr>
          <p:cNvSpPr/>
          <p:nvPr/>
        </p:nvSpPr>
        <p:spPr>
          <a:xfrm>
            <a:off x="3333982" y="4146810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DBCBA8C3-1099-4641-82D2-E8282BD25086}"/>
              </a:ext>
            </a:extLst>
          </p:cNvPr>
          <p:cNvSpPr/>
          <p:nvPr/>
        </p:nvSpPr>
        <p:spPr>
          <a:xfrm>
            <a:off x="3792559" y="4100413"/>
            <a:ext cx="3347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1BE837C8-A518-43A7-8493-1CDC6FB6CF64}"/>
              </a:ext>
            </a:extLst>
          </p:cNvPr>
          <p:cNvSpPr>
            <a:spLocks/>
          </p:cNvSpPr>
          <p:nvPr/>
        </p:nvSpPr>
        <p:spPr>
          <a:xfrm>
            <a:off x="3113837" y="1530217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205E953D-7E85-4B56-961D-A1A9F20BC7F5}"/>
              </a:ext>
            </a:extLst>
          </p:cNvPr>
          <p:cNvSpPr/>
          <p:nvPr/>
        </p:nvSpPr>
        <p:spPr>
          <a:xfrm>
            <a:off x="3581396" y="1519906"/>
            <a:ext cx="3347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B470DBD0-86DE-4E7C-9AFD-0F6BDBD05C93}"/>
              </a:ext>
            </a:extLst>
          </p:cNvPr>
          <p:cNvSpPr/>
          <p:nvPr/>
        </p:nvSpPr>
        <p:spPr>
          <a:xfrm>
            <a:off x="5223825" y="2689398"/>
            <a:ext cx="974285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C2912D15-E76E-4BE3-BED4-103FD012C473}"/>
              </a:ext>
            </a:extLst>
          </p:cNvPr>
          <p:cNvSpPr/>
          <p:nvPr/>
        </p:nvSpPr>
        <p:spPr>
          <a:xfrm>
            <a:off x="5762655" y="2679087"/>
            <a:ext cx="325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EE02045B-F074-4B2D-B7E5-94B49D802DA3}"/>
              </a:ext>
            </a:extLst>
          </p:cNvPr>
          <p:cNvSpPr/>
          <p:nvPr/>
        </p:nvSpPr>
        <p:spPr>
          <a:xfrm>
            <a:off x="3355081" y="5652057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6C49E90E-6DF1-4CB8-AE65-3C871A2F265E}"/>
              </a:ext>
            </a:extLst>
          </p:cNvPr>
          <p:cNvSpPr/>
          <p:nvPr/>
        </p:nvSpPr>
        <p:spPr>
          <a:xfrm>
            <a:off x="3771516" y="5641744"/>
            <a:ext cx="325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A7C3EB42-B790-4A6E-85B8-6AF43CE71070}"/>
              </a:ext>
            </a:extLst>
          </p:cNvPr>
          <p:cNvSpPr/>
          <p:nvPr/>
        </p:nvSpPr>
        <p:spPr>
          <a:xfrm>
            <a:off x="7902816" y="2627223"/>
            <a:ext cx="974285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3" name="Oval 92">
            <a:extLst>
              <a:ext uri="{FF2B5EF4-FFF2-40B4-BE49-F238E27FC236}">
                <a16:creationId xmlns="" xmlns:a16="http://schemas.microsoft.com/office/drawing/2014/main" id="{5FE9C97F-B2D8-4C6F-A7D9-5E528FC1F85C}"/>
              </a:ext>
            </a:extLst>
          </p:cNvPr>
          <p:cNvSpPr/>
          <p:nvPr/>
        </p:nvSpPr>
        <p:spPr>
          <a:xfrm>
            <a:off x="7832860" y="2535783"/>
            <a:ext cx="1107519" cy="1099902"/>
          </a:xfrm>
          <a:prstGeom prst="ellipse">
            <a:avLst/>
          </a:prstGeom>
          <a:noFill/>
          <a:ln w="63500" cmpd="thinThick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Title 1">
            <a:extLst>
              <a:ext uri="{FF2B5EF4-FFF2-40B4-BE49-F238E27FC236}">
                <a16:creationId xmlns="" xmlns:a16="http://schemas.microsoft.com/office/drawing/2014/main" id="{86AC6443-701B-41C8-BB32-E2F6D8B5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406" y="47775"/>
            <a:ext cx="6795189" cy="828219"/>
          </a:xfrm>
        </p:spPr>
        <p:txBody>
          <a:bodyPr>
            <a:normAutofit/>
          </a:bodyPr>
          <a:lstStyle/>
          <a:p>
            <a:r>
              <a:rPr lang="en-US" dirty="0"/>
              <a:t>Not-</a:t>
            </a:r>
            <a:r>
              <a:rPr lang="en-US" dirty="0" smtClean="0"/>
              <a:t>Via</a:t>
            </a:r>
            <a:r>
              <a:rPr lang="en-US" dirty="0"/>
              <a:t> </a:t>
            </a:r>
            <a:r>
              <a:rPr lang="en-US" dirty="0" smtClean="0"/>
              <a:t>Addressing</a:t>
            </a:r>
            <a:endParaRPr lang="en-US" dirty="0"/>
          </a:p>
        </p:txBody>
      </p:sp>
      <p:graphicFrame>
        <p:nvGraphicFramePr>
          <p:cNvPr id="45" name="Content Placeholder 9">
            <a:extLst>
              <a:ext uri="{FF2B5EF4-FFF2-40B4-BE49-F238E27FC236}">
                <a16:creationId xmlns="" xmlns:a16="http://schemas.microsoft.com/office/drawing/2014/main" id="{40FF18E3-9A12-4D69-A113-29EB5340C77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19453" y="1119721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64BD8631-C957-4EB7-9704-E85F4331F4FC}"/>
              </a:ext>
            </a:extLst>
          </p:cNvPr>
          <p:cNvCxnSpPr>
            <a:cxnSpLocks/>
          </p:cNvCxnSpPr>
          <p:nvPr/>
        </p:nvCxnSpPr>
        <p:spPr>
          <a:xfrm>
            <a:off x="4027872" y="2059015"/>
            <a:ext cx="1338634" cy="764294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7FE34853-91F0-4B1E-A653-58B6117C7FB5}"/>
              </a:ext>
            </a:extLst>
          </p:cNvPr>
          <p:cNvSpPr/>
          <p:nvPr/>
        </p:nvSpPr>
        <p:spPr>
          <a:xfrm>
            <a:off x="508385" y="2979308"/>
            <a:ext cx="35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X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74" name="Content Placeholder 9">
            <a:extLst>
              <a:ext uri="{FF2B5EF4-FFF2-40B4-BE49-F238E27FC236}">
                <a16:creationId xmlns="" xmlns:a16="http://schemas.microsoft.com/office/drawing/2014/main" id="{3A64C38D-68F7-4C1F-84F4-FF619079CEE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12183" y="2101192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cxnSp>
        <p:nvCxnSpPr>
          <p:cNvPr id="82" name="Straight Arrow Connector 81">
            <a:extLst>
              <a:ext uri="{FF2B5EF4-FFF2-40B4-BE49-F238E27FC236}">
                <a16:creationId xmlns="" xmlns:a16="http://schemas.microsoft.com/office/drawing/2014/main" id="{6DB179B1-8B84-411D-A685-F73290BB3D67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 flipV="1">
            <a:off x="2277187" y="1987417"/>
            <a:ext cx="836650" cy="1455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83" name="Content Placeholder 9">
            <a:extLst>
              <a:ext uri="{FF2B5EF4-FFF2-40B4-BE49-F238E27FC236}">
                <a16:creationId xmlns="" xmlns:a16="http://schemas.microsoft.com/office/drawing/2014/main" id="{63C442CB-5CA1-4BF7-9937-0ACCAC52C7B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194173" y="1105825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86" name="Content Placeholder 9">
            <a:extLst>
              <a:ext uri="{FF2B5EF4-FFF2-40B4-BE49-F238E27FC236}">
                <a16:creationId xmlns="" xmlns:a16="http://schemas.microsoft.com/office/drawing/2014/main" id="{2C4BADA6-B090-4DF8-B188-79E54974715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19453" y="1104533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A1C008D3-AE0C-466F-83C6-D0805516EC41}"/>
              </a:ext>
            </a:extLst>
          </p:cNvPr>
          <p:cNvGrpSpPr/>
          <p:nvPr/>
        </p:nvGrpSpPr>
        <p:grpSpPr>
          <a:xfrm>
            <a:off x="859562" y="1029985"/>
            <a:ext cx="1706135" cy="450602"/>
            <a:chOff x="7686149" y="4978265"/>
            <a:chExt cx="1890444" cy="450601"/>
          </a:xfrm>
        </p:grpSpPr>
        <p:graphicFrame>
          <p:nvGraphicFramePr>
            <p:cNvPr id="58" name="Content Placeholder 9">
              <a:extLst>
                <a:ext uri="{FF2B5EF4-FFF2-40B4-BE49-F238E27FC236}">
                  <a16:creationId xmlns="" xmlns:a16="http://schemas.microsoft.com/office/drawing/2014/main" id="{FA4511EA-7CD9-4853-96D1-545573BF186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2736700"/>
                </p:ext>
              </p:extLst>
            </p:nvPr>
          </p:nvGraphicFramePr>
          <p:xfrm>
            <a:off x="7686149" y="4978265"/>
            <a:ext cx="1890444" cy="450601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72765">
                    <a:extLst>
                      <a:ext uri="{9D8B030D-6E8A-4147-A177-3AD203B41FA5}">
                        <a16:colId xmlns="" xmlns:a16="http://schemas.microsoft.com/office/drawing/2014/main" val="3768775537"/>
                      </a:ext>
                    </a:extLst>
                  </a:gridCol>
                  <a:gridCol w="933370">
                    <a:extLst>
                      <a:ext uri="{9D8B030D-6E8A-4147-A177-3AD203B41FA5}">
                        <a16:colId xmlns="" xmlns:a16="http://schemas.microsoft.com/office/drawing/2014/main" val="2350243101"/>
                      </a:ext>
                    </a:extLst>
                  </a:gridCol>
                </a:tblGrid>
                <a:tr h="450602">
                  <a:tc>
                    <a:txBody>
                      <a:bodyPr/>
                      <a:lstStyle/>
                      <a:p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 anchorCtr="1">
                      <a:solidFill>
                        <a:srgbClr val="7030A0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E\B</a:t>
                        </a:r>
                        <a:r>
                          <a:rPr lang="en-US" dirty="0">
                            <a:solidFill>
                              <a:schemeClr val="bg1"/>
                            </a:solidFill>
                            <a:sym typeface="Wingdings" panose="05000000000000000000" pitchFamily="2" charset="2"/>
                          </a:rPr>
                          <a:t></a:t>
                        </a:r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E</a:t>
                        </a:r>
                      </a:p>
                    </a:txBody>
                    <a:tcPr anchor="ctr" anchorCtr="1">
                      <a:solidFill>
                        <a:schemeClr val="tx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234554747"/>
                    </a:ext>
                  </a:extLst>
                </a:tr>
              </a:tbl>
            </a:graphicData>
          </a:graphic>
        </p:graphicFrame>
        <p:graphicFrame>
          <p:nvGraphicFramePr>
            <p:cNvPr id="61" name="Content Placeholder 9">
              <a:extLst>
                <a:ext uri="{FF2B5EF4-FFF2-40B4-BE49-F238E27FC236}">
                  <a16:creationId xmlns="" xmlns:a16="http://schemas.microsoft.com/office/drawing/2014/main" id="{3B3A0AD3-8D88-449C-BC9B-804E378B877F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7753935" y="5020686"/>
            <a:ext cx="665330" cy="36575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81353">
                    <a:extLst>
                      <a:ext uri="{9D8B030D-6E8A-4147-A177-3AD203B41FA5}">
                        <a16:colId xmlns="" xmlns:a16="http://schemas.microsoft.com/office/drawing/2014/main" val="3768775537"/>
                      </a:ext>
                    </a:extLst>
                  </a:gridCol>
                  <a:gridCol w="319111">
                    <a:extLst>
                      <a:ext uri="{9D8B030D-6E8A-4147-A177-3AD203B41FA5}">
                        <a16:colId xmlns="" xmlns:a16="http://schemas.microsoft.com/office/drawing/2014/main" val="2350243101"/>
                      </a:ext>
                    </a:extLst>
                  </a:gridCol>
                </a:tblGrid>
                <a:tr h="278679">
                  <a:tc>
                    <a:txBody>
                      <a:bodyPr/>
                      <a:lstStyle/>
                      <a:p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>
                      <a:solidFill>
                        <a:srgbClr val="7030A0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F</a:t>
                        </a:r>
                      </a:p>
                    </a:txBody>
                    <a:tcPr>
                      <a:solidFill>
                        <a:schemeClr val="tx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234554747"/>
                    </a:ext>
                  </a:extLst>
                </a:tr>
              </a:tbl>
            </a:graphicData>
          </a:graphic>
        </p:graphicFrame>
      </p:grp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92750D11-9A26-4602-BA38-7932E69C5858}"/>
              </a:ext>
            </a:extLst>
          </p:cNvPr>
          <p:cNvGrpSpPr/>
          <p:nvPr/>
        </p:nvGrpSpPr>
        <p:grpSpPr>
          <a:xfrm>
            <a:off x="2949710" y="3657153"/>
            <a:ext cx="1706135" cy="450602"/>
            <a:chOff x="7686149" y="4978265"/>
            <a:chExt cx="1890444" cy="450601"/>
          </a:xfrm>
        </p:grpSpPr>
        <p:graphicFrame>
          <p:nvGraphicFramePr>
            <p:cNvPr id="79" name="Content Placeholder 9">
              <a:extLst>
                <a:ext uri="{FF2B5EF4-FFF2-40B4-BE49-F238E27FC236}">
                  <a16:creationId xmlns="" xmlns:a16="http://schemas.microsoft.com/office/drawing/2014/main" id="{62E654E7-52A1-4916-A8FA-03DCBA1199C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2736700"/>
                </p:ext>
              </p:extLst>
            </p:nvPr>
          </p:nvGraphicFramePr>
          <p:xfrm>
            <a:off x="7686149" y="4978265"/>
            <a:ext cx="1890444" cy="450601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72765">
                    <a:extLst>
                      <a:ext uri="{9D8B030D-6E8A-4147-A177-3AD203B41FA5}">
                        <a16:colId xmlns="" xmlns:a16="http://schemas.microsoft.com/office/drawing/2014/main" val="3768775537"/>
                      </a:ext>
                    </a:extLst>
                  </a:gridCol>
                  <a:gridCol w="933370">
                    <a:extLst>
                      <a:ext uri="{9D8B030D-6E8A-4147-A177-3AD203B41FA5}">
                        <a16:colId xmlns="" xmlns:a16="http://schemas.microsoft.com/office/drawing/2014/main" val="2350243101"/>
                      </a:ext>
                    </a:extLst>
                  </a:gridCol>
                </a:tblGrid>
                <a:tr h="450602">
                  <a:tc>
                    <a:txBody>
                      <a:bodyPr/>
                      <a:lstStyle/>
                      <a:p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 anchorCtr="1">
                      <a:solidFill>
                        <a:srgbClr val="7030A0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E\B</a:t>
                        </a:r>
                        <a:r>
                          <a:rPr lang="en-US" dirty="0">
                            <a:solidFill>
                              <a:schemeClr val="bg1"/>
                            </a:solidFill>
                            <a:sym typeface="Wingdings" panose="05000000000000000000" pitchFamily="2" charset="2"/>
                          </a:rPr>
                          <a:t></a:t>
                        </a:r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E</a:t>
                        </a:r>
                      </a:p>
                    </a:txBody>
                    <a:tcPr anchor="ctr" anchorCtr="1">
                      <a:solidFill>
                        <a:schemeClr val="tx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234554747"/>
                    </a:ext>
                  </a:extLst>
                </a:tr>
              </a:tbl>
            </a:graphicData>
          </a:graphic>
        </p:graphicFrame>
        <p:graphicFrame>
          <p:nvGraphicFramePr>
            <p:cNvPr id="80" name="Content Placeholder 9">
              <a:extLst>
                <a:ext uri="{FF2B5EF4-FFF2-40B4-BE49-F238E27FC236}">
                  <a16:creationId xmlns="" xmlns:a16="http://schemas.microsoft.com/office/drawing/2014/main" id="{40435099-5378-40E8-9664-93BD2D0369C1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7753935" y="5020686"/>
            <a:ext cx="665330" cy="36575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81353">
                    <a:extLst>
                      <a:ext uri="{9D8B030D-6E8A-4147-A177-3AD203B41FA5}">
                        <a16:colId xmlns="" xmlns:a16="http://schemas.microsoft.com/office/drawing/2014/main" val="3768775537"/>
                      </a:ext>
                    </a:extLst>
                  </a:gridCol>
                  <a:gridCol w="319111">
                    <a:extLst>
                      <a:ext uri="{9D8B030D-6E8A-4147-A177-3AD203B41FA5}">
                        <a16:colId xmlns="" xmlns:a16="http://schemas.microsoft.com/office/drawing/2014/main" val="2350243101"/>
                      </a:ext>
                    </a:extLst>
                  </a:gridCol>
                </a:tblGrid>
                <a:tr h="278679">
                  <a:tc>
                    <a:txBody>
                      <a:bodyPr/>
                      <a:lstStyle/>
                      <a:p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>
                      <a:solidFill>
                        <a:srgbClr val="7030A0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F</a:t>
                        </a:r>
                      </a:p>
                    </a:txBody>
                    <a:tcPr>
                      <a:solidFill>
                        <a:schemeClr val="tx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234554747"/>
                    </a:ext>
                  </a:extLst>
                </a:tr>
              </a:tbl>
            </a:graphicData>
          </a:graphic>
        </p:graphicFrame>
      </p:grpSp>
      <p:graphicFrame>
        <p:nvGraphicFramePr>
          <p:cNvPr id="88" name="Content Placeholder 9">
            <a:extLst>
              <a:ext uri="{FF2B5EF4-FFF2-40B4-BE49-F238E27FC236}">
                <a16:creationId xmlns="" xmlns:a16="http://schemas.microsoft.com/office/drawing/2014/main" id="{260FE614-19FD-4437-91EA-9D58A9213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216202"/>
              </p:ext>
            </p:extLst>
          </p:nvPr>
        </p:nvGraphicFramePr>
        <p:xfrm>
          <a:off x="5158217" y="2236569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cxnSp>
        <p:nvCxnSpPr>
          <p:cNvPr id="89" name="Straight Arrow Connector 88">
            <a:extLst>
              <a:ext uri="{FF2B5EF4-FFF2-40B4-BE49-F238E27FC236}">
                <a16:creationId xmlns="" xmlns:a16="http://schemas.microsoft.com/office/drawing/2014/main" id="{22EBA0A6-E550-421C-8861-6ACCCF1AC436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 flipV="1">
            <a:off x="2277187" y="1987417"/>
            <a:ext cx="836650" cy="1455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52D276E6-906F-4646-BD7B-6D2B160658D6}"/>
              </a:ext>
            </a:extLst>
          </p:cNvPr>
          <p:cNvCxnSpPr>
            <a:cxnSpLocks/>
            <a:stCxn id="47" idx="7"/>
            <a:endCxn id="51" idx="3"/>
          </p:cNvCxnSpPr>
          <p:nvPr/>
        </p:nvCxnSpPr>
        <p:spPr>
          <a:xfrm flipV="1">
            <a:off x="907397" y="2312161"/>
            <a:ext cx="606211" cy="823821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="" xmlns:a16="http://schemas.microsoft.com/office/drawing/2014/main" id="{82214ECE-624F-4974-8964-F0E6B1B8D243}"/>
              </a:ext>
            </a:extLst>
          </p:cNvPr>
          <p:cNvCxnSpPr>
            <a:cxnSpLocks/>
            <a:stCxn id="55" idx="2"/>
            <a:endCxn id="47" idx="6"/>
          </p:cNvCxnSpPr>
          <p:nvPr/>
        </p:nvCxnSpPr>
        <p:spPr>
          <a:xfrm flipH="1" flipV="1">
            <a:off x="1039716" y="3459271"/>
            <a:ext cx="2294266" cy="1144739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triangle" w="lg" len="lg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="" xmlns:a16="http://schemas.microsoft.com/office/drawing/2014/main" id="{395296E7-125C-4223-B7A8-94B4668B0B29}"/>
              </a:ext>
            </a:extLst>
          </p:cNvPr>
          <p:cNvCxnSpPr>
            <a:cxnSpLocks/>
            <a:stCxn id="55" idx="6"/>
            <a:endCxn id="63" idx="3"/>
          </p:cNvCxnSpPr>
          <p:nvPr/>
        </p:nvCxnSpPr>
        <p:spPr>
          <a:xfrm flipV="1">
            <a:off x="4229376" y="3469887"/>
            <a:ext cx="1137130" cy="1134123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="" xmlns:a16="http://schemas.microsoft.com/office/drawing/2014/main" id="{11060211-D394-4E95-A088-3836DBEA7279}"/>
              </a:ext>
            </a:extLst>
          </p:cNvPr>
          <p:cNvCxnSpPr>
            <a:cxnSpLocks/>
            <a:stCxn id="71" idx="2"/>
            <a:endCxn id="63" idx="6"/>
          </p:cNvCxnSpPr>
          <p:nvPr/>
        </p:nvCxnSpPr>
        <p:spPr>
          <a:xfrm flipH="1">
            <a:off x="6198110" y="3084423"/>
            <a:ext cx="1704706" cy="62175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6B3C256F-55E1-49E5-97AC-83C967800402}"/>
              </a:ext>
            </a:extLst>
          </p:cNvPr>
          <p:cNvGrpSpPr/>
          <p:nvPr/>
        </p:nvGrpSpPr>
        <p:grpSpPr>
          <a:xfrm>
            <a:off x="97897" y="2535783"/>
            <a:ext cx="1706135" cy="450602"/>
            <a:chOff x="7686149" y="4978265"/>
            <a:chExt cx="1890444" cy="450601"/>
          </a:xfrm>
        </p:grpSpPr>
        <p:graphicFrame>
          <p:nvGraphicFramePr>
            <p:cNvPr id="66" name="Content Placeholder 9">
              <a:extLst>
                <a:ext uri="{FF2B5EF4-FFF2-40B4-BE49-F238E27FC236}">
                  <a16:creationId xmlns="" xmlns:a16="http://schemas.microsoft.com/office/drawing/2014/main" id="{9244893C-81E9-4FEC-82DD-8955C351D5B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2736700"/>
                </p:ext>
              </p:extLst>
            </p:nvPr>
          </p:nvGraphicFramePr>
          <p:xfrm>
            <a:off x="7686149" y="4978265"/>
            <a:ext cx="1890444" cy="450601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72765">
                    <a:extLst>
                      <a:ext uri="{9D8B030D-6E8A-4147-A177-3AD203B41FA5}">
                        <a16:colId xmlns="" xmlns:a16="http://schemas.microsoft.com/office/drawing/2014/main" val="3768775537"/>
                      </a:ext>
                    </a:extLst>
                  </a:gridCol>
                  <a:gridCol w="933370">
                    <a:extLst>
                      <a:ext uri="{9D8B030D-6E8A-4147-A177-3AD203B41FA5}">
                        <a16:colId xmlns="" xmlns:a16="http://schemas.microsoft.com/office/drawing/2014/main" val="2350243101"/>
                      </a:ext>
                    </a:extLst>
                  </a:gridCol>
                </a:tblGrid>
                <a:tr h="450602">
                  <a:tc>
                    <a:txBody>
                      <a:bodyPr/>
                      <a:lstStyle/>
                      <a:p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 anchorCtr="1">
                      <a:solidFill>
                        <a:srgbClr val="7030A0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E\B</a:t>
                        </a:r>
                        <a:r>
                          <a:rPr lang="en-US" dirty="0">
                            <a:solidFill>
                              <a:schemeClr val="bg1"/>
                            </a:solidFill>
                            <a:sym typeface="Wingdings" panose="05000000000000000000" pitchFamily="2" charset="2"/>
                          </a:rPr>
                          <a:t></a:t>
                        </a:r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E</a:t>
                        </a:r>
                      </a:p>
                    </a:txBody>
                    <a:tcPr anchor="ctr" anchorCtr="1">
                      <a:solidFill>
                        <a:schemeClr val="tx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234554747"/>
                    </a:ext>
                  </a:extLst>
                </a:tr>
              </a:tbl>
            </a:graphicData>
          </a:graphic>
        </p:graphicFrame>
        <p:graphicFrame>
          <p:nvGraphicFramePr>
            <p:cNvPr id="77" name="Content Placeholder 9">
              <a:extLst>
                <a:ext uri="{FF2B5EF4-FFF2-40B4-BE49-F238E27FC236}">
                  <a16:creationId xmlns="" xmlns:a16="http://schemas.microsoft.com/office/drawing/2014/main" id="{4AC5B37B-94E5-4D2D-A875-B5BFA0742995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7753935" y="5020686"/>
            <a:ext cx="665330" cy="36575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81353">
                    <a:extLst>
                      <a:ext uri="{9D8B030D-6E8A-4147-A177-3AD203B41FA5}">
                        <a16:colId xmlns="" xmlns:a16="http://schemas.microsoft.com/office/drawing/2014/main" val="3768775537"/>
                      </a:ext>
                    </a:extLst>
                  </a:gridCol>
                  <a:gridCol w="319111">
                    <a:extLst>
                      <a:ext uri="{9D8B030D-6E8A-4147-A177-3AD203B41FA5}">
                        <a16:colId xmlns="" xmlns:a16="http://schemas.microsoft.com/office/drawing/2014/main" val="2350243101"/>
                      </a:ext>
                    </a:extLst>
                  </a:gridCol>
                </a:tblGrid>
                <a:tr h="278679">
                  <a:tc>
                    <a:txBody>
                      <a:bodyPr/>
                      <a:lstStyle/>
                      <a:p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>
                      <a:solidFill>
                        <a:srgbClr val="7030A0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F</a:t>
                        </a:r>
                      </a:p>
                    </a:txBody>
                    <a:tcPr>
                      <a:solidFill>
                        <a:schemeClr val="tx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234554747"/>
                    </a:ext>
                  </a:extLst>
                </a:tr>
              </a:tbl>
            </a:graphicData>
          </a:graphic>
        </p:graphicFrame>
      </p:grpSp>
      <p:sp>
        <p:nvSpPr>
          <p:cNvPr id="3" name="Multiply 2"/>
          <p:cNvSpPr/>
          <p:nvPr/>
        </p:nvSpPr>
        <p:spPr>
          <a:xfrm rot="1800000">
            <a:off x="4299607" y="2059198"/>
            <a:ext cx="731520" cy="731520"/>
          </a:xfrm>
          <a:prstGeom prst="mathMultiply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  <a:effectLst>
            <a:outerShdw blurRad="40000" dist="23000" dir="5400000" sx="20000" sy="2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Unplanned link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6868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Network failures happen fairly frequently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Faulty interfaces, router crashes, fiber cuts</a:t>
            </a:r>
          </a:p>
          <a:p>
            <a:pPr>
              <a:lnSpc>
                <a:spcPct val="110000"/>
              </a:lnSpc>
            </a:pPr>
            <a:endParaRPr lang="en-US" sz="900" dirty="0"/>
          </a:p>
          <a:p>
            <a:pPr>
              <a:lnSpc>
                <a:spcPct val="110000"/>
              </a:lnSpc>
            </a:pPr>
            <a:r>
              <a:rPr lang="en-US" dirty="0"/>
              <a:t>Increased expectation from the Internet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Need to provide high availability despite failures</a:t>
            </a:r>
          </a:p>
          <a:p>
            <a:pPr>
              <a:lnSpc>
                <a:spcPct val="110000"/>
              </a:lnSpc>
            </a:pPr>
            <a:endParaRPr lang="en-US" sz="900" dirty="0"/>
          </a:p>
          <a:p>
            <a:pPr>
              <a:lnSpc>
                <a:spcPct val="110000"/>
              </a:lnSpc>
            </a:pPr>
            <a:r>
              <a:rPr lang="en-US" dirty="0"/>
              <a:t>IP fast reroute mechanisms for protection</a:t>
            </a:r>
            <a:endParaRPr lang="en-US" sz="800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Not-Via </a:t>
            </a:r>
            <a:r>
              <a:rPr lang="en-US" dirty="0"/>
              <a:t>Addressing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Encapsulation/</a:t>
            </a:r>
            <a:r>
              <a:rPr lang="en-US" dirty="0" err="1"/>
              <a:t>decapsulation</a:t>
            </a:r>
            <a:r>
              <a:rPr lang="en-US" dirty="0"/>
              <a:t> of IP datagrams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Failure inference based fast </a:t>
            </a:r>
            <a:r>
              <a:rPr lang="en-US" dirty="0" smtClean="0"/>
              <a:t>reroute (FIFR)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No modifications to the IP </a:t>
            </a:r>
            <a:r>
              <a:rPr lang="en-US" dirty="0" smtClean="0"/>
              <a:t>datagram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9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2223D8-619C-4960-AF7B-57D6B3FE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26B-4047-42E4-9CB4-A71FA49F6A05}" type="slidenum">
              <a:rPr lang="en-US" smtClean="0"/>
              <a:t>16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168ECE4A-1915-4274-8834-52ADE1AB6B9B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 flipV="1">
            <a:off x="2277187" y="1987417"/>
            <a:ext cx="836650" cy="145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B9B6035-1C52-49E0-96D2-F587C99F3903}"/>
              </a:ext>
            </a:extLst>
          </p:cNvPr>
          <p:cNvCxnSpPr>
            <a:cxnSpLocks/>
            <a:stCxn id="67" idx="6"/>
            <a:endCxn id="71" idx="3"/>
          </p:cNvCxnSpPr>
          <p:nvPr/>
        </p:nvCxnSpPr>
        <p:spPr>
          <a:xfrm flipV="1">
            <a:off x="4250475" y="3407712"/>
            <a:ext cx="3795022" cy="270154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55BF4E92-B1C6-4F7B-BF59-D129DFC9C4E8}"/>
              </a:ext>
            </a:extLst>
          </p:cNvPr>
          <p:cNvCxnSpPr>
            <a:cxnSpLocks/>
            <a:stCxn id="47" idx="4"/>
            <a:endCxn id="67" idx="2"/>
          </p:cNvCxnSpPr>
          <p:nvPr/>
        </p:nvCxnSpPr>
        <p:spPr>
          <a:xfrm>
            <a:off x="587950" y="3916471"/>
            <a:ext cx="2767131" cy="2192786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D6F675E7-6001-4413-BA76-A442433F4AAE}"/>
              </a:ext>
            </a:extLst>
          </p:cNvPr>
          <p:cNvCxnSpPr>
            <a:cxnSpLocks/>
            <a:stCxn id="71" idx="2"/>
            <a:endCxn id="63" idx="6"/>
          </p:cNvCxnSpPr>
          <p:nvPr/>
        </p:nvCxnSpPr>
        <p:spPr>
          <a:xfrm flipH="1">
            <a:off x="6198110" y="3084423"/>
            <a:ext cx="1704706" cy="6217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0DA4D19E-5B65-4FCD-BA5E-40ACDACE60ED}"/>
              </a:ext>
            </a:extLst>
          </p:cNvPr>
          <p:cNvCxnSpPr>
            <a:cxnSpLocks/>
            <a:stCxn id="55" idx="6"/>
            <a:endCxn id="63" idx="3"/>
          </p:cNvCxnSpPr>
          <p:nvPr/>
        </p:nvCxnSpPr>
        <p:spPr>
          <a:xfrm flipV="1">
            <a:off x="4229376" y="3469887"/>
            <a:ext cx="1137130" cy="1134123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10E4E23E-FB4C-4F0F-9BD8-D9509CEE97B3}"/>
              </a:ext>
            </a:extLst>
          </p:cNvPr>
          <p:cNvCxnSpPr>
            <a:cxnSpLocks/>
            <a:stCxn id="55" idx="2"/>
            <a:endCxn id="47" idx="6"/>
          </p:cNvCxnSpPr>
          <p:nvPr/>
        </p:nvCxnSpPr>
        <p:spPr>
          <a:xfrm flipH="1" flipV="1">
            <a:off x="1039716" y="3459271"/>
            <a:ext cx="2294266" cy="1144739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lg" len="lg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E7B2857A-426B-49A2-AF48-3CEFC5C94069}"/>
              </a:ext>
            </a:extLst>
          </p:cNvPr>
          <p:cNvCxnSpPr>
            <a:cxnSpLocks/>
            <a:stCxn id="47" idx="7"/>
            <a:endCxn id="51" idx="3"/>
          </p:cNvCxnSpPr>
          <p:nvPr/>
        </p:nvCxnSpPr>
        <p:spPr>
          <a:xfrm flipV="1">
            <a:off x="907397" y="2312161"/>
            <a:ext cx="606211" cy="823821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32">
            <a:extLst>
              <a:ext uri="{FF2B5EF4-FFF2-40B4-BE49-F238E27FC236}">
                <a16:creationId xmlns="" xmlns:a16="http://schemas.microsoft.com/office/drawing/2014/main" id="{CF9A4068-6D01-480A-917A-335403A3FA49}"/>
              </a:ext>
            </a:extLst>
          </p:cNvPr>
          <p:cNvSpPr txBox="1"/>
          <p:nvPr/>
        </p:nvSpPr>
        <p:spPr>
          <a:xfrm>
            <a:off x="950965" y="2187179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32">
            <a:extLst>
              <a:ext uri="{FF2B5EF4-FFF2-40B4-BE49-F238E27FC236}">
                <a16:creationId xmlns="" xmlns:a16="http://schemas.microsoft.com/office/drawing/2014/main" id="{21237F8D-273D-445D-BCAD-5DE5845663C4}"/>
              </a:ext>
            </a:extLst>
          </p:cNvPr>
          <p:cNvSpPr txBox="1"/>
          <p:nvPr/>
        </p:nvSpPr>
        <p:spPr>
          <a:xfrm>
            <a:off x="2494988" y="1630315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32">
            <a:extLst>
              <a:ext uri="{FF2B5EF4-FFF2-40B4-BE49-F238E27FC236}">
                <a16:creationId xmlns="" xmlns:a16="http://schemas.microsoft.com/office/drawing/2014/main" id="{7CE4AECA-B2F6-40C1-A02F-E49892ECC05D}"/>
              </a:ext>
            </a:extLst>
          </p:cNvPr>
          <p:cNvSpPr txBox="1"/>
          <p:nvPr/>
        </p:nvSpPr>
        <p:spPr>
          <a:xfrm>
            <a:off x="4499150" y="1952236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</a:t>
            </a:r>
          </a:p>
        </p:txBody>
      </p:sp>
      <p:sp>
        <p:nvSpPr>
          <p:cNvPr id="25" name="TextBox 32">
            <a:extLst>
              <a:ext uri="{FF2B5EF4-FFF2-40B4-BE49-F238E27FC236}">
                <a16:creationId xmlns="" xmlns:a16="http://schemas.microsoft.com/office/drawing/2014/main" id="{87522778-1394-40F6-B554-60725B6CB46D}"/>
              </a:ext>
            </a:extLst>
          </p:cNvPr>
          <p:cNvSpPr txBox="1"/>
          <p:nvPr/>
        </p:nvSpPr>
        <p:spPr>
          <a:xfrm>
            <a:off x="6791741" y="2753968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</a:t>
            </a:r>
          </a:p>
        </p:txBody>
      </p:sp>
      <p:sp>
        <p:nvSpPr>
          <p:cNvPr id="26" name="TextBox 32">
            <a:extLst>
              <a:ext uri="{FF2B5EF4-FFF2-40B4-BE49-F238E27FC236}">
                <a16:creationId xmlns="" xmlns:a16="http://schemas.microsoft.com/office/drawing/2014/main" id="{FDE9ABBA-C680-4FE5-8B8A-668F93B0E5EC}"/>
              </a:ext>
            </a:extLst>
          </p:cNvPr>
          <p:cNvSpPr txBox="1"/>
          <p:nvPr/>
        </p:nvSpPr>
        <p:spPr>
          <a:xfrm>
            <a:off x="6025261" y="4703009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sp>
        <p:nvSpPr>
          <p:cNvPr id="27" name="TextBox 32">
            <a:extLst>
              <a:ext uri="{FF2B5EF4-FFF2-40B4-BE49-F238E27FC236}">
                <a16:creationId xmlns="" xmlns:a16="http://schemas.microsoft.com/office/drawing/2014/main" id="{B95DBD4E-87B7-4334-B7D0-1B70E086D7FD}"/>
              </a:ext>
            </a:extLst>
          </p:cNvPr>
          <p:cNvSpPr txBox="1"/>
          <p:nvPr/>
        </p:nvSpPr>
        <p:spPr>
          <a:xfrm>
            <a:off x="4600683" y="3968737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32">
            <a:extLst>
              <a:ext uri="{FF2B5EF4-FFF2-40B4-BE49-F238E27FC236}">
                <a16:creationId xmlns="" xmlns:a16="http://schemas.microsoft.com/office/drawing/2014/main" id="{CD10C079-D77C-4664-B9C8-2BA28B36781C}"/>
              </a:ext>
            </a:extLst>
          </p:cNvPr>
          <p:cNvSpPr txBox="1"/>
          <p:nvPr/>
        </p:nvSpPr>
        <p:spPr>
          <a:xfrm>
            <a:off x="1740632" y="3996301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</a:t>
            </a:r>
          </a:p>
        </p:txBody>
      </p:sp>
      <p:sp>
        <p:nvSpPr>
          <p:cNvPr id="29" name="TextBox 32">
            <a:extLst>
              <a:ext uri="{FF2B5EF4-FFF2-40B4-BE49-F238E27FC236}">
                <a16:creationId xmlns="" xmlns:a16="http://schemas.microsoft.com/office/drawing/2014/main" id="{829B29B5-5556-4743-BCEB-CCA46CEC6E7B}"/>
              </a:ext>
            </a:extLst>
          </p:cNvPr>
          <p:cNvSpPr txBox="1"/>
          <p:nvPr/>
        </p:nvSpPr>
        <p:spPr>
          <a:xfrm>
            <a:off x="1517861" y="4987301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2E246491-1EB1-4D7A-B50B-92FFD7A456A2}"/>
              </a:ext>
            </a:extLst>
          </p:cNvPr>
          <p:cNvSpPr/>
          <p:nvPr/>
        </p:nvSpPr>
        <p:spPr>
          <a:xfrm>
            <a:off x="136183" y="3002071"/>
            <a:ext cx="903533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2CFC08D6-6D0F-4B73-B6A9-02F34D0C3544}"/>
              </a:ext>
            </a:extLst>
          </p:cNvPr>
          <p:cNvSpPr/>
          <p:nvPr/>
        </p:nvSpPr>
        <p:spPr>
          <a:xfrm>
            <a:off x="1382599" y="1531672"/>
            <a:ext cx="894588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0FF16897-E0D8-4FA4-908C-AEFE0C33BFFE}"/>
              </a:ext>
            </a:extLst>
          </p:cNvPr>
          <p:cNvSpPr/>
          <p:nvPr/>
        </p:nvSpPr>
        <p:spPr>
          <a:xfrm>
            <a:off x="1842613" y="1516924"/>
            <a:ext cx="3571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281916C1-6AFF-4DDB-9EC2-58ECD3AD9A73}"/>
              </a:ext>
            </a:extLst>
          </p:cNvPr>
          <p:cNvSpPr/>
          <p:nvPr/>
        </p:nvSpPr>
        <p:spPr>
          <a:xfrm>
            <a:off x="3333982" y="4146810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DBCBA8C3-1099-4641-82D2-E8282BD25086}"/>
              </a:ext>
            </a:extLst>
          </p:cNvPr>
          <p:cNvSpPr/>
          <p:nvPr/>
        </p:nvSpPr>
        <p:spPr>
          <a:xfrm>
            <a:off x="3792559" y="4100413"/>
            <a:ext cx="3347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1BE837C8-A518-43A7-8493-1CDC6FB6CF64}"/>
              </a:ext>
            </a:extLst>
          </p:cNvPr>
          <p:cNvSpPr>
            <a:spLocks/>
          </p:cNvSpPr>
          <p:nvPr/>
        </p:nvSpPr>
        <p:spPr>
          <a:xfrm>
            <a:off x="3113837" y="1530217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205E953D-7E85-4B56-961D-A1A9F20BC7F5}"/>
              </a:ext>
            </a:extLst>
          </p:cNvPr>
          <p:cNvSpPr/>
          <p:nvPr/>
        </p:nvSpPr>
        <p:spPr>
          <a:xfrm>
            <a:off x="3581396" y="1519906"/>
            <a:ext cx="3347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B470DBD0-86DE-4E7C-9AFD-0F6BDBD05C93}"/>
              </a:ext>
            </a:extLst>
          </p:cNvPr>
          <p:cNvSpPr/>
          <p:nvPr/>
        </p:nvSpPr>
        <p:spPr>
          <a:xfrm>
            <a:off x="5223825" y="2689398"/>
            <a:ext cx="974285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C2912D15-E76E-4BE3-BED4-103FD012C473}"/>
              </a:ext>
            </a:extLst>
          </p:cNvPr>
          <p:cNvSpPr/>
          <p:nvPr/>
        </p:nvSpPr>
        <p:spPr>
          <a:xfrm>
            <a:off x="5762655" y="2679087"/>
            <a:ext cx="325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EE02045B-F074-4B2D-B7E5-94B49D802DA3}"/>
              </a:ext>
            </a:extLst>
          </p:cNvPr>
          <p:cNvSpPr/>
          <p:nvPr/>
        </p:nvSpPr>
        <p:spPr>
          <a:xfrm>
            <a:off x="3355081" y="5652057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6C49E90E-6DF1-4CB8-AE65-3C871A2F265E}"/>
              </a:ext>
            </a:extLst>
          </p:cNvPr>
          <p:cNvSpPr/>
          <p:nvPr/>
        </p:nvSpPr>
        <p:spPr>
          <a:xfrm>
            <a:off x="3771516" y="5641744"/>
            <a:ext cx="325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A7C3EB42-B790-4A6E-85B8-6AF43CE71070}"/>
              </a:ext>
            </a:extLst>
          </p:cNvPr>
          <p:cNvSpPr/>
          <p:nvPr/>
        </p:nvSpPr>
        <p:spPr>
          <a:xfrm>
            <a:off x="7902816" y="2627223"/>
            <a:ext cx="974285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3" name="Oval 92">
            <a:extLst>
              <a:ext uri="{FF2B5EF4-FFF2-40B4-BE49-F238E27FC236}">
                <a16:creationId xmlns="" xmlns:a16="http://schemas.microsoft.com/office/drawing/2014/main" id="{5FE9C97F-B2D8-4C6F-A7D9-5E528FC1F85C}"/>
              </a:ext>
            </a:extLst>
          </p:cNvPr>
          <p:cNvSpPr/>
          <p:nvPr/>
        </p:nvSpPr>
        <p:spPr>
          <a:xfrm>
            <a:off x="7832860" y="2535783"/>
            <a:ext cx="1107519" cy="1099902"/>
          </a:xfrm>
          <a:prstGeom prst="ellipse">
            <a:avLst/>
          </a:prstGeom>
          <a:noFill/>
          <a:ln w="63500" cmpd="thinThick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Title 1">
            <a:extLst>
              <a:ext uri="{FF2B5EF4-FFF2-40B4-BE49-F238E27FC236}">
                <a16:creationId xmlns="" xmlns:a16="http://schemas.microsoft.com/office/drawing/2014/main" id="{86AC6443-701B-41C8-BB32-E2F6D8B5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775"/>
            <a:ext cx="9144000" cy="828219"/>
          </a:xfrm>
        </p:spPr>
        <p:txBody>
          <a:bodyPr>
            <a:normAutofit/>
          </a:bodyPr>
          <a:lstStyle/>
          <a:p>
            <a:r>
              <a:rPr lang="en-US" dirty="0"/>
              <a:t>Failure inference based fast reroute</a:t>
            </a:r>
          </a:p>
        </p:txBody>
      </p:sp>
      <p:graphicFrame>
        <p:nvGraphicFramePr>
          <p:cNvPr id="45" name="Content Placeholder 9">
            <a:extLst>
              <a:ext uri="{FF2B5EF4-FFF2-40B4-BE49-F238E27FC236}">
                <a16:creationId xmlns="" xmlns:a16="http://schemas.microsoft.com/office/drawing/2014/main" id="{40FF18E3-9A12-4D69-A113-29EB5340C7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341109"/>
              </p:ext>
            </p:extLst>
          </p:nvPr>
        </p:nvGraphicFramePr>
        <p:xfrm>
          <a:off x="1419453" y="1119721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46" name="Content Placeholder 9">
            <a:extLst>
              <a:ext uri="{FF2B5EF4-FFF2-40B4-BE49-F238E27FC236}">
                <a16:creationId xmlns="" xmlns:a16="http://schemas.microsoft.com/office/drawing/2014/main" id="{30C115DB-7E18-42DF-92AA-238B291393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802160"/>
              </p:ext>
            </p:extLst>
          </p:nvPr>
        </p:nvGraphicFramePr>
        <p:xfrm>
          <a:off x="60762" y="2597719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64BD8631-C957-4EB7-9704-E85F4331F4FC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027872" y="2059015"/>
            <a:ext cx="1338634" cy="764294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F7F9A637-F9B8-40EF-B968-AC1FE2721014}"/>
              </a:ext>
            </a:extLst>
          </p:cNvPr>
          <p:cNvCxnSpPr>
            <a:cxnSpLocks/>
            <a:stCxn id="47" idx="7"/>
            <a:endCxn id="51" idx="3"/>
          </p:cNvCxnSpPr>
          <p:nvPr/>
        </p:nvCxnSpPr>
        <p:spPr>
          <a:xfrm flipV="1">
            <a:off x="907397" y="2312161"/>
            <a:ext cx="606211" cy="823821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7FE34853-91F0-4B1E-A653-58B6117C7FB5}"/>
              </a:ext>
            </a:extLst>
          </p:cNvPr>
          <p:cNvSpPr/>
          <p:nvPr/>
        </p:nvSpPr>
        <p:spPr>
          <a:xfrm>
            <a:off x="508385" y="2979308"/>
            <a:ext cx="35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X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4BC2B9AA-7C78-4A84-8016-95923BBB4A2C}"/>
              </a:ext>
            </a:extLst>
          </p:cNvPr>
          <p:cNvSpPr/>
          <p:nvPr/>
        </p:nvSpPr>
        <p:spPr>
          <a:xfrm>
            <a:off x="2216807" y="1455368"/>
            <a:ext cx="29993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D510335D-9F64-4053-80E6-B295C5EA0C43}"/>
              </a:ext>
            </a:extLst>
          </p:cNvPr>
          <p:cNvSpPr/>
          <p:nvPr/>
        </p:nvSpPr>
        <p:spPr>
          <a:xfrm>
            <a:off x="676463" y="2501872"/>
            <a:ext cx="29993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64A0CCE9-473F-4E9F-B2CF-3138E5295FE3}"/>
              </a:ext>
            </a:extLst>
          </p:cNvPr>
          <p:cNvSpPr/>
          <p:nvPr/>
        </p:nvSpPr>
        <p:spPr>
          <a:xfrm>
            <a:off x="3956617" y="1552679"/>
            <a:ext cx="29993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73" name="Content Placeholder 9">
            <a:extLst>
              <a:ext uri="{FF2B5EF4-FFF2-40B4-BE49-F238E27FC236}">
                <a16:creationId xmlns="" xmlns:a16="http://schemas.microsoft.com/office/drawing/2014/main" id="{DBE3A3D2-25D3-4C45-97D8-D4CF875DA8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943457"/>
              </p:ext>
            </p:extLst>
          </p:nvPr>
        </p:nvGraphicFramePr>
        <p:xfrm>
          <a:off x="3366435" y="5227848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74" name="Content Placeholder 9">
            <a:extLst>
              <a:ext uri="{FF2B5EF4-FFF2-40B4-BE49-F238E27FC236}">
                <a16:creationId xmlns="" xmlns:a16="http://schemas.microsoft.com/office/drawing/2014/main" id="{3A64C38D-68F7-4C1F-84F4-FF619079CE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389224"/>
              </p:ext>
            </p:extLst>
          </p:nvPr>
        </p:nvGraphicFramePr>
        <p:xfrm>
          <a:off x="8012183" y="2101192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9FCCF06E-EBE9-436C-8A98-A2ECA3C1B133}"/>
              </a:ext>
            </a:extLst>
          </p:cNvPr>
          <p:cNvCxnSpPr>
            <a:cxnSpLocks/>
            <a:stCxn id="47" idx="4"/>
            <a:endCxn id="67" idx="2"/>
          </p:cNvCxnSpPr>
          <p:nvPr/>
        </p:nvCxnSpPr>
        <p:spPr>
          <a:xfrm>
            <a:off x="587950" y="3916471"/>
            <a:ext cx="2767131" cy="2192786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78416B23-B69A-4029-A84C-F109F0E2CFF6}"/>
              </a:ext>
            </a:extLst>
          </p:cNvPr>
          <p:cNvCxnSpPr>
            <a:cxnSpLocks/>
            <a:stCxn id="67" idx="6"/>
            <a:endCxn id="93" idx="3"/>
          </p:cNvCxnSpPr>
          <p:nvPr/>
        </p:nvCxnSpPr>
        <p:spPr>
          <a:xfrm flipV="1">
            <a:off x="4250475" y="3474608"/>
            <a:ext cx="3744577" cy="2634649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="" xmlns:a16="http://schemas.microsoft.com/office/drawing/2014/main" id="{6DB179B1-8B84-411D-A685-F73290BB3D67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 flipV="1">
            <a:off x="2277187" y="1987417"/>
            <a:ext cx="836650" cy="1455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83" name="Content Placeholder 9">
            <a:extLst>
              <a:ext uri="{FF2B5EF4-FFF2-40B4-BE49-F238E27FC236}">
                <a16:creationId xmlns="" xmlns:a16="http://schemas.microsoft.com/office/drawing/2014/main" id="{63C442CB-5CA1-4BF7-9937-0ACCAC52C7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73055"/>
              </p:ext>
            </p:extLst>
          </p:nvPr>
        </p:nvGraphicFramePr>
        <p:xfrm>
          <a:off x="3194173" y="1105825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cxnSp>
        <p:nvCxnSpPr>
          <p:cNvPr id="84" name="Straight Arrow Connector 83">
            <a:extLst>
              <a:ext uri="{FF2B5EF4-FFF2-40B4-BE49-F238E27FC236}">
                <a16:creationId xmlns="" xmlns:a16="http://schemas.microsoft.com/office/drawing/2014/main" id="{9F34726D-C50E-41EC-83E2-C0A7FC316A07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 flipV="1">
            <a:off x="2277187" y="1987417"/>
            <a:ext cx="836650" cy="1455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86" name="Content Placeholder 9">
            <a:extLst>
              <a:ext uri="{FF2B5EF4-FFF2-40B4-BE49-F238E27FC236}">
                <a16:creationId xmlns="" xmlns:a16="http://schemas.microsoft.com/office/drawing/2014/main" id="{2C4BADA6-B090-4DF8-B188-79E5497471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251165"/>
              </p:ext>
            </p:extLst>
          </p:nvPr>
        </p:nvGraphicFramePr>
        <p:xfrm>
          <a:off x="1419453" y="1104533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sp>
        <p:nvSpPr>
          <p:cNvPr id="48" name="Multiply 47"/>
          <p:cNvSpPr/>
          <p:nvPr/>
        </p:nvSpPr>
        <p:spPr>
          <a:xfrm rot="1800000">
            <a:off x="4299607" y="2059198"/>
            <a:ext cx="731520" cy="731520"/>
          </a:xfrm>
          <a:prstGeom prst="mathMultiply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  <a:effectLst>
            <a:outerShdw blurRad="40000" dist="23000" dir="5400000" sx="20000" sy="2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9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2" grpId="0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</a:t>
            </a:r>
            <a:r>
              <a:rPr lang="en-US" dirty="0" err="1"/>
              <a:t>reconvergence</a:t>
            </a:r>
            <a:r>
              <a:rPr lang="en-US" dirty="0"/>
              <a:t> + fast reroute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Local reroute is fast but paths are suboptimal</a:t>
            </a:r>
          </a:p>
          <a:p>
            <a:pPr lvl="1"/>
            <a:r>
              <a:rPr lang="en-US" dirty="0" smtClean="0">
                <a:sym typeface="Wingdings"/>
              </a:rPr>
              <a:t>Need to trigger convergence for optimal routing</a:t>
            </a:r>
          </a:p>
          <a:p>
            <a:pPr lvl="1"/>
            <a:endParaRPr lang="en-US" sz="900" dirty="0" smtClean="0"/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Continuous loop-free forwarding</a:t>
            </a:r>
            <a:endParaRPr lang="en-US" dirty="0"/>
          </a:p>
          <a:p>
            <a:pPr lvl="1"/>
            <a:r>
              <a:rPr lang="en-US" dirty="0"/>
              <a:t>Minimal convergence delay</a:t>
            </a:r>
          </a:p>
          <a:p>
            <a:pPr lvl="1"/>
            <a:r>
              <a:rPr lang="en-US" dirty="0"/>
              <a:t>No changes to the IP datagram</a:t>
            </a:r>
          </a:p>
          <a:p>
            <a:pPr lvl="1"/>
            <a:r>
              <a:rPr lang="en-US" dirty="0"/>
              <a:t>No changes to the routing protocol</a:t>
            </a:r>
          </a:p>
          <a:p>
            <a:pPr lvl="1"/>
            <a:endParaRPr lang="en-US" sz="900" dirty="0"/>
          </a:p>
          <a:p>
            <a:r>
              <a:rPr lang="en-US" dirty="0"/>
              <a:t>Proposal</a:t>
            </a:r>
          </a:p>
          <a:p>
            <a:pPr lvl="1"/>
            <a:r>
              <a:rPr lang="en-US" dirty="0"/>
              <a:t>FIFR with progressive metric </a:t>
            </a:r>
            <a:r>
              <a:rPr lang="en-US" dirty="0" smtClean="0"/>
              <a:t>increments (FIFR++)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85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="" xmlns:a16="http://schemas.microsoft.com/office/drawing/2014/main" id="{0FD654C0-C7DA-47BE-9535-1D16A715AD34}"/>
              </a:ext>
            </a:extLst>
          </p:cNvPr>
          <p:cNvSpPr/>
          <p:nvPr/>
        </p:nvSpPr>
        <p:spPr>
          <a:xfrm>
            <a:off x="1388944" y="1548381"/>
            <a:ext cx="894588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2223D8-619C-4960-AF7B-57D6B3FE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26B-4047-42E4-9CB4-A71FA49F6A05}" type="slidenum">
              <a:rPr lang="en-US" smtClean="0"/>
              <a:t>18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168ECE4A-1915-4274-8834-52ADE1AB6B9B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 flipV="1">
            <a:off x="2277187" y="1987417"/>
            <a:ext cx="836650" cy="145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B9B6035-1C52-49E0-96D2-F587C99F3903}"/>
              </a:ext>
            </a:extLst>
          </p:cNvPr>
          <p:cNvCxnSpPr>
            <a:cxnSpLocks/>
            <a:stCxn id="67" idx="6"/>
            <a:endCxn id="71" idx="3"/>
          </p:cNvCxnSpPr>
          <p:nvPr/>
        </p:nvCxnSpPr>
        <p:spPr>
          <a:xfrm flipV="1">
            <a:off x="4250475" y="3407712"/>
            <a:ext cx="3795022" cy="270154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55BF4E92-B1C6-4F7B-BF59-D129DFC9C4E8}"/>
              </a:ext>
            </a:extLst>
          </p:cNvPr>
          <p:cNvCxnSpPr>
            <a:cxnSpLocks/>
            <a:stCxn id="47" idx="4"/>
            <a:endCxn id="67" idx="2"/>
          </p:cNvCxnSpPr>
          <p:nvPr/>
        </p:nvCxnSpPr>
        <p:spPr>
          <a:xfrm>
            <a:off x="557353" y="3930272"/>
            <a:ext cx="2797728" cy="217898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D6F675E7-6001-4413-BA76-A442433F4AAE}"/>
              </a:ext>
            </a:extLst>
          </p:cNvPr>
          <p:cNvCxnSpPr>
            <a:cxnSpLocks/>
            <a:stCxn id="71" idx="2"/>
            <a:endCxn id="63" idx="6"/>
          </p:cNvCxnSpPr>
          <p:nvPr/>
        </p:nvCxnSpPr>
        <p:spPr>
          <a:xfrm flipH="1">
            <a:off x="6198110" y="3084423"/>
            <a:ext cx="1704706" cy="6217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0DA4D19E-5B65-4FCD-BA5E-40ACDACE60ED}"/>
              </a:ext>
            </a:extLst>
          </p:cNvPr>
          <p:cNvCxnSpPr>
            <a:cxnSpLocks/>
            <a:stCxn id="55" idx="6"/>
            <a:endCxn id="63" idx="3"/>
          </p:cNvCxnSpPr>
          <p:nvPr/>
        </p:nvCxnSpPr>
        <p:spPr>
          <a:xfrm flipV="1">
            <a:off x="4229376" y="3469887"/>
            <a:ext cx="1137130" cy="1134123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10E4E23E-FB4C-4F0F-9BD8-D9509CEE97B3}"/>
              </a:ext>
            </a:extLst>
          </p:cNvPr>
          <p:cNvCxnSpPr>
            <a:cxnSpLocks/>
            <a:stCxn id="55" idx="2"/>
            <a:endCxn id="47" idx="6"/>
          </p:cNvCxnSpPr>
          <p:nvPr/>
        </p:nvCxnSpPr>
        <p:spPr>
          <a:xfrm flipH="1" flipV="1">
            <a:off x="1009119" y="3473072"/>
            <a:ext cx="2324863" cy="1130938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lg" len="lg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E7B2857A-426B-49A2-AF48-3CEFC5C94069}"/>
              </a:ext>
            </a:extLst>
          </p:cNvPr>
          <p:cNvCxnSpPr>
            <a:cxnSpLocks/>
            <a:stCxn id="47" idx="7"/>
            <a:endCxn id="51" idx="3"/>
          </p:cNvCxnSpPr>
          <p:nvPr/>
        </p:nvCxnSpPr>
        <p:spPr>
          <a:xfrm flipV="1">
            <a:off x="876800" y="2312161"/>
            <a:ext cx="636808" cy="837622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32">
            <a:extLst>
              <a:ext uri="{FF2B5EF4-FFF2-40B4-BE49-F238E27FC236}">
                <a16:creationId xmlns="" xmlns:a16="http://schemas.microsoft.com/office/drawing/2014/main" id="{CF9A4068-6D01-480A-917A-335403A3FA49}"/>
              </a:ext>
            </a:extLst>
          </p:cNvPr>
          <p:cNvSpPr txBox="1"/>
          <p:nvPr/>
        </p:nvSpPr>
        <p:spPr>
          <a:xfrm>
            <a:off x="950965" y="2187179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32">
            <a:extLst>
              <a:ext uri="{FF2B5EF4-FFF2-40B4-BE49-F238E27FC236}">
                <a16:creationId xmlns="" xmlns:a16="http://schemas.microsoft.com/office/drawing/2014/main" id="{21237F8D-273D-445D-BCAD-5DE5845663C4}"/>
              </a:ext>
            </a:extLst>
          </p:cNvPr>
          <p:cNvSpPr txBox="1"/>
          <p:nvPr/>
        </p:nvSpPr>
        <p:spPr>
          <a:xfrm>
            <a:off x="2494988" y="1630315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32">
            <a:extLst>
              <a:ext uri="{FF2B5EF4-FFF2-40B4-BE49-F238E27FC236}">
                <a16:creationId xmlns="" xmlns:a16="http://schemas.microsoft.com/office/drawing/2014/main" id="{7CE4AECA-B2F6-40C1-A02F-E49892ECC05D}"/>
              </a:ext>
            </a:extLst>
          </p:cNvPr>
          <p:cNvSpPr txBox="1"/>
          <p:nvPr/>
        </p:nvSpPr>
        <p:spPr>
          <a:xfrm>
            <a:off x="4464925" y="1978534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</a:t>
            </a:r>
          </a:p>
        </p:txBody>
      </p:sp>
      <p:sp>
        <p:nvSpPr>
          <p:cNvPr id="25" name="TextBox 32">
            <a:extLst>
              <a:ext uri="{FF2B5EF4-FFF2-40B4-BE49-F238E27FC236}">
                <a16:creationId xmlns="" xmlns:a16="http://schemas.microsoft.com/office/drawing/2014/main" id="{87522778-1394-40F6-B554-60725B6CB46D}"/>
              </a:ext>
            </a:extLst>
          </p:cNvPr>
          <p:cNvSpPr txBox="1"/>
          <p:nvPr/>
        </p:nvSpPr>
        <p:spPr>
          <a:xfrm>
            <a:off x="6791741" y="2753968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</a:t>
            </a:r>
          </a:p>
        </p:txBody>
      </p:sp>
      <p:sp>
        <p:nvSpPr>
          <p:cNvPr id="26" name="TextBox 32">
            <a:extLst>
              <a:ext uri="{FF2B5EF4-FFF2-40B4-BE49-F238E27FC236}">
                <a16:creationId xmlns="" xmlns:a16="http://schemas.microsoft.com/office/drawing/2014/main" id="{FDE9ABBA-C680-4FE5-8B8A-668F93B0E5EC}"/>
              </a:ext>
            </a:extLst>
          </p:cNvPr>
          <p:cNvSpPr txBox="1"/>
          <p:nvPr/>
        </p:nvSpPr>
        <p:spPr>
          <a:xfrm>
            <a:off x="6025261" y="4703009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sp>
        <p:nvSpPr>
          <p:cNvPr id="27" name="TextBox 32">
            <a:extLst>
              <a:ext uri="{FF2B5EF4-FFF2-40B4-BE49-F238E27FC236}">
                <a16:creationId xmlns="" xmlns:a16="http://schemas.microsoft.com/office/drawing/2014/main" id="{B95DBD4E-87B7-4334-B7D0-1B70E086D7FD}"/>
              </a:ext>
            </a:extLst>
          </p:cNvPr>
          <p:cNvSpPr txBox="1"/>
          <p:nvPr/>
        </p:nvSpPr>
        <p:spPr>
          <a:xfrm>
            <a:off x="4600683" y="3968737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32">
            <a:extLst>
              <a:ext uri="{FF2B5EF4-FFF2-40B4-BE49-F238E27FC236}">
                <a16:creationId xmlns="" xmlns:a16="http://schemas.microsoft.com/office/drawing/2014/main" id="{CD10C079-D77C-4664-B9C8-2BA28B36781C}"/>
              </a:ext>
            </a:extLst>
          </p:cNvPr>
          <p:cNvSpPr txBox="1"/>
          <p:nvPr/>
        </p:nvSpPr>
        <p:spPr>
          <a:xfrm>
            <a:off x="1740632" y="3996301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</a:t>
            </a:r>
          </a:p>
        </p:txBody>
      </p:sp>
      <p:sp>
        <p:nvSpPr>
          <p:cNvPr id="29" name="TextBox 32">
            <a:extLst>
              <a:ext uri="{FF2B5EF4-FFF2-40B4-BE49-F238E27FC236}">
                <a16:creationId xmlns="" xmlns:a16="http://schemas.microsoft.com/office/drawing/2014/main" id="{829B29B5-5556-4743-BCEB-CCA46CEC6E7B}"/>
              </a:ext>
            </a:extLst>
          </p:cNvPr>
          <p:cNvSpPr txBox="1"/>
          <p:nvPr/>
        </p:nvSpPr>
        <p:spPr>
          <a:xfrm>
            <a:off x="1517861" y="4987301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2E246491-1EB1-4D7A-B50B-92FFD7A456A2}"/>
              </a:ext>
            </a:extLst>
          </p:cNvPr>
          <p:cNvSpPr/>
          <p:nvPr/>
        </p:nvSpPr>
        <p:spPr>
          <a:xfrm>
            <a:off x="105586" y="3015872"/>
            <a:ext cx="903533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2CFC08D6-6D0F-4B73-B6A9-02F34D0C3544}"/>
              </a:ext>
            </a:extLst>
          </p:cNvPr>
          <p:cNvSpPr/>
          <p:nvPr/>
        </p:nvSpPr>
        <p:spPr>
          <a:xfrm>
            <a:off x="1382599" y="1531672"/>
            <a:ext cx="894588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0FF16897-E0D8-4FA4-908C-AEFE0C33BFFE}"/>
              </a:ext>
            </a:extLst>
          </p:cNvPr>
          <p:cNvSpPr/>
          <p:nvPr/>
        </p:nvSpPr>
        <p:spPr>
          <a:xfrm>
            <a:off x="1842613" y="1516924"/>
            <a:ext cx="3571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281916C1-6AFF-4DDB-9EC2-58ECD3AD9A73}"/>
              </a:ext>
            </a:extLst>
          </p:cNvPr>
          <p:cNvSpPr/>
          <p:nvPr/>
        </p:nvSpPr>
        <p:spPr>
          <a:xfrm>
            <a:off x="3333982" y="4146810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DBCBA8C3-1099-4641-82D2-E8282BD25086}"/>
              </a:ext>
            </a:extLst>
          </p:cNvPr>
          <p:cNvSpPr/>
          <p:nvPr/>
        </p:nvSpPr>
        <p:spPr>
          <a:xfrm>
            <a:off x="3792559" y="4100413"/>
            <a:ext cx="3347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1BE837C8-A518-43A7-8493-1CDC6FB6CF64}"/>
              </a:ext>
            </a:extLst>
          </p:cNvPr>
          <p:cNvSpPr>
            <a:spLocks/>
          </p:cNvSpPr>
          <p:nvPr/>
        </p:nvSpPr>
        <p:spPr>
          <a:xfrm>
            <a:off x="3113837" y="1530217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205E953D-7E85-4B56-961D-A1A9F20BC7F5}"/>
              </a:ext>
            </a:extLst>
          </p:cNvPr>
          <p:cNvSpPr/>
          <p:nvPr/>
        </p:nvSpPr>
        <p:spPr>
          <a:xfrm>
            <a:off x="3581396" y="1519906"/>
            <a:ext cx="3347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B470DBD0-86DE-4E7C-9AFD-0F6BDBD05C93}"/>
              </a:ext>
            </a:extLst>
          </p:cNvPr>
          <p:cNvSpPr/>
          <p:nvPr/>
        </p:nvSpPr>
        <p:spPr>
          <a:xfrm>
            <a:off x="5223825" y="2689398"/>
            <a:ext cx="974285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C2912D15-E76E-4BE3-BED4-103FD012C473}"/>
              </a:ext>
            </a:extLst>
          </p:cNvPr>
          <p:cNvSpPr/>
          <p:nvPr/>
        </p:nvSpPr>
        <p:spPr>
          <a:xfrm>
            <a:off x="5762655" y="2679087"/>
            <a:ext cx="325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EE02045B-F074-4B2D-B7E5-94B49D802DA3}"/>
              </a:ext>
            </a:extLst>
          </p:cNvPr>
          <p:cNvSpPr/>
          <p:nvPr/>
        </p:nvSpPr>
        <p:spPr>
          <a:xfrm>
            <a:off x="3355081" y="5652057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6C49E90E-6DF1-4CB8-AE65-3C871A2F265E}"/>
              </a:ext>
            </a:extLst>
          </p:cNvPr>
          <p:cNvSpPr/>
          <p:nvPr/>
        </p:nvSpPr>
        <p:spPr>
          <a:xfrm>
            <a:off x="3771516" y="5641744"/>
            <a:ext cx="325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A7C3EB42-B790-4A6E-85B8-6AF43CE71070}"/>
              </a:ext>
            </a:extLst>
          </p:cNvPr>
          <p:cNvSpPr/>
          <p:nvPr/>
        </p:nvSpPr>
        <p:spPr>
          <a:xfrm>
            <a:off x="7902816" y="2627223"/>
            <a:ext cx="974285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3" name="Oval 92">
            <a:extLst>
              <a:ext uri="{FF2B5EF4-FFF2-40B4-BE49-F238E27FC236}">
                <a16:creationId xmlns="" xmlns:a16="http://schemas.microsoft.com/office/drawing/2014/main" id="{5FE9C97F-B2D8-4C6F-A7D9-5E528FC1F85C}"/>
              </a:ext>
            </a:extLst>
          </p:cNvPr>
          <p:cNvSpPr/>
          <p:nvPr/>
        </p:nvSpPr>
        <p:spPr>
          <a:xfrm>
            <a:off x="7832860" y="2535783"/>
            <a:ext cx="1107519" cy="1099902"/>
          </a:xfrm>
          <a:prstGeom prst="ellipse">
            <a:avLst/>
          </a:prstGeom>
          <a:noFill/>
          <a:ln w="63500" cmpd="thinThick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Title 1">
            <a:extLst>
              <a:ext uri="{FF2B5EF4-FFF2-40B4-BE49-F238E27FC236}">
                <a16:creationId xmlns="" xmlns:a16="http://schemas.microsoft.com/office/drawing/2014/main" id="{86AC6443-701B-41C8-BB32-E2F6D8B5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775"/>
            <a:ext cx="9144000" cy="828219"/>
          </a:xfrm>
        </p:spPr>
        <p:txBody>
          <a:bodyPr>
            <a:normAutofit/>
          </a:bodyPr>
          <a:lstStyle/>
          <a:p>
            <a:r>
              <a:rPr lang="en-US" dirty="0" smtClean="0"/>
              <a:t>FIFR without metric increments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64BD8631-C957-4EB7-9704-E85F4331F4FC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027872" y="2059015"/>
            <a:ext cx="1338634" cy="764294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7FE34853-91F0-4B1E-A653-58B6117C7FB5}"/>
              </a:ext>
            </a:extLst>
          </p:cNvPr>
          <p:cNvSpPr/>
          <p:nvPr/>
        </p:nvSpPr>
        <p:spPr>
          <a:xfrm>
            <a:off x="545470" y="2979308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X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D510335D-9F64-4053-80E6-B295C5EA0C43}"/>
              </a:ext>
            </a:extLst>
          </p:cNvPr>
          <p:cNvSpPr/>
          <p:nvPr/>
        </p:nvSpPr>
        <p:spPr>
          <a:xfrm>
            <a:off x="669117" y="2467091"/>
            <a:ext cx="29993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64A0CCE9-473F-4E9F-B2CF-3138E5295FE3}"/>
              </a:ext>
            </a:extLst>
          </p:cNvPr>
          <p:cNvSpPr/>
          <p:nvPr/>
        </p:nvSpPr>
        <p:spPr>
          <a:xfrm>
            <a:off x="3951482" y="1561517"/>
            <a:ext cx="29993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73" name="Content Placeholder 9">
            <a:extLst>
              <a:ext uri="{FF2B5EF4-FFF2-40B4-BE49-F238E27FC236}">
                <a16:creationId xmlns="" xmlns:a16="http://schemas.microsoft.com/office/drawing/2014/main" id="{DBE3A3D2-25D3-4C45-97D8-D4CF875DA8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134286"/>
              </p:ext>
            </p:extLst>
          </p:nvPr>
        </p:nvGraphicFramePr>
        <p:xfrm>
          <a:off x="1481603" y="1098106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9FCCF06E-EBE9-436C-8A98-A2ECA3C1B133}"/>
              </a:ext>
            </a:extLst>
          </p:cNvPr>
          <p:cNvCxnSpPr>
            <a:cxnSpLocks/>
            <a:stCxn id="47" idx="4"/>
            <a:endCxn id="67" idx="2"/>
          </p:cNvCxnSpPr>
          <p:nvPr/>
        </p:nvCxnSpPr>
        <p:spPr>
          <a:xfrm>
            <a:off x="557353" y="3930272"/>
            <a:ext cx="2797728" cy="2178985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78416B23-B69A-4029-A84C-F109F0E2CFF6}"/>
              </a:ext>
            </a:extLst>
          </p:cNvPr>
          <p:cNvCxnSpPr>
            <a:cxnSpLocks/>
            <a:stCxn id="67" idx="6"/>
            <a:endCxn id="71" idx="3"/>
          </p:cNvCxnSpPr>
          <p:nvPr/>
        </p:nvCxnSpPr>
        <p:spPr>
          <a:xfrm flipV="1">
            <a:off x="4250475" y="3407712"/>
            <a:ext cx="3795022" cy="2701545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4" name="Content Placeholder 9">
            <a:extLst>
              <a:ext uri="{FF2B5EF4-FFF2-40B4-BE49-F238E27FC236}">
                <a16:creationId xmlns="" xmlns:a16="http://schemas.microsoft.com/office/drawing/2014/main" id="{D52DD6ED-0BC7-456E-99E6-72DE27DAED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351349"/>
              </p:ext>
            </p:extLst>
          </p:nvPr>
        </p:nvGraphicFramePr>
        <p:xfrm>
          <a:off x="45256" y="2580723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58" name="Content Placeholder 9">
            <a:extLst>
              <a:ext uri="{FF2B5EF4-FFF2-40B4-BE49-F238E27FC236}">
                <a16:creationId xmlns="" xmlns:a16="http://schemas.microsoft.com/office/drawing/2014/main" id="{24158004-FFAB-4BE3-9186-DBF2ECDCA1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459388"/>
              </p:ext>
            </p:extLst>
          </p:nvPr>
        </p:nvGraphicFramePr>
        <p:xfrm>
          <a:off x="3358521" y="5232957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61" name="Content Placeholder 9">
            <a:extLst>
              <a:ext uri="{FF2B5EF4-FFF2-40B4-BE49-F238E27FC236}">
                <a16:creationId xmlns="" xmlns:a16="http://schemas.microsoft.com/office/drawing/2014/main" id="{F0351E09-A88A-4382-B128-72914D0C8D5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45497" y="2077566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1F291D79-B30C-476A-8525-86227177F4E4}"/>
              </a:ext>
            </a:extLst>
          </p:cNvPr>
          <p:cNvSpPr/>
          <p:nvPr/>
        </p:nvSpPr>
        <p:spPr>
          <a:xfrm>
            <a:off x="1823972" y="1496628"/>
            <a:ext cx="3706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81BF9E9B-8A2C-4CF8-952A-81F292C1DB73}"/>
              </a:ext>
            </a:extLst>
          </p:cNvPr>
          <p:cNvCxnSpPr>
            <a:cxnSpLocks/>
            <a:stCxn id="51" idx="3"/>
            <a:endCxn id="47" idx="7"/>
          </p:cNvCxnSpPr>
          <p:nvPr/>
        </p:nvCxnSpPr>
        <p:spPr>
          <a:xfrm flipH="1">
            <a:off x="876800" y="2312161"/>
            <a:ext cx="636808" cy="837622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Multiply 44"/>
          <p:cNvSpPr/>
          <p:nvPr/>
        </p:nvSpPr>
        <p:spPr>
          <a:xfrm rot="1800000">
            <a:off x="4299607" y="2059198"/>
            <a:ext cx="731520" cy="731520"/>
          </a:xfrm>
          <a:prstGeom prst="mathMultiply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  <a:effectLst>
            <a:outerShdw blurRad="40000" dist="23000" dir="5400000" sx="20000" sy="2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64A0CCE9-473F-4E9F-B2CF-3138E5295FE3}"/>
              </a:ext>
            </a:extLst>
          </p:cNvPr>
          <p:cNvSpPr/>
          <p:nvPr/>
        </p:nvSpPr>
        <p:spPr>
          <a:xfrm>
            <a:off x="2217392" y="1442679"/>
            <a:ext cx="29993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79667" y="2967335"/>
            <a:ext cx="184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8" name="TextBox 32">
            <a:extLst>
              <a:ext uri="{FF2B5EF4-FFF2-40B4-BE49-F238E27FC236}">
                <a16:creationId xmlns:a16="http://schemas.microsoft.com/office/drawing/2014/main" xmlns="" id="{7CE4AECA-B2F6-40C1-A02F-E49892ECC05D}"/>
              </a:ext>
            </a:extLst>
          </p:cNvPr>
          <p:cNvSpPr txBox="1"/>
          <p:nvPr/>
        </p:nvSpPr>
        <p:spPr>
          <a:xfrm>
            <a:off x="4585979" y="1971091"/>
            <a:ext cx="833748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2</a:t>
            </a: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00FF"/>
                </a:solidFill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28809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51" grpId="0" animBg="1"/>
      <p:bldP spid="52" grpId="0"/>
      <p:bldP spid="77" grpId="0"/>
      <p:bldP spid="45" grpId="0" animBg="1"/>
      <p:bldP spid="46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2223D8-619C-4960-AF7B-57D6B3FE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26B-4047-42E4-9CB4-A71FA49F6A05}" type="slidenum">
              <a:rPr lang="en-US" smtClean="0"/>
              <a:t>19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68ECE4A-1915-4274-8834-52ADE1AB6B9B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 flipV="1">
            <a:off x="2277187" y="1987417"/>
            <a:ext cx="836650" cy="145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B9B6035-1C52-49E0-96D2-F587C99F3903}"/>
              </a:ext>
            </a:extLst>
          </p:cNvPr>
          <p:cNvCxnSpPr>
            <a:cxnSpLocks/>
            <a:stCxn id="67" idx="6"/>
            <a:endCxn id="71" idx="3"/>
          </p:cNvCxnSpPr>
          <p:nvPr/>
        </p:nvCxnSpPr>
        <p:spPr>
          <a:xfrm flipV="1">
            <a:off x="4250475" y="3407712"/>
            <a:ext cx="3795022" cy="270154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55BF4E92-B1C6-4F7B-BF59-D129DFC9C4E8}"/>
              </a:ext>
            </a:extLst>
          </p:cNvPr>
          <p:cNvCxnSpPr>
            <a:cxnSpLocks/>
            <a:stCxn id="47" idx="4"/>
            <a:endCxn id="67" idx="2"/>
          </p:cNvCxnSpPr>
          <p:nvPr/>
        </p:nvCxnSpPr>
        <p:spPr>
          <a:xfrm>
            <a:off x="587950" y="3916471"/>
            <a:ext cx="2767131" cy="2192786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6F675E7-6001-4413-BA76-A442433F4AAE}"/>
              </a:ext>
            </a:extLst>
          </p:cNvPr>
          <p:cNvCxnSpPr>
            <a:cxnSpLocks/>
            <a:stCxn id="71" idx="2"/>
            <a:endCxn id="63" idx="6"/>
          </p:cNvCxnSpPr>
          <p:nvPr/>
        </p:nvCxnSpPr>
        <p:spPr>
          <a:xfrm flipH="1">
            <a:off x="6198110" y="3084423"/>
            <a:ext cx="1704706" cy="6217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DA4D19E-5B65-4FCD-BA5E-40ACDACE60ED}"/>
              </a:ext>
            </a:extLst>
          </p:cNvPr>
          <p:cNvCxnSpPr>
            <a:cxnSpLocks/>
            <a:stCxn id="55" idx="6"/>
            <a:endCxn id="63" idx="3"/>
          </p:cNvCxnSpPr>
          <p:nvPr/>
        </p:nvCxnSpPr>
        <p:spPr>
          <a:xfrm flipV="1">
            <a:off x="4229376" y="3469887"/>
            <a:ext cx="1137130" cy="1134123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0E4E23E-FB4C-4F0F-9BD8-D9509CEE97B3}"/>
              </a:ext>
            </a:extLst>
          </p:cNvPr>
          <p:cNvCxnSpPr>
            <a:cxnSpLocks/>
            <a:stCxn id="55" idx="2"/>
            <a:endCxn id="47" idx="6"/>
          </p:cNvCxnSpPr>
          <p:nvPr/>
        </p:nvCxnSpPr>
        <p:spPr>
          <a:xfrm flipH="1" flipV="1">
            <a:off x="1039716" y="3459271"/>
            <a:ext cx="2294266" cy="1144739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lg" len="lg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7B2857A-426B-49A2-AF48-3CEFC5C94069}"/>
              </a:ext>
            </a:extLst>
          </p:cNvPr>
          <p:cNvCxnSpPr>
            <a:cxnSpLocks/>
            <a:stCxn id="47" idx="7"/>
            <a:endCxn id="51" idx="3"/>
          </p:cNvCxnSpPr>
          <p:nvPr/>
        </p:nvCxnSpPr>
        <p:spPr>
          <a:xfrm flipV="1">
            <a:off x="907397" y="2312161"/>
            <a:ext cx="606211" cy="823821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32">
            <a:extLst>
              <a:ext uri="{FF2B5EF4-FFF2-40B4-BE49-F238E27FC236}">
                <a16:creationId xmlns:a16="http://schemas.microsoft.com/office/drawing/2014/main" xmlns="" id="{CF9A4068-6D01-480A-917A-335403A3FA49}"/>
              </a:ext>
            </a:extLst>
          </p:cNvPr>
          <p:cNvSpPr txBox="1"/>
          <p:nvPr/>
        </p:nvSpPr>
        <p:spPr>
          <a:xfrm>
            <a:off x="950965" y="2187179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32">
            <a:extLst>
              <a:ext uri="{FF2B5EF4-FFF2-40B4-BE49-F238E27FC236}">
                <a16:creationId xmlns:a16="http://schemas.microsoft.com/office/drawing/2014/main" xmlns="" id="{21237F8D-273D-445D-BCAD-5DE5845663C4}"/>
              </a:ext>
            </a:extLst>
          </p:cNvPr>
          <p:cNvSpPr txBox="1"/>
          <p:nvPr/>
        </p:nvSpPr>
        <p:spPr>
          <a:xfrm>
            <a:off x="2494988" y="1630315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32">
            <a:extLst>
              <a:ext uri="{FF2B5EF4-FFF2-40B4-BE49-F238E27FC236}">
                <a16:creationId xmlns:a16="http://schemas.microsoft.com/office/drawing/2014/main" xmlns="" id="{7CE4AECA-B2F6-40C1-A02F-E49892ECC05D}"/>
              </a:ext>
            </a:extLst>
          </p:cNvPr>
          <p:cNvSpPr txBox="1"/>
          <p:nvPr/>
        </p:nvSpPr>
        <p:spPr>
          <a:xfrm>
            <a:off x="4585979" y="1842118"/>
            <a:ext cx="833748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2</a:t>
            </a: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xmlns="" id="{87522778-1394-40F6-B554-60725B6CB46D}"/>
              </a:ext>
            </a:extLst>
          </p:cNvPr>
          <p:cNvSpPr txBox="1"/>
          <p:nvPr/>
        </p:nvSpPr>
        <p:spPr>
          <a:xfrm>
            <a:off x="6791741" y="2753968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</a:t>
            </a:r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xmlns="" id="{FDE9ABBA-C680-4FE5-8B8A-668F93B0E5EC}"/>
              </a:ext>
            </a:extLst>
          </p:cNvPr>
          <p:cNvSpPr txBox="1"/>
          <p:nvPr/>
        </p:nvSpPr>
        <p:spPr>
          <a:xfrm>
            <a:off x="6025261" y="4703009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sp>
        <p:nvSpPr>
          <p:cNvPr id="27" name="TextBox 32">
            <a:extLst>
              <a:ext uri="{FF2B5EF4-FFF2-40B4-BE49-F238E27FC236}">
                <a16:creationId xmlns:a16="http://schemas.microsoft.com/office/drawing/2014/main" xmlns="" id="{B95DBD4E-87B7-4334-B7D0-1B70E086D7FD}"/>
              </a:ext>
            </a:extLst>
          </p:cNvPr>
          <p:cNvSpPr txBox="1"/>
          <p:nvPr/>
        </p:nvSpPr>
        <p:spPr>
          <a:xfrm>
            <a:off x="4600683" y="3968737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32">
            <a:extLst>
              <a:ext uri="{FF2B5EF4-FFF2-40B4-BE49-F238E27FC236}">
                <a16:creationId xmlns:a16="http://schemas.microsoft.com/office/drawing/2014/main" xmlns="" id="{CD10C079-D77C-4664-B9C8-2BA28B36781C}"/>
              </a:ext>
            </a:extLst>
          </p:cNvPr>
          <p:cNvSpPr txBox="1"/>
          <p:nvPr/>
        </p:nvSpPr>
        <p:spPr>
          <a:xfrm>
            <a:off x="1740632" y="3996301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</a:t>
            </a:r>
          </a:p>
        </p:txBody>
      </p:sp>
      <p:sp>
        <p:nvSpPr>
          <p:cNvPr id="29" name="TextBox 32">
            <a:extLst>
              <a:ext uri="{FF2B5EF4-FFF2-40B4-BE49-F238E27FC236}">
                <a16:creationId xmlns:a16="http://schemas.microsoft.com/office/drawing/2014/main" xmlns="" id="{829B29B5-5556-4743-BCEB-CCA46CEC6E7B}"/>
              </a:ext>
            </a:extLst>
          </p:cNvPr>
          <p:cNvSpPr txBox="1"/>
          <p:nvPr/>
        </p:nvSpPr>
        <p:spPr>
          <a:xfrm>
            <a:off x="1517861" y="4987301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2E246491-1EB1-4D7A-B50B-92FFD7A456A2}"/>
              </a:ext>
            </a:extLst>
          </p:cNvPr>
          <p:cNvSpPr/>
          <p:nvPr/>
        </p:nvSpPr>
        <p:spPr>
          <a:xfrm>
            <a:off x="136183" y="3002071"/>
            <a:ext cx="903533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2CFC08D6-6D0F-4B73-B6A9-02F34D0C3544}"/>
              </a:ext>
            </a:extLst>
          </p:cNvPr>
          <p:cNvSpPr/>
          <p:nvPr/>
        </p:nvSpPr>
        <p:spPr>
          <a:xfrm>
            <a:off x="1382599" y="1531672"/>
            <a:ext cx="894588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0FF16897-E0D8-4FA4-908C-AEFE0C33BFFE}"/>
              </a:ext>
            </a:extLst>
          </p:cNvPr>
          <p:cNvSpPr/>
          <p:nvPr/>
        </p:nvSpPr>
        <p:spPr>
          <a:xfrm>
            <a:off x="1842613" y="1516924"/>
            <a:ext cx="3571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281916C1-6AFF-4DDB-9EC2-58ECD3AD9A73}"/>
              </a:ext>
            </a:extLst>
          </p:cNvPr>
          <p:cNvSpPr/>
          <p:nvPr/>
        </p:nvSpPr>
        <p:spPr>
          <a:xfrm>
            <a:off x="3333982" y="4146810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BCBA8C3-1099-4641-82D2-E8282BD25086}"/>
              </a:ext>
            </a:extLst>
          </p:cNvPr>
          <p:cNvSpPr/>
          <p:nvPr/>
        </p:nvSpPr>
        <p:spPr>
          <a:xfrm>
            <a:off x="3792559" y="4100413"/>
            <a:ext cx="3347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1BE837C8-A518-43A7-8493-1CDC6FB6CF64}"/>
              </a:ext>
            </a:extLst>
          </p:cNvPr>
          <p:cNvSpPr>
            <a:spLocks/>
          </p:cNvSpPr>
          <p:nvPr/>
        </p:nvSpPr>
        <p:spPr>
          <a:xfrm>
            <a:off x="3113837" y="1530217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05E953D-7E85-4B56-961D-A1A9F20BC7F5}"/>
              </a:ext>
            </a:extLst>
          </p:cNvPr>
          <p:cNvSpPr/>
          <p:nvPr/>
        </p:nvSpPr>
        <p:spPr>
          <a:xfrm>
            <a:off x="3581396" y="1519906"/>
            <a:ext cx="3347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B470DBD0-86DE-4E7C-9AFD-0F6BDBD05C93}"/>
              </a:ext>
            </a:extLst>
          </p:cNvPr>
          <p:cNvSpPr/>
          <p:nvPr/>
        </p:nvSpPr>
        <p:spPr>
          <a:xfrm>
            <a:off x="5223825" y="2689398"/>
            <a:ext cx="974285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C2912D15-E76E-4BE3-BED4-103FD012C473}"/>
              </a:ext>
            </a:extLst>
          </p:cNvPr>
          <p:cNvSpPr/>
          <p:nvPr/>
        </p:nvSpPr>
        <p:spPr>
          <a:xfrm>
            <a:off x="5762655" y="2679087"/>
            <a:ext cx="325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EE02045B-F074-4B2D-B7E5-94B49D802DA3}"/>
              </a:ext>
            </a:extLst>
          </p:cNvPr>
          <p:cNvSpPr/>
          <p:nvPr/>
        </p:nvSpPr>
        <p:spPr>
          <a:xfrm>
            <a:off x="3355081" y="5652057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6C49E90E-6DF1-4CB8-AE65-3C871A2F265E}"/>
              </a:ext>
            </a:extLst>
          </p:cNvPr>
          <p:cNvSpPr/>
          <p:nvPr/>
        </p:nvSpPr>
        <p:spPr>
          <a:xfrm>
            <a:off x="3771516" y="5641744"/>
            <a:ext cx="325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7C3EB42-B790-4A6E-85B8-6AF43CE71070}"/>
              </a:ext>
            </a:extLst>
          </p:cNvPr>
          <p:cNvSpPr/>
          <p:nvPr/>
        </p:nvSpPr>
        <p:spPr>
          <a:xfrm>
            <a:off x="7902816" y="2627223"/>
            <a:ext cx="974285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xmlns="" id="{5FE9C97F-B2D8-4C6F-A7D9-5E528FC1F85C}"/>
              </a:ext>
            </a:extLst>
          </p:cNvPr>
          <p:cNvSpPr/>
          <p:nvPr/>
        </p:nvSpPr>
        <p:spPr>
          <a:xfrm>
            <a:off x="7832860" y="2535783"/>
            <a:ext cx="1107519" cy="1099902"/>
          </a:xfrm>
          <a:prstGeom prst="ellipse">
            <a:avLst/>
          </a:prstGeom>
          <a:noFill/>
          <a:ln w="63500" cmpd="thinThick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xmlns="" id="{86AC6443-701B-41C8-BB32-E2F6D8B5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406" y="47775"/>
            <a:ext cx="6795189" cy="828219"/>
          </a:xfrm>
        </p:spPr>
        <p:txBody>
          <a:bodyPr>
            <a:normAutofit fontScale="90000"/>
          </a:bodyPr>
          <a:lstStyle/>
          <a:p>
            <a:r>
              <a:rPr lang="en-US" dirty="0"/>
              <a:t>FIFR without metric increments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64BD8631-C957-4EB7-9704-E85F4331F4FC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027872" y="2059015"/>
            <a:ext cx="1338634" cy="764294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4BC2B9AA-7C78-4A84-8016-95923BBB4A2C}"/>
              </a:ext>
            </a:extLst>
          </p:cNvPr>
          <p:cNvSpPr/>
          <p:nvPr/>
        </p:nvSpPr>
        <p:spPr>
          <a:xfrm>
            <a:off x="2311767" y="1455368"/>
            <a:ext cx="29993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64A0CCE9-473F-4E9F-B2CF-3138E5295FE3}"/>
              </a:ext>
            </a:extLst>
          </p:cNvPr>
          <p:cNvSpPr/>
          <p:nvPr/>
        </p:nvSpPr>
        <p:spPr>
          <a:xfrm>
            <a:off x="4062452" y="1573846"/>
            <a:ext cx="29993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73" name="Content Placeholder 9">
            <a:extLst>
              <a:ext uri="{FF2B5EF4-FFF2-40B4-BE49-F238E27FC236}">
                <a16:creationId xmlns:a16="http://schemas.microsoft.com/office/drawing/2014/main" xmlns="" id="{DBE3A3D2-25D3-4C45-97D8-D4CF875DA8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7940933"/>
              </p:ext>
            </p:extLst>
          </p:nvPr>
        </p:nvGraphicFramePr>
        <p:xfrm>
          <a:off x="54735" y="2604250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9FCCF06E-EBE9-436C-8A98-A2ECA3C1B133}"/>
              </a:ext>
            </a:extLst>
          </p:cNvPr>
          <p:cNvCxnSpPr>
            <a:cxnSpLocks/>
            <a:stCxn id="47" idx="6"/>
            <a:endCxn id="55" idx="2"/>
          </p:cNvCxnSpPr>
          <p:nvPr/>
        </p:nvCxnSpPr>
        <p:spPr>
          <a:xfrm>
            <a:off x="1039716" y="3459271"/>
            <a:ext cx="2294266" cy="1144739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78416B23-B69A-4029-A84C-F109F0E2CFF6}"/>
              </a:ext>
            </a:extLst>
          </p:cNvPr>
          <p:cNvCxnSpPr>
            <a:cxnSpLocks/>
            <a:stCxn id="55" idx="6"/>
            <a:endCxn id="63" idx="3"/>
          </p:cNvCxnSpPr>
          <p:nvPr/>
        </p:nvCxnSpPr>
        <p:spPr>
          <a:xfrm flipV="1">
            <a:off x="4229376" y="3469887"/>
            <a:ext cx="1137130" cy="1134123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82EB5979-C2FF-4054-8E91-E8830E068353}"/>
              </a:ext>
            </a:extLst>
          </p:cNvPr>
          <p:cNvSpPr/>
          <p:nvPr/>
        </p:nvSpPr>
        <p:spPr>
          <a:xfrm>
            <a:off x="559341" y="2943661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</a:p>
        </p:txBody>
      </p:sp>
      <p:graphicFrame>
        <p:nvGraphicFramePr>
          <p:cNvPr id="54" name="Content Placeholder 9">
            <a:extLst>
              <a:ext uri="{FF2B5EF4-FFF2-40B4-BE49-F238E27FC236}">
                <a16:creationId xmlns:a16="http://schemas.microsoft.com/office/drawing/2014/main" xmlns="" id="{D52DD6ED-0BC7-456E-99E6-72DE27DAED6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376180" y="3725971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graphicFrame>
        <p:nvGraphicFramePr>
          <p:cNvPr id="58" name="Content Placeholder 9">
            <a:extLst>
              <a:ext uri="{FF2B5EF4-FFF2-40B4-BE49-F238E27FC236}">
                <a16:creationId xmlns:a16="http://schemas.microsoft.com/office/drawing/2014/main" xmlns="" id="{24158004-FFAB-4BE3-9186-DBF2ECDCA12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302530" y="2284835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graphicFrame>
        <p:nvGraphicFramePr>
          <p:cNvPr id="61" name="Content Placeholder 9">
            <a:extLst>
              <a:ext uri="{FF2B5EF4-FFF2-40B4-BE49-F238E27FC236}">
                <a16:creationId xmlns:a16="http://schemas.microsoft.com/office/drawing/2014/main" xmlns="" id="{F0351E09-A88A-4382-B128-72914D0C8D5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45497" y="2077566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DCFC7ED9-5F0E-40DA-8742-91261DC9B195}"/>
              </a:ext>
            </a:extLst>
          </p:cNvPr>
          <p:cNvCxnSpPr>
            <a:cxnSpLocks/>
            <a:stCxn id="63" idx="6"/>
            <a:endCxn id="71" idx="2"/>
          </p:cNvCxnSpPr>
          <p:nvPr/>
        </p:nvCxnSpPr>
        <p:spPr>
          <a:xfrm flipV="1">
            <a:off x="6198110" y="3084423"/>
            <a:ext cx="1704706" cy="62175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Multiply 65">
            <a:extLst>
              <a:ext uri="{FF2B5EF4-FFF2-40B4-BE49-F238E27FC236}">
                <a16:creationId xmlns:a16="http://schemas.microsoft.com/office/drawing/2014/main" xmlns="" id="{546645C2-70B6-4168-B746-2D19C943C112}"/>
              </a:ext>
            </a:extLst>
          </p:cNvPr>
          <p:cNvSpPr/>
          <p:nvPr/>
        </p:nvSpPr>
        <p:spPr>
          <a:xfrm rot="1800000">
            <a:off x="4336844" y="2070008"/>
            <a:ext cx="731520" cy="731520"/>
          </a:xfrm>
          <a:prstGeom prst="mathMultiply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  <a:effectLst>
            <a:outerShdw blurRad="40000" dist="23000" dir="5400000" sx="20000" sy="2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C3939C1B-D749-477A-9AA5-CFA6EFC1FF3F}"/>
              </a:ext>
            </a:extLst>
          </p:cNvPr>
          <p:cNvSpPr/>
          <p:nvPr/>
        </p:nvSpPr>
        <p:spPr>
          <a:xfrm>
            <a:off x="1373105" y="1524371"/>
            <a:ext cx="894588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3C2D36E-7E80-42CA-B321-62B331F2B8AD}"/>
              </a:ext>
            </a:extLst>
          </p:cNvPr>
          <p:cNvSpPr/>
          <p:nvPr/>
        </p:nvSpPr>
        <p:spPr>
          <a:xfrm>
            <a:off x="1878237" y="1464666"/>
            <a:ext cx="2978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79" name="Content Placeholder 9">
            <a:extLst>
              <a:ext uri="{FF2B5EF4-FFF2-40B4-BE49-F238E27FC236}">
                <a16:creationId xmlns:a16="http://schemas.microsoft.com/office/drawing/2014/main" xmlns="" id="{DF01EB47-8D8D-4829-B0C3-F232E95793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309120"/>
              </p:ext>
            </p:extLst>
          </p:nvPr>
        </p:nvGraphicFramePr>
        <p:xfrm>
          <a:off x="1454113" y="1100918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56B804E9-BA52-4DCD-8895-FD894A3C0A44}"/>
              </a:ext>
            </a:extLst>
          </p:cNvPr>
          <p:cNvCxnSpPr>
            <a:cxnSpLocks/>
            <a:stCxn id="47" idx="7"/>
            <a:endCxn id="74" idx="3"/>
          </p:cNvCxnSpPr>
          <p:nvPr/>
        </p:nvCxnSpPr>
        <p:spPr>
          <a:xfrm flipV="1">
            <a:off x="907397" y="2304860"/>
            <a:ext cx="596717" cy="831122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20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69" grpId="0"/>
      <p:bldP spid="50" grpId="0"/>
      <p:bldP spid="74" grpId="0" animBg="1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Link State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Advertises link state changes to whole network</a:t>
            </a:r>
          </a:p>
          <a:p>
            <a:pPr>
              <a:lnSpc>
                <a:spcPct val="110000"/>
              </a:lnSpc>
            </a:pPr>
            <a:endParaRPr lang="en-US" sz="800" dirty="0"/>
          </a:p>
          <a:p>
            <a:pPr>
              <a:lnSpc>
                <a:spcPct val="110000"/>
              </a:lnSpc>
            </a:pPr>
            <a:r>
              <a:rPr lang="en-US" dirty="0"/>
              <a:t>Routing table </a:t>
            </a:r>
            <a:r>
              <a:rPr lang="en-US" dirty="0" err="1"/>
              <a:t>recomputations</a:t>
            </a:r>
            <a:r>
              <a:rPr lang="en-US" dirty="0"/>
              <a:t> at each router</a:t>
            </a:r>
          </a:p>
          <a:p>
            <a:pPr>
              <a:lnSpc>
                <a:spcPct val="110000"/>
              </a:lnSpc>
            </a:pPr>
            <a:endParaRPr lang="en-US" sz="800" dirty="0"/>
          </a:p>
          <a:p>
            <a:pPr>
              <a:lnSpc>
                <a:spcPct val="110000"/>
              </a:lnSpc>
            </a:pPr>
            <a:r>
              <a:rPr lang="en-US" dirty="0"/>
              <a:t>Network-wide convergence incurs some delay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May cause forwarding loops and packet drops</a:t>
            </a:r>
            <a:endParaRPr lang="en-US" sz="800" dirty="0"/>
          </a:p>
          <a:p>
            <a:pPr marL="0" indent="0">
              <a:lnSpc>
                <a:spcPct val="110000"/>
              </a:lnSpc>
              <a:buNone/>
            </a:pPr>
            <a:endParaRPr lang="en-US" sz="800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3366FF"/>
                </a:solidFill>
              </a:rPr>
              <a:t>Goal: </a:t>
            </a:r>
            <a:r>
              <a:rPr lang="en-US" sz="3000" dirty="0">
                <a:solidFill>
                  <a:srgbClr val="3366FF"/>
                </a:solidFill>
              </a:rPr>
              <a:t>Loop-free loss-less shortest-path forwarding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>
            <a:extLst>
              <a:ext uri="{FF2B5EF4-FFF2-40B4-BE49-F238E27FC236}">
                <a16:creationId xmlns="" xmlns:a16="http://schemas.microsoft.com/office/drawing/2014/main" id="{098D3498-D424-4BD5-8F80-F719A0339688}"/>
              </a:ext>
            </a:extLst>
          </p:cNvPr>
          <p:cNvSpPr/>
          <p:nvPr/>
        </p:nvSpPr>
        <p:spPr>
          <a:xfrm>
            <a:off x="2191651" y="2991645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="" xmlns:a16="http://schemas.microsoft.com/office/drawing/2014/main" id="{058DF1A9-2FAE-4367-A4D2-853643293460}"/>
              </a:ext>
            </a:extLst>
          </p:cNvPr>
          <p:cNvSpPr/>
          <p:nvPr/>
        </p:nvSpPr>
        <p:spPr>
          <a:xfrm>
            <a:off x="2198270" y="2996035"/>
            <a:ext cx="914400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2223D8-619C-4960-AF7B-57D6B3FE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26B-4047-42E4-9CB4-A71FA49F6A05}" type="slidenum">
              <a:rPr lang="en-US" smtClean="0"/>
              <a:t>20</a:t>
            </a:fld>
            <a:endParaRPr lang="en-US"/>
          </a:p>
        </p:txBody>
      </p:sp>
      <p:sp>
        <p:nvSpPr>
          <p:cNvPr id="49" name="Title 1">
            <a:extLst>
              <a:ext uri="{FF2B5EF4-FFF2-40B4-BE49-F238E27FC236}">
                <a16:creationId xmlns="" xmlns:a16="http://schemas.microsoft.com/office/drawing/2014/main" id="{86AC6443-701B-41C8-BB32-E2F6D8B5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775"/>
            <a:ext cx="9144000" cy="828219"/>
          </a:xfrm>
        </p:spPr>
        <p:txBody>
          <a:bodyPr>
            <a:normAutofit/>
          </a:bodyPr>
          <a:lstStyle/>
          <a:p>
            <a:r>
              <a:rPr lang="en-US" dirty="0"/>
              <a:t>Need for metric increments with FIFR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FC6CEDB8-DC96-4E6D-897D-226F78FFC197}"/>
              </a:ext>
            </a:extLst>
          </p:cNvPr>
          <p:cNvSpPr/>
          <p:nvPr/>
        </p:nvSpPr>
        <p:spPr>
          <a:xfrm>
            <a:off x="1026377" y="1221461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F5993E82-5818-46C9-98B9-A7CCD88C340B}"/>
              </a:ext>
            </a:extLst>
          </p:cNvPr>
          <p:cNvSpPr/>
          <p:nvPr/>
        </p:nvSpPr>
        <p:spPr>
          <a:xfrm>
            <a:off x="1465429" y="1211147"/>
            <a:ext cx="3577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8AC71E7C-A73E-4EF0-A107-A079AFE634F6}"/>
              </a:ext>
            </a:extLst>
          </p:cNvPr>
          <p:cNvSpPr/>
          <p:nvPr/>
        </p:nvSpPr>
        <p:spPr>
          <a:xfrm>
            <a:off x="4245533" y="1233183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67B8F3CC-0338-412A-9C48-769F4245B4C4}"/>
              </a:ext>
            </a:extLst>
          </p:cNvPr>
          <p:cNvSpPr/>
          <p:nvPr/>
        </p:nvSpPr>
        <p:spPr>
          <a:xfrm>
            <a:off x="4689395" y="1222869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A5A25AB7-4D86-4332-8039-DE180FE25EDA}"/>
              </a:ext>
            </a:extLst>
          </p:cNvPr>
          <p:cNvSpPr/>
          <p:nvPr/>
        </p:nvSpPr>
        <p:spPr>
          <a:xfrm>
            <a:off x="6932465" y="1176913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190285A0-0DEA-4D37-A2E9-795BFC4B4758}"/>
              </a:ext>
            </a:extLst>
          </p:cNvPr>
          <p:cNvSpPr/>
          <p:nvPr/>
        </p:nvSpPr>
        <p:spPr>
          <a:xfrm>
            <a:off x="7360297" y="1166599"/>
            <a:ext cx="3802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3E89213D-5A2B-461F-97CB-ACC2188AEA3B}"/>
              </a:ext>
            </a:extLst>
          </p:cNvPr>
          <p:cNvSpPr/>
          <p:nvPr/>
        </p:nvSpPr>
        <p:spPr>
          <a:xfrm>
            <a:off x="1038100" y="5129935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16E01E6B-4786-4A35-91CE-EFB3F3F45E5E}"/>
              </a:ext>
            </a:extLst>
          </p:cNvPr>
          <p:cNvSpPr/>
          <p:nvPr/>
        </p:nvSpPr>
        <p:spPr>
          <a:xfrm>
            <a:off x="4245536" y="2963504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EAEA1E3-F155-4C3F-8945-74B9A90F5446}"/>
              </a:ext>
            </a:extLst>
          </p:cNvPr>
          <p:cNvSpPr/>
          <p:nvPr/>
        </p:nvSpPr>
        <p:spPr>
          <a:xfrm>
            <a:off x="4684588" y="2953190"/>
            <a:ext cx="3577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="" xmlns:a16="http://schemas.microsoft.com/office/drawing/2014/main" id="{AE778C10-15BD-4928-8FAC-E3CB5F8B8C6F}"/>
              </a:ext>
            </a:extLst>
          </p:cNvPr>
          <p:cNvSpPr/>
          <p:nvPr/>
        </p:nvSpPr>
        <p:spPr>
          <a:xfrm>
            <a:off x="6946534" y="2935376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22E304EC-AE11-4A04-8C3F-D67176D5CA5B}"/>
              </a:ext>
            </a:extLst>
          </p:cNvPr>
          <p:cNvSpPr/>
          <p:nvPr/>
        </p:nvSpPr>
        <p:spPr>
          <a:xfrm>
            <a:off x="7390396" y="2925062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="" xmlns:a16="http://schemas.microsoft.com/office/drawing/2014/main" id="{D1F3D585-77DB-4043-8C36-C6998E88CC29}"/>
              </a:ext>
            </a:extLst>
          </p:cNvPr>
          <p:cNvSpPr/>
          <p:nvPr/>
        </p:nvSpPr>
        <p:spPr>
          <a:xfrm>
            <a:off x="4315873" y="5129934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FD4F655E-0ACD-4038-B612-7B191822EBF6}"/>
              </a:ext>
            </a:extLst>
          </p:cNvPr>
          <p:cNvSpPr/>
          <p:nvPr/>
        </p:nvSpPr>
        <p:spPr>
          <a:xfrm>
            <a:off x="4770955" y="5119620"/>
            <a:ext cx="3257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9A0F767D-B75F-40F5-B37D-677697645ED1}"/>
              </a:ext>
            </a:extLst>
          </p:cNvPr>
          <p:cNvSpPr/>
          <p:nvPr/>
        </p:nvSpPr>
        <p:spPr>
          <a:xfrm>
            <a:off x="2620284" y="2981331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="" xmlns:a16="http://schemas.microsoft.com/office/drawing/2014/main" id="{DB41D55F-34F4-421F-9AF5-74E84FC104F3}"/>
              </a:ext>
            </a:extLst>
          </p:cNvPr>
          <p:cNvSpPr/>
          <p:nvPr/>
        </p:nvSpPr>
        <p:spPr>
          <a:xfrm>
            <a:off x="6960601" y="5101797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CBC8B053-DD4D-4002-94B8-36AB7152AF32}"/>
              </a:ext>
            </a:extLst>
          </p:cNvPr>
          <p:cNvSpPr/>
          <p:nvPr/>
        </p:nvSpPr>
        <p:spPr>
          <a:xfrm>
            <a:off x="7410875" y="5091483"/>
            <a:ext cx="3353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="" xmlns:a16="http://schemas.microsoft.com/office/drawing/2014/main" id="{649B1AE3-92C4-4CF3-99BF-7BF2A3163F2B}"/>
              </a:ext>
            </a:extLst>
          </p:cNvPr>
          <p:cNvCxnSpPr>
            <a:stCxn id="58" idx="6"/>
            <a:endCxn id="65" idx="4"/>
          </p:cNvCxnSpPr>
          <p:nvPr/>
        </p:nvCxnSpPr>
        <p:spPr>
          <a:xfrm flipH="1">
            <a:off x="1495300" y="1634113"/>
            <a:ext cx="6351565" cy="4410222"/>
          </a:xfrm>
          <a:prstGeom prst="bentConnector4">
            <a:avLst>
              <a:gd name="adj1" fmla="val -3599"/>
              <a:gd name="adj2" fmla="val 105183"/>
            </a:avLst>
          </a:prstGeom>
          <a:ln w="508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="" xmlns:a16="http://schemas.microsoft.com/office/drawing/2014/main" id="{36F5D091-DF45-425E-B758-F38A4FAE64FC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1940777" y="1678661"/>
            <a:ext cx="2304756" cy="11722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="" xmlns:a16="http://schemas.microsoft.com/office/drawing/2014/main" id="{A7D71174-D1C0-42CE-987C-DDD336BE4B15}"/>
              </a:ext>
            </a:extLst>
          </p:cNvPr>
          <p:cNvCxnSpPr>
            <a:cxnSpLocks/>
            <a:stCxn id="48" idx="4"/>
            <a:endCxn id="65" idx="0"/>
          </p:cNvCxnSpPr>
          <p:nvPr/>
        </p:nvCxnSpPr>
        <p:spPr>
          <a:xfrm>
            <a:off x="1483577" y="2135861"/>
            <a:ext cx="11723" cy="2994074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="" xmlns:a16="http://schemas.microsoft.com/office/drawing/2014/main" id="{DE460AB9-4329-42B3-8C28-9868B7D86808}"/>
              </a:ext>
            </a:extLst>
          </p:cNvPr>
          <p:cNvCxnSpPr>
            <a:cxnSpLocks/>
            <a:stCxn id="85" idx="5"/>
            <a:endCxn id="80" idx="1"/>
          </p:cNvCxnSpPr>
          <p:nvPr/>
        </p:nvCxnSpPr>
        <p:spPr>
          <a:xfrm>
            <a:off x="2972140" y="3772134"/>
            <a:ext cx="1477644" cy="1491711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="" xmlns:a16="http://schemas.microsoft.com/office/drawing/2014/main" id="{249CB7CD-84D5-4735-822D-7316F683038D}"/>
              </a:ext>
            </a:extLst>
          </p:cNvPr>
          <p:cNvCxnSpPr>
            <a:cxnSpLocks/>
            <a:stCxn id="85" idx="6"/>
            <a:endCxn id="66" idx="2"/>
          </p:cNvCxnSpPr>
          <p:nvPr/>
        </p:nvCxnSpPr>
        <p:spPr>
          <a:xfrm flipV="1">
            <a:off x="3106051" y="3420704"/>
            <a:ext cx="1139485" cy="28141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="" xmlns:a16="http://schemas.microsoft.com/office/drawing/2014/main" id="{14E1FE2F-FDCD-47F3-8A6F-E6136D17C16D}"/>
              </a:ext>
            </a:extLst>
          </p:cNvPr>
          <p:cNvCxnSpPr>
            <a:cxnSpLocks/>
            <a:stCxn id="66" idx="6"/>
            <a:endCxn id="78" idx="2"/>
          </p:cNvCxnSpPr>
          <p:nvPr/>
        </p:nvCxnSpPr>
        <p:spPr>
          <a:xfrm flipV="1">
            <a:off x="5159936" y="3392576"/>
            <a:ext cx="1786598" cy="28128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="" xmlns:a16="http://schemas.microsoft.com/office/drawing/2014/main" id="{EC3510E4-3827-4A6B-AB6F-CBCA44DC20C2}"/>
              </a:ext>
            </a:extLst>
          </p:cNvPr>
          <p:cNvCxnSpPr>
            <a:cxnSpLocks/>
            <a:stCxn id="53" idx="4"/>
            <a:endCxn id="66" idx="0"/>
          </p:cNvCxnSpPr>
          <p:nvPr/>
        </p:nvCxnSpPr>
        <p:spPr>
          <a:xfrm>
            <a:off x="4702733" y="2147583"/>
            <a:ext cx="3" cy="815921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="" xmlns:a16="http://schemas.microsoft.com/office/drawing/2014/main" id="{6A8C2492-65E1-4AD7-A056-492D525AEC27}"/>
              </a:ext>
            </a:extLst>
          </p:cNvPr>
          <p:cNvCxnSpPr>
            <a:cxnSpLocks/>
            <a:stCxn id="80" idx="6"/>
            <a:endCxn id="88" idx="2"/>
          </p:cNvCxnSpPr>
          <p:nvPr/>
        </p:nvCxnSpPr>
        <p:spPr>
          <a:xfrm flipV="1">
            <a:off x="5230273" y="5558997"/>
            <a:ext cx="1730328" cy="28137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="" xmlns:a16="http://schemas.microsoft.com/office/drawing/2014/main" id="{A4226B5D-B0F9-4E4D-B719-CB6E8A953277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 flipV="1">
            <a:off x="5159933" y="1634113"/>
            <a:ext cx="1772532" cy="56270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8F30660E-5012-4F6C-A3E3-0960489891BE}"/>
              </a:ext>
            </a:extLst>
          </p:cNvPr>
          <p:cNvCxnSpPr>
            <a:cxnSpLocks/>
            <a:stCxn id="58" idx="4"/>
            <a:endCxn id="78" idx="0"/>
          </p:cNvCxnSpPr>
          <p:nvPr/>
        </p:nvCxnSpPr>
        <p:spPr>
          <a:xfrm>
            <a:off x="7389665" y="2091313"/>
            <a:ext cx="14069" cy="844063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="" xmlns:a16="http://schemas.microsoft.com/office/drawing/2014/main" id="{1F97C427-C65E-4065-8A28-9A1177C26A4F}"/>
              </a:ext>
            </a:extLst>
          </p:cNvPr>
          <p:cNvCxnSpPr>
            <a:cxnSpLocks/>
            <a:stCxn id="78" idx="4"/>
            <a:endCxn id="88" idx="0"/>
          </p:cNvCxnSpPr>
          <p:nvPr/>
        </p:nvCxnSpPr>
        <p:spPr>
          <a:xfrm>
            <a:off x="7403734" y="3849776"/>
            <a:ext cx="14067" cy="1252021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18F0B329-C1E6-46F8-A9FA-74ADEFCB60CB}"/>
              </a:ext>
            </a:extLst>
          </p:cNvPr>
          <p:cNvCxnSpPr>
            <a:cxnSpLocks/>
            <a:stCxn id="65" idx="6"/>
            <a:endCxn id="80" idx="2"/>
          </p:cNvCxnSpPr>
          <p:nvPr/>
        </p:nvCxnSpPr>
        <p:spPr>
          <a:xfrm flipV="1">
            <a:off x="1952500" y="5587134"/>
            <a:ext cx="2363373" cy="1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="" xmlns:a16="http://schemas.microsoft.com/office/drawing/2014/main" id="{03624FB8-4235-43BD-B220-EBABF896210A}"/>
              </a:ext>
            </a:extLst>
          </p:cNvPr>
          <p:cNvSpPr/>
          <p:nvPr/>
        </p:nvSpPr>
        <p:spPr>
          <a:xfrm>
            <a:off x="943411" y="5040639"/>
            <a:ext cx="1103778" cy="1081292"/>
          </a:xfrm>
          <a:prstGeom prst="ellipse">
            <a:avLst/>
          </a:prstGeom>
          <a:noFill/>
          <a:ln w="63500" cmpd="thinThick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="" xmlns:a16="http://schemas.microsoft.com/office/drawing/2014/main" id="{7789E457-99CB-438D-8588-7482059883F6}"/>
              </a:ext>
            </a:extLst>
          </p:cNvPr>
          <p:cNvSpPr/>
          <p:nvPr/>
        </p:nvSpPr>
        <p:spPr>
          <a:xfrm>
            <a:off x="2004727" y="1149591"/>
            <a:ext cx="29993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A90F9EA5-1384-4523-9291-BDF9628B5241}"/>
              </a:ext>
            </a:extLst>
          </p:cNvPr>
          <p:cNvSpPr/>
          <p:nvPr/>
        </p:nvSpPr>
        <p:spPr>
          <a:xfrm>
            <a:off x="5189804" y="1145833"/>
            <a:ext cx="29993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="" xmlns:a16="http://schemas.microsoft.com/office/drawing/2014/main" id="{EC7B233C-4D1E-4B9B-B900-9136C9EA6798}"/>
              </a:ext>
            </a:extLst>
          </p:cNvPr>
          <p:cNvSpPr/>
          <p:nvPr/>
        </p:nvSpPr>
        <p:spPr>
          <a:xfrm>
            <a:off x="4747505" y="2469545"/>
            <a:ext cx="29993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="" xmlns:a16="http://schemas.microsoft.com/office/drawing/2014/main" id="{B0BD6A6E-D864-44D6-91D0-8C0456D26B83}"/>
              </a:ext>
            </a:extLst>
          </p:cNvPr>
          <p:cNvSpPr/>
          <p:nvPr/>
        </p:nvSpPr>
        <p:spPr>
          <a:xfrm>
            <a:off x="4361884" y="4631220"/>
            <a:ext cx="29993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33A069-E3DD-43F2-A9D3-A8B82A26E0E0}"/>
              </a:ext>
            </a:extLst>
          </p:cNvPr>
          <p:cNvSpPr txBox="1"/>
          <p:nvPr/>
        </p:nvSpPr>
        <p:spPr>
          <a:xfrm>
            <a:off x="2928133" y="1228718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56FDACEF-CEDB-4371-9530-2BBCC411A539}"/>
              </a:ext>
            </a:extLst>
          </p:cNvPr>
          <p:cNvSpPr txBox="1"/>
          <p:nvPr/>
        </p:nvSpPr>
        <p:spPr>
          <a:xfrm>
            <a:off x="3417415" y="2993350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E6F6D8DB-5F76-46E2-BFDB-35D88D014FD2}"/>
              </a:ext>
            </a:extLst>
          </p:cNvPr>
          <p:cNvSpPr txBox="1"/>
          <p:nvPr/>
        </p:nvSpPr>
        <p:spPr>
          <a:xfrm>
            <a:off x="5871858" y="1212677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8F5ABCE-393B-4B23-B59D-04B694CD73B7}"/>
              </a:ext>
            </a:extLst>
          </p:cNvPr>
          <p:cNvSpPr txBox="1"/>
          <p:nvPr/>
        </p:nvSpPr>
        <p:spPr>
          <a:xfrm>
            <a:off x="8090633" y="3035943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CF4408E1-E611-4FD1-979B-77CE58B197C7}"/>
              </a:ext>
            </a:extLst>
          </p:cNvPr>
          <p:cNvSpPr txBox="1"/>
          <p:nvPr/>
        </p:nvSpPr>
        <p:spPr>
          <a:xfrm>
            <a:off x="3417415" y="4533389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792CBE7A-D51E-4BC4-AC21-90F515A23837}"/>
              </a:ext>
            </a:extLst>
          </p:cNvPr>
          <p:cNvSpPr txBox="1"/>
          <p:nvPr/>
        </p:nvSpPr>
        <p:spPr>
          <a:xfrm>
            <a:off x="2984281" y="5134968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AA4F7E9-5468-457C-92AB-A6FF242BC412}"/>
              </a:ext>
            </a:extLst>
          </p:cNvPr>
          <p:cNvSpPr txBox="1"/>
          <p:nvPr/>
        </p:nvSpPr>
        <p:spPr>
          <a:xfrm>
            <a:off x="5944046" y="2969290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4D9040CB-E31A-4E03-9481-6F372908C495}"/>
              </a:ext>
            </a:extLst>
          </p:cNvPr>
          <p:cNvSpPr txBox="1"/>
          <p:nvPr/>
        </p:nvSpPr>
        <p:spPr>
          <a:xfrm>
            <a:off x="5919982" y="5110901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0D925E0E-4A85-4D75-9FA0-2DB005C9A6E2}"/>
              </a:ext>
            </a:extLst>
          </p:cNvPr>
          <p:cNvSpPr txBox="1"/>
          <p:nvPr/>
        </p:nvSpPr>
        <p:spPr>
          <a:xfrm>
            <a:off x="7116916" y="4089791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3D9A4C88-36C6-4F13-82ED-9E250EA46E8E}"/>
              </a:ext>
            </a:extLst>
          </p:cNvPr>
          <p:cNvSpPr txBox="1"/>
          <p:nvPr/>
        </p:nvSpPr>
        <p:spPr>
          <a:xfrm>
            <a:off x="6978758" y="2271449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E40E30BD-06CB-49A5-88B6-8D5E9D3BF5E9}"/>
              </a:ext>
            </a:extLst>
          </p:cNvPr>
          <p:cNvSpPr txBox="1"/>
          <p:nvPr/>
        </p:nvSpPr>
        <p:spPr>
          <a:xfrm>
            <a:off x="4379203" y="2066954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6306F337-AB7B-47E1-A1AE-2D8579052BFC}"/>
              </a:ext>
            </a:extLst>
          </p:cNvPr>
          <p:cNvSpPr txBox="1"/>
          <p:nvPr/>
        </p:nvSpPr>
        <p:spPr>
          <a:xfrm>
            <a:off x="1005546" y="3293947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="" xmlns:a16="http://schemas.microsoft.com/office/drawing/2014/main" id="{62CA6675-91EE-4FD8-8A67-6BAC26CD4551}"/>
              </a:ext>
            </a:extLst>
          </p:cNvPr>
          <p:cNvSpPr/>
          <p:nvPr/>
        </p:nvSpPr>
        <p:spPr>
          <a:xfrm>
            <a:off x="4258486" y="2961223"/>
            <a:ext cx="914400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="" xmlns:a16="http://schemas.microsoft.com/office/drawing/2014/main" id="{6DC5A6F0-C4A2-4AF9-88DB-611412135979}"/>
              </a:ext>
            </a:extLst>
          </p:cNvPr>
          <p:cNvSpPr/>
          <p:nvPr/>
        </p:nvSpPr>
        <p:spPr>
          <a:xfrm>
            <a:off x="6949904" y="2940241"/>
            <a:ext cx="914400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B517427B-A914-4D0F-AF5B-E6E0BECE0213}"/>
              </a:ext>
            </a:extLst>
          </p:cNvPr>
          <p:cNvSpPr/>
          <p:nvPr/>
        </p:nvSpPr>
        <p:spPr>
          <a:xfrm>
            <a:off x="2667972" y="2969531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D988D363-FFD1-4061-ACF8-1ABBB7532385}"/>
              </a:ext>
            </a:extLst>
          </p:cNvPr>
          <p:cNvSpPr/>
          <p:nvPr/>
        </p:nvSpPr>
        <p:spPr>
          <a:xfrm>
            <a:off x="4763124" y="2928728"/>
            <a:ext cx="3257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="" xmlns:a16="http://schemas.microsoft.com/office/drawing/2014/main" id="{E90EE510-27A6-4946-B616-93E6A26C66F8}"/>
              </a:ext>
            </a:extLst>
          </p:cNvPr>
          <p:cNvSpPr/>
          <p:nvPr/>
        </p:nvSpPr>
        <p:spPr>
          <a:xfrm>
            <a:off x="7442021" y="2950853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130" name="Content Placeholder 9">
            <a:extLst>
              <a:ext uri="{FF2B5EF4-FFF2-40B4-BE49-F238E27FC236}">
                <a16:creationId xmlns="" xmlns:a16="http://schemas.microsoft.com/office/drawing/2014/main" id="{C2BCF750-261D-4880-A4C7-97C2AA7509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125000"/>
              </p:ext>
            </p:extLst>
          </p:nvPr>
        </p:nvGraphicFramePr>
        <p:xfrm>
          <a:off x="2206113" y="2605488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131" name="Content Placeholder 9">
            <a:extLst>
              <a:ext uri="{FF2B5EF4-FFF2-40B4-BE49-F238E27FC236}">
                <a16:creationId xmlns="" xmlns:a16="http://schemas.microsoft.com/office/drawing/2014/main" id="{BD876956-76B9-4C04-9F96-18E8CB8165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753584"/>
              </p:ext>
            </p:extLst>
          </p:nvPr>
        </p:nvGraphicFramePr>
        <p:xfrm>
          <a:off x="4655307" y="4740364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132" name="Content Placeholder 9">
            <a:extLst>
              <a:ext uri="{FF2B5EF4-FFF2-40B4-BE49-F238E27FC236}">
                <a16:creationId xmlns="" xmlns:a16="http://schemas.microsoft.com/office/drawing/2014/main" id="{1CE54598-4A5B-49FE-9D0F-E1BEA3FC1F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018901"/>
              </p:ext>
            </p:extLst>
          </p:nvPr>
        </p:nvGraphicFramePr>
        <p:xfrm>
          <a:off x="6462007" y="4776176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133" name="Content Placeholder 9">
            <a:extLst>
              <a:ext uri="{FF2B5EF4-FFF2-40B4-BE49-F238E27FC236}">
                <a16:creationId xmlns="" xmlns:a16="http://schemas.microsoft.com/office/drawing/2014/main" id="{44CB9E98-4B34-4C14-9CA3-2E7E1C8A7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39512"/>
              </p:ext>
            </p:extLst>
          </p:nvPr>
        </p:nvGraphicFramePr>
        <p:xfrm>
          <a:off x="6353130" y="2657273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134" name="Content Placeholder 9">
            <a:extLst>
              <a:ext uri="{FF2B5EF4-FFF2-40B4-BE49-F238E27FC236}">
                <a16:creationId xmlns="" xmlns:a16="http://schemas.microsoft.com/office/drawing/2014/main" id="{D6818A0D-5ED9-4CC2-9480-6A6E6786BC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449288"/>
              </p:ext>
            </p:extLst>
          </p:nvPr>
        </p:nvGraphicFramePr>
        <p:xfrm>
          <a:off x="3859485" y="2569853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cxnSp>
        <p:nvCxnSpPr>
          <p:cNvPr id="136" name="Straight Arrow Connector 135">
            <a:extLst>
              <a:ext uri="{FF2B5EF4-FFF2-40B4-BE49-F238E27FC236}">
                <a16:creationId xmlns="" xmlns:a16="http://schemas.microsoft.com/office/drawing/2014/main" id="{CC8579DD-7723-4A60-BAF2-8A09A36024B0}"/>
              </a:ext>
            </a:extLst>
          </p:cNvPr>
          <p:cNvCxnSpPr>
            <a:cxnSpLocks/>
            <a:stCxn id="85" idx="6"/>
            <a:endCxn id="123" idx="2"/>
          </p:cNvCxnSpPr>
          <p:nvPr/>
        </p:nvCxnSpPr>
        <p:spPr>
          <a:xfrm flipV="1">
            <a:off x="3106051" y="3418423"/>
            <a:ext cx="1152435" cy="30422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="" xmlns:a16="http://schemas.microsoft.com/office/drawing/2014/main" id="{DB3802A6-01F7-4EC2-8869-2122AE31688B}"/>
              </a:ext>
            </a:extLst>
          </p:cNvPr>
          <p:cNvCxnSpPr>
            <a:cxnSpLocks/>
            <a:stCxn id="85" idx="5"/>
            <a:endCxn id="80" idx="1"/>
          </p:cNvCxnSpPr>
          <p:nvPr/>
        </p:nvCxnSpPr>
        <p:spPr>
          <a:xfrm>
            <a:off x="2972140" y="3772134"/>
            <a:ext cx="1477644" cy="1491711"/>
          </a:xfrm>
          <a:prstGeom prst="straightConnector1">
            <a:avLst/>
          </a:prstGeom>
          <a:ln w="508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="" xmlns:a16="http://schemas.microsoft.com/office/drawing/2014/main" id="{B00CA1E3-A61A-47B5-993C-BFDB71815109}"/>
              </a:ext>
            </a:extLst>
          </p:cNvPr>
          <p:cNvCxnSpPr>
            <a:cxnSpLocks/>
            <a:stCxn id="80" idx="6"/>
            <a:endCxn id="88" idx="2"/>
          </p:cNvCxnSpPr>
          <p:nvPr/>
        </p:nvCxnSpPr>
        <p:spPr>
          <a:xfrm flipV="1">
            <a:off x="5230273" y="5558997"/>
            <a:ext cx="1730328" cy="28137"/>
          </a:xfrm>
          <a:prstGeom prst="straightConnector1">
            <a:avLst/>
          </a:prstGeom>
          <a:ln w="508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="" xmlns:a16="http://schemas.microsoft.com/office/drawing/2014/main" id="{D28E942B-CB86-4CC0-A919-90193122B458}"/>
              </a:ext>
            </a:extLst>
          </p:cNvPr>
          <p:cNvCxnSpPr>
            <a:cxnSpLocks/>
            <a:stCxn id="124" idx="4"/>
            <a:endCxn id="88" idx="0"/>
          </p:cNvCxnSpPr>
          <p:nvPr/>
        </p:nvCxnSpPr>
        <p:spPr>
          <a:xfrm>
            <a:off x="7407104" y="3854641"/>
            <a:ext cx="10697" cy="1247156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="" xmlns:a16="http://schemas.microsoft.com/office/drawing/2014/main" id="{033767F6-BB0D-429D-A034-1ACA2B2F02B0}"/>
              </a:ext>
            </a:extLst>
          </p:cNvPr>
          <p:cNvCxnSpPr>
            <a:cxnSpLocks/>
            <a:stCxn id="123" idx="6"/>
            <a:endCxn id="124" idx="2"/>
          </p:cNvCxnSpPr>
          <p:nvPr/>
        </p:nvCxnSpPr>
        <p:spPr>
          <a:xfrm flipV="1">
            <a:off x="5172886" y="3397441"/>
            <a:ext cx="1777018" cy="20982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EA73967-2F02-4B78-8740-E5849FBB1F4D}"/>
              </a:ext>
            </a:extLst>
          </p:cNvPr>
          <p:cNvSpPr txBox="1"/>
          <p:nvPr/>
        </p:nvSpPr>
        <p:spPr>
          <a:xfrm>
            <a:off x="6230560" y="34412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Loop</a:t>
            </a:r>
          </a:p>
        </p:txBody>
      </p:sp>
      <p:sp>
        <p:nvSpPr>
          <p:cNvPr id="70" name="Multiply 65">
            <a:extLst>
              <a:ext uri="{FF2B5EF4-FFF2-40B4-BE49-F238E27FC236}">
                <a16:creationId xmlns="" xmlns:a16="http://schemas.microsoft.com/office/drawing/2014/main" id="{BBA08CE2-5F0C-4981-87B2-CDD3F28FE531}"/>
              </a:ext>
            </a:extLst>
          </p:cNvPr>
          <p:cNvSpPr/>
          <p:nvPr/>
        </p:nvSpPr>
        <p:spPr>
          <a:xfrm>
            <a:off x="7718250" y="3417945"/>
            <a:ext cx="731520" cy="731520"/>
          </a:xfrm>
          <a:prstGeom prst="mathMultiply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  <a:effectLst>
            <a:outerShdw blurRad="40000" dist="23000" dir="5400000" sx="20000" sy="2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Multiply 65">
            <a:extLst>
              <a:ext uri="{FF2B5EF4-FFF2-40B4-BE49-F238E27FC236}">
                <a16:creationId xmlns="" xmlns:a16="http://schemas.microsoft.com/office/drawing/2014/main" id="{F3C0CFF3-4583-42EA-922D-4FD3022B9AF7}"/>
              </a:ext>
            </a:extLst>
          </p:cNvPr>
          <p:cNvSpPr/>
          <p:nvPr/>
        </p:nvSpPr>
        <p:spPr>
          <a:xfrm>
            <a:off x="3944252" y="5920003"/>
            <a:ext cx="731520" cy="731520"/>
          </a:xfrm>
          <a:prstGeom prst="mathMultiply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  <a:effectLst>
            <a:outerShdw blurRad="40000" dist="23000" dir="5400000" sx="20000" sy="2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72" name="Content Placeholder 9">
            <a:extLst>
              <a:ext uri="{FF2B5EF4-FFF2-40B4-BE49-F238E27FC236}">
                <a16:creationId xmlns="" xmlns:a16="http://schemas.microsoft.com/office/drawing/2014/main" id="{8E682A9B-1911-472F-A57A-9A81B62C8F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372669"/>
              </p:ext>
            </p:extLst>
          </p:nvPr>
        </p:nvGraphicFramePr>
        <p:xfrm>
          <a:off x="6453114" y="4782392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73" name="Content Placeholder 9">
            <a:extLst>
              <a:ext uri="{FF2B5EF4-FFF2-40B4-BE49-F238E27FC236}">
                <a16:creationId xmlns="" xmlns:a16="http://schemas.microsoft.com/office/drawing/2014/main" id="{6AAD9404-E668-42BE-BBCD-9183A1A335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91797"/>
              </p:ext>
            </p:extLst>
          </p:nvPr>
        </p:nvGraphicFramePr>
        <p:xfrm>
          <a:off x="6351792" y="2660189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sp>
        <p:nvSpPr>
          <p:cNvPr id="75" name="TextBox 32">
            <a:extLst>
              <a:ext uri="{FF2B5EF4-FFF2-40B4-BE49-F238E27FC236}">
                <a16:creationId xmlns:a16="http://schemas.microsoft.com/office/drawing/2014/main" xmlns="" id="{7CE4AECA-B2F6-40C1-A02F-E49892ECC05D}"/>
              </a:ext>
            </a:extLst>
          </p:cNvPr>
          <p:cNvSpPr txBox="1"/>
          <p:nvPr/>
        </p:nvSpPr>
        <p:spPr>
          <a:xfrm>
            <a:off x="7947418" y="3030131"/>
            <a:ext cx="1173499" cy="46166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ym typeface="Wingdings" panose="05000000000000000000" pitchFamily="2" charset="2"/>
              </a:rPr>
              <a:t>1</a:t>
            </a:r>
            <a:r>
              <a:rPr lang="en-US" sz="2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00FF"/>
                </a:solidFill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545978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22" grpId="0" animBg="1"/>
      <p:bldP spid="50" grpId="0"/>
      <p:bldP spid="54" grpId="0"/>
      <p:bldP spid="61" grpId="0"/>
      <p:bldP spid="66" grpId="0" animBg="1"/>
      <p:bldP spid="77" grpId="0"/>
      <p:bldP spid="77" grpId="1"/>
      <p:bldP spid="78" grpId="0" animBg="1"/>
      <p:bldP spid="79" grpId="0"/>
      <p:bldP spid="79" grpId="1"/>
      <p:bldP spid="81" grpId="0"/>
      <p:bldP spid="87" grpId="0"/>
      <p:bldP spid="87" grpId="1"/>
      <p:bldP spid="89" grpId="0"/>
      <p:bldP spid="103" grpId="0" animBg="1"/>
      <p:bldP spid="105" grpId="0"/>
      <p:bldP spid="106" grpId="0"/>
      <p:bldP spid="107" grpId="0"/>
      <p:bldP spid="109" grpId="0"/>
      <p:bldP spid="123" grpId="0" animBg="1"/>
      <p:bldP spid="124" grpId="0" animBg="1"/>
      <p:bldP spid="125" grpId="0"/>
      <p:bldP spid="126" grpId="0"/>
      <p:bldP spid="127" grpId="0"/>
      <p:bldP spid="30" grpId="0"/>
      <p:bldP spid="70" grpId="0" animBg="1"/>
      <p:bldP spid="71" grpId="0" animBg="1"/>
      <p:bldP spid="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>
            <a:extLst>
              <a:ext uri="{FF2B5EF4-FFF2-40B4-BE49-F238E27FC236}">
                <a16:creationId xmlns="" xmlns:a16="http://schemas.microsoft.com/office/drawing/2014/main" id="{098D3498-D424-4BD5-8F80-F719A0339688}"/>
              </a:ext>
            </a:extLst>
          </p:cNvPr>
          <p:cNvSpPr/>
          <p:nvPr/>
        </p:nvSpPr>
        <p:spPr>
          <a:xfrm>
            <a:off x="2191651" y="2991645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="" xmlns:a16="http://schemas.microsoft.com/office/drawing/2014/main" id="{058DF1A9-2FAE-4367-A4D2-853643293460}"/>
              </a:ext>
            </a:extLst>
          </p:cNvPr>
          <p:cNvSpPr/>
          <p:nvPr/>
        </p:nvSpPr>
        <p:spPr>
          <a:xfrm>
            <a:off x="2198270" y="2996035"/>
            <a:ext cx="914400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2223D8-619C-4960-AF7B-57D6B3FE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26B-4047-42E4-9CB4-A71FA49F6A05}" type="slidenum">
              <a:rPr lang="en-US" smtClean="0"/>
              <a:t>21</a:t>
            </a:fld>
            <a:endParaRPr lang="en-US"/>
          </a:p>
        </p:txBody>
      </p:sp>
      <p:sp>
        <p:nvSpPr>
          <p:cNvPr id="49" name="Title 1">
            <a:extLst>
              <a:ext uri="{FF2B5EF4-FFF2-40B4-BE49-F238E27FC236}">
                <a16:creationId xmlns="" xmlns:a16="http://schemas.microsoft.com/office/drawing/2014/main" id="{86AC6443-701B-41C8-BB32-E2F6D8B5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775"/>
            <a:ext cx="9144000" cy="8282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 loop with FIFR and metric increments</a:t>
            </a:r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FC6CEDB8-DC96-4E6D-897D-226F78FFC197}"/>
              </a:ext>
            </a:extLst>
          </p:cNvPr>
          <p:cNvSpPr/>
          <p:nvPr/>
        </p:nvSpPr>
        <p:spPr>
          <a:xfrm>
            <a:off x="1026377" y="1221461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F5993E82-5818-46C9-98B9-A7CCD88C340B}"/>
              </a:ext>
            </a:extLst>
          </p:cNvPr>
          <p:cNvSpPr/>
          <p:nvPr/>
        </p:nvSpPr>
        <p:spPr>
          <a:xfrm>
            <a:off x="1465429" y="1211147"/>
            <a:ext cx="3577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8AC71E7C-A73E-4EF0-A107-A079AFE634F6}"/>
              </a:ext>
            </a:extLst>
          </p:cNvPr>
          <p:cNvSpPr/>
          <p:nvPr/>
        </p:nvSpPr>
        <p:spPr>
          <a:xfrm>
            <a:off x="4245533" y="1233183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67B8F3CC-0338-412A-9C48-769F4245B4C4}"/>
              </a:ext>
            </a:extLst>
          </p:cNvPr>
          <p:cNvSpPr/>
          <p:nvPr/>
        </p:nvSpPr>
        <p:spPr>
          <a:xfrm>
            <a:off x="4689395" y="1222869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A5A25AB7-4D86-4332-8039-DE180FE25EDA}"/>
              </a:ext>
            </a:extLst>
          </p:cNvPr>
          <p:cNvSpPr/>
          <p:nvPr/>
        </p:nvSpPr>
        <p:spPr>
          <a:xfrm>
            <a:off x="6932465" y="1176913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190285A0-0DEA-4D37-A2E9-795BFC4B4758}"/>
              </a:ext>
            </a:extLst>
          </p:cNvPr>
          <p:cNvSpPr/>
          <p:nvPr/>
        </p:nvSpPr>
        <p:spPr>
          <a:xfrm>
            <a:off x="7360297" y="1166599"/>
            <a:ext cx="3802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3E89213D-5A2B-461F-97CB-ACC2188AEA3B}"/>
              </a:ext>
            </a:extLst>
          </p:cNvPr>
          <p:cNvSpPr/>
          <p:nvPr/>
        </p:nvSpPr>
        <p:spPr>
          <a:xfrm>
            <a:off x="1038100" y="5129935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16E01E6B-4786-4A35-91CE-EFB3F3F45E5E}"/>
              </a:ext>
            </a:extLst>
          </p:cNvPr>
          <p:cNvSpPr/>
          <p:nvPr/>
        </p:nvSpPr>
        <p:spPr>
          <a:xfrm>
            <a:off x="4245536" y="2963504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EAEA1E3-F155-4C3F-8945-74B9A90F5446}"/>
              </a:ext>
            </a:extLst>
          </p:cNvPr>
          <p:cNvSpPr/>
          <p:nvPr/>
        </p:nvSpPr>
        <p:spPr>
          <a:xfrm>
            <a:off x="4684588" y="2953190"/>
            <a:ext cx="3577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="" xmlns:a16="http://schemas.microsoft.com/office/drawing/2014/main" id="{AE778C10-15BD-4928-8FAC-E3CB5F8B8C6F}"/>
              </a:ext>
            </a:extLst>
          </p:cNvPr>
          <p:cNvSpPr/>
          <p:nvPr/>
        </p:nvSpPr>
        <p:spPr>
          <a:xfrm>
            <a:off x="6946534" y="2935376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22E304EC-AE11-4A04-8C3F-D67176D5CA5B}"/>
              </a:ext>
            </a:extLst>
          </p:cNvPr>
          <p:cNvSpPr/>
          <p:nvPr/>
        </p:nvSpPr>
        <p:spPr>
          <a:xfrm>
            <a:off x="7390396" y="2925062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="" xmlns:a16="http://schemas.microsoft.com/office/drawing/2014/main" id="{D1F3D585-77DB-4043-8C36-C6998E88CC29}"/>
              </a:ext>
            </a:extLst>
          </p:cNvPr>
          <p:cNvSpPr/>
          <p:nvPr/>
        </p:nvSpPr>
        <p:spPr>
          <a:xfrm>
            <a:off x="4315873" y="5129934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FD4F655E-0ACD-4038-B612-7B191822EBF6}"/>
              </a:ext>
            </a:extLst>
          </p:cNvPr>
          <p:cNvSpPr/>
          <p:nvPr/>
        </p:nvSpPr>
        <p:spPr>
          <a:xfrm>
            <a:off x="4770955" y="5119620"/>
            <a:ext cx="3257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9A0F767D-B75F-40F5-B37D-677697645ED1}"/>
              </a:ext>
            </a:extLst>
          </p:cNvPr>
          <p:cNvSpPr/>
          <p:nvPr/>
        </p:nvSpPr>
        <p:spPr>
          <a:xfrm>
            <a:off x="2620284" y="2981331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="" xmlns:a16="http://schemas.microsoft.com/office/drawing/2014/main" id="{DB41D55F-34F4-421F-9AF5-74E84FC104F3}"/>
              </a:ext>
            </a:extLst>
          </p:cNvPr>
          <p:cNvSpPr/>
          <p:nvPr/>
        </p:nvSpPr>
        <p:spPr>
          <a:xfrm>
            <a:off x="6960601" y="5101797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CBC8B053-DD4D-4002-94B8-36AB7152AF32}"/>
              </a:ext>
            </a:extLst>
          </p:cNvPr>
          <p:cNvSpPr/>
          <p:nvPr/>
        </p:nvSpPr>
        <p:spPr>
          <a:xfrm>
            <a:off x="7410875" y="5091483"/>
            <a:ext cx="3353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="" xmlns:a16="http://schemas.microsoft.com/office/drawing/2014/main" id="{649B1AE3-92C4-4CF3-99BF-7BF2A3163F2B}"/>
              </a:ext>
            </a:extLst>
          </p:cNvPr>
          <p:cNvCxnSpPr>
            <a:stCxn id="58" idx="6"/>
            <a:endCxn id="65" idx="4"/>
          </p:cNvCxnSpPr>
          <p:nvPr/>
        </p:nvCxnSpPr>
        <p:spPr>
          <a:xfrm flipH="1">
            <a:off x="1495300" y="1634113"/>
            <a:ext cx="6351565" cy="4410222"/>
          </a:xfrm>
          <a:prstGeom prst="bentConnector4">
            <a:avLst>
              <a:gd name="adj1" fmla="val -3599"/>
              <a:gd name="adj2" fmla="val 105183"/>
            </a:avLst>
          </a:prstGeom>
          <a:ln w="508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="" xmlns:a16="http://schemas.microsoft.com/office/drawing/2014/main" id="{36F5D091-DF45-425E-B758-F38A4FAE64FC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1940777" y="1678661"/>
            <a:ext cx="2304756" cy="11722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="" xmlns:a16="http://schemas.microsoft.com/office/drawing/2014/main" id="{A7D71174-D1C0-42CE-987C-DDD336BE4B15}"/>
              </a:ext>
            </a:extLst>
          </p:cNvPr>
          <p:cNvCxnSpPr>
            <a:cxnSpLocks/>
            <a:stCxn id="48" idx="4"/>
            <a:endCxn id="65" idx="0"/>
          </p:cNvCxnSpPr>
          <p:nvPr/>
        </p:nvCxnSpPr>
        <p:spPr>
          <a:xfrm>
            <a:off x="1483577" y="2135861"/>
            <a:ext cx="11723" cy="2994074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="" xmlns:a16="http://schemas.microsoft.com/office/drawing/2014/main" id="{DE460AB9-4329-42B3-8C28-9868B7D86808}"/>
              </a:ext>
            </a:extLst>
          </p:cNvPr>
          <p:cNvCxnSpPr>
            <a:cxnSpLocks/>
            <a:stCxn id="85" idx="5"/>
            <a:endCxn id="80" idx="1"/>
          </p:cNvCxnSpPr>
          <p:nvPr/>
        </p:nvCxnSpPr>
        <p:spPr>
          <a:xfrm>
            <a:off x="2972140" y="3772134"/>
            <a:ext cx="1477644" cy="1491711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="" xmlns:a16="http://schemas.microsoft.com/office/drawing/2014/main" id="{249CB7CD-84D5-4735-822D-7316F683038D}"/>
              </a:ext>
            </a:extLst>
          </p:cNvPr>
          <p:cNvCxnSpPr>
            <a:cxnSpLocks/>
            <a:stCxn id="85" idx="6"/>
            <a:endCxn id="66" idx="2"/>
          </p:cNvCxnSpPr>
          <p:nvPr/>
        </p:nvCxnSpPr>
        <p:spPr>
          <a:xfrm flipV="1">
            <a:off x="3106051" y="3420704"/>
            <a:ext cx="1139485" cy="28141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="" xmlns:a16="http://schemas.microsoft.com/office/drawing/2014/main" id="{14E1FE2F-FDCD-47F3-8A6F-E6136D17C16D}"/>
              </a:ext>
            </a:extLst>
          </p:cNvPr>
          <p:cNvCxnSpPr>
            <a:cxnSpLocks/>
            <a:stCxn id="66" idx="6"/>
            <a:endCxn id="78" idx="2"/>
          </p:cNvCxnSpPr>
          <p:nvPr/>
        </p:nvCxnSpPr>
        <p:spPr>
          <a:xfrm flipV="1">
            <a:off x="5159936" y="3392576"/>
            <a:ext cx="1786598" cy="28128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="" xmlns:a16="http://schemas.microsoft.com/office/drawing/2014/main" id="{EC3510E4-3827-4A6B-AB6F-CBCA44DC20C2}"/>
              </a:ext>
            </a:extLst>
          </p:cNvPr>
          <p:cNvCxnSpPr>
            <a:cxnSpLocks/>
            <a:stCxn id="53" idx="4"/>
            <a:endCxn id="66" idx="0"/>
          </p:cNvCxnSpPr>
          <p:nvPr/>
        </p:nvCxnSpPr>
        <p:spPr>
          <a:xfrm>
            <a:off x="4702733" y="2147583"/>
            <a:ext cx="3" cy="815921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="" xmlns:a16="http://schemas.microsoft.com/office/drawing/2014/main" id="{6A8C2492-65E1-4AD7-A056-492D525AEC27}"/>
              </a:ext>
            </a:extLst>
          </p:cNvPr>
          <p:cNvCxnSpPr>
            <a:cxnSpLocks/>
            <a:stCxn id="80" idx="6"/>
            <a:endCxn id="88" idx="2"/>
          </p:cNvCxnSpPr>
          <p:nvPr/>
        </p:nvCxnSpPr>
        <p:spPr>
          <a:xfrm flipV="1">
            <a:off x="5230273" y="5558997"/>
            <a:ext cx="1730328" cy="28137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="" xmlns:a16="http://schemas.microsoft.com/office/drawing/2014/main" id="{A4226B5D-B0F9-4E4D-B719-CB6E8A953277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 flipV="1">
            <a:off x="5159933" y="1634113"/>
            <a:ext cx="1772532" cy="56270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8F30660E-5012-4F6C-A3E3-0960489891BE}"/>
              </a:ext>
            </a:extLst>
          </p:cNvPr>
          <p:cNvCxnSpPr>
            <a:cxnSpLocks/>
            <a:stCxn id="58" idx="4"/>
            <a:endCxn id="78" idx="0"/>
          </p:cNvCxnSpPr>
          <p:nvPr/>
        </p:nvCxnSpPr>
        <p:spPr>
          <a:xfrm>
            <a:off x="7389665" y="2091313"/>
            <a:ext cx="14069" cy="844063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="" xmlns:a16="http://schemas.microsoft.com/office/drawing/2014/main" id="{1F97C427-C65E-4065-8A28-9A1177C26A4F}"/>
              </a:ext>
            </a:extLst>
          </p:cNvPr>
          <p:cNvCxnSpPr>
            <a:cxnSpLocks/>
            <a:stCxn id="78" idx="4"/>
            <a:endCxn id="88" idx="0"/>
          </p:cNvCxnSpPr>
          <p:nvPr/>
        </p:nvCxnSpPr>
        <p:spPr>
          <a:xfrm>
            <a:off x="7403734" y="3849776"/>
            <a:ext cx="14067" cy="1252021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18F0B329-C1E6-46F8-A9FA-74ADEFCB60CB}"/>
              </a:ext>
            </a:extLst>
          </p:cNvPr>
          <p:cNvCxnSpPr>
            <a:cxnSpLocks/>
            <a:stCxn id="65" idx="6"/>
            <a:endCxn id="80" idx="2"/>
          </p:cNvCxnSpPr>
          <p:nvPr/>
        </p:nvCxnSpPr>
        <p:spPr>
          <a:xfrm flipV="1">
            <a:off x="1952500" y="5587134"/>
            <a:ext cx="2363373" cy="1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="" xmlns:a16="http://schemas.microsoft.com/office/drawing/2014/main" id="{03624FB8-4235-43BD-B220-EBABF896210A}"/>
              </a:ext>
            </a:extLst>
          </p:cNvPr>
          <p:cNvSpPr/>
          <p:nvPr/>
        </p:nvSpPr>
        <p:spPr>
          <a:xfrm>
            <a:off x="943411" y="5040639"/>
            <a:ext cx="1103778" cy="1081292"/>
          </a:xfrm>
          <a:prstGeom prst="ellipse">
            <a:avLst/>
          </a:prstGeom>
          <a:noFill/>
          <a:ln w="63500" cmpd="thinThick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="" xmlns:a16="http://schemas.microsoft.com/office/drawing/2014/main" id="{7789E457-99CB-438D-8588-7482059883F6}"/>
              </a:ext>
            </a:extLst>
          </p:cNvPr>
          <p:cNvSpPr/>
          <p:nvPr/>
        </p:nvSpPr>
        <p:spPr>
          <a:xfrm>
            <a:off x="2004727" y="1149591"/>
            <a:ext cx="29993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A90F9EA5-1384-4523-9291-BDF9628B5241}"/>
              </a:ext>
            </a:extLst>
          </p:cNvPr>
          <p:cNvSpPr/>
          <p:nvPr/>
        </p:nvSpPr>
        <p:spPr>
          <a:xfrm>
            <a:off x="5189804" y="1145833"/>
            <a:ext cx="29993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="" xmlns:a16="http://schemas.microsoft.com/office/drawing/2014/main" id="{EC7B233C-4D1E-4B9B-B900-9136C9EA6798}"/>
              </a:ext>
            </a:extLst>
          </p:cNvPr>
          <p:cNvSpPr/>
          <p:nvPr/>
        </p:nvSpPr>
        <p:spPr>
          <a:xfrm>
            <a:off x="4747505" y="2469545"/>
            <a:ext cx="29993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="" xmlns:a16="http://schemas.microsoft.com/office/drawing/2014/main" id="{B0BD6A6E-D864-44D6-91D0-8C0456D26B83}"/>
              </a:ext>
            </a:extLst>
          </p:cNvPr>
          <p:cNvSpPr/>
          <p:nvPr/>
        </p:nvSpPr>
        <p:spPr>
          <a:xfrm>
            <a:off x="4361884" y="4631220"/>
            <a:ext cx="29993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33A069-E3DD-43F2-A9D3-A8B82A26E0E0}"/>
              </a:ext>
            </a:extLst>
          </p:cNvPr>
          <p:cNvSpPr txBox="1"/>
          <p:nvPr/>
        </p:nvSpPr>
        <p:spPr>
          <a:xfrm>
            <a:off x="2928133" y="1228718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56FDACEF-CEDB-4371-9530-2BBCC411A539}"/>
              </a:ext>
            </a:extLst>
          </p:cNvPr>
          <p:cNvSpPr txBox="1"/>
          <p:nvPr/>
        </p:nvSpPr>
        <p:spPr>
          <a:xfrm>
            <a:off x="3417415" y="2993350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E6F6D8DB-5F76-46E2-BFDB-35D88D014FD2}"/>
              </a:ext>
            </a:extLst>
          </p:cNvPr>
          <p:cNvSpPr txBox="1"/>
          <p:nvPr/>
        </p:nvSpPr>
        <p:spPr>
          <a:xfrm>
            <a:off x="5871858" y="1212677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8F5ABCE-393B-4B23-B59D-04B694CD73B7}"/>
              </a:ext>
            </a:extLst>
          </p:cNvPr>
          <p:cNvSpPr txBox="1"/>
          <p:nvPr/>
        </p:nvSpPr>
        <p:spPr>
          <a:xfrm>
            <a:off x="8090633" y="3035943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CF4408E1-E611-4FD1-979B-77CE58B197C7}"/>
              </a:ext>
            </a:extLst>
          </p:cNvPr>
          <p:cNvSpPr txBox="1"/>
          <p:nvPr/>
        </p:nvSpPr>
        <p:spPr>
          <a:xfrm>
            <a:off x="3417415" y="4533389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792CBE7A-D51E-4BC4-AC21-90F515A23837}"/>
              </a:ext>
            </a:extLst>
          </p:cNvPr>
          <p:cNvSpPr txBox="1"/>
          <p:nvPr/>
        </p:nvSpPr>
        <p:spPr>
          <a:xfrm>
            <a:off x="2984281" y="5134968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AA4F7E9-5468-457C-92AB-A6FF242BC412}"/>
              </a:ext>
            </a:extLst>
          </p:cNvPr>
          <p:cNvSpPr txBox="1"/>
          <p:nvPr/>
        </p:nvSpPr>
        <p:spPr>
          <a:xfrm>
            <a:off x="5944046" y="2969290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4D9040CB-E31A-4E03-9481-6F372908C495}"/>
              </a:ext>
            </a:extLst>
          </p:cNvPr>
          <p:cNvSpPr txBox="1"/>
          <p:nvPr/>
        </p:nvSpPr>
        <p:spPr>
          <a:xfrm>
            <a:off x="5919982" y="5110901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0D925E0E-4A85-4D75-9FA0-2DB005C9A6E2}"/>
              </a:ext>
            </a:extLst>
          </p:cNvPr>
          <p:cNvSpPr txBox="1"/>
          <p:nvPr/>
        </p:nvSpPr>
        <p:spPr>
          <a:xfrm>
            <a:off x="7116916" y="4089791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3D9A4C88-36C6-4F13-82ED-9E250EA46E8E}"/>
              </a:ext>
            </a:extLst>
          </p:cNvPr>
          <p:cNvSpPr txBox="1"/>
          <p:nvPr/>
        </p:nvSpPr>
        <p:spPr>
          <a:xfrm>
            <a:off x="6978759" y="2271449"/>
            <a:ext cx="27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E40E30BD-06CB-49A5-88B6-8D5E9D3BF5E9}"/>
              </a:ext>
            </a:extLst>
          </p:cNvPr>
          <p:cNvSpPr txBox="1"/>
          <p:nvPr/>
        </p:nvSpPr>
        <p:spPr>
          <a:xfrm>
            <a:off x="4379203" y="2066954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6306F337-AB7B-47E1-A1AE-2D8579052BFC}"/>
              </a:ext>
            </a:extLst>
          </p:cNvPr>
          <p:cNvSpPr txBox="1"/>
          <p:nvPr/>
        </p:nvSpPr>
        <p:spPr>
          <a:xfrm>
            <a:off x="1005546" y="3293947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="" xmlns:a16="http://schemas.microsoft.com/office/drawing/2014/main" id="{62CA6675-91EE-4FD8-8A67-6BAC26CD4551}"/>
              </a:ext>
            </a:extLst>
          </p:cNvPr>
          <p:cNvSpPr/>
          <p:nvPr/>
        </p:nvSpPr>
        <p:spPr>
          <a:xfrm>
            <a:off x="4258486" y="2961223"/>
            <a:ext cx="914400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="" xmlns:a16="http://schemas.microsoft.com/office/drawing/2014/main" id="{6DC5A6F0-C4A2-4AF9-88DB-611412135979}"/>
              </a:ext>
            </a:extLst>
          </p:cNvPr>
          <p:cNvSpPr/>
          <p:nvPr/>
        </p:nvSpPr>
        <p:spPr>
          <a:xfrm>
            <a:off x="6949904" y="2940241"/>
            <a:ext cx="914400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B517427B-A914-4D0F-AF5B-E6E0BECE0213}"/>
              </a:ext>
            </a:extLst>
          </p:cNvPr>
          <p:cNvSpPr/>
          <p:nvPr/>
        </p:nvSpPr>
        <p:spPr>
          <a:xfrm>
            <a:off x="2667972" y="2969531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D988D363-FFD1-4061-ACF8-1ABBB7532385}"/>
              </a:ext>
            </a:extLst>
          </p:cNvPr>
          <p:cNvSpPr/>
          <p:nvPr/>
        </p:nvSpPr>
        <p:spPr>
          <a:xfrm>
            <a:off x="4747094" y="2928728"/>
            <a:ext cx="3577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="" xmlns:a16="http://schemas.microsoft.com/office/drawing/2014/main" id="{E90EE510-27A6-4946-B616-93E6A26C66F8}"/>
              </a:ext>
            </a:extLst>
          </p:cNvPr>
          <p:cNvSpPr/>
          <p:nvPr/>
        </p:nvSpPr>
        <p:spPr>
          <a:xfrm>
            <a:off x="7457250" y="2950853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132" name="Content Placeholder 9">
            <a:extLst>
              <a:ext uri="{FF2B5EF4-FFF2-40B4-BE49-F238E27FC236}">
                <a16:creationId xmlns="" xmlns:a16="http://schemas.microsoft.com/office/drawing/2014/main" id="{1CE54598-4A5B-49FE-9D0F-E1BEA3FC1F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737560"/>
              </p:ext>
            </p:extLst>
          </p:nvPr>
        </p:nvGraphicFramePr>
        <p:xfrm>
          <a:off x="6418057" y="4804533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cxnSp>
        <p:nvCxnSpPr>
          <p:cNvPr id="139" name="Straight Arrow Connector 138">
            <a:extLst>
              <a:ext uri="{FF2B5EF4-FFF2-40B4-BE49-F238E27FC236}">
                <a16:creationId xmlns="" xmlns:a16="http://schemas.microsoft.com/office/drawing/2014/main" id="{D28E942B-CB86-4CC0-A919-90193122B458}"/>
              </a:ext>
            </a:extLst>
          </p:cNvPr>
          <p:cNvCxnSpPr>
            <a:cxnSpLocks/>
            <a:stCxn id="124" idx="4"/>
            <a:endCxn id="88" idx="0"/>
          </p:cNvCxnSpPr>
          <p:nvPr/>
        </p:nvCxnSpPr>
        <p:spPr>
          <a:xfrm>
            <a:off x="7407104" y="3854641"/>
            <a:ext cx="10697" cy="1247156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07A420BE-11F6-48E5-B480-92A75D9EB90C}"/>
              </a:ext>
            </a:extLst>
          </p:cNvPr>
          <p:cNvSpPr txBox="1"/>
          <p:nvPr/>
        </p:nvSpPr>
        <p:spPr>
          <a:xfrm>
            <a:off x="8098169" y="3027125"/>
            <a:ext cx="115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1</a:t>
            </a:r>
            <a:r>
              <a:rPr 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11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75" name="Content Placeholder 9">
            <a:extLst>
              <a:ext uri="{FF2B5EF4-FFF2-40B4-BE49-F238E27FC236}">
                <a16:creationId xmlns="" xmlns:a16="http://schemas.microsoft.com/office/drawing/2014/main" id="{8DDB4FB8-C74D-4415-B6E4-846BF31375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43945"/>
              </p:ext>
            </p:extLst>
          </p:nvPr>
        </p:nvGraphicFramePr>
        <p:xfrm>
          <a:off x="6398357" y="2649615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76" name="Content Placeholder 9">
            <a:extLst>
              <a:ext uri="{FF2B5EF4-FFF2-40B4-BE49-F238E27FC236}">
                <a16:creationId xmlns="" xmlns:a16="http://schemas.microsoft.com/office/drawing/2014/main" id="{6CF2B744-0AAB-4822-AF5A-19699ADADC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262104"/>
              </p:ext>
            </p:extLst>
          </p:nvPr>
        </p:nvGraphicFramePr>
        <p:xfrm>
          <a:off x="6417253" y="865927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82" name="Content Placeholder 9">
            <a:extLst>
              <a:ext uri="{FF2B5EF4-FFF2-40B4-BE49-F238E27FC236}">
                <a16:creationId xmlns="" xmlns:a16="http://schemas.microsoft.com/office/drawing/2014/main" id="{DB870C5A-1555-4B77-9D70-A2C4F926F9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3460038"/>
              </p:ext>
            </p:extLst>
          </p:nvPr>
        </p:nvGraphicFramePr>
        <p:xfrm>
          <a:off x="582401" y="4613146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cxnSp>
        <p:nvCxnSpPr>
          <p:cNvPr id="86" name="Straight Arrow Connector 85">
            <a:extLst>
              <a:ext uri="{FF2B5EF4-FFF2-40B4-BE49-F238E27FC236}">
                <a16:creationId xmlns="" xmlns:a16="http://schemas.microsoft.com/office/drawing/2014/main" id="{0A7FFDBA-C795-405D-BB92-C6E2A633B0DB}"/>
              </a:ext>
            </a:extLst>
          </p:cNvPr>
          <p:cNvCxnSpPr>
            <a:cxnSpLocks/>
            <a:stCxn id="58" idx="4"/>
            <a:endCxn id="124" idx="0"/>
          </p:cNvCxnSpPr>
          <p:nvPr/>
        </p:nvCxnSpPr>
        <p:spPr>
          <a:xfrm>
            <a:off x="7389665" y="2091313"/>
            <a:ext cx="17439" cy="848928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Multiply 65">
            <a:extLst>
              <a:ext uri="{FF2B5EF4-FFF2-40B4-BE49-F238E27FC236}">
                <a16:creationId xmlns="" xmlns:a16="http://schemas.microsoft.com/office/drawing/2014/main" id="{BBA08CE2-5F0C-4981-87B2-CDD3F28FE531}"/>
              </a:ext>
            </a:extLst>
          </p:cNvPr>
          <p:cNvSpPr/>
          <p:nvPr/>
        </p:nvSpPr>
        <p:spPr>
          <a:xfrm>
            <a:off x="7718250" y="3417945"/>
            <a:ext cx="731520" cy="731520"/>
          </a:xfrm>
          <a:prstGeom prst="mathMultiply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  <a:effectLst>
            <a:outerShdw blurRad="40000" dist="23000" dir="5400000" sx="20000" sy="2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Multiply 65">
            <a:extLst>
              <a:ext uri="{FF2B5EF4-FFF2-40B4-BE49-F238E27FC236}">
                <a16:creationId xmlns="" xmlns:a16="http://schemas.microsoft.com/office/drawing/2014/main" id="{F3C0CFF3-4583-42EA-922D-4FD3022B9AF7}"/>
              </a:ext>
            </a:extLst>
          </p:cNvPr>
          <p:cNvSpPr/>
          <p:nvPr/>
        </p:nvSpPr>
        <p:spPr>
          <a:xfrm>
            <a:off x="3944252" y="5920003"/>
            <a:ext cx="731520" cy="731520"/>
          </a:xfrm>
          <a:prstGeom prst="mathMultiply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  <a:effectLst>
            <a:outerShdw blurRad="40000" dist="23000" dir="5400000" sx="20000" sy="2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134533" y="1634113"/>
            <a:ext cx="1772532" cy="56270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3" idx="2"/>
            <a:endCxn id="48" idx="6"/>
          </p:cNvCxnSpPr>
          <p:nvPr/>
        </p:nvCxnSpPr>
        <p:spPr>
          <a:xfrm flipH="1" flipV="1">
            <a:off x="1940777" y="1678661"/>
            <a:ext cx="2304756" cy="11722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8" idx="4"/>
            <a:endCxn id="103" idx="0"/>
          </p:cNvCxnSpPr>
          <p:nvPr/>
        </p:nvCxnSpPr>
        <p:spPr>
          <a:xfrm>
            <a:off x="1483577" y="2135861"/>
            <a:ext cx="11723" cy="2904778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Content Placeholder 9">
            <a:extLst>
              <a:ext uri="{FF2B5EF4-FFF2-40B4-BE49-F238E27FC236}">
                <a16:creationId xmlns="" xmlns:a16="http://schemas.microsoft.com/office/drawing/2014/main" id="{6CF2B744-0AAB-4822-AF5A-19699ADADC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259417"/>
              </p:ext>
            </p:extLst>
          </p:nvPr>
        </p:nvGraphicFramePr>
        <p:xfrm>
          <a:off x="4328385" y="805260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93" name="Content Placeholder 9">
            <a:extLst>
              <a:ext uri="{FF2B5EF4-FFF2-40B4-BE49-F238E27FC236}">
                <a16:creationId xmlns="" xmlns:a16="http://schemas.microsoft.com/office/drawing/2014/main" id="{6CF2B744-0AAB-4822-AF5A-19699ADADC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482881"/>
              </p:ext>
            </p:extLst>
          </p:nvPr>
        </p:nvGraphicFramePr>
        <p:xfrm>
          <a:off x="1092049" y="803769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865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22" grpId="0" animBg="1"/>
      <p:bldP spid="50" grpId="0"/>
      <p:bldP spid="54" grpId="0"/>
      <p:bldP spid="61" grpId="0"/>
      <p:bldP spid="66" grpId="0" animBg="1"/>
      <p:bldP spid="77" grpId="0"/>
      <p:bldP spid="77" grpId="1"/>
      <p:bldP spid="78" grpId="0" animBg="1"/>
      <p:bldP spid="79" grpId="0"/>
      <p:bldP spid="79" grpId="1"/>
      <p:bldP spid="81" grpId="0"/>
      <p:bldP spid="87" grpId="0"/>
      <p:bldP spid="87" grpId="1"/>
      <p:bldP spid="89" grpId="0"/>
      <p:bldP spid="103" grpId="0" animBg="1"/>
      <p:bldP spid="105" grpId="0"/>
      <p:bldP spid="106" grpId="0"/>
      <p:bldP spid="107" grpId="0"/>
      <p:bldP spid="109" grpId="0"/>
      <p:bldP spid="113" grpId="0"/>
      <p:bldP spid="123" grpId="0" animBg="1"/>
      <p:bldP spid="124" grpId="0" animBg="1"/>
      <p:bldP spid="125" grpId="0"/>
      <p:bldP spid="126" grpId="0"/>
      <p:bldP spid="127" grpId="0"/>
      <p:bldP spid="74" grpId="0"/>
      <p:bldP spid="70" grpId="0" animBg="1"/>
      <p:bldP spid="7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>
            <a:extLst>
              <a:ext uri="{FF2B5EF4-FFF2-40B4-BE49-F238E27FC236}">
                <a16:creationId xmlns="" xmlns:a16="http://schemas.microsoft.com/office/drawing/2014/main" id="{098D3498-D424-4BD5-8F80-F719A0339688}"/>
              </a:ext>
            </a:extLst>
          </p:cNvPr>
          <p:cNvSpPr/>
          <p:nvPr/>
        </p:nvSpPr>
        <p:spPr>
          <a:xfrm>
            <a:off x="2191651" y="2991645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="" xmlns:a16="http://schemas.microsoft.com/office/drawing/2014/main" id="{058DF1A9-2FAE-4367-A4D2-853643293460}"/>
              </a:ext>
            </a:extLst>
          </p:cNvPr>
          <p:cNvSpPr/>
          <p:nvPr/>
        </p:nvSpPr>
        <p:spPr>
          <a:xfrm>
            <a:off x="2198500" y="2961223"/>
            <a:ext cx="900998" cy="96277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2223D8-619C-4960-AF7B-57D6B3FE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26B-4047-42E4-9CB4-A71FA49F6A05}" type="slidenum">
              <a:rPr lang="en-US" smtClean="0"/>
              <a:t>22</a:t>
            </a:fld>
            <a:endParaRPr lang="en-US"/>
          </a:p>
        </p:txBody>
      </p:sp>
      <p:sp>
        <p:nvSpPr>
          <p:cNvPr id="49" name="Title 1">
            <a:extLst>
              <a:ext uri="{FF2B5EF4-FFF2-40B4-BE49-F238E27FC236}">
                <a16:creationId xmlns="" xmlns:a16="http://schemas.microsoft.com/office/drawing/2014/main" id="{86AC6443-701B-41C8-BB32-E2F6D8B5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775"/>
            <a:ext cx="9144000" cy="828219"/>
          </a:xfrm>
        </p:spPr>
        <p:txBody>
          <a:bodyPr>
            <a:normAutofit fontScale="90000"/>
          </a:bodyPr>
          <a:lstStyle/>
          <a:p>
            <a:r>
              <a:rPr lang="en-US" dirty="0"/>
              <a:t>No loop with FIFR and metric increments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FC6CEDB8-DC96-4E6D-897D-226F78FFC197}"/>
              </a:ext>
            </a:extLst>
          </p:cNvPr>
          <p:cNvSpPr/>
          <p:nvPr/>
        </p:nvSpPr>
        <p:spPr>
          <a:xfrm>
            <a:off x="1026377" y="1221461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F5993E82-5818-46C9-98B9-A7CCD88C340B}"/>
              </a:ext>
            </a:extLst>
          </p:cNvPr>
          <p:cNvSpPr/>
          <p:nvPr/>
        </p:nvSpPr>
        <p:spPr>
          <a:xfrm>
            <a:off x="1465429" y="1211147"/>
            <a:ext cx="3577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8AC71E7C-A73E-4EF0-A107-A079AFE634F6}"/>
              </a:ext>
            </a:extLst>
          </p:cNvPr>
          <p:cNvSpPr/>
          <p:nvPr/>
        </p:nvSpPr>
        <p:spPr>
          <a:xfrm>
            <a:off x="4245533" y="1233183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67B8F3CC-0338-412A-9C48-769F4245B4C4}"/>
              </a:ext>
            </a:extLst>
          </p:cNvPr>
          <p:cNvSpPr/>
          <p:nvPr/>
        </p:nvSpPr>
        <p:spPr>
          <a:xfrm>
            <a:off x="4689395" y="1222869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A5A25AB7-4D86-4332-8039-DE180FE25EDA}"/>
              </a:ext>
            </a:extLst>
          </p:cNvPr>
          <p:cNvSpPr/>
          <p:nvPr/>
        </p:nvSpPr>
        <p:spPr>
          <a:xfrm>
            <a:off x="6932465" y="1176913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190285A0-0DEA-4D37-A2E9-795BFC4B4758}"/>
              </a:ext>
            </a:extLst>
          </p:cNvPr>
          <p:cNvSpPr/>
          <p:nvPr/>
        </p:nvSpPr>
        <p:spPr>
          <a:xfrm>
            <a:off x="7360297" y="1166599"/>
            <a:ext cx="3802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3E89213D-5A2B-461F-97CB-ACC2188AEA3B}"/>
              </a:ext>
            </a:extLst>
          </p:cNvPr>
          <p:cNvSpPr/>
          <p:nvPr/>
        </p:nvSpPr>
        <p:spPr>
          <a:xfrm>
            <a:off x="1038100" y="5129935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16E01E6B-4786-4A35-91CE-EFB3F3F45E5E}"/>
              </a:ext>
            </a:extLst>
          </p:cNvPr>
          <p:cNvSpPr/>
          <p:nvPr/>
        </p:nvSpPr>
        <p:spPr>
          <a:xfrm>
            <a:off x="4245536" y="2963504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EAEA1E3-F155-4C3F-8945-74B9A90F5446}"/>
              </a:ext>
            </a:extLst>
          </p:cNvPr>
          <p:cNvSpPr/>
          <p:nvPr/>
        </p:nvSpPr>
        <p:spPr>
          <a:xfrm>
            <a:off x="4684588" y="2953190"/>
            <a:ext cx="3577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="" xmlns:a16="http://schemas.microsoft.com/office/drawing/2014/main" id="{AE778C10-15BD-4928-8FAC-E3CB5F8B8C6F}"/>
              </a:ext>
            </a:extLst>
          </p:cNvPr>
          <p:cNvSpPr/>
          <p:nvPr/>
        </p:nvSpPr>
        <p:spPr>
          <a:xfrm>
            <a:off x="6946534" y="2935376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22E304EC-AE11-4A04-8C3F-D67176D5CA5B}"/>
              </a:ext>
            </a:extLst>
          </p:cNvPr>
          <p:cNvSpPr/>
          <p:nvPr/>
        </p:nvSpPr>
        <p:spPr>
          <a:xfrm>
            <a:off x="7390396" y="2925062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="" xmlns:a16="http://schemas.microsoft.com/office/drawing/2014/main" id="{D1F3D585-77DB-4043-8C36-C6998E88CC29}"/>
              </a:ext>
            </a:extLst>
          </p:cNvPr>
          <p:cNvSpPr/>
          <p:nvPr/>
        </p:nvSpPr>
        <p:spPr>
          <a:xfrm>
            <a:off x="4315873" y="5129934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FD4F655E-0ACD-4038-B612-7B191822EBF6}"/>
              </a:ext>
            </a:extLst>
          </p:cNvPr>
          <p:cNvSpPr/>
          <p:nvPr/>
        </p:nvSpPr>
        <p:spPr>
          <a:xfrm>
            <a:off x="4743705" y="5119620"/>
            <a:ext cx="3802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9A0F767D-B75F-40F5-B37D-677697645ED1}"/>
              </a:ext>
            </a:extLst>
          </p:cNvPr>
          <p:cNvSpPr/>
          <p:nvPr/>
        </p:nvSpPr>
        <p:spPr>
          <a:xfrm>
            <a:off x="2620284" y="2981331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="" xmlns:a16="http://schemas.microsoft.com/office/drawing/2014/main" id="{DB41D55F-34F4-421F-9AF5-74E84FC104F3}"/>
              </a:ext>
            </a:extLst>
          </p:cNvPr>
          <p:cNvSpPr/>
          <p:nvPr/>
        </p:nvSpPr>
        <p:spPr>
          <a:xfrm>
            <a:off x="6960601" y="5101797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CBC8B053-DD4D-4002-94B8-36AB7152AF32}"/>
              </a:ext>
            </a:extLst>
          </p:cNvPr>
          <p:cNvSpPr/>
          <p:nvPr/>
        </p:nvSpPr>
        <p:spPr>
          <a:xfrm>
            <a:off x="7410875" y="5091483"/>
            <a:ext cx="3353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="" xmlns:a16="http://schemas.microsoft.com/office/drawing/2014/main" id="{649B1AE3-92C4-4CF3-99BF-7BF2A3163F2B}"/>
              </a:ext>
            </a:extLst>
          </p:cNvPr>
          <p:cNvCxnSpPr>
            <a:stCxn id="58" idx="6"/>
            <a:endCxn id="65" idx="4"/>
          </p:cNvCxnSpPr>
          <p:nvPr/>
        </p:nvCxnSpPr>
        <p:spPr>
          <a:xfrm flipH="1">
            <a:off x="1495300" y="1634113"/>
            <a:ext cx="6351565" cy="4410222"/>
          </a:xfrm>
          <a:prstGeom prst="bentConnector4">
            <a:avLst>
              <a:gd name="adj1" fmla="val -3599"/>
              <a:gd name="adj2" fmla="val 105183"/>
            </a:avLst>
          </a:prstGeom>
          <a:ln w="508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="" xmlns:a16="http://schemas.microsoft.com/office/drawing/2014/main" id="{36F5D091-DF45-425E-B758-F38A4FAE64FC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1940777" y="1678661"/>
            <a:ext cx="2304756" cy="11722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="" xmlns:a16="http://schemas.microsoft.com/office/drawing/2014/main" id="{A7D71174-D1C0-42CE-987C-DDD336BE4B15}"/>
              </a:ext>
            </a:extLst>
          </p:cNvPr>
          <p:cNvCxnSpPr>
            <a:cxnSpLocks/>
            <a:stCxn id="48" idx="4"/>
            <a:endCxn id="65" idx="0"/>
          </p:cNvCxnSpPr>
          <p:nvPr/>
        </p:nvCxnSpPr>
        <p:spPr>
          <a:xfrm>
            <a:off x="1483577" y="2135861"/>
            <a:ext cx="11723" cy="2994074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="" xmlns:a16="http://schemas.microsoft.com/office/drawing/2014/main" id="{DE460AB9-4329-42B3-8C28-9868B7D86808}"/>
              </a:ext>
            </a:extLst>
          </p:cNvPr>
          <p:cNvCxnSpPr>
            <a:cxnSpLocks/>
            <a:stCxn id="85" idx="5"/>
            <a:endCxn id="80" idx="1"/>
          </p:cNvCxnSpPr>
          <p:nvPr/>
        </p:nvCxnSpPr>
        <p:spPr>
          <a:xfrm>
            <a:off x="2972140" y="3772134"/>
            <a:ext cx="1477644" cy="1491711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="" xmlns:a16="http://schemas.microsoft.com/office/drawing/2014/main" id="{249CB7CD-84D5-4735-822D-7316F683038D}"/>
              </a:ext>
            </a:extLst>
          </p:cNvPr>
          <p:cNvCxnSpPr>
            <a:cxnSpLocks/>
            <a:stCxn id="85" idx="6"/>
            <a:endCxn id="66" idx="2"/>
          </p:cNvCxnSpPr>
          <p:nvPr/>
        </p:nvCxnSpPr>
        <p:spPr>
          <a:xfrm flipV="1">
            <a:off x="3106051" y="3420704"/>
            <a:ext cx="1139485" cy="28141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="" xmlns:a16="http://schemas.microsoft.com/office/drawing/2014/main" id="{14E1FE2F-FDCD-47F3-8A6F-E6136D17C16D}"/>
              </a:ext>
            </a:extLst>
          </p:cNvPr>
          <p:cNvCxnSpPr>
            <a:cxnSpLocks/>
            <a:stCxn id="66" idx="6"/>
            <a:endCxn id="78" idx="2"/>
          </p:cNvCxnSpPr>
          <p:nvPr/>
        </p:nvCxnSpPr>
        <p:spPr>
          <a:xfrm flipV="1">
            <a:off x="5159936" y="3392576"/>
            <a:ext cx="1786598" cy="28128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="" xmlns:a16="http://schemas.microsoft.com/office/drawing/2014/main" id="{EC3510E4-3827-4A6B-AB6F-CBCA44DC20C2}"/>
              </a:ext>
            </a:extLst>
          </p:cNvPr>
          <p:cNvCxnSpPr>
            <a:cxnSpLocks/>
            <a:stCxn id="53" idx="4"/>
            <a:endCxn id="66" idx="0"/>
          </p:cNvCxnSpPr>
          <p:nvPr/>
        </p:nvCxnSpPr>
        <p:spPr>
          <a:xfrm>
            <a:off x="4702733" y="2147583"/>
            <a:ext cx="3" cy="815921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="" xmlns:a16="http://schemas.microsoft.com/office/drawing/2014/main" id="{6A8C2492-65E1-4AD7-A056-492D525AEC27}"/>
              </a:ext>
            </a:extLst>
          </p:cNvPr>
          <p:cNvCxnSpPr>
            <a:cxnSpLocks/>
            <a:stCxn id="80" idx="6"/>
            <a:endCxn id="88" idx="2"/>
          </p:cNvCxnSpPr>
          <p:nvPr/>
        </p:nvCxnSpPr>
        <p:spPr>
          <a:xfrm flipV="1">
            <a:off x="5230273" y="5558997"/>
            <a:ext cx="1730328" cy="28137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="" xmlns:a16="http://schemas.microsoft.com/office/drawing/2014/main" id="{A4226B5D-B0F9-4E4D-B719-CB6E8A953277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 flipV="1">
            <a:off x="5159933" y="1634113"/>
            <a:ext cx="1772532" cy="56270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8F30660E-5012-4F6C-A3E3-0960489891BE}"/>
              </a:ext>
            </a:extLst>
          </p:cNvPr>
          <p:cNvCxnSpPr>
            <a:cxnSpLocks/>
            <a:stCxn id="58" idx="4"/>
            <a:endCxn id="78" idx="0"/>
          </p:cNvCxnSpPr>
          <p:nvPr/>
        </p:nvCxnSpPr>
        <p:spPr>
          <a:xfrm>
            <a:off x="7389665" y="2091313"/>
            <a:ext cx="14069" cy="844063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="" xmlns:a16="http://schemas.microsoft.com/office/drawing/2014/main" id="{1F97C427-C65E-4065-8A28-9A1177C26A4F}"/>
              </a:ext>
            </a:extLst>
          </p:cNvPr>
          <p:cNvCxnSpPr>
            <a:cxnSpLocks/>
            <a:stCxn id="78" idx="4"/>
            <a:endCxn id="88" idx="0"/>
          </p:cNvCxnSpPr>
          <p:nvPr/>
        </p:nvCxnSpPr>
        <p:spPr>
          <a:xfrm>
            <a:off x="7403734" y="3849776"/>
            <a:ext cx="14067" cy="1252021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18F0B329-C1E6-46F8-A9FA-74ADEFCB60CB}"/>
              </a:ext>
            </a:extLst>
          </p:cNvPr>
          <p:cNvCxnSpPr>
            <a:cxnSpLocks/>
            <a:stCxn id="65" idx="6"/>
            <a:endCxn id="80" idx="2"/>
          </p:cNvCxnSpPr>
          <p:nvPr/>
        </p:nvCxnSpPr>
        <p:spPr>
          <a:xfrm flipV="1">
            <a:off x="1952500" y="5587134"/>
            <a:ext cx="2363373" cy="1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="" xmlns:a16="http://schemas.microsoft.com/office/drawing/2014/main" id="{03624FB8-4235-43BD-B220-EBABF896210A}"/>
              </a:ext>
            </a:extLst>
          </p:cNvPr>
          <p:cNvSpPr/>
          <p:nvPr/>
        </p:nvSpPr>
        <p:spPr>
          <a:xfrm>
            <a:off x="943411" y="5040639"/>
            <a:ext cx="1103778" cy="1081292"/>
          </a:xfrm>
          <a:prstGeom prst="ellipse">
            <a:avLst/>
          </a:prstGeom>
          <a:noFill/>
          <a:ln w="63500" cmpd="thinThick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="" xmlns:a16="http://schemas.microsoft.com/office/drawing/2014/main" id="{7789E457-99CB-438D-8588-7482059883F6}"/>
              </a:ext>
            </a:extLst>
          </p:cNvPr>
          <p:cNvSpPr/>
          <p:nvPr/>
        </p:nvSpPr>
        <p:spPr>
          <a:xfrm>
            <a:off x="2004727" y="1149591"/>
            <a:ext cx="29993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A90F9EA5-1384-4523-9291-BDF9628B5241}"/>
              </a:ext>
            </a:extLst>
          </p:cNvPr>
          <p:cNvSpPr/>
          <p:nvPr/>
        </p:nvSpPr>
        <p:spPr>
          <a:xfrm>
            <a:off x="5189804" y="1145833"/>
            <a:ext cx="29993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="" xmlns:a16="http://schemas.microsoft.com/office/drawing/2014/main" id="{EC7B233C-4D1E-4B9B-B900-9136C9EA6798}"/>
              </a:ext>
            </a:extLst>
          </p:cNvPr>
          <p:cNvSpPr/>
          <p:nvPr/>
        </p:nvSpPr>
        <p:spPr>
          <a:xfrm>
            <a:off x="4747505" y="2469545"/>
            <a:ext cx="29993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33A069-E3DD-43F2-A9D3-A8B82A26E0E0}"/>
              </a:ext>
            </a:extLst>
          </p:cNvPr>
          <p:cNvSpPr txBox="1"/>
          <p:nvPr/>
        </p:nvSpPr>
        <p:spPr>
          <a:xfrm>
            <a:off x="2928133" y="1228718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56FDACEF-CEDB-4371-9530-2BBCC411A539}"/>
              </a:ext>
            </a:extLst>
          </p:cNvPr>
          <p:cNvSpPr txBox="1"/>
          <p:nvPr/>
        </p:nvSpPr>
        <p:spPr>
          <a:xfrm>
            <a:off x="3417415" y="2993350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E6F6D8DB-5F76-46E2-BFDB-35D88D014FD2}"/>
              </a:ext>
            </a:extLst>
          </p:cNvPr>
          <p:cNvSpPr txBox="1"/>
          <p:nvPr/>
        </p:nvSpPr>
        <p:spPr>
          <a:xfrm>
            <a:off x="5871858" y="1212677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8F5ABCE-393B-4B23-B59D-04B694CD73B7}"/>
              </a:ext>
            </a:extLst>
          </p:cNvPr>
          <p:cNvSpPr txBox="1"/>
          <p:nvPr/>
        </p:nvSpPr>
        <p:spPr>
          <a:xfrm>
            <a:off x="8090633" y="3035943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CF4408E1-E611-4FD1-979B-77CE58B197C7}"/>
              </a:ext>
            </a:extLst>
          </p:cNvPr>
          <p:cNvSpPr txBox="1"/>
          <p:nvPr/>
        </p:nvSpPr>
        <p:spPr>
          <a:xfrm>
            <a:off x="3417415" y="4533389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792CBE7A-D51E-4BC4-AC21-90F515A23837}"/>
              </a:ext>
            </a:extLst>
          </p:cNvPr>
          <p:cNvSpPr txBox="1"/>
          <p:nvPr/>
        </p:nvSpPr>
        <p:spPr>
          <a:xfrm>
            <a:off x="2984281" y="5134968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AA4F7E9-5468-457C-92AB-A6FF242BC412}"/>
              </a:ext>
            </a:extLst>
          </p:cNvPr>
          <p:cNvSpPr txBox="1"/>
          <p:nvPr/>
        </p:nvSpPr>
        <p:spPr>
          <a:xfrm>
            <a:off x="5944046" y="2969290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4D9040CB-E31A-4E03-9481-6F372908C495}"/>
              </a:ext>
            </a:extLst>
          </p:cNvPr>
          <p:cNvSpPr txBox="1"/>
          <p:nvPr/>
        </p:nvSpPr>
        <p:spPr>
          <a:xfrm>
            <a:off x="5919982" y="5110901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0D925E0E-4A85-4D75-9FA0-2DB005C9A6E2}"/>
              </a:ext>
            </a:extLst>
          </p:cNvPr>
          <p:cNvSpPr txBox="1"/>
          <p:nvPr/>
        </p:nvSpPr>
        <p:spPr>
          <a:xfrm>
            <a:off x="7116916" y="4089791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3D9A4C88-36C6-4F13-82ED-9E250EA46E8E}"/>
              </a:ext>
            </a:extLst>
          </p:cNvPr>
          <p:cNvSpPr txBox="1"/>
          <p:nvPr/>
        </p:nvSpPr>
        <p:spPr>
          <a:xfrm>
            <a:off x="6978759" y="2271449"/>
            <a:ext cx="27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E40E30BD-06CB-49A5-88B6-8D5E9D3BF5E9}"/>
              </a:ext>
            </a:extLst>
          </p:cNvPr>
          <p:cNvSpPr txBox="1"/>
          <p:nvPr/>
        </p:nvSpPr>
        <p:spPr>
          <a:xfrm>
            <a:off x="4379203" y="2066954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6306F337-AB7B-47E1-A1AE-2D8579052BFC}"/>
              </a:ext>
            </a:extLst>
          </p:cNvPr>
          <p:cNvSpPr txBox="1"/>
          <p:nvPr/>
        </p:nvSpPr>
        <p:spPr>
          <a:xfrm>
            <a:off x="1005546" y="3293947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="" xmlns:a16="http://schemas.microsoft.com/office/drawing/2014/main" id="{62CA6675-91EE-4FD8-8A67-6BAC26CD4551}"/>
              </a:ext>
            </a:extLst>
          </p:cNvPr>
          <p:cNvSpPr/>
          <p:nvPr/>
        </p:nvSpPr>
        <p:spPr>
          <a:xfrm>
            <a:off x="4258486" y="2961223"/>
            <a:ext cx="914400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="" xmlns:a16="http://schemas.microsoft.com/office/drawing/2014/main" id="{6DC5A6F0-C4A2-4AF9-88DB-611412135979}"/>
              </a:ext>
            </a:extLst>
          </p:cNvPr>
          <p:cNvSpPr/>
          <p:nvPr/>
        </p:nvSpPr>
        <p:spPr>
          <a:xfrm>
            <a:off x="6933584" y="2925062"/>
            <a:ext cx="914400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B517427B-A914-4D0F-AF5B-E6E0BECE0213}"/>
              </a:ext>
            </a:extLst>
          </p:cNvPr>
          <p:cNvSpPr/>
          <p:nvPr/>
        </p:nvSpPr>
        <p:spPr>
          <a:xfrm>
            <a:off x="2624986" y="2981331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D988D363-FFD1-4061-ACF8-1ABBB7532385}"/>
              </a:ext>
            </a:extLst>
          </p:cNvPr>
          <p:cNvSpPr/>
          <p:nvPr/>
        </p:nvSpPr>
        <p:spPr>
          <a:xfrm>
            <a:off x="4747094" y="2928728"/>
            <a:ext cx="3577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="" xmlns:a16="http://schemas.microsoft.com/office/drawing/2014/main" id="{E90EE510-27A6-4946-B616-93E6A26C66F8}"/>
              </a:ext>
            </a:extLst>
          </p:cNvPr>
          <p:cNvSpPr/>
          <p:nvPr/>
        </p:nvSpPr>
        <p:spPr>
          <a:xfrm>
            <a:off x="7457250" y="2950853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132" name="Content Placeholder 9">
            <a:extLst>
              <a:ext uri="{FF2B5EF4-FFF2-40B4-BE49-F238E27FC236}">
                <a16:creationId xmlns="" xmlns:a16="http://schemas.microsoft.com/office/drawing/2014/main" id="{1CE54598-4A5B-49FE-9D0F-E1BEA3FC1F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418057" y="4804533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cxnSp>
        <p:nvCxnSpPr>
          <p:cNvPr id="139" name="Straight Arrow Connector 138">
            <a:extLst>
              <a:ext uri="{FF2B5EF4-FFF2-40B4-BE49-F238E27FC236}">
                <a16:creationId xmlns="" xmlns:a16="http://schemas.microsoft.com/office/drawing/2014/main" id="{D28E942B-CB86-4CC0-A919-90193122B458}"/>
              </a:ext>
            </a:extLst>
          </p:cNvPr>
          <p:cNvCxnSpPr>
            <a:cxnSpLocks/>
            <a:stCxn id="124" idx="4"/>
            <a:endCxn id="88" idx="0"/>
          </p:cNvCxnSpPr>
          <p:nvPr/>
        </p:nvCxnSpPr>
        <p:spPr>
          <a:xfrm>
            <a:off x="7390784" y="3839462"/>
            <a:ext cx="27017" cy="1262335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07A420BE-11F6-48E5-B480-92A75D9EB90C}"/>
              </a:ext>
            </a:extLst>
          </p:cNvPr>
          <p:cNvSpPr txBox="1"/>
          <p:nvPr/>
        </p:nvSpPr>
        <p:spPr>
          <a:xfrm>
            <a:off x="8092231" y="3015580"/>
            <a:ext cx="115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11</a:t>
            </a:r>
            <a:r>
              <a:rPr 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15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75" name="Content Placeholder 9">
            <a:extLst>
              <a:ext uri="{FF2B5EF4-FFF2-40B4-BE49-F238E27FC236}">
                <a16:creationId xmlns="" xmlns:a16="http://schemas.microsoft.com/office/drawing/2014/main" id="{8DDB4FB8-C74D-4415-B6E4-846BF313756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98357" y="2649615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76" name="Content Placeholder 9">
            <a:extLst>
              <a:ext uri="{FF2B5EF4-FFF2-40B4-BE49-F238E27FC236}">
                <a16:creationId xmlns="" xmlns:a16="http://schemas.microsoft.com/office/drawing/2014/main" id="{6CF2B744-0AAB-4822-AF5A-19699ADADC0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417253" y="865927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82" name="Content Placeholder 9">
            <a:extLst>
              <a:ext uri="{FF2B5EF4-FFF2-40B4-BE49-F238E27FC236}">
                <a16:creationId xmlns="" xmlns:a16="http://schemas.microsoft.com/office/drawing/2014/main" id="{DB870C5A-1555-4B77-9D70-A2C4F926F96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82401" y="4613146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cxnSp>
        <p:nvCxnSpPr>
          <p:cNvPr id="86" name="Straight Arrow Connector 85">
            <a:extLst>
              <a:ext uri="{FF2B5EF4-FFF2-40B4-BE49-F238E27FC236}">
                <a16:creationId xmlns="" xmlns:a16="http://schemas.microsoft.com/office/drawing/2014/main" id="{0A7FFDBA-C795-405D-BB92-C6E2A633B0DB}"/>
              </a:ext>
            </a:extLst>
          </p:cNvPr>
          <p:cNvCxnSpPr>
            <a:cxnSpLocks/>
            <a:stCxn id="58" idx="4"/>
            <a:endCxn id="124" idx="0"/>
          </p:cNvCxnSpPr>
          <p:nvPr/>
        </p:nvCxnSpPr>
        <p:spPr>
          <a:xfrm>
            <a:off x="7389665" y="2091313"/>
            <a:ext cx="1119" cy="833749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Multiply 65">
            <a:extLst>
              <a:ext uri="{FF2B5EF4-FFF2-40B4-BE49-F238E27FC236}">
                <a16:creationId xmlns="" xmlns:a16="http://schemas.microsoft.com/office/drawing/2014/main" id="{BBA08CE2-5F0C-4981-87B2-CDD3F28FE531}"/>
              </a:ext>
            </a:extLst>
          </p:cNvPr>
          <p:cNvSpPr/>
          <p:nvPr/>
        </p:nvSpPr>
        <p:spPr>
          <a:xfrm>
            <a:off x="7718250" y="3417945"/>
            <a:ext cx="731520" cy="731520"/>
          </a:xfrm>
          <a:prstGeom prst="mathMultiply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  <a:effectLst>
            <a:outerShdw blurRad="40000" dist="23000" dir="5400000" sx="20000" sy="2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Multiply 65">
            <a:extLst>
              <a:ext uri="{FF2B5EF4-FFF2-40B4-BE49-F238E27FC236}">
                <a16:creationId xmlns="" xmlns:a16="http://schemas.microsoft.com/office/drawing/2014/main" id="{F3C0CFF3-4583-42EA-922D-4FD3022B9AF7}"/>
              </a:ext>
            </a:extLst>
          </p:cNvPr>
          <p:cNvSpPr/>
          <p:nvPr/>
        </p:nvSpPr>
        <p:spPr>
          <a:xfrm>
            <a:off x="3944252" y="5908458"/>
            <a:ext cx="731520" cy="731520"/>
          </a:xfrm>
          <a:prstGeom prst="mathMultiply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  <a:effectLst>
            <a:outerShdw blurRad="40000" dist="23000" dir="5400000" sx="20000" sy="2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aphicFrame>
        <p:nvGraphicFramePr>
          <p:cNvPr id="67" name="Content Placeholder 9">
            <a:extLst>
              <a:ext uri="{FF2B5EF4-FFF2-40B4-BE49-F238E27FC236}">
                <a16:creationId xmlns="" xmlns:a16="http://schemas.microsoft.com/office/drawing/2014/main" id="{6CF2B744-0AAB-4822-AF5A-19699ADADC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371759"/>
              </p:ext>
            </p:extLst>
          </p:nvPr>
        </p:nvGraphicFramePr>
        <p:xfrm>
          <a:off x="4328385" y="805260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68" name="Content Placeholder 9">
            <a:extLst>
              <a:ext uri="{FF2B5EF4-FFF2-40B4-BE49-F238E27FC236}">
                <a16:creationId xmlns="" xmlns:a16="http://schemas.microsoft.com/office/drawing/2014/main" id="{6CF2B744-0AAB-4822-AF5A-19699ADADC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13919"/>
              </p:ext>
            </p:extLst>
          </p:nvPr>
        </p:nvGraphicFramePr>
        <p:xfrm>
          <a:off x="1092049" y="803769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>
            <a:off x="1483577" y="2135861"/>
            <a:ext cx="11723" cy="2904778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1928077" y="1678661"/>
            <a:ext cx="2304756" cy="11722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5134533" y="1634113"/>
            <a:ext cx="1772532" cy="56270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94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22" grpId="0" animBg="1"/>
      <p:bldP spid="50" grpId="0"/>
      <p:bldP spid="54" grpId="0"/>
      <p:bldP spid="61" grpId="0"/>
      <p:bldP spid="66" grpId="0" animBg="1"/>
      <p:bldP spid="77" grpId="0"/>
      <p:bldP spid="77" grpId="1"/>
      <p:bldP spid="78" grpId="0" animBg="1"/>
      <p:bldP spid="79" grpId="0"/>
      <p:bldP spid="79" grpId="1"/>
      <p:bldP spid="81" grpId="0"/>
      <p:bldP spid="87" grpId="0"/>
      <p:bldP spid="87" grpId="1"/>
      <p:bldP spid="89" grpId="0"/>
      <p:bldP spid="103" grpId="0" animBg="1"/>
      <p:bldP spid="105" grpId="0"/>
      <p:bldP spid="106" grpId="0"/>
      <p:bldP spid="107" grpId="0"/>
      <p:bldP spid="113" grpId="0"/>
      <p:bldP spid="123" grpId="0" animBg="1"/>
      <p:bldP spid="124" grpId="0" animBg="1"/>
      <p:bldP spid="125" grpId="0"/>
      <p:bldP spid="126" grpId="0"/>
      <p:bldP spid="127" grpId="0"/>
      <p:bldP spid="74" grpId="0"/>
      <p:bldP spid="70" grpId="0" animBg="1"/>
      <p:bldP spid="7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>
            <a:extLst>
              <a:ext uri="{FF2B5EF4-FFF2-40B4-BE49-F238E27FC236}">
                <a16:creationId xmlns="" xmlns:a16="http://schemas.microsoft.com/office/drawing/2014/main" id="{098D3498-D424-4BD5-8F80-F719A0339688}"/>
              </a:ext>
            </a:extLst>
          </p:cNvPr>
          <p:cNvSpPr/>
          <p:nvPr/>
        </p:nvSpPr>
        <p:spPr>
          <a:xfrm>
            <a:off x="2119471" y="2963504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="" xmlns:a16="http://schemas.microsoft.com/office/drawing/2014/main" id="{058DF1A9-2FAE-4367-A4D2-853643293460}"/>
              </a:ext>
            </a:extLst>
          </p:cNvPr>
          <p:cNvSpPr/>
          <p:nvPr/>
        </p:nvSpPr>
        <p:spPr>
          <a:xfrm>
            <a:off x="2109753" y="2920862"/>
            <a:ext cx="910045" cy="96277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2223D8-619C-4960-AF7B-57D6B3FE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26B-4047-42E4-9CB4-A71FA49F6A05}" type="slidenum">
              <a:rPr lang="en-US" smtClean="0"/>
              <a:t>23</a:t>
            </a:fld>
            <a:endParaRPr lang="en-US"/>
          </a:p>
        </p:txBody>
      </p:sp>
      <p:sp>
        <p:nvSpPr>
          <p:cNvPr id="49" name="Title 1">
            <a:extLst>
              <a:ext uri="{FF2B5EF4-FFF2-40B4-BE49-F238E27FC236}">
                <a16:creationId xmlns="" xmlns:a16="http://schemas.microsoft.com/office/drawing/2014/main" id="{86AC6443-701B-41C8-BB32-E2F6D8B5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775"/>
            <a:ext cx="9144000" cy="828219"/>
          </a:xfrm>
        </p:spPr>
        <p:txBody>
          <a:bodyPr>
            <a:normAutofit fontScale="90000"/>
          </a:bodyPr>
          <a:lstStyle/>
          <a:p>
            <a:r>
              <a:rPr lang="en-US" dirty="0"/>
              <a:t>No loop with FIFR and metric increments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FC6CEDB8-DC96-4E6D-897D-226F78FFC197}"/>
              </a:ext>
            </a:extLst>
          </p:cNvPr>
          <p:cNvSpPr/>
          <p:nvPr/>
        </p:nvSpPr>
        <p:spPr>
          <a:xfrm>
            <a:off x="1026377" y="1221461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F5993E82-5818-46C9-98B9-A7CCD88C340B}"/>
              </a:ext>
            </a:extLst>
          </p:cNvPr>
          <p:cNvSpPr/>
          <p:nvPr/>
        </p:nvSpPr>
        <p:spPr>
          <a:xfrm>
            <a:off x="1454208" y="1211147"/>
            <a:ext cx="3802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8AC71E7C-A73E-4EF0-A107-A079AFE634F6}"/>
              </a:ext>
            </a:extLst>
          </p:cNvPr>
          <p:cNvSpPr/>
          <p:nvPr/>
        </p:nvSpPr>
        <p:spPr>
          <a:xfrm>
            <a:off x="4245533" y="1233183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67B8F3CC-0338-412A-9C48-769F4245B4C4}"/>
              </a:ext>
            </a:extLst>
          </p:cNvPr>
          <p:cNvSpPr/>
          <p:nvPr/>
        </p:nvSpPr>
        <p:spPr>
          <a:xfrm>
            <a:off x="4689394" y="1222869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A5A25AB7-4D86-4332-8039-DE180FE25EDA}"/>
              </a:ext>
            </a:extLst>
          </p:cNvPr>
          <p:cNvSpPr/>
          <p:nvPr/>
        </p:nvSpPr>
        <p:spPr>
          <a:xfrm>
            <a:off x="6932465" y="1176913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190285A0-0DEA-4D37-A2E9-795BFC4B4758}"/>
              </a:ext>
            </a:extLst>
          </p:cNvPr>
          <p:cNvSpPr/>
          <p:nvPr/>
        </p:nvSpPr>
        <p:spPr>
          <a:xfrm>
            <a:off x="7360297" y="1166599"/>
            <a:ext cx="3802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3E89213D-5A2B-461F-97CB-ACC2188AEA3B}"/>
              </a:ext>
            </a:extLst>
          </p:cNvPr>
          <p:cNvSpPr/>
          <p:nvPr/>
        </p:nvSpPr>
        <p:spPr>
          <a:xfrm>
            <a:off x="1038100" y="5129935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16E01E6B-4786-4A35-91CE-EFB3F3F45E5E}"/>
              </a:ext>
            </a:extLst>
          </p:cNvPr>
          <p:cNvSpPr/>
          <p:nvPr/>
        </p:nvSpPr>
        <p:spPr>
          <a:xfrm>
            <a:off x="4245536" y="2963504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EAEA1E3-F155-4C3F-8945-74B9A90F5446}"/>
              </a:ext>
            </a:extLst>
          </p:cNvPr>
          <p:cNvSpPr/>
          <p:nvPr/>
        </p:nvSpPr>
        <p:spPr>
          <a:xfrm>
            <a:off x="4684588" y="2953190"/>
            <a:ext cx="3577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="" xmlns:a16="http://schemas.microsoft.com/office/drawing/2014/main" id="{AE778C10-15BD-4928-8FAC-E3CB5F8B8C6F}"/>
              </a:ext>
            </a:extLst>
          </p:cNvPr>
          <p:cNvSpPr/>
          <p:nvPr/>
        </p:nvSpPr>
        <p:spPr>
          <a:xfrm>
            <a:off x="6946534" y="2935376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22E304EC-AE11-4A04-8C3F-D67176D5CA5B}"/>
              </a:ext>
            </a:extLst>
          </p:cNvPr>
          <p:cNvSpPr/>
          <p:nvPr/>
        </p:nvSpPr>
        <p:spPr>
          <a:xfrm>
            <a:off x="7390396" y="2925062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="" xmlns:a16="http://schemas.microsoft.com/office/drawing/2014/main" id="{D1F3D585-77DB-4043-8C36-C6998E88CC29}"/>
              </a:ext>
            </a:extLst>
          </p:cNvPr>
          <p:cNvSpPr/>
          <p:nvPr/>
        </p:nvSpPr>
        <p:spPr>
          <a:xfrm>
            <a:off x="4315873" y="5129934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FD4F655E-0ACD-4038-B612-7B191822EBF6}"/>
              </a:ext>
            </a:extLst>
          </p:cNvPr>
          <p:cNvSpPr/>
          <p:nvPr/>
        </p:nvSpPr>
        <p:spPr>
          <a:xfrm>
            <a:off x="4743705" y="5119620"/>
            <a:ext cx="3802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9A0F767D-B75F-40F5-B37D-677697645ED1}"/>
              </a:ext>
            </a:extLst>
          </p:cNvPr>
          <p:cNvSpPr/>
          <p:nvPr/>
        </p:nvSpPr>
        <p:spPr>
          <a:xfrm>
            <a:off x="2620284" y="2981331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="" xmlns:a16="http://schemas.microsoft.com/office/drawing/2014/main" id="{DB41D55F-34F4-421F-9AF5-74E84FC104F3}"/>
              </a:ext>
            </a:extLst>
          </p:cNvPr>
          <p:cNvSpPr/>
          <p:nvPr/>
        </p:nvSpPr>
        <p:spPr>
          <a:xfrm>
            <a:off x="6960601" y="5101797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CBC8B053-DD4D-4002-94B8-36AB7152AF32}"/>
              </a:ext>
            </a:extLst>
          </p:cNvPr>
          <p:cNvSpPr/>
          <p:nvPr/>
        </p:nvSpPr>
        <p:spPr>
          <a:xfrm>
            <a:off x="7410875" y="5091483"/>
            <a:ext cx="3353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="" xmlns:a16="http://schemas.microsoft.com/office/drawing/2014/main" id="{649B1AE3-92C4-4CF3-99BF-7BF2A3163F2B}"/>
              </a:ext>
            </a:extLst>
          </p:cNvPr>
          <p:cNvCxnSpPr>
            <a:stCxn id="58" idx="6"/>
            <a:endCxn id="65" idx="4"/>
          </p:cNvCxnSpPr>
          <p:nvPr/>
        </p:nvCxnSpPr>
        <p:spPr>
          <a:xfrm flipH="1">
            <a:off x="1495300" y="1634113"/>
            <a:ext cx="6351565" cy="4410222"/>
          </a:xfrm>
          <a:prstGeom prst="bentConnector4">
            <a:avLst>
              <a:gd name="adj1" fmla="val -3599"/>
              <a:gd name="adj2" fmla="val 105183"/>
            </a:avLst>
          </a:prstGeom>
          <a:ln w="508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="" xmlns:a16="http://schemas.microsoft.com/office/drawing/2014/main" id="{36F5D091-DF45-425E-B758-F38A4FAE64FC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1940777" y="1678661"/>
            <a:ext cx="2304756" cy="11722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="" xmlns:a16="http://schemas.microsoft.com/office/drawing/2014/main" id="{A7D71174-D1C0-42CE-987C-DDD336BE4B15}"/>
              </a:ext>
            </a:extLst>
          </p:cNvPr>
          <p:cNvCxnSpPr>
            <a:cxnSpLocks/>
            <a:stCxn id="48" idx="4"/>
            <a:endCxn id="65" idx="0"/>
          </p:cNvCxnSpPr>
          <p:nvPr/>
        </p:nvCxnSpPr>
        <p:spPr>
          <a:xfrm>
            <a:off x="1483577" y="2135861"/>
            <a:ext cx="11723" cy="2994074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="" xmlns:a16="http://schemas.microsoft.com/office/drawing/2014/main" id="{DE460AB9-4329-42B3-8C28-9868B7D86808}"/>
              </a:ext>
            </a:extLst>
          </p:cNvPr>
          <p:cNvCxnSpPr>
            <a:cxnSpLocks/>
            <a:stCxn id="85" idx="5"/>
            <a:endCxn id="80" idx="1"/>
          </p:cNvCxnSpPr>
          <p:nvPr/>
        </p:nvCxnSpPr>
        <p:spPr>
          <a:xfrm>
            <a:off x="2899960" y="3743993"/>
            <a:ext cx="1549824" cy="1519852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="" xmlns:a16="http://schemas.microsoft.com/office/drawing/2014/main" id="{249CB7CD-84D5-4735-822D-7316F683038D}"/>
              </a:ext>
            </a:extLst>
          </p:cNvPr>
          <p:cNvCxnSpPr>
            <a:cxnSpLocks/>
            <a:stCxn id="85" idx="6"/>
            <a:endCxn id="66" idx="2"/>
          </p:cNvCxnSpPr>
          <p:nvPr/>
        </p:nvCxnSpPr>
        <p:spPr>
          <a:xfrm>
            <a:off x="3033871" y="3420704"/>
            <a:ext cx="1211665" cy="0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="" xmlns:a16="http://schemas.microsoft.com/office/drawing/2014/main" id="{14E1FE2F-FDCD-47F3-8A6F-E6136D17C16D}"/>
              </a:ext>
            </a:extLst>
          </p:cNvPr>
          <p:cNvCxnSpPr>
            <a:cxnSpLocks/>
            <a:stCxn id="66" idx="6"/>
            <a:endCxn id="78" idx="2"/>
          </p:cNvCxnSpPr>
          <p:nvPr/>
        </p:nvCxnSpPr>
        <p:spPr>
          <a:xfrm flipV="1">
            <a:off x="5159936" y="3392576"/>
            <a:ext cx="1786598" cy="28128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="" xmlns:a16="http://schemas.microsoft.com/office/drawing/2014/main" id="{EC3510E4-3827-4A6B-AB6F-CBCA44DC20C2}"/>
              </a:ext>
            </a:extLst>
          </p:cNvPr>
          <p:cNvCxnSpPr>
            <a:cxnSpLocks/>
            <a:stCxn id="53" idx="4"/>
            <a:endCxn id="66" idx="0"/>
          </p:cNvCxnSpPr>
          <p:nvPr/>
        </p:nvCxnSpPr>
        <p:spPr>
          <a:xfrm>
            <a:off x="4702733" y="2147583"/>
            <a:ext cx="3" cy="815921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="" xmlns:a16="http://schemas.microsoft.com/office/drawing/2014/main" id="{6A8C2492-65E1-4AD7-A056-492D525AEC27}"/>
              </a:ext>
            </a:extLst>
          </p:cNvPr>
          <p:cNvCxnSpPr>
            <a:cxnSpLocks/>
            <a:stCxn id="80" idx="6"/>
            <a:endCxn id="88" idx="2"/>
          </p:cNvCxnSpPr>
          <p:nvPr/>
        </p:nvCxnSpPr>
        <p:spPr>
          <a:xfrm flipV="1">
            <a:off x="5230273" y="5558997"/>
            <a:ext cx="1730328" cy="28137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="" xmlns:a16="http://schemas.microsoft.com/office/drawing/2014/main" id="{A4226B5D-B0F9-4E4D-B719-CB6E8A953277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 flipV="1">
            <a:off x="5159933" y="1634113"/>
            <a:ext cx="1772532" cy="56270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8F30660E-5012-4F6C-A3E3-0960489891BE}"/>
              </a:ext>
            </a:extLst>
          </p:cNvPr>
          <p:cNvCxnSpPr>
            <a:cxnSpLocks/>
            <a:stCxn id="58" idx="4"/>
            <a:endCxn id="78" idx="0"/>
          </p:cNvCxnSpPr>
          <p:nvPr/>
        </p:nvCxnSpPr>
        <p:spPr>
          <a:xfrm>
            <a:off x="7389665" y="2091313"/>
            <a:ext cx="14069" cy="844063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="" xmlns:a16="http://schemas.microsoft.com/office/drawing/2014/main" id="{1F97C427-C65E-4065-8A28-9A1177C26A4F}"/>
              </a:ext>
            </a:extLst>
          </p:cNvPr>
          <p:cNvCxnSpPr>
            <a:cxnSpLocks/>
            <a:stCxn id="78" idx="4"/>
            <a:endCxn id="88" idx="0"/>
          </p:cNvCxnSpPr>
          <p:nvPr/>
        </p:nvCxnSpPr>
        <p:spPr>
          <a:xfrm>
            <a:off x="7403734" y="3849776"/>
            <a:ext cx="14067" cy="1252021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18F0B329-C1E6-46F8-A9FA-74ADEFCB60CB}"/>
              </a:ext>
            </a:extLst>
          </p:cNvPr>
          <p:cNvCxnSpPr>
            <a:cxnSpLocks/>
            <a:stCxn id="65" idx="6"/>
            <a:endCxn id="80" idx="2"/>
          </p:cNvCxnSpPr>
          <p:nvPr/>
        </p:nvCxnSpPr>
        <p:spPr>
          <a:xfrm flipV="1">
            <a:off x="1952500" y="5587134"/>
            <a:ext cx="2363373" cy="1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="" xmlns:a16="http://schemas.microsoft.com/office/drawing/2014/main" id="{03624FB8-4235-43BD-B220-EBABF896210A}"/>
              </a:ext>
            </a:extLst>
          </p:cNvPr>
          <p:cNvSpPr/>
          <p:nvPr/>
        </p:nvSpPr>
        <p:spPr>
          <a:xfrm>
            <a:off x="943411" y="5040639"/>
            <a:ext cx="1103778" cy="1081292"/>
          </a:xfrm>
          <a:prstGeom prst="ellipse">
            <a:avLst/>
          </a:prstGeom>
          <a:noFill/>
          <a:ln w="63500" cmpd="thinThick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A90F9EA5-1384-4523-9291-BDF9628B5241}"/>
              </a:ext>
            </a:extLst>
          </p:cNvPr>
          <p:cNvSpPr/>
          <p:nvPr/>
        </p:nvSpPr>
        <p:spPr>
          <a:xfrm>
            <a:off x="5189804" y="1145833"/>
            <a:ext cx="29993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="" xmlns:a16="http://schemas.microsoft.com/office/drawing/2014/main" id="{EC7B233C-4D1E-4B9B-B900-9136C9EA6798}"/>
              </a:ext>
            </a:extLst>
          </p:cNvPr>
          <p:cNvSpPr/>
          <p:nvPr/>
        </p:nvSpPr>
        <p:spPr>
          <a:xfrm>
            <a:off x="4747505" y="2469545"/>
            <a:ext cx="29993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33A069-E3DD-43F2-A9D3-A8B82A26E0E0}"/>
              </a:ext>
            </a:extLst>
          </p:cNvPr>
          <p:cNvSpPr txBox="1"/>
          <p:nvPr/>
        </p:nvSpPr>
        <p:spPr>
          <a:xfrm>
            <a:off x="2928133" y="1228718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56FDACEF-CEDB-4371-9530-2BBCC411A539}"/>
              </a:ext>
            </a:extLst>
          </p:cNvPr>
          <p:cNvSpPr txBox="1"/>
          <p:nvPr/>
        </p:nvSpPr>
        <p:spPr>
          <a:xfrm>
            <a:off x="3417415" y="2993350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E6F6D8DB-5F76-46E2-BFDB-35D88D014FD2}"/>
              </a:ext>
            </a:extLst>
          </p:cNvPr>
          <p:cNvSpPr txBox="1"/>
          <p:nvPr/>
        </p:nvSpPr>
        <p:spPr>
          <a:xfrm>
            <a:off x="5871858" y="1212677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8F5ABCE-393B-4B23-B59D-04B694CD73B7}"/>
              </a:ext>
            </a:extLst>
          </p:cNvPr>
          <p:cNvSpPr txBox="1"/>
          <p:nvPr/>
        </p:nvSpPr>
        <p:spPr>
          <a:xfrm>
            <a:off x="8090633" y="3035943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CF4408E1-E611-4FD1-979B-77CE58B197C7}"/>
              </a:ext>
            </a:extLst>
          </p:cNvPr>
          <p:cNvSpPr txBox="1"/>
          <p:nvPr/>
        </p:nvSpPr>
        <p:spPr>
          <a:xfrm>
            <a:off x="3417415" y="4533389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792CBE7A-D51E-4BC4-AC21-90F515A23837}"/>
              </a:ext>
            </a:extLst>
          </p:cNvPr>
          <p:cNvSpPr txBox="1"/>
          <p:nvPr/>
        </p:nvSpPr>
        <p:spPr>
          <a:xfrm>
            <a:off x="2984281" y="5134968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AA4F7E9-5468-457C-92AB-A6FF242BC412}"/>
              </a:ext>
            </a:extLst>
          </p:cNvPr>
          <p:cNvSpPr txBox="1"/>
          <p:nvPr/>
        </p:nvSpPr>
        <p:spPr>
          <a:xfrm>
            <a:off x="5944046" y="2969290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4D9040CB-E31A-4E03-9481-6F372908C495}"/>
              </a:ext>
            </a:extLst>
          </p:cNvPr>
          <p:cNvSpPr txBox="1"/>
          <p:nvPr/>
        </p:nvSpPr>
        <p:spPr>
          <a:xfrm>
            <a:off x="5919982" y="5110901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0D925E0E-4A85-4D75-9FA0-2DB005C9A6E2}"/>
              </a:ext>
            </a:extLst>
          </p:cNvPr>
          <p:cNvSpPr txBox="1"/>
          <p:nvPr/>
        </p:nvSpPr>
        <p:spPr>
          <a:xfrm>
            <a:off x="7116916" y="4089791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3D9A4C88-36C6-4F13-82ED-9E250EA46E8E}"/>
              </a:ext>
            </a:extLst>
          </p:cNvPr>
          <p:cNvSpPr txBox="1"/>
          <p:nvPr/>
        </p:nvSpPr>
        <p:spPr>
          <a:xfrm>
            <a:off x="6978759" y="2271449"/>
            <a:ext cx="27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E40E30BD-06CB-49A5-88B6-8D5E9D3BF5E9}"/>
              </a:ext>
            </a:extLst>
          </p:cNvPr>
          <p:cNvSpPr txBox="1"/>
          <p:nvPr/>
        </p:nvSpPr>
        <p:spPr>
          <a:xfrm>
            <a:off x="4379203" y="2066954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6306F337-AB7B-47E1-A1AE-2D8579052BFC}"/>
              </a:ext>
            </a:extLst>
          </p:cNvPr>
          <p:cNvSpPr txBox="1"/>
          <p:nvPr/>
        </p:nvSpPr>
        <p:spPr>
          <a:xfrm>
            <a:off x="1005546" y="3293947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="" xmlns:a16="http://schemas.microsoft.com/office/drawing/2014/main" id="{62CA6675-91EE-4FD8-8A67-6BAC26CD4551}"/>
              </a:ext>
            </a:extLst>
          </p:cNvPr>
          <p:cNvSpPr/>
          <p:nvPr/>
        </p:nvSpPr>
        <p:spPr>
          <a:xfrm>
            <a:off x="4258486" y="2961223"/>
            <a:ext cx="914400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="" xmlns:a16="http://schemas.microsoft.com/office/drawing/2014/main" id="{6DC5A6F0-C4A2-4AF9-88DB-611412135979}"/>
              </a:ext>
            </a:extLst>
          </p:cNvPr>
          <p:cNvSpPr/>
          <p:nvPr/>
        </p:nvSpPr>
        <p:spPr>
          <a:xfrm>
            <a:off x="6933584" y="2925062"/>
            <a:ext cx="914400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B517427B-A914-4D0F-AF5B-E6E0BECE0213}"/>
              </a:ext>
            </a:extLst>
          </p:cNvPr>
          <p:cNvSpPr/>
          <p:nvPr/>
        </p:nvSpPr>
        <p:spPr>
          <a:xfrm>
            <a:off x="2609572" y="2981331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D988D363-FFD1-4061-ACF8-1ABBB7532385}"/>
              </a:ext>
            </a:extLst>
          </p:cNvPr>
          <p:cNvSpPr/>
          <p:nvPr/>
        </p:nvSpPr>
        <p:spPr>
          <a:xfrm>
            <a:off x="4763124" y="2928728"/>
            <a:ext cx="3257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="" xmlns:a16="http://schemas.microsoft.com/office/drawing/2014/main" id="{E90EE510-27A6-4946-B616-93E6A26C66F8}"/>
              </a:ext>
            </a:extLst>
          </p:cNvPr>
          <p:cNvSpPr/>
          <p:nvPr/>
        </p:nvSpPr>
        <p:spPr>
          <a:xfrm>
            <a:off x="7457250" y="2950853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132" name="Content Placeholder 9">
            <a:extLst>
              <a:ext uri="{FF2B5EF4-FFF2-40B4-BE49-F238E27FC236}">
                <a16:creationId xmlns="" xmlns:a16="http://schemas.microsoft.com/office/drawing/2014/main" id="{1CE54598-4A5B-49FE-9D0F-E1BEA3FC1F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418057" y="4804533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cxnSp>
        <p:nvCxnSpPr>
          <p:cNvPr id="139" name="Straight Arrow Connector 138">
            <a:extLst>
              <a:ext uri="{FF2B5EF4-FFF2-40B4-BE49-F238E27FC236}">
                <a16:creationId xmlns="" xmlns:a16="http://schemas.microsoft.com/office/drawing/2014/main" id="{D28E942B-CB86-4CC0-A919-90193122B458}"/>
              </a:ext>
            </a:extLst>
          </p:cNvPr>
          <p:cNvCxnSpPr>
            <a:cxnSpLocks/>
            <a:stCxn id="124" idx="4"/>
            <a:endCxn id="88" idx="0"/>
          </p:cNvCxnSpPr>
          <p:nvPr/>
        </p:nvCxnSpPr>
        <p:spPr>
          <a:xfrm>
            <a:off x="7390784" y="3839462"/>
            <a:ext cx="27017" cy="1262335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07A420BE-11F6-48E5-B480-92A75D9EB90C}"/>
              </a:ext>
            </a:extLst>
          </p:cNvPr>
          <p:cNvSpPr txBox="1"/>
          <p:nvPr/>
        </p:nvSpPr>
        <p:spPr>
          <a:xfrm>
            <a:off x="8092231" y="3027125"/>
            <a:ext cx="115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15</a:t>
            </a:r>
            <a:r>
              <a:rPr 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20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75" name="Content Placeholder 9">
            <a:extLst>
              <a:ext uri="{FF2B5EF4-FFF2-40B4-BE49-F238E27FC236}">
                <a16:creationId xmlns="" xmlns:a16="http://schemas.microsoft.com/office/drawing/2014/main" id="{8DDB4FB8-C74D-4415-B6E4-846BF313756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98357" y="2649615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76" name="Content Placeholder 9">
            <a:extLst>
              <a:ext uri="{FF2B5EF4-FFF2-40B4-BE49-F238E27FC236}">
                <a16:creationId xmlns="" xmlns:a16="http://schemas.microsoft.com/office/drawing/2014/main" id="{6CF2B744-0AAB-4822-AF5A-19699ADADC0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417253" y="865927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82" name="Content Placeholder 9">
            <a:extLst>
              <a:ext uri="{FF2B5EF4-FFF2-40B4-BE49-F238E27FC236}">
                <a16:creationId xmlns="" xmlns:a16="http://schemas.microsoft.com/office/drawing/2014/main" id="{DB870C5A-1555-4B77-9D70-A2C4F926F96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82401" y="4613146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cxnSp>
        <p:nvCxnSpPr>
          <p:cNvPr id="86" name="Straight Arrow Connector 85">
            <a:extLst>
              <a:ext uri="{FF2B5EF4-FFF2-40B4-BE49-F238E27FC236}">
                <a16:creationId xmlns="" xmlns:a16="http://schemas.microsoft.com/office/drawing/2014/main" id="{0A7FFDBA-C795-405D-BB92-C6E2A633B0DB}"/>
              </a:ext>
            </a:extLst>
          </p:cNvPr>
          <p:cNvCxnSpPr>
            <a:cxnSpLocks/>
            <a:stCxn id="58" idx="4"/>
            <a:endCxn id="124" idx="0"/>
          </p:cNvCxnSpPr>
          <p:nvPr/>
        </p:nvCxnSpPr>
        <p:spPr>
          <a:xfrm>
            <a:off x="7389665" y="2091313"/>
            <a:ext cx="1119" cy="833749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Multiply 65">
            <a:extLst>
              <a:ext uri="{FF2B5EF4-FFF2-40B4-BE49-F238E27FC236}">
                <a16:creationId xmlns="" xmlns:a16="http://schemas.microsoft.com/office/drawing/2014/main" id="{BBA08CE2-5F0C-4981-87B2-CDD3F28FE531}"/>
              </a:ext>
            </a:extLst>
          </p:cNvPr>
          <p:cNvSpPr/>
          <p:nvPr/>
        </p:nvSpPr>
        <p:spPr>
          <a:xfrm>
            <a:off x="7706705" y="3417945"/>
            <a:ext cx="731520" cy="731520"/>
          </a:xfrm>
          <a:prstGeom prst="mathMultiply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  <a:effectLst>
            <a:outerShdw blurRad="40000" dist="23000" dir="5400000" sx="20000" sy="2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1" name="Multiply 65">
            <a:extLst>
              <a:ext uri="{FF2B5EF4-FFF2-40B4-BE49-F238E27FC236}">
                <a16:creationId xmlns="" xmlns:a16="http://schemas.microsoft.com/office/drawing/2014/main" id="{F3C0CFF3-4583-42EA-922D-4FD3022B9AF7}"/>
              </a:ext>
            </a:extLst>
          </p:cNvPr>
          <p:cNvSpPr/>
          <p:nvPr/>
        </p:nvSpPr>
        <p:spPr>
          <a:xfrm>
            <a:off x="3944252" y="5908458"/>
            <a:ext cx="731520" cy="731520"/>
          </a:xfrm>
          <a:prstGeom prst="mathMultiply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  <a:effectLst>
            <a:outerShdw blurRad="40000" dist="23000" dir="5400000" sx="20000" sy="2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5134533" y="1634113"/>
            <a:ext cx="1772532" cy="56270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1928077" y="1678661"/>
            <a:ext cx="2304756" cy="11722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483577" y="2135861"/>
            <a:ext cx="11723" cy="2904778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Content Placeholder 9">
            <a:extLst>
              <a:ext uri="{FF2B5EF4-FFF2-40B4-BE49-F238E27FC236}">
                <a16:creationId xmlns="" xmlns:a16="http://schemas.microsoft.com/office/drawing/2014/main" id="{6CF2B744-0AAB-4822-AF5A-19699ADADC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63138"/>
              </p:ext>
            </p:extLst>
          </p:nvPr>
        </p:nvGraphicFramePr>
        <p:xfrm>
          <a:off x="4328385" y="805260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72" name="Content Placeholder 9">
            <a:extLst>
              <a:ext uri="{FF2B5EF4-FFF2-40B4-BE49-F238E27FC236}">
                <a16:creationId xmlns="" xmlns:a16="http://schemas.microsoft.com/office/drawing/2014/main" id="{6CF2B744-0AAB-4822-AF5A-19699ADADC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348385"/>
              </p:ext>
            </p:extLst>
          </p:nvPr>
        </p:nvGraphicFramePr>
        <p:xfrm>
          <a:off x="1092049" y="803769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24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22" grpId="0" animBg="1"/>
      <p:bldP spid="50" grpId="0"/>
      <p:bldP spid="54" grpId="0"/>
      <p:bldP spid="61" grpId="0"/>
      <p:bldP spid="66" grpId="0" animBg="1"/>
      <p:bldP spid="77" grpId="0"/>
      <p:bldP spid="77" grpId="1"/>
      <p:bldP spid="78" grpId="0" animBg="1"/>
      <p:bldP spid="79" grpId="0"/>
      <p:bldP spid="79" grpId="1"/>
      <p:bldP spid="81" grpId="0"/>
      <p:bldP spid="87" grpId="0"/>
      <p:bldP spid="87" grpId="1"/>
      <p:bldP spid="89" grpId="0"/>
      <p:bldP spid="103" grpId="0" animBg="1"/>
      <p:bldP spid="106" grpId="0"/>
      <p:bldP spid="107" grpId="0"/>
      <p:bldP spid="107" grpId="1"/>
      <p:bldP spid="113" grpId="0"/>
      <p:bldP spid="123" grpId="0" animBg="1"/>
      <p:bldP spid="124" grpId="0" animBg="1"/>
      <p:bldP spid="125" grpId="0"/>
      <p:bldP spid="126" grpId="0"/>
      <p:bldP spid="127" grpId="0"/>
      <p:bldP spid="74" grpId="0"/>
      <p:bldP spid="70" grpId="0" animBg="1"/>
      <p:bldP spid="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>
            <a:extLst>
              <a:ext uri="{FF2B5EF4-FFF2-40B4-BE49-F238E27FC236}">
                <a16:creationId xmlns="" xmlns:a16="http://schemas.microsoft.com/office/drawing/2014/main" id="{098D3498-D424-4BD5-8F80-F719A0339688}"/>
              </a:ext>
            </a:extLst>
          </p:cNvPr>
          <p:cNvSpPr/>
          <p:nvPr/>
        </p:nvSpPr>
        <p:spPr>
          <a:xfrm>
            <a:off x="2119471" y="2963504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="" xmlns:a16="http://schemas.microsoft.com/office/drawing/2014/main" id="{058DF1A9-2FAE-4367-A4D2-853643293460}"/>
              </a:ext>
            </a:extLst>
          </p:cNvPr>
          <p:cNvSpPr/>
          <p:nvPr/>
        </p:nvSpPr>
        <p:spPr>
          <a:xfrm>
            <a:off x="2109753" y="2920862"/>
            <a:ext cx="910045" cy="96277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2223D8-619C-4960-AF7B-57D6B3FE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26B-4047-42E4-9CB4-A71FA49F6A05}" type="slidenum">
              <a:rPr lang="en-US" smtClean="0"/>
              <a:t>24</a:t>
            </a:fld>
            <a:endParaRPr lang="en-US"/>
          </a:p>
        </p:txBody>
      </p:sp>
      <p:sp>
        <p:nvSpPr>
          <p:cNvPr id="49" name="Title 1">
            <a:extLst>
              <a:ext uri="{FF2B5EF4-FFF2-40B4-BE49-F238E27FC236}">
                <a16:creationId xmlns="" xmlns:a16="http://schemas.microsoft.com/office/drawing/2014/main" id="{86AC6443-701B-41C8-BB32-E2F6D8B5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775"/>
            <a:ext cx="9144000" cy="828219"/>
          </a:xfrm>
        </p:spPr>
        <p:txBody>
          <a:bodyPr>
            <a:normAutofit fontScale="90000"/>
          </a:bodyPr>
          <a:lstStyle/>
          <a:p>
            <a:r>
              <a:rPr lang="en-US" dirty="0"/>
              <a:t>No loop with FIFR and metric increments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FC6CEDB8-DC96-4E6D-897D-226F78FFC197}"/>
              </a:ext>
            </a:extLst>
          </p:cNvPr>
          <p:cNvSpPr/>
          <p:nvPr/>
        </p:nvSpPr>
        <p:spPr>
          <a:xfrm>
            <a:off x="1026377" y="1221461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F5993E82-5818-46C9-98B9-A7CCD88C340B}"/>
              </a:ext>
            </a:extLst>
          </p:cNvPr>
          <p:cNvSpPr/>
          <p:nvPr/>
        </p:nvSpPr>
        <p:spPr>
          <a:xfrm>
            <a:off x="1454208" y="1211147"/>
            <a:ext cx="3802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8AC71E7C-A73E-4EF0-A107-A079AFE634F6}"/>
              </a:ext>
            </a:extLst>
          </p:cNvPr>
          <p:cNvSpPr/>
          <p:nvPr/>
        </p:nvSpPr>
        <p:spPr>
          <a:xfrm>
            <a:off x="4245533" y="1233183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67B8F3CC-0338-412A-9C48-769F4245B4C4}"/>
              </a:ext>
            </a:extLst>
          </p:cNvPr>
          <p:cNvSpPr/>
          <p:nvPr/>
        </p:nvSpPr>
        <p:spPr>
          <a:xfrm>
            <a:off x="4678173" y="1222869"/>
            <a:ext cx="3706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A5A25AB7-4D86-4332-8039-DE180FE25EDA}"/>
              </a:ext>
            </a:extLst>
          </p:cNvPr>
          <p:cNvSpPr/>
          <p:nvPr/>
        </p:nvSpPr>
        <p:spPr>
          <a:xfrm>
            <a:off x="6932465" y="1176913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190285A0-0DEA-4D37-A2E9-795BFC4B4758}"/>
              </a:ext>
            </a:extLst>
          </p:cNvPr>
          <p:cNvSpPr/>
          <p:nvPr/>
        </p:nvSpPr>
        <p:spPr>
          <a:xfrm>
            <a:off x="7360297" y="1166599"/>
            <a:ext cx="3802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3E89213D-5A2B-461F-97CB-ACC2188AEA3B}"/>
              </a:ext>
            </a:extLst>
          </p:cNvPr>
          <p:cNvSpPr/>
          <p:nvPr/>
        </p:nvSpPr>
        <p:spPr>
          <a:xfrm>
            <a:off x="1038100" y="5129935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16E01E6B-4786-4A35-91CE-EFB3F3F45E5E}"/>
              </a:ext>
            </a:extLst>
          </p:cNvPr>
          <p:cNvSpPr/>
          <p:nvPr/>
        </p:nvSpPr>
        <p:spPr>
          <a:xfrm>
            <a:off x="4245536" y="2963504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EAEA1E3-F155-4C3F-8945-74B9A90F5446}"/>
              </a:ext>
            </a:extLst>
          </p:cNvPr>
          <p:cNvSpPr/>
          <p:nvPr/>
        </p:nvSpPr>
        <p:spPr>
          <a:xfrm>
            <a:off x="4700618" y="2953190"/>
            <a:ext cx="3257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="" xmlns:a16="http://schemas.microsoft.com/office/drawing/2014/main" id="{AE778C10-15BD-4928-8FAC-E3CB5F8B8C6F}"/>
              </a:ext>
            </a:extLst>
          </p:cNvPr>
          <p:cNvSpPr/>
          <p:nvPr/>
        </p:nvSpPr>
        <p:spPr>
          <a:xfrm>
            <a:off x="6946534" y="2935376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22E304EC-AE11-4A04-8C3F-D67176D5CA5B}"/>
              </a:ext>
            </a:extLst>
          </p:cNvPr>
          <p:cNvSpPr/>
          <p:nvPr/>
        </p:nvSpPr>
        <p:spPr>
          <a:xfrm>
            <a:off x="7390396" y="2925062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="" xmlns:a16="http://schemas.microsoft.com/office/drawing/2014/main" id="{D1F3D585-77DB-4043-8C36-C6998E88CC29}"/>
              </a:ext>
            </a:extLst>
          </p:cNvPr>
          <p:cNvSpPr/>
          <p:nvPr/>
        </p:nvSpPr>
        <p:spPr>
          <a:xfrm>
            <a:off x="4315873" y="5129934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FD4F655E-0ACD-4038-B612-7B191822EBF6}"/>
              </a:ext>
            </a:extLst>
          </p:cNvPr>
          <p:cNvSpPr/>
          <p:nvPr/>
        </p:nvSpPr>
        <p:spPr>
          <a:xfrm>
            <a:off x="4743705" y="5119620"/>
            <a:ext cx="3802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9A0F767D-B75F-40F5-B37D-677697645ED1}"/>
              </a:ext>
            </a:extLst>
          </p:cNvPr>
          <p:cNvSpPr/>
          <p:nvPr/>
        </p:nvSpPr>
        <p:spPr>
          <a:xfrm>
            <a:off x="2620284" y="2981331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="" xmlns:a16="http://schemas.microsoft.com/office/drawing/2014/main" id="{DB41D55F-34F4-421F-9AF5-74E84FC104F3}"/>
              </a:ext>
            </a:extLst>
          </p:cNvPr>
          <p:cNvSpPr/>
          <p:nvPr/>
        </p:nvSpPr>
        <p:spPr>
          <a:xfrm>
            <a:off x="6960601" y="5101797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CBC8B053-DD4D-4002-94B8-36AB7152AF32}"/>
              </a:ext>
            </a:extLst>
          </p:cNvPr>
          <p:cNvSpPr/>
          <p:nvPr/>
        </p:nvSpPr>
        <p:spPr>
          <a:xfrm>
            <a:off x="7410875" y="5091483"/>
            <a:ext cx="3353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="" xmlns:a16="http://schemas.microsoft.com/office/drawing/2014/main" id="{649B1AE3-92C4-4CF3-99BF-7BF2A3163F2B}"/>
              </a:ext>
            </a:extLst>
          </p:cNvPr>
          <p:cNvCxnSpPr>
            <a:stCxn id="58" idx="6"/>
            <a:endCxn id="65" idx="4"/>
          </p:cNvCxnSpPr>
          <p:nvPr/>
        </p:nvCxnSpPr>
        <p:spPr>
          <a:xfrm flipH="1">
            <a:off x="1495300" y="1634113"/>
            <a:ext cx="6351565" cy="4410222"/>
          </a:xfrm>
          <a:prstGeom prst="bentConnector4">
            <a:avLst>
              <a:gd name="adj1" fmla="val -3599"/>
              <a:gd name="adj2" fmla="val 105183"/>
            </a:avLst>
          </a:prstGeom>
          <a:ln w="508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="" xmlns:a16="http://schemas.microsoft.com/office/drawing/2014/main" id="{36F5D091-DF45-425E-B758-F38A4FAE64FC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1940777" y="1678661"/>
            <a:ext cx="2304756" cy="11722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="" xmlns:a16="http://schemas.microsoft.com/office/drawing/2014/main" id="{A7D71174-D1C0-42CE-987C-DDD336BE4B15}"/>
              </a:ext>
            </a:extLst>
          </p:cNvPr>
          <p:cNvCxnSpPr>
            <a:cxnSpLocks/>
            <a:stCxn id="48" idx="4"/>
            <a:endCxn id="65" idx="0"/>
          </p:cNvCxnSpPr>
          <p:nvPr/>
        </p:nvCxnSpPr>
        <p:spPr>
          <a:xfrm>
            <a:off x="1483577" y="2135861"/>
            <a:ext cx="11723" cy="2994074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="" xmlns:a16="http://schemas.microsoft.com/office/drawing/2014/main" id="{DE460AB9-4329-42B3-8C28-9868B7D86808}"/>
              </a:ext>
            </a:extLst>
          </p:cNvPr>
          <p:cNvCxnSpPr>
            <a:cxnSpLocks/>
            <a:stCxn id="85" idx="5"/>
            <a:endCxn id="80" idx="1"/>
          </p:cNvCxnSpPr>
          <p:nvPr/>
        </p:nvCxnSpPr>
        <p:spPr>
          <a:xfrm>
            <a:off x="2899960" y="3743993"/>
            <a:ext cx="1549824" cy="1519852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="" xmlns:a16="http://schemas.microsoft.com/office/drawing/2014/main" id="{249CB7CD-84D5-4735-822D-7316F683038D}"/>
              </a:ext>
            </a:extLst>
          </p:cNvPr>
          <p:cNvCxnSpPr>
            <a:cxnSpLocks/>
            <a:stCxn id="85" idx="6"/>
            <a:endCxn id="66" idx="2"/>
          </p:cNvCxnSpPr>
          <p:nvPr/>
        </p:nvCxnSpPr>
        <p:spPr>
          <a:xfrm>
            <a:off x="3033871" y="3420704"/>
            <a:ext cx="1211665" cy="0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="" xmlns:a16="http://schemas.microsoft.com/office/drawing/2014/main" id="{14E1FE2F-FDCD-47F3-8A6F-E6136D17C16D}"/>
              </a:ext>
            </a:extLst>
          </p:cNvPr>
          <p:cNvCxnSpPr>
            <a:cxnSpLocks/>
            <a:stCxn id="66" idx="6"/>
            <a:endCxn id="78" idx="2"/>
          </p:cNvCxnSpPr>
          <p:nvPr/>
        </p:nvCxnSpPr>
        <p:spPr>
          <a:xfrm flipV="1">
            <a:off x="5159936" y="3392576"/>
            <a:ext cx="1786598" cy="28128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="" xmlns:a16="http://schemas.microsoft.com/office/drawing/2014/main" id="{EC3510E4-3827-4A6B-AB6F-CBCA44DC20C2}"/>
              </a:ext>
            </a:extLst>
          </p:cNvPr>
          <p:cNvCxnSpPr>
            <a:cxnSpLocks/>
            <a:stCxn id="53" idx="4"/>
            <a:endCxn id="66" idx="0"/>
          </p:cNvCxnSpPr>
          <p:nvPr/>
        </p:nvCxnSpPr>
        <p:spPr>
          <a:xfrm>
            <a:off x="4702733" y="2147583"/>
            <a:ext cx="3" cy="815921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="" xmlns:a16="http://schemas.microsoft.com/office/drawing/2014/main" id="{6A8C2492-65E1-4AD7-A056-492D525AEC27}"/>
              </a:ext>
            </a:extLst>
          </p:cNvPr>
          <p:cNvCxnSpPr>
            <a:cxnSpLocks/>
            <a:stCxn id="80" idx="6"/>
            <a:endCxn id="88" idx="2"/>
          </p:cNvCxnSpPr>
          <p:nvPr/>
        </p:nvCxnSpPr>
        <p:spPr>
          <a:xfrm flipV="1">
            <a:off x="5230273" y="5558997"/>
            <a:ext cx="1730328" cy="28137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="" xmlns:a16="http://schemas.microsoft.com/office/drawing/2014/main" id="{A4226B5D-B0F9-4E4D-B719-CB6E8A953277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 flipV="1">
            <a:off x="5159933" y="1634113"/>
            <a:ext cx="1772532" cy="56270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8F30660E-5012-4F6C-A3E3-0960489891BE}"/>
              </a:ext>
            </a:extLst>
          </p:cNvPr>
          <p:cNvCxnSpPr>
            <a:cxnSpLocks/>
            <a:stCxn id="58" idx="4"/>
            <a:endCxn id="78" idx="0"/>
          </p:cNvCxnSpPr>
          <p:nvPr/>
        </p:nvCxnSpPr>
        <p:spPr>
          <a:xfrm>
            <a:off x="7389665" y="2091313"/>
            <a:ext cx="14069" cy="844063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="" xmlns:a16="http://schemas.microsoft.com/office/drawing/2014/main" id="{1F97C427-C65E-4065-8A28-9A1177C26A4F}"/>
              </a:ext>
            </a:extLst>
          </p:cNvPr>
          <p:cNvCxnSpPr>
            <a:cxnSpLocks/>
            <a:stCxn id="78" idx="4"/>
            <a:endCxn id="88" idx="0"/>
          </p:cNvCxnSpPr>
          <p:nvPr/>
        </p:nvCxnSpPr>
        <p:spPr>
          <a:xfrm>
            <a:off x="7403734" y="3849776"/>
            <a:ext cx="14067" cy="1252021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18F0B329-C1E6-46F8-A9FA-74ADEFCB60CB}"/>
              </a:ext>
            </a:extLst>
          </p:cNvPr>
          <p:cNvCxnSpPr>
            <a:cxnSpLocks/>
            <a:stCxn id="65" idx="6"/>
            <a:endCxn id="80" idx="2"/>
          </p:cNvCxnSpPr>
          <p:nvPr/>
        </p:nvCxnSpPr>
        <p:spPr>
          <a:xfrm flipV="1">
            <a:off x="1952500" y="5587134"/>
            <a:ext cx="2363373" cy="1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="" xmlns:a16="http://schemas.microsoft.com/office/drawing/2014/main" id="{03624FB8-4235-43BD-B220-EBABF896210A}"/>
              </a:ext>
            </a:extLst>
          </p:cNvPr>
          <p:cNvSpPr/>
          <p:nvPr/>
        </p:nvSpPr>
        <p:spPr>
          <a:xfrm>
            <a:off x="943411" y="5040639"/>
            <a:ext cx="1103778" cy="1081292"/>
          </a:xfrm>
          <a:prstGeom prst="ellipse">
            <a:avLst/>
          </a:prstGeom>
          <a:noFill/>
          <a:ln w="63500" cmpd="thinThick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33A069-E3DD-43F2-A9D3-A8B82A26E0E0}"/>
              </a:ext>
            </a:extLst>
          </p:cNvPr>
          <p:cNvSpPr txBox="1"/>
          <p:nvPr/>
        </p:nvSpPr>
        <p:spPr>
          <a:xfrm>
            <a:off x="2928133" y="1228718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56FDACEF-CEDB-4371-9530-2BBCC411A539}"/>
              </a:ext>
            </a:extLst>
          </p:cNvPr>
          <p:cNvSpPr txBox="1"/>
          <p:nvPr/>
        </p:nvSpPr>
        <p:spPr>
          <a:xfrm>
            <a:off x="3417415" y="2993350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E6F6D8DB-5F76-46E2-BFDB-35D88D014FD2}"/>
              </a:ext>
            </a:extLst>
          </p:cNvPr>
          <p:cNvSpPr txBox="1"/>
          <p:nvPr/>
        </p:nvSpPr>
        <p:spPr>
          <a:xfrm>
            <a:off x="5871858" y="1212677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8F5ABCE-393B-4B23-B59D-04B694CD73B7}"/>
              </a:ext>
            </a:extLst>
          </p:cNvPr>
          <p:cNvSpPr txBox="1"/>
          <p:nvPr/>
        </p:nvSpPr>
        <p:spPr>
          <a:xfrm>
            <a:off x="8090633" y="3035943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CF4408E1-E611-4FD1-979B-77CE58B197C7}"/>
              </a:ext>
            </a:extLst>
          </p:cNvPr>
          <p:cNvSpPr txBox="1"/>
          <p:nvPr/>
        </p:nvSpPr>
        <p:spPr>
          <a:xfrm>
            <a:off x="3417415" y="4533389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792CBE7A-D51E-4BC4-AC21-90F515A23837}"/>
              </a:ext>
            </a:extLst>
          </p:cNvPr>
          <p:cNvSpPr txBox="1"/>
          <p:nvPr/>
        </p:nvSpPr>
        <p:spPr>
          <a:xfrm>
            <a:off x="2984281" y="5134968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AA4F7E9-5468-457C-92AB-A6FF242BC412}"/>
              </a:ext>
            </a:extLst>
          </p:cNvPr>
          <p:cNvSpPr txBox="1"/>
          <p:nvPr/>
        </p:nvSpPr>
        <p:spPr>
          <a:xfrm>
            <a:off x="5944046" y="2969290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4D9040CB-E31A-4E03-9481-6F372908C495}"/>
              </a:ext>
            </a:extLst>
          </p:cNvPr>
          <p:cNvSpPr txBox="1"/>
          <p:nvPr/>
        </p:nvSpPr>
        <p:spPr>
          <a:xfrm>
            <a:off x="5919982" y="5110901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0D925E0E-4A85-4D75-9FA0-2DB005C9A6E2}"/>
              </a:ext>
            </a:extLst>
          </p:cNvPr>
          <p:cNvSpPr txBox="1"/>
          <p:nvPr/>
        </p:nvSpPr>
        <p:spPr>
          <a:xfrm>
            <a:off x="7116916" y="4089791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3D9A4C88-36C6-4F13-82ED-9E250EA46E8E}"/>
              </a:ext>
            </a:extLst>
          </p:cNvPr>
          <p:cNvSpPr txBox="1"/>
          <p:nvPr/>
        </p:nvSpPr>
        <p:spPr>
          <a:xfrm>
            <a:off x="6978759" y="2271449"/>
            <a:ext cx="27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E40E30BD-06CB-49A5-88B6-8D5E9D3BF5E9}"/>
              </a:ext>
            </a:extLst>
          </p:cNvPr>
          <p:cNvSpPr txBox="1"/>
          <p:nvPr/>
        </p:nvSpPr>
        <p:spPr>
          <a:xfrm>
            <a:off x="4379203" y="2066954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6306F337-AB7B-47E1-A1AE-2D8579052BFC}"/>
              </a:ext>
            </a:extLst>
          </p:cNvPr>
          <p:cNvSpPr txBox="1"/>
          <p:nvPr/>
        </p:nvSpPr>
        <p:spPr>
          <a:xfrm>
            <a:off x="1005546" y="3293947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="" xmlns:a16="http://schemas.microsoft.com/office/drawing/2014/main" id="{62CA6675-91EE-4FD8-8A67-6BAC26CD4551}"/>
              </a:ext>
            </a:extLst>
          </p:cNvPr>
          <p:cNvSpPr/>
          <p:nvPr/>
        </p:nvSpPr>
        <p:spPr>
          <a:xfrm>
            <a:off x="4258219" y="2960483"/>
            <a:ext cx="914400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="" xmlns:a16="http://schemas.microsoft.com/office/drawing/2014/main" id="{6DC5A6F0-C4A2-4AF9-88DB-611412135979}"/>
              </a:ext>
            </a:extLst>
          </p:cNvPr>
          <p:cNvSpPr/>
          <p:nvPr/>
        </p:nvSpPr>
        <p:spPr>
          <a:xfrm>
            <a:off x="6946534" y="2939841"/>
            <a:ext cx="914400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B517427B-A914-4D0F-AF5B-E6E0BECE0213}"/>
              </a:ext>
            </a:extLst>
          </p:cNvPr>
          <p:cNvSpPr/>
          <p:nvPr/>
        </p:nvSpPr>
        <p:spPr>
          <a:xfrm>
            <a:off x="2609572" y="2981331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D988D363-FFD1-4061-ACF8-1ABBB7532385}"/>
              </a:ext>
            </a:extLst>
          </p:cNvPr>
          <p:cNvSpPr/>
          <p:nvPr/>
        </p:nvSpPr>
        <p:spPr>
          <a:xfrm>
            <a:off x="4660609" y="2899831"/>
            <a:ext cx="37548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="" xmlns:a16="http://schemas.microsoft.com/office/drawing/2014/main" id="{E90EE510-27A6-4946-B616-93E6A26C66F8}"/>
              </a:ext>
            </a:extLst>
          </p:cNvPr>
          <p:cNvSpPr/>
          <p:nvPr/>
        </p:nvSpPr>
        <p:spPr>
          <a:xfrm>
            <a:off x="7412181" y="2935376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132" name="Content Placeholder 9">
            <a:extLst>
              <a:ext uri="{FF2B5EF4-FFF2-40B4-BE49-F238E27FC236}">
                <a16:creationId xmlns="" xmlns:a16="http://schemas.microsoft.com/office/drawing/2014/main" id="{1CE54598-4A5B-49FE-9D0F-E1BEA3FC1F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418057" y="4804533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cxnSp>
        <p:nvCxnSpPr>
          <p:cNvPr id="139" name="Straight Arrow Connector 138">
            <a:extLst>
              <a:ext uri="{FF2B5EF4-FFF2-40B4-BE49-F238E27FC236}">
                <a16:creationId xmlns="" xmlns:a16="http://schemas.microsoft.com/office/drawing/2014/main" id="{D28E942B-CB86-4CC0-A919-90193122B458}"/>
              </a:ext>
            </a:extLst>
          </p:cNvPr>
          <p:cNvCxnSpPr>
            <a:cxnSpLocks/>
            <a:stCxn id="124" idx="4"/>
            <a:endCxn id="88" idx="0"/>
          </p:cNvCxnSpPr>
          <p:nvPr/>
        </p:nvCxnSpPr>
        <p:spPr>
          <a:xfrm>
            <a:off x="7403734" y="3854241"/>
            <a:ext cx="14067" cy="1247556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07A420BE-11F6-48E5-B480-92A75D9EB90C}"/>
              </a:ext>
            </a:extLst>
          </p:cNvPr>
          <p:cNvSpPr txBox="1"/>
          <p:nvPr/>
        </p:nvSpPr>
        <p:spPr>
          <a:xfrm>
            <a:off x="8092231" y="3027125"/>
            <a:ext cx="115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20</a:t>
            </a:r>
            <a:r>
              <a:rPr 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00FF"/>
                </a:solidFill>
              </a:rPr>
              <a:t>∞</a:t>
            </a:r>
          </a:p>
        </p:txBody>
      </p:sp>
      <p:graphicFrame>
        <p:nvGraphicFramePr>
          <p:cNvPr id="75" name="Content Placeholder 9">
            <a:extLst>
              <a:ext uri="{FF2B5EF4-FFF2-40B4-BE49-F238E27FC236}">
                <a16:creationId xmlns="" xmlns:a16="http://schemas.microsoft.com/office/drawing/2014/main" id="{8DDB4FB8-C74D-4415-B6E4-846BF313756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98357" y="2649615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sp>
        <p:nvSpPr>
          <p:cNvPr id="70" name="Multiply 65">
            <a:extLst>
              <a:ext uri="{FF2B5EF4-FFF2-40B4-BE49-F238E27FC236}">
                <a16:creationId xmlns="" xmlns:a16="http://schemas.microsoft.com/office/drawing/2014/main" id="{BBA08CE2-5F0C-4981-87B2-CDD3F28FE531}"/>
              </a:ext>
            </a:extLst>
          </p:cNvPr>
          <p:cNvSpPr/>
          <p:nvPr/>
        </p:nvSpPr>
        <p:spPr>
          <a:xfrm>
            <a:off x="7706705" y="3417945"/>
            <a:ext cx="731520" cy="731520"/>
          </a:xfrm>
          <a:prstGeom prst="mathMultiply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  <a:effectLst>
            <a:outerShdw blurRad="40000" dist="23000" dir="5400000" sx="20000" sy="2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Multiply 65">
            <a:extLst>
              <a:ext uri="{FF2B5EF4-FFF2-40B4-BE49-F238E27FC236}">
                <a16:creationId xmlns="" xmlns:a16="http://schemas.microsoft.com/office/drawing/2014/main" id="{F3C0CFF3-4583-42EA-922D-4FD3022B9AF7}"/>
              </a:ext>
            </a:extLst>
          </p:cNvPr>
          <p:cNvSpPr/>
          <p:nvPr/>
        </p:nvSpPr>
        <p:spPr>
          <a:xfrm>
            <a:off x="3944252" y="5908458"/>
            <a:ext cx="731520" cy="731520"/>
          </a:xfrm>
          <a:prstGeom prst="mathMultiply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  <a:effectLst>
            <a:outerShdw blurRad="40000" dist="23000" dir="5400000" sx="20000" sy="2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64" name="Content Placeholder 9">
            <a:extLst>
              <a:ext uri="{FF2B5EF4-FFF2-40B4-BE49-F238E27FC236}">
                <a16:creationId xmlns="" xmlns:a16="http://schemas.microsoft.com/office/drawing/2014/main" id="{00DF3467-0A70-4994-B7A9-807552442F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678426"/>
              </p:ext>
            </p:extLst>
          </p:nvPr>
        </p:nvGraphicFramePr>
        <p:xfrm>
          <a:off x="4822277" y="2540620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67" name="Content Placeholder 9">
            <a:extLst>
              <a:ext uri="{FF2B5EF4-FFF2-40B4-BE49-F238E27FC236}">
                <a16:creationId xmlns="" xmlns:a16="http://schemas.microsoft.com/office/drawing/2014/main" id="{7A5C0297-84CE-450E-BF20-8B6C1365D1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543682"/>
              </p:ext>
            </p:extLst>
          </p:nvPr>
        </p:nvGraphicFramePr>
        <p:xfrm>
          <a:off x="2148396" y="2512410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68" name="Content Placeholder 9">
            <a:extLst>
              <a:ext uri="{FF2B5EF4-FFF2-40B4-BE49-F238E27FC236}">
                <a16:creationId xmlns="" xmlns:a16="http://schemas.microsoft.com/office/drawing/2014/main" id="{159342F6-1105-496B-A77E-A3C6AD360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473424"/>
              </p:ext>
            </p:extLst>
          </p:nvPr>
        </p:nvGraphicFramePr>
        <p:xfrm>
          <a:off x="4443803" y="4718402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69" name="Content Placeholder 9">
            <a:extLst>
              <a:ext uri="{FF2B5EF4-FFF2-40B4-BE49-F238E27FC236}">
                <a16:creationId xmlns="" xmlns:a16="http://schemas.microsoft.com/office/drawing/2014/main" id="{6133DBB2-1AAF-4A5C-AEBC-AEDBDC4B6B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476743"/>
              </p:ext>
            </p:extLst>
          </p:nvPr>
        </p:nvGraphicFramePr>
        <p:xfrm>
          <a:off x="1854193" y="4725279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="" xmlns:a16="http://schemas.microsoft.com/office/drawing/2014/main" id="{FB9334FA-DEB1-45F0-8F92-7BC38D8E5F3C}"/>
              </a:ext>
            </a:extLst>
          </p:cNvPr>
          <p:cNvCxnSpPr>
            <a:cxnSpLocks/>
            <a:stCxn id="123" idx="6"/>
            <a:endCxn id="124" idx="2"/>
          </p:cNvCxnSpPr>
          <p:nvPr/>
        </p:nvCxnSpPr>
        <p:spPr>
          <a:xfrm flipV="1">
            <a:off x="5172619" y="3397041"/>
            <a:ext cx="1773915" cy="20642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="" xmlns:a16="http://schemas.microsoft.com/office/drawing/2014/main" id="{3227759A-74D6-45A4-A579-5051C019E172}"/>
              </a:ext>
            </a:extLst>
          </p:cNvPr>
          <p:cNvCxnSpPr>
            <a:cxnSpLocks/>
            <a:stCxn id="122" idx="6"/>
            <a:endCxn id="123" idx="2"/>
          </p:cNvCxnSpPr>
          <p:nvPr/>
        </p:nvCxnSpPr>
        <p:spPr>
          <a:xfrm>
            <a:off x="3019798" y="3402248"/>
            <a:ext cx="1238421" cy="15435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C0F3B16D-B482-42E7-9131-1FCD3017B63F}"/>
              </a:ext>
            </a:extLst>
          </p:cNvPr>
          <p:cNvCxnSpPr>
            <a:cxnSpLocks/>
            <a:stCxn id="122" idx="5"/>
            <a:endCxn id="80" idx="1"/>
          </p:cNvCxnSpPr>
          <p:nvPr/>
        </p:nvCxnSpPr>
        <p:spPr>
          <a:xfrm>
            <a:off x="2886525" y="3742639"/>
            <a:ext cx="1563259" cy="1521206"/>
          </a:xfrm>
          <a:prstGeom prst="straightConnector1">
            <a:avLst/>
          </a:prstGeom>
          <a:ln w="508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="" xmlns:a16="http://schemas.microsoft.com/office/drawing/2014/main" id="{BB6A7E78-ACB8-4E97-8481-0E1C31867DDE}"/>
              </a:ext>
            </a:extLst>
          </p:cNvPr>
          <p:cNvCxnSpPr>
            <a:cxnSpLocks/>
            <a:stCxn id="103" idx="6"/>
            <a:endCxn id="80" idx="2"/>
          </p:cNvCxnSpPr>
          <p:nvPr/>
        </p:nvCxnSpPr>
        <p:spPr>
          <a:xfrm>
            <a:off x="2047189" y="5581285"/>
            <a:ext cx="2268684" cy="5849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910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22" grpId="0" animBg="1"/>
      <p:bldP spid="50" grpId="0"/>
      <p:bldP spid="54" grpId="0"/>
      <p:bldP spid="61" grpId="0"/>
      <p:bldP spid="66" grpId="0" animBg="1"/>
      <p:bldP spid="77" grpId="0"/>
      <p:bldP spid="77" grpId="1"/>
      <p:bldP spid="78" grpId="0" animBg="1"/>
      <p:bldP spid="79" grpId="0"/>
      <p:bldP spid="79" grpId="1"/>
      <p:bldP spid="81" grpId="0"/>
      <p:bldP spid="87" grpId="0"/>
      <p:bldP spid="87" grpId="1"/>
      <p:bldP spid="89" grpId="0"/>
      <p:bldP spid="103" grpId="0" animBg="1"/>
      <p:bldP spid="113" grpId="0"/>
      <p:bldP spid="123" grpId="0" animBg="1"/>
      <p:bldP spid="124" grpId="0" animBg="1"/>
      <p:bldP spid="125" grpId="0"/>
      <p:bldP spid="126" grpId="0"/>
      <p:bldP spid="127" grpId="0"/>
      <p:bldP spid="74" grpId="0"/>
      <p:bldP spid="70" grpId="0" animBg="1"/>
      <p:bldP spid="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0F726F9-EAC4-4422-B56C-BC0C963AA33A}"/>
              </a:ext>
            </a:extLst>
          </p:cNvPr>
          <p:cNvSpPr/>
          <p:nvPr/>
        </p:nvSpPr>
        <p:spPr>
          <a:xfrm>
            <a:off x="1619504" y="3989388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F6D1BD31-B4C2-4FCC-B171-39ECF649A3E3}"/>
              </a:ext>
            </a:extLst>
          </p:cNvPr>
          <p:cNvSpPr/>
          <p:nvPr/>
        </p:nvSpPr>
        <p:spPr>
          <a:xfrm>
            <a:off x="2953894" y="5163285"/>
            <a:ext cx="914400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3AB895C8-C843-45CD-B9DD-0A84B96EF5A2}"/>
              </a:ext>
            </a:extLst>
          </p:cNvPr>
          <p:cNvCxnSpPr>
            <a:cxnSpLocks/>
            <a:stCxn id="52" idx="0"/>
            <a:endCxn id="20" idx="4"/>
          </p:cNvCxnSpPr>
          <p:nvPr/>
        </p:nvCxnSpPr>
        <p:spPr>
          <a:xfrm flipV="1">
            <a:off x="7714154" y="2469500"/>
            <a:ext cx="0" cy="2663520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5231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Need for </a:t>
            </a:r>
            <a:r>
              <a:rPr lang="en-US" dirty="0" smtClean="0"/>
              <a:t>deferring back hop </a:t>
            </a:r>
            <a:r>
              <a:rPr lang="en-US" dirty="0"/>
              <a:t>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2DE3C62C-47F5-425A-850A-48B7BADC0BA3}"/>
              </a:ext>
            </a:extLst>
          </p:cNvPr>
          <p:cNvSpPr/>
          <p:nvPr/>
        </p:nvSpPr>
        <p:spPr>
          <a:xfrm>
            <a:off x="482679" y="2976133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B89F77D-EA28-4067-9242-ACF536C05138}"/>
              </a:ext>
            </a:extLst>
          </p:cNvPr>
          <p:cNvSpPr/>
          <p:nvPr/>
        </p:nvSpPr>
        <p:spPr>
          <a:xfrm>
            <a:off x="926540" y="2965819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2A42C572-A6A6-434B-BB7C-CE7A270DFF78}"/>
              </a:ext>
            </a:extLst>
          </p:cNvPr>
          <p:cNvCxnSpPr>
            <a:cxnSpLocks/>
            <a:stCxn id="5" idx="7"/>
            <a:endCxn id="10" idx="3"/>
          </p:cNvCxnSpPr>
          <p:nvPr/>
        </p:nvCxnSpPr>
        <p:spPr>
          <a:xfrm flipV="1">
            <a:off x="1263168" y="2335589"/>
            <a:ext cx="1021589" cy="774455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8EE4593-1BCF-44A5-A3E2-5CB3438EB612}"/>
              </a:ext>
            </a:extLst>
          </p:cNvPr>
          <p:cNvSpPr txBox="1"/>
          <p:nvPr/>
        </p:nvSpPr>
        <p:spPr>
          <a:xfrm>
            <a:off x="4935111" y="2548205"/>
            <a:ext cx="91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8F14224A-823F-4072-B974-24A3CADE9D23}"/>
              </a:ext>
            </a:extLst>
          </p:cNvPr>
          <p:cNvSpPr/>
          <p:nvPr/>
        </p:nvSpPr>
        <p:spPr>
          <a:xfrm>
            <a:off x="2150846" y="1555100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5713D2B-614A-4960-8A39-C831A41EC01E}"/>
              </a:ext>
            </a:extLst>
          </p:cNvPr>
          <p:cNvSpPr/>
          <p:nvPr/>
        </p:nvSpPr>
        <p:spPr>
          <a:xfrm>
            <a:off x="2605928" y="1544786"/>
            <a:ext cx="3257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9EB0D13A-0F02-49F5-8F07-3BE969F51B08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3065246" y="1999943"/>
            <a:ext cx="2038877" cy="12357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DDEA5B2-5775-4AE2-A26B-5A733D13A578}"/>
              </a:ext>
            </a:extLst>
          </p:cNvPr>
          <p:cNvSpPr txBox="1"/>
          <p:nvPr/>
        </p:nvSpPr>
        <p:spPr>
          <a:xfrm>
            <a:off x="4052602" y="1562357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73C21113-6DCA-4D4C-A8E7-1EAB4BE508C5}"/>
              </a:ext>
            </a:extLst>
          </p:cNvPr>
          <p:cNvSpPr/>
          <p:nvPr/>
        </p:nvSpPr>
        <p:spPr>
          <a:xfrm>
            <a:off x="5104123" y="1542743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263F894-82E9-495F-84A2-69C02B477C30}"/>
              </a:ext>
            </a:extLst>
          </p:cNvPr>
          <p:cNvSpPr/>
          <p:nvPr/>
        </p:nvSpPr>
        <p:spPr>
          <a:xfrm>
            <a:off x="5543428" y="1500413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3FBBB7AB-A82A-4687-AC72-152DA13FBC1B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6018523" y="1999943"/>
            <a:ext cx="1238431" cy="12357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FFCED91-3FD7-4CAE-8F92-2231F543A977}"/>
              </a:ext>
            </a:extLst>
          </p:cNvPr>
          <p:cNvSpPr txBox="1"/>
          <p:nvPr/>
        </p:nvSpPr>
        <p:spPr>
          <a:xfrm>
            <a:off x="6527210" y="1607121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4B32ABE5-CFE7-44F4-A968-4397E21C5AF3}"/>
              </a:ext>
            </a:extLst>
          </p:cNvPr>
          <p:cNvSpPr/>
          <p:nvPr/>
        </p:nvSpPr>
        <p:spPr>
          <a:xfrm>
            <a:off x="7256954" y="1555100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1FE9D3BC-F489-4E70-89B1-E6A316AAF611}"/>
              </a:ext>
            </a:extLst>
          </p:cNvPr>
          <p:cNvCxnSpPr>
            <a:cxnSpLocks/>
            <a:stCxn id="15" idx="5"/>
            <a:endCxn id="29" idx="0"/>
          </p:cNvCxnSpPr>
          <p:nvPr/>
        </p:nvCxnSpPr>
        <p:spPr>
          <a:xfrm>
            <a:off x="5884612" y="2323232"/>
            <a:ext cx="35054" cy="2840053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A58F1708-B240-4CB3-9B32-4CD21BB2C61A}"/>
              </a:ext>
            </a:extLst>
          </p:cNvPr>
          <p:cNvSpPr/>
          <p:nvPr/>
        </p:nvSpPr>
        <p:spPr>
          <a:xfrm>
            <a:off x="5462466" y="5163285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70054D9-0C71-4B34-AEE3-D7CCD787D8AB}"/>
              </a:ext>
            </a:extLst>
          </p:cNvPr>
          <p:cNvSpPr/>
          <p:nvPr/>
        </p:nvSpPr>
        <p:spPr>
          <a:xfrm>
            <a:off x="5917448" y="5120955"/>
            <a:ext cx="325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B4EA2F9B-9C1A-4CC6-8C3F-68E0846AE372}"/>
              </a:ext>
            </a:extLst>
          </p:cNvPr>
          <p:cNvCxnSpPr>
            <a:cxnSpLocks/>
            <a:stCxn id="37" idx="6"/>
            <a:endCxn id="29" idx="2"/>
          </p:cNvCxnSpPr>
          <p:nvPr/>
        </p:nvCxnSpPr>
        <p:spPr>
          <a:xfrm flipV="1">
            <a:off x="3851138" y="5620485"/>
            <a:ext cx="1611328" cy="6620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59D8C2E-005F-44EA-ADD3-91914D4C8D2D}"/>
              </a:ext>
            </a:extLst>
          </p:cNvPr>
          <p:cNvSpPr txBox="1"/>
          <p:nvPr/>
        </p:nvSpPr>
        <p:spPr>
          <a:xfrm>
            <a:off x="6716253" y="5169905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E557DE14-0C59-4976-8A54-6E1546A6C4CF}"/>
              </a:ext>
            </a:extLst>
          </p:cNvPr>
          <p:cNvSpPr/>
          <p:nvPr/>
        </p:nvSpPr>
        <p:spPr>
          <a:xfrm>
            <a:off x="2936738" y="5169905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E525AEA4-8FCF-4D57-A2BC-BD91D97D8EF0}"/>
              </a:ext>
            </a:extLst>
          </p:cNvPr>
          <p:cNvSpPr/>
          <p:nvPr/>
        </p:nvSpPr>
        <p:spPr>
          <a:xfrm>
            <a:off x="3423056" y="5152970"/>
            <a:ext cx="3577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9A068D77-CF00-4393-8E7B-1DE49E9999AF}"/>
              </a:ext>
            </a:extLst>
          </p:cNvPr>
          <p:cNvCxnSpPr>
            <a:cxnSpLocks/>
            <a:stCxn id="37" idx="1"/>
            <a:endCxn id="42" idx="5"/>
          </p:cNvCxnSpPr>
          <p:nvPr/>
        </p:nvCxnSpPr>
        <p:spPr>
          <a:xfrm flipH="1" flipV="1">
            <a:off x="2399993" y="4769877"/>
            <a:ext cx="670656" cy="533939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6D8C06C-15DC-44D5-A5C4-5E2104C504EE}"/>
              </a:ext>
            </a:extLst>
          </p:cNvPr>
          <p:cNvSpPr txBox="1"/>
          <p:nvPr/>
        </p:nvSpPr>
        <p:spPr>
          <a:xfrm>
            <a:off x="2661160" y="4629114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E8F94BF-3358-4FFB-A81B-B03A83686A6A}"/>
              </a:ext>
            </a:extLst>
          </p:cNvPr>
          <p:cNvSpPr/>
          <p:nvPr/>
        </p:nvSpPr>
        <p:spPr>
          <a:xfrm>
            <a:off x="2070366" y="3955409"/>
            <a:ext cx="2882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5312964E-11AB-48D6-8E97-F9583E73EA77}"/>
              </a:ext>
            </a:extLst>
          </p:cNvPr>
          <p:cNvCxnSpPr>
            <a:cxnSpLocks/>
            <a:stCxn id="42" idx="1"/>
            <a:endCxn id="5" idx="5"/>
          </p:cNvCxnSpPr>
          <p:nvPr/>
        </p:nvCxnSpPr>
        <p:spPr>
          <a:xfrm flipH="1" flipV="1">
            <a:off x="1263168" y="3756622"/>
            <a:ext cx="490247" cy="366677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A3F1932A-9640-453C-9E2E-E172FDCF149F}"/>
              </a:ext>
            </a:extLst>
          </p:cNvPr>
          <p:cNvSpPr/>
          <p:nvPr/>
        </p:nvSpPr>
        <p:spPr>
          <a:xfrm>
            <a:off x="2440784" y="3792756"/>
            <a:ext cx="29993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B0EA59A-D05E-4B9D-80C9-3C4CA1C635DC}"/>
              </a:ext>
            </a:extLst>
          </p:cNvPr>
          <p:cNvSpPr txBox="1"/>
          <p:nvPr/>
        </p:nvSpPr>
        <p:spPr>
          <a:xfrm>
            <a:off x="3830181" y="3477657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3B6DBD4A-1951-40E9-8B3C-62C05537EDFA}"/>
              </a:ext>
            </a:extLst>
          </p:cNvPr>
          <p:cNvSpPr/>
          <p:nvPr/>
        </p:nvSpPr>
        <p:spPr>
          <a:xfrm>
            <a:off x="3694545" y="3483303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F87C0CB8-04E4-4A04-90B3-110D4E18A680}"/>
              </a:ext>
            </a:extLst>
          </p:cNvPr>
          <p:cNvCxnSpPr>
            <a:cxnSpLocks/>
            <a:stCxn id="47" idx="7"/>
            <a:endCxn id="15" idx="3"/>
          </p:cNvCxnSpPr>
          <p:nvPr/>
        </p:nvCxnSpPr>
        <p:spPr>
          <a:xfrm flipV="1">
            <a:off x="4475034" y="2323232"/>
            <a:ext cx="763000" cy="1293982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9E92091F-AC21-4F23-B3C2-049BCB1A50BB}"/>
              </a:ext>
            </a:extLst>
          </p:cNvPr>
          <p:cNvSpPr/>
          <p:nvPr/>
        </p:nvSpPr>
        <p:spPr>
          <a:xfrm>
            <a:off x="5743395" y="4658220"/>
            <a:ext cx="56034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899F4A8-A95F-453D-A41B-8770F7E20336}"/>
              </a:ext>
            </a:extLst>
          </p:cNvPr>
          <p:cNvSpPr txBox="1"/>
          <p:nvPr/>
        </p:nvSpPr>
        <p:spPr>
          <a:xfrm>
            <a:off x="4866876" y="4261850"/>
            <a:ext cx="398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7F34295D-0314-42F4-B80D-2D7C6AB0726E}"/>
              </a:ext>
            </a:extLst>
          </p:cNvPr>
          <p:cNvSpPr/>
          <p:nvPr/>
        </p:nvSpPr>
        <p:spPr>
          <a:xfrm>
            <a:off x="7256954" y="5133020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3A581A8-E440-4EE5-A8D8-5AD6C393E675}"/>
              </a:ext>
            </a:extLst>
          </p:cNvPr>
          <p:cNvSpPr txBox="1"/>
          <p:nvPr/>
        </p:nvSpPr>
        <p:spPr>
          <a:xfrm>
            <a:off x="5978911" y="3504416"/>
            <a:ext cx="33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F45FA90E-3912-4410-96D1-C849D5537D8B}"/>
              </a:ext>
            </a:extLst>
          </p:cNvPr>
          <p:cNvCxnSpPr>
            <a:cxnSpLocks/>
            <a:stCxn id="29" idx="6"/>
            <a:endCxn id="52" idx="2"/>
          </p:cNvCxnSpPr>
          <p:nvPr/>
        </p:nvCxnSpPr>
        <p:spPr>
          <a:xfrm flipV="1">
            <a:off x="6376866" y="5590220"/>
            <a:ext cx="880088" cy="30265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7A722312-44A4-4064-A2B0-DD6124BDDEE2}"/>
              </a:ext>
            </a:extLst>
          </p:cNvPr>
          <p:cNvCxnSpPr>
            <a:cxnSpLocks/>
            <a:stCxn id="47" idx="5"/>
            <a:endCxn id="29" idx="1"/>
          </p:cNvCxnSpPr>
          <p:nvPr/>
        </p:nvCxnSpPr>
        <p:spPr>
          <a:xfrm>
            <a:off x="4475034" y="4263792"/>
            <a:ext cx="1121343" cy="1033404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3E378A98-F19C-4B34-9464-7AD700816D45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 flipV="1">
            <a:off x="2533904" y="3940503"/>
            <a:ext cx="1160641" cy="506085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EF920D2C-5952-4C93-9C0D-7012A9D3DDBE}"/>
              </a:ext>
            </a:extLst>
          </p:cNvPr>
          <p:cNvSpPr txBox="1"/>
          <p:nvPr/>
        </p:nvSpPr>
        <p:spPr>
          <a:xfrm>
            <a:off x="7369440" y="3450179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732F93E4-ACCF-4007-B35D-ADF4CF7E93F8}"/>
              </a:ext>
            </a:extLst>
          </p:cNvPr>
          <p:cNvSpPr/>
          <p:nvPr/>
        </p:nvSpPr>
        <p:spPr>
          <a:xfrm>
            <a:off x="7691151" y="5120521"/>
            <a:ext cx="3788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6F2835BA-1082-4757-9DC0-E1533420BB52}"/>
              </a:ext>
            </a:extLst>
          </p:cNvPr>
          <p:cNvSpPr/>
          <p:nvPr/>
        </p:nvSpPr>
        <p:spPr>
          <a:xfrm>
            <a:off x="4167775" y="3435459"/>
            <a:ext cx="3257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3BE635A9-62F1-4950-8B48-A717823718A8}"/>
              </a:ext>
            </a:extLst>
          </p:cNvPr>
          <p:cNvSpPr/>
          <p:nvPr/>
        </p:nvSpPr>
        <p:spPr>
          <a:xfrm>
            <a:off x="7159104" y="1470001"/>
            <a:ext cx="1103778" cy="1081292"/>
          </a:xfrm>
          <a:prstGeom prst="ellipse">
            <a:avLst/>
          </a:prstGeom>
          <a:noFill/>
          <a:ln w="63500" cmpd="thinThick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973D3697-466F-42DF-894D-6BEDFBE26E9F}"/>
              </a:ext>
            </a:extLst>
          </p:cNvPr>
          <p:cNvSpPr txBox="1"/>
          <p:nvPr/>
        </p:nvSpPr>
        <p:spPr>
          <a:xfrm>
            <a:off x="1486419" y="2332757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4C256E39-4930-454D-9996-3C1D54797227}"/>
              </a:ext>
            </a:extLst>
          </p:cNvPr>
          <p:cNvSpPr txBox="1"/>
          <p:nvPr/>
        </p:nvSpPr>
        <p:spPr>
          <a:xfrm>
            <a:off x="1425407" y="3525789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563A4CD0-114A-4599-8895-7898FE016822}"/>
              </a:ext>
            </a:extLst>
          </p:cNvPr>
          <p:cNvSpPr txBox="1"/>
          <p:nvPr/>
        </p:nvSpPr>
        <p:spPr>
          <a:xfrm>
            <a:off x="3056417" y="3557410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DDFDA135-0180-411E-A167-440834DC5A05}"/>
              </a:ext>
            </a:extLst>
          </p:cNvPr>
          <p:cNvSpPr txBox="1"/>
          <p:nvPr/>
        </p:nvSpPr>
        <p:spPr>
          <a:xfrm>
            <a:off x="4504363" y="5234460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graphicFrame>
        <p:nvGraphicFramePr>
          <p:cNvPr id="110" name="Content Placeholder 9">
            <a:extLst>
              <a:ext uri="{FF2B5EF4-FFF2-40B4-BE49-F238E27FC236}">
                <a16:creationId xmlns:a16="http://schemas.microsoft.com/office/drawing/2014/main" xmlns="" id="{E2B2CE90-DF74-43DE-B4B2-877ED04FEC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715237"/>
              </p:ext>
            </p:extLst>
          </p:nvPr>
        </p:nvGraphicFramePr>
        <p:xfrm>
          <a:off x="1716994" y="3585081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graphicFrame>
        <p:nvGraphicFramePr>
          <p:cNvPr id="111" name="Content Placeholder 9">
            <a:extLst>
              <a:ext uri="{FF2B5EF4-FFF2-40B4-BE49-F238E27FC236}">
                <a16:creationId xmlns:a16="http://schemas.microsoft.com/office/drawing/2014/main" xmlns="" id="{5827203F-3A3A-4030-ACCA-0FAA189FF2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053676"/>
              </p:ext>
            </p:extLst>
          </p:nvPr>
        </p:nvGraphicFramePr>
        <p:xfrm>
          <a:off x="3681955" y="3022951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graphicFrame>
        <p:nvGraphicFramePr>
          <p:cNvPr id="112" name="Content Placeholder 9">
            <a:extLst>
              <a:ext uri="{FF2B5EF4-FFF2-40B4-BE49-F238E27FC236}">
                <a16:creationId xmlns:a16="http://schemas.microsoft.com/office/drawing/2014/main" xmlns="" id="{27C17AAD-068F-4B94-8143-C12530A85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231309"/>
              </p:ext>
            </p:extLst>
          </p:nvPr>
        </p:nvGraphicFramePr>
        <p:xfrm>
          <a:off x="1720053" y="3589949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graphicFrame>
        <p:nvGraphicFramePr>
          <p:cNvPr id="113" name="Content Placeholder 9">
            <a:extLst>
              <a:ext uri="{FF2B5EF4-FFF2-40B4-BE49-F238E27FC236}">
                <a16:creationId xmlns:a16="http://schemas.microsoft.com/office/drawing/2014/main" xmlns="" id="{086C530F-F282-45BB-BB34-B6611B2C8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076088"/>
              </p:ext>
            </p:extLst>
          </p:nvPr>
        </p:nvGraphicFramePr>
        <p:xfrm>
          <a:off x="3106482" y="4739521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graphicFrame>
        <p:nvGraphicFramePr>
          <p:cNvPr id="114" name="Content Placeholder 9">
            <a:extLst>
              <a:ext uri="{FF2B5EF4-FFF2-40B4-BE49-F238E27FC236}">
                <a16:creationId xmlns:a16="http://schemas.microsoft.com/office/drawing/2014/main" xmlns="" id="{06A1B82B-EEDC-453B-BB36-277E62B2B3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606533"/>
              </p:ext>
            </p:extLst>
          </p:nvPr>
        </p:nvGraphicFramePr>
        <p:xfrm>
          <a:off x="1722813" y="3575862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graphicFrame>
        <p:nvGraphicFramePr>
          <p:cNvPr id="115" name="Content Placeholder 9">
            <a:extLst>
              <a:ext uri="{FF2B5EF4-FFF2-40B4-BE49-F238E27FC236}">
                <a16:creationId xmlns:a16="http://schemas.microsoft.com/office/drawing/2014/main" xmlns="" id="{4551D7F2-5F10-41C7-B3E0-0E99D70B76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43518"/>
              </p:ext>
            </p:extLst>
          </p:nvPr>
        </p:nvGraphicFramePr>
        <p:xfrm>
          <a:off x="3620511" y="3022913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53AF32BA-F331-445E-9A62-A7043C88C638}"/>
              </a:ext>
            </a:extLst>
          </p:cNvPr>
          <p:cNvSpPr txBox="1"/>
          <p:nvPr/>
        </p:nvSpPr>
        <p:spPr>
          <a:xfrm>
            <a:off x="2849256" y="42302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Loop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A77B1034-6407-44A9-8247-1D06242BCB83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 flipV="1">
            <a:off x="2533904" y="3940503"/>
            <a:ext cx="1160641" cy="506085"/>
          </a:xfrm>
          <a:prstGeom prst="straightConnector1">
            <a:avLst/>
          </a:prstGeom>
          <a:ln w="508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01FA13B7-1FE6-4F1B-9ABE-2615ED9BEF44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 flipV="1">
            <a:off x="2533904" y="3940503"/>
            <a:ext cx="1160641" cy="506085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5C877A65-C9B5-4A66-A84A-A3B8CB06BFB8}"/>
              </a:ext>
            </a:extLst>
          </p:cNvPr>
          <p:cNvCxnSpPr>
            <a:cxnSpLocks/>
            <a:stCxn id="37" idx="1"/>
            <a:endCxn id="42" idx="5"/>
          </p:cNvCxnSpPr>
          <p:nvPr/>
        </p:nvCxnSpPr>
        <p:spPr>
          <a:xfrm flipH="1" flipV="1">
            <a:off x="2399993" y="4769877"/>
            <a:ext cx="670656" cy="533939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xmlns="" id="{8728368A-1B32-41D6-882B-93988C4ABC8B}"/>
              </a:ext>
            </a:extLst>
          </p:cNvPr>
          <p:cNvCxnSpPr>
            <a:cxnSpLocks/>
            <a:stCxn id="37" idx="1"/>
            <a:endCxn id="42" idx="5"/>
          </p:cNvCxnSpPr>
          <p:nvPr/>
        </p:nvCxnSpPr>
        <p:spPr>
          <a:xfrm flipH="1" flipV="1">
            <a:off x="2399993" y="4769877"/>
            <a:ext cx="670656" cy="533939"/>
          </a:xfrm>
          <a:prstGeom prst="straightConnector1">
            <a:avLst/>
          </a:prstGeom>
          <a:ln w="508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A34FFA53-1DAA-4458-9141-18D9F857565B}"/>
              </a:ext>
            </a:extLst>
          </p:cNvPr>
          <p:cNvSpPr/>
          <p:nvPr/>
        </p:nvSpPr>
        <p:spPr>
          <a:xfrm>
            <a:off x="2576142" y="5073324"/>
            <a:ext cx="2999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98CC330-7AFA-428D-9D1E-3E95DA6521DE}"/>
              </a:ext>
            </a:extLst>
          </p:cNvPr>
          <p:cNvSpPr txBox="1"/>
          <p:nvPr/>
        </p:nvSpPr>
        <p:spPr>
          <a:xfrm>
            <a:off x="4931059" y="2543050"/>
            <a:ext cx="37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8" name="Multiply 65">
            <a:extLst>
              <a:ext uri="{FF2B5EF4-FFF2-40B4-BE49-F238E27FC236}">
                <a16:creationId xmlns:a16="http://schemas.microsoft.com/office/drawing/2014/main" xmlns="" id="{B5C44856-F85A-4A88-838F-63FCD0C9B50C}"/>
              </a:ext>
            </a:extLst>
          </p:cNvPr>
          <p:cNvSpPr/>
          <p:nvPr/>
        </p:nvSpPr>
        <p:spPr>
          <a:xfrm rot="1800000">
            <a:off x="4437483" y="2698720"/>
            <a:ext cx="731520" cy="731520"/>
          </a:xfrm>
          <a:prstGeom prst="mathMultiply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  <a:effectLst>
            <a:outerShdw blurRad="40000" dist="23000" dir="5400000" sx="20000" sy="2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A34FFA53-1DAA-4458-9141-18D9F857565B}"/>
              </a:ext>
            </a:extLst>
          </p:cNvPr>
          <p:cNvSpPr/>
          <p:nvPr/>
        </p:nvSpPr>
        <p:spPr>
          <a:xfrm>
            <a:off x="1049342" y="3682812"/>
            <a:ext cx="2999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929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6" grpId="0"/>
      <p:bldP spid="9" grpId="0"/>
      <p:bldP spid="11" grpId="0"/>
      <p:bldP spid="16" grpId="0"/>
      <p:bldP spid="30" grpId="0"/>
      <p:bldP spid="37" grpId="0" animBg="1"/>
      <p:bldP spid="38" grpId="0"/>
      <p:bldP spid="43" grpId="0"/>
      <p:bldP spid="45" grpId="0"/>
      <p:bldP spid="50" grpId="0"/>
      <p:bldP spid="86" grpId="0"/>
      <p:bldP spid="87" grpId="0"/>
      <p:bldP spid="88" grpId="0" animBg="1"/>
      <p:bldP spid="116" grpId="0"/>
      <p:bldP spid="65" grpId="0"/>
      <p:bldP spid="65" grpId="1"/>
      <p:bldP spid="67" grpId="0"/>
      <p:bldP spid="68" grpId="0" animBg="1"/>
      <p:bldP spid="69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>
            <a:extLst>
              <a:ext uri="{FF2B5EF4-FFF2-40B4-BE49-F238E27FC236}">
                <a16:creationId xmlns:a16="http://schemas.microsoft.com/office/drawing/2014/main" xmlns="" id="{F6D1BD31-B4C2-4FCC-B171-39ECF649A3E3}"/>
              </a:ext>
            </a:extLst>
          </p:cNvPr>
          <p:cNvSpPr/>
          <p:nvPr/>
        </p:nvSpPr>
        <p:spPr>
          <a:xfrm>
            <a:off x="2953894" y="5163285"/>
            <a:ext cx="914400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3AB895C8-C843-45CD-B9DD-0A84B96EF5A2}"/>
              </a:ext>
            </a:extLst>
          </p:cNvPr>
          <p:cNvCxnSpPr>
            <a:cxnSpLocks/>
            <a:stCxn id="52" idx="0"/>
            <a:endCxn id="20" idx="4"/>
          </p:cNvCxnSpPr>
          <p:nvPr/>
        </p:nvCxnSpPr>
        <p:spPr>
          <a:xfrm flipV="1">
            <a:off x="7714154" y="2469500"/>
            <a:ext cx="0" cy="2663520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527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No loop with deferred </a:t>
            </a:r>
            <a:r>
              <a:rPr lang="en-US" sz="3600" dirty="0"/>
              <a:t>back hop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2DE3C62C-47F5-425A-850A-48B7BADC0BA3}"/>
              </a:ext>
            </a:extLst>
          </p:cNvPr>
          <p:cNvSpPr/>
          <p:nvPr/>
        </p:nvSpPr>
        <p:spPr>
          <a:xfrm>
            <a:off x="482679" y="2976133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B89F77D-EA28-4067-9242-ACF536C05138}"/>
              </a:ext>
            </a:extLst>
          </p:cNvPr>
          <p:cNvSpPr/>
          <p:nvPr/>
        </p:nvSpPr>
        <p:spPr>
          <a:xfrm>
            <a:off x="926540" y="2965819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2A42C572-A6A6-434B-BB7C-CE7A270DFF78}"/>
              </a:ext>
            </a:extLst>
          </p:cNvPr>
          <p:cNvCxnSpPr>
            <a:cxnSpLocks/>
            <a:stCxn id="5" idx="7"/>
            <a:endCxn id="10" idx="3"/>
          </p:cNvCxnSpPr>
          <p:nvPr/>
        </p:nvCxnSpPr>
        <p:spPr>
          <a:xfrm flipV="1">
            <a:off x="1263168" y="2335589"/>
            <a:ext cx="1021589" cy="774455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8EE4593-1BCF-44A5-A3E2-5CB3438EB612}"/>
              </a:ext>
            </a:extLst>
          </p:cNvPr>
          <p:cNvSpPr txBox="1"/>
          <p:nvPr/>
        </p:nvSpPr>
        <p:spPr>
          <a:xfrm>
            <a:off x="4926342" y="2527006"/>
            <a:ext cx="91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8F14224A-823F-4072-B974-24A3CADE9D23}"/>
              </a:ext>
            </a:extLst>
          </p:cNvPr>
          <p:cNvSpPr/>
          <p:nvPr/>
        </p:nvSpPr>
        <p:spPr>
          <a:xfrm>
            <a:off x="2150846" y="1555100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5713D2B-614A-4960-8A39-C831A41EC01E}"/>
              </a:ext>
            </a:extLst>
          </p:cNvPr>
          <p:cNvSpPr/>
          <p:nvPr/>
        </p:nvSpPr>
        <p:spPr>
          <a:xfrm>
            <a:off x="2605928" y="1544786"/>
            <a:ext cx="3257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9EB0D13A-0F02-49F5-8F07-3BE969F51B08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3065246" y="1999943"/>
            <a:ext cx="2038877" cy="12357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DDEA5B2-5775-4AE2-A26B-5A733D13A578}"/>
              </a:ext>
            </a:extLst>
          </p:cNvPr>
          <p:cNvSpPr txBox="1"/>
          <p:nvPr/>
        </p:nvSpPr>
        <p:spPr>
          <a:xfrm>
            <a:off x="4052602" y="1562357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73C21113-6DCA-4D4C-A8E7-1EAB4BE508C5}"/>
              </a:ext>
            </a:extLst>
          </p:cNvPr>
          <p:cNvSpPr/>
          <p:nvPr/>
        </p:nvSpPr>
        <p:spPr>
          <a:xfrm>
            <a:off x="5104123" y="1542743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263F894-82E9-495F-84A2-69C02B477C30}"/>
              </a:ext>
            </a:extLst>
          </p:cNvPr>
          <p:cNvSpPr/>
          <p:nvPr/>
        </p:nvSpPr>
        <p:spPr>
          <a:xfrm>
            <a:off x="5543250" y="1490445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3FBBB7AB-A82A-4687-AC72-152DA13FBC1B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6018523" y="1999943"/>
            <a:ext cx="1238431" cy="12357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FFCED91-3FD7-4CAE-8F92-2231F543A977}"/>
              </a:ext>
            </a:extLst>
          </p:cNvPr>
          <p:cNvSpPr txBox="1"/>
          <p:nvPr/>
        </p:nvSpPr>
        <p:spPr>
          <a:xfrm>
            <a:off x="6527210" y="1607121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4B32ABE5-CFE7-44F4-A968-4397E21C5AF3}"/>
              </a:ext>
            </a:extLst>
          </p:cNvPr>
          <p:cNvSpPr/>
          <p:nvPr/>
        </p:nvSpPr>
        <p:spPr>
          <a:xfrm>
            <a:off x="7256954" y="1555100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1FE9D3BC-F489-4E70-89B1-E6A316AAF611}"/>
              </a:ext>
            </a:extLst>
          </p:cNvPr>
          <p:cNvCxnSpPr>
            <a:cxnSpLocks/>
            <a:stCxn id="15" idx="5"/>
            <a:endCxn id="29" idx="0"/>
          </p:cNvCxnSpPr>
          <p:nvPr/>
        </p:nvCxnSpPr>
        <p:spPr>
          <a:xfrm>
            <a:off x="5884612" y="2323232"/>
            <a:ext cx="35054" cy="2840053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A58F1708-B240-4CB3-9B32-4CD21BB2C61A}"/>
              </a:ext>
            </a:extLst>
          </p:cNvPr>
          <p:cNvSpPr/>
          <p:nvPr/>
        </p:nvSpPr>
        <p:spPr>
          <a:xfrm>
            <a:off x="5462466" y="5163285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70054D9-0C71-4B34-AEE3-D7CCD787D8AB}"/>
              </a:ext>
            </a:extLst>
          </p:cNvPr>
          <p:cNvSpPr/>
          <p:nvPr/>
        </p:nvSpPr>
        <p:spPr>
          <a:xfrm>
            <a:off x="5927943" y="5131979"/>
            <a:ext cx="325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B4EA2F9B-9C1A-4CC6-8C3F-68E0846AE372}"/>
              </a:ext>
            </a:extLst>
          </p:cNvPr>
          <p:cNvCxnSpPr>
            <a:cxnSpLocks/>
            <a:stCxn id="37" idx="6"/>
            <a:endCxn id="29" idx="2"/>
          </p:cNvCxnSpPr>
          <p:nvPr/>
        </p:nvCxnSpPr>
        <p:spPr>
          <a:xfrm flipV="1">
            <a:off x="3851138" y="5620485"/>
            <a:ext cx="1611328" cy="6620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59D8C2E-005F-44EA-ADD3-91914D4C8D2D}"/>
              </a:ext>
            </a:extLst>
          </p:cNvPr>
          <p:cNvSpPr txBox="1"/>
          <p:nvPr/>
        </p:nvSpPr>
        <p:spPr>
          <a:xfrm>
            <a:off x="6716253" y="5169905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E557DE14-0C59-4976-8A54-6E1546A6C4CF}"/>
              </a:ext>
            </a:extLst>
          </p:cNvPr>
          <p:cNvSpPr/>
          <p:nvPr/>
        </p:nvSpPr>
        <p:spPr>
          <a:xfrm>
            <a:off x="2936738" y="5169905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E525AEA4-8FCF-4D57-A2BC-BD91D97D8EF0}"/>
              </a:ext>
            </a:extLst>
          </p:cNvPr>
          <p:cNvSpPr/>
          <p:nvPr/>
        </p:nvSpPr>
        <p:spPr>
          <a:xfrm>
            <a:off x="3412917" y="5152970"/>
            <a:ext cx="3577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9A068D77-CF00-4393-8E7B-1DE49E9999AF}"/>
              </a:ext>
            </a:extLst>
          </p:cNvPr>
          <p:cNvCxnSpPr>
            <a:cxnSpLocks/>
            <a:stCxn id="37" idx="1"/>
            <a:endCxn id="42" idx="5"/>
          </p:cNvCxnSpPr>
          <p:nvPr/>
        </p:nvCxnSpPr>
        <p:spPr>
          <a:xfrm flipH="1" flipV="1">
            <a:off x="2399993" y="4769877"/>
            <a:ext cx="670656" cy="533939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6D8C06C-15DC-44D5-A5C4-5E2104C504EE}"/>
              </a:ext>
            </a:extLst>
          </p:cNvPr>
          <p:cNvSpPr txBox="1"/>
          <p:nvPr/>
        </p:nvSpPr>
        <p:spPr>
          <a:xfrm>
            <a:off x="2661160" y="4629114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0F726F9-EAC4-4422-B56C-BC0C963AA33A}"/>
              </a:ext>
            </a:extLst>
          </p:cNvPr>
          <p:cNvSpPr/>
          <p:nvPr/>
        </p:nvSpPr>
        <p:spPr>
          <a:xfrm>
            <a:off x="1619504" y="3989388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E8F94BF-3358-4FFB-A81B-B03A83686A6A}"/>
              </a:ext>
            </a:extLst>
          </p:cNvPr>
          <p:cNvSpPr/>
          <p:nvPr/>
        </p:nvSpPr>
        <p:spPr>
          <a:xfrm>
            <a:off x="2096720" y="3955409"/>
            <a:ext cx="26641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5312964E-11AB-48D6-8E97-F9583E73EA77}"/>
              </a:ext>
            </a:extLst>
          </p:cNvPr>
          <p:cNvCxnSpPr>
            <a:cxnSpLocks/>
            <a:stCxn id="42" idx="1"/>
            <a:endCxn id="5" idx="5"/>
          </p:cNvCxnSpPr>
          <p:nvPr/>
        </p:nvCxnSpPr>
        <p:spPr>
          <a:xfrm flipH="1" flipV="1">
            <a:off x="1263168" y="3756622"/>
            <a:ext cx="490247" cy="366677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A3F1932A-9640-453C-9E2E-E172FDCF149F}"/>
              </a:ext>
            </a:extLst>
          </p:cNvPr>
          <p:cNvSpPr/>
          <p:nvPr/>
        </p:nvSpPr>
        <p:spPr>
          <a:xfrm>
            <a:off x="2421396" y="3792404"/>
            <a:ext cx="299932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B0EA59A-D05E-4B9D-80C9-3C4CA1C635DC}"/>
              </a:ext>
            </a:extLst>
          </p:cNvPr>
          <p:cNvSpPr txBox="1"/>
          <p:nvPr/>
        </p:nvSpPr>
        <p:spPr>
          <a:xfrm>
            <a:off x="3830181" y="3477657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3B6DBD4A-1951-40E9-8B3C-62C05537EDFA}"/>
              </a:ext>
            </a:extLst>
          </p:cNvPr>
          <p:cNvSpPr/>
          <p:nvPr/>
        </p:nvSpPr>
        <p:spPr>
          <a:xfrm>
            <a:off x="3694545" y="3483303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F87C0CB8-04E4-4A04-90B3-110D4E18A680}"/>
              </a:ext>
            </a:extLst>
          </p:cNvPr>
          <p:cNvCxnSpPr>
            <a:cxnSpLocks/>
            <a:stCxn id="47" idx="7"/>
            <a:endCxn id="15" idx="3"/>
          </p:cNvCxnSpPr>
          <p:nvPr/>
        </p:nvCxnSpPr>
        <p:spPr>
          <a:xfrm flipV="1">
            <a:off x="4475034" y="2323232"/>
            <a:ext cx="763000" cy="1293982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9E92091F-AC21-4F23-B3C2-049BCB1A50BB}"/>
              </a:ext>
            </a:extLst>
          </p:cNvPr>
          <p:cNvSpPr/>
          <p:nvPr/>
        </p:nvSpPr>
        <p:spPr>
          <a:xfrm>
            <a:off x="5764385" y="4668716"/>
            <a:ext cx="56034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899F4A8-A95F-453D-A41B-8770F7E20336}"/>
              </a:ext>
            </a:extLst>
          </p:cNvPr>
          <p:cNvSpPr txBox="1"/>
          <p:nvPr/>
        </p:nvSpPr>
        <p:spPr>
          <a:xfrm>
            <a:off x="4866876" y="4261850"/>
            <a:ext cx="398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7F34295D-0314-42F4-B80D-2D7C6AB0726E}"/>
              </a:ext>
            </a:extLst>
          </p:cNvPr>
          <p:cNvSpPr/>
          <p:nvPr/>
        </p:nvSpPr>
        <p:spPr>
          <a:xfrm>
            <a:off x="7256954" y="5133020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3A581A8-E440-4EE5-A8D8-5AD6C393E675}"/>
              </a:ext>
            </a:extLst>
          </p:cNvPr>
          <p:cNvSpPr txBox="1"/>
          <p:nvPr/>
        </p:nvSpPr>
        <p:spPr>
          <a:xfrm>
            <a:off x="5978911" y="3504416"/>
            <a:ext cx="33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F45FA90E-3912-4410-96D1-C849D5537D8B}"/>
              </a:ext>
            </a:extLst>
          </p:cNvPr>
          <p:cNvCxnSpPr>
            <a:cxnSpLocks/>
            <a:stCxn id="29" idx="6"/>
            <a:endCxn id="52" idx="2"/>
          </p:cNvCxnSpPr>
          <p:nvPr/>
        </p:nvCxnSpPr>
        <p:spPr>
          <a:xfrm flipV="1">
            <a:off x="6376866" y="5590220"/>
            <a:ext cx="880088" cy="30265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7A722312-44A4-4064-A2B0-DD6124BDDEE2}"/>
              </a:ext>
            </a:extLst>
          </p:cNvPr>
          <p:cNvCxnSpPr>
            <a:cxnSpLocks/>
            <a:stCxn id="47" idx="5"/>
            <a:endCxn id="29" idx="1"/>
          </p:cNvCxnSpPr>
          <p:nvPr/>
        </p:nvCxnSpPr>
        <p:spPr>
          <a:xfrm>
            <a:off x="4475034" y="4263792"/>
            <a:ext cx="1121343" cy="1033404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3E378A98-F19C-4B34-9464-7AD700816D45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 flipV="1">
            <a:off x="2533904" y="3940503"/>
            <a:ext cx="1160641" cy="506085"/>
          </a:xfrm>
          <a:prstGeom prst="straightConnector1">
            <a:avLst/>
          </a:prstGeom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EF920D2C-5952-4C93-9C0D-7012A9D3DDBE}"/>
              </a:ext>
            </a:extLst>
          </p:cNvPr>
          <p:cNvSpPr txBox="1"/>
          <p:nvPr/>
        </p:nvSpPr>
        <p:spPr>
          <a:xfrm>
            <a:off x="7369440" y="3450179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732F93E4-ACCF-4007-B35D-ADF4CF7E93F8}"/>
              </a:ext>
            </a:extLst>
          </p:cNvPr>
          <p:cNvSpPr/>
          <p:nvPr/>
        </p:nvSpPr>
        <p:spPr>
          <a:xfrm>
            <a:off x="7691151" y="5120521"/>
            <a:ext cx="3788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6F2835BA-1082-4757-9DC0-E1533420BB52}"/>
              </a:ext>
            </a:extLst>
          </p:cNvPr>
          <p:cNvSpPr/>
          <p:nvPr/>
        </p:nvSpPr>
        <p:spPr>
          <a:xfrm>
            <a:off x="4146785" y="3424611"/>
            <a:ext cx="3257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3BE635A9-62F1-4950-8B48-A717823718A8}"/>
              </a:ext>
            </a:extLst>
          </p:cNvPr>
          <p:cNvSpPr/>
          <p:nvPr/>
        </p:nvSpPr>
        <p:spPr>
          <a:xfrm>
            <a:off x="7159104" y="1470001"/>
            <a:ext cx="1103778" cy="1081292"/>
          </a:xfrm>
          <a:prstGeom prst="ellipse">
            <a:avLst/>
          </a:prstGeom>
          <a:noFill/>
          <a:ln w="63500" cmpd="thinThick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973D3697-466F-42DF-894D-6BEDFBE26E9F}"/>
              </a:ext>
            </a:extLst>
          </p:cNvPr>
          <p:cNvSpPr txBox="1"/>
          <p:nvPr/>
        </p:nvSpPr>
        <p:spPr>
          <a:xfrm>
            <a:off x="1486419" y="2332757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4C256E39-4930-454D-9996-3C1D54797227}"/>
              </a:ext>
            </a:extLst>
          </p:cNvPr>
          <p:cNvSpPr txBox="1"/>
          <p:nvPr/>
        </p:nvSpPr>
        <p:spPr>
          <a:xfrm>
            <a:off x="1425407" y="3525789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563A4CD0-114A-4599-8895-7898FE016822}"/>
              </a:ext>
            </a:extLst>
          </p:cNvPr>
          <p:cNvSpPr txBox="1"/>
          <p:nvPr/>
        </p:nvSpPr>
        <p:spPr>
          <a:xfrm>
            <a:off x="3056417" y="3557410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DDFDA135-0180-411E-A167-440834DC5A05}"/>
              </a:ext>
            </a:extLst>
          </p:cNvPr>
          <p:cNvSpPr txBox="1"/>
          <p:nvPr/>
        </p:nvSpPr>
        <p:spPr>
          <a:xfrm>
            <a:off x="4504363" y="5234460"/>
            <a:ext cx="6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graphicFrame>
        <p:nvGraphicFramePr>
          <p:cNvPr id="110" name="Content Placeholder 9">
            <a:extLst>
              <a:ext uri="{FF2B5EF4-FFF2-40B4-BE49-F238E27FC236}">
                <a16:creationId xmlns:a16="http://schemas.microsoft.com/office/drawing/2014/main" xmlns="" id="{E2B2CE90-DF74-43DE-B4B2-877ED04FEC9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716994" y="3585081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graphicFrame>
        <p:nvGraphicFramePr>
          <p:cNvPr id="111" name="Content Placeholder 9">
            <a:extLst>
              <a:ext uri="{FF2B5EF4-FFF2-40B4-BE49-F238E27FC236}">
                <a16:creationId xmlns:a16="http://schemas.microsoft.com/office/drawing/2014/main" xmlns="" id="{5827203F-3A3A-4030-ACCA-0FAA189FF2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638756"/>
              </p:ext>
            </p:extLst>
          </p:nvPr>
        </p:nvGraphicFramePr>
        <p:xfrm>
          <a:off x="3654157" y="3080433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graphicFrame>
        <p:nvGraphicFramePr>
          <p:cNvPr id="112" name="Content Placeholder 9">
            <a:extLst>
              <a:ext uri="{FF2B5EF4-FFF2-40B4-BE49-F238E27FC236}">
                <a16:creationId xmlns:a16="http://schemas.microsoft.com/office/drawing/2014/main" xmlns="" id="{27C17AAD-068F-4B94-8143-C12530A856E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720053" y="3589949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graphicFrame>
        <p:nvGraphicFramePr>
          <p:cNvPr id="113" name="Content Placeholder 9">
            <a:extLst>
              <a:ext uri="{FF2B5EF4-FFF2-40B4-BE49-F238E27FC236}">
                <a16:creationId xmlns:a16="http://schemas.microsoft.com/office/drawing/2014/main" xmlns="" id="{086C530F-F282-45BB-BB34-B6611B2C84A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106482" y="4739521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graphicFrame>
        <p:nvGraphicFramePr>
          <p:cNvPr id="114" name="Content Placeholder 9">
            <a:extLst>
              <a:ext uri="{FF2B5EF4-FFF2-40B4-BE49-F238E27FC236}">
                <a16:creationId xmlns:a16="http://schemas.microsoft.com/office/drawing/2014/main" xmlns="" id="{06A1B82B-EEDC-453B-BB36-277E62B2B3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481475"/>
              </p:ext>
            </p:extLst>
          </p:nvPr>
        </p:nvGraphicFramePr>
        <p:xfrm>
          <a:off x="4761137" y="5078964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55533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graphicFrame>
        <p:nvGraphicFramePr>
          <p:cNvPr id="115" name="Content Placeholder 9">
            <a:extLst>
              <a:ext uri="{FF2B5EF4-FFF2-40B4-BE49-F238E27FC236}">
                <a16:creationId xmlns:a16="http://schemas.microsoft.com/office/drawing/2014/main" xmlns="" id="{4551D7F2-5F10-41C7-B3E0-0E99D70B76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859743"/>
              </p:ext>
            </p:extLst>
          </p:nvPr>
        </p:nvGraphicFramePr>
        <p:xfrm>
          <a:off x="5867748" y="1256931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4279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A77B1034-6407-44A9-8247-1D06242BCB83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 flipV="1">
            <a:off x="2533904" y="3940503"/>
            <a:ext cx="1160641" cy="506085"/>
          </a:xfrm>
          <a:prstGeom prst="straightConnector1">
            <a:avLst/>
          </a:prstGeom>
          <a:ln w="508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01FA13B7-1FE6-4F1B-9ABE-2615ED9BEF44}"/>
              </a:ext>
            </a:extLst>
          </p:cNvPr>
          <p:cNvCxnSpPr>
            <a:cxnSpLocks/>
            <a:stCxn id="42" idx="6"/>
            <a:endCxn id="47" idx="2"/>
          </p:cNvCxnSpPr>
          <p:nvPr/>
        </p:nvCxnSpPr>
        <p:spPr>
          <a:xfrm flipV="1">
            <a:off x="2533904" y="3940503"/>
            <a:ext cx="1160641" cy="506085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5C877A65-C9B5-4A66-A84A-A3B8CB06BFB8}"/>
              </a:ext>
            </a:extLst>
          </p:cNvPr>
          <p:cNvCxnSpPr>
            <a:cxnSpLocks/>
            <a:stCxn id="37" idx="1"/>
            <a:endCxn id="42" idx="5"/>
          </p:cNvCxnSpPr>
          <p:nvPr/>
        </p:nvCxnSpPr>
        <p:spPr>
          <a:xfrm flipH="1" flipV="1">
            <a:off x="2399993" y="4769877"/>
            <a:ext cx="670656" cy="533939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A34FFA53-1DAA-4458-9141-18D9F857565B}"/>
              </a:ext>
            </a:extLst>
          </p:cNvPr>
          <p:cNvSpPr/>
          <p:nvPr/>
        </p:nvSpPr>
        <p:spPr>
          <a:xfrm>
            <a:off x="2566359" y="5073324"/>
            <a:ext cx="2999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98CC330-7AFA-428D-9D1E-3E95DA6521DE}"/>
              </a:ext>
            </a:extLst>
          </p:cNvPr>
          <p:cNvSpPr txBox="1"/>
          <p:nvPr/>
        </p:nvSpPr>
        <p:spPr>
          <a:xfrm>
            <a:off x="4928297" y="2541185"/>
            <a:ext cx="37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graphicFrame>
        <p:nvGraphicFramePr>
          <p:cNvPr id="68" name="Content Placeholder 9">
            <a:extLst>
              <a:ext uri="{FF2B5EF4-FFF2-40B4-BE49-F238E27FC236}">
                <a16:creationId xmlns:a16="http://schemas.microsoft.com/office/drawing/2014/main" xmlns="" id="{349F976B-B735-4398-ACA7-F8D154F2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6524906"/>
              </p:ext>
            </p:extLst>
          </p:nvPr>
        </p:nvGraphicFramePr>
        <p:xfrm>
          <a:off x="7349983" y="1057279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4279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1FF09C87-3DD1-45F2-91EC-F6901F760160}"/>
              </a:ext>
            </a:extLst>
          </p:cNvPr>
          <p:cNvCxnSpPr>
            <a:cxnSpLocks/>
            <a:stCxn id="37" idx="6"/>
            <a:endCxn id="29" idx="2"/>
          </p:cNvCxnSpPr>
          <p:nvPr/>
        </p:nvCxnSpPr>
        <p:spPr>
          <a:xfrm flipV="1">
            <a:off x="3851138" y="5620485"/>
            <a:ext cx="1611328" cy="6620"/>
          </a:xfrm>
          <a:prstGeom prst="straightConnector1">
            <a:avLst/>
          </a:prstGeom>
          <a:ln w="508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350BA703-9904-414D-B8BC-9258AEEB1126}"/>
              </a:ext>
            </a:extLst>
          </p:cNvPr>
          <p:cNvCxnSpPr>
            <a:cxnSpLocks/>
            <a:stCxn id="15" idx="5"/>
            <a:endCxn id="29" idx="0"/>
          </p:cNvCxnSpPr>
          <p:nvPr/>
        </p:nvCxnSpPr>
        <p:spPr>
          <a:xfrm>
            <a:off x="5884612" y="2323232"/>
            <a:ext cx="35054" cy="2840053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762D9757-5902-407E-9EF7-AE0B843DD4B9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6018523" y="1999943"/>
            <a:ext cx="1238431" cy="12357"/>
          </a:xfrm>
          <a:prstGeom prst="straightConnector1">
            <a:avLst/>
          </a:prstGeom>
          <a:ln w="508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Multiply 65">
            <a:extLst>
              <a:ext uri="{FF2B5EF4-FFF2-40B4-BE49-F238E27FC236}">
                <a16:creationId xmlns:a16="http://schemas.microsoft.com/office/drawing/2014/main" xmlns="" id="{867D4856-7A89-4D32-A503-9EF7072658AA}"/>
              </a:ext>
            </a:extLst>
          </p:cNvPr>
          <p:cNvSpPr/>
          <p:nvPr/>
        </p:nvSpPr>
        <p:spPr>
          <a:xfrm rot="1800000">
            <a:off x="4458829" y="2666704"/>
            <a:ext cx="731520" cy="731520"/>
          </a:xfrm>
          <a:prstGeom prst="mathMultiply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  <a:effectLst>
            <a:outerShdw blurRad="40000" dist="23000" dir="5400000" sx="20000" sy="2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A34FFA53-1DAA-4458-9141-18D9F857565B}"/>
              </a:ext>
            </a:extLst>
          </p:cNvPr>
          <p:cNvSpPr/>
          <p:nvPr/>
        </p:nvSpPr>
        <p:spPr>
          <a:xfrm>
            <a:off x="1049342" y="3682812"/>
            <a:ext cx="2999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300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6" grpId="0"/>
      <p:bldP spid="9" grpId="0"/>
      <p:bldP spid="11" grpId="0"/>
      <p:bldP spid="16" grpId="0"/>
      <p:bldP spid="30" grpId="0"/>
      <p:bldP spid="37" grpId="0" animBg="1"/>
      <p:bldP spid="38" grpId="0"/>
      <p:bldP spid="43" grpId="0"/>
      <p:bldP spid="45" grpId="0"/>
      <p:bldP spid="50" grpId="0"/>
      <p:bldP spid="86" grpId="0"/>
      <p:bldP spid="87" grpId="0"/>
      <p:bldP spid="88" grpId="0" animBg="1"/>
      <p:bldP spid="65" grpId="0"/>
      <p:bldP spid="65" grpId="1"/>
      <p:bldP spid="67" grpId="0"/>
      <p:bldP spid="74" grpId="0" animBg="1"/>
      <p:bldP spid="7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FIFR++_Algo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40" r="-13240"/>
          <a:stretch/>
        </p:blipFill>
        <p:spPr>
          <a:xfrm>
            <a:off x="457200" y="135337"/>
            <a:ext cx="8229600" cy="650664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1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Various types of topologies</a:t>
            </a:r>
          </a:p>
          <a:p>
            <a:pPr lvl="1"/>
            <a:r>
              <a:rPr lang="en-US" dirty="0" err="1"/>
              <a:t>Rocketfuel</a:t>
            </a:r>
            <a:r>
              <a:rPr lang="en-US" dirty="0"/>
              <a:t> topologies (6)</a:t>
            </a:r>
          </a:p>
          <a:p>
            <a:pPr lvl="1"/>
            <a:r>
              <a:rPr lang="en-US" dirty="0"/>
              <a:t>Internet Zoo topologies (262)</a:t>
            </a:r>
          </a:p>
          <a:p>
            <a:pPr lvl="1"/>
            <a:r>
              <a:rPr lang="en-US" dirty="0"/>
              <a:t>Random topologies generated using BRITE (</a:t>
            </a:r>
            <a:r>
              <a:rPr lang="en-US" dirty="0" smtClean="0"/>
              <a:t>14)</a:t>
            </a:r>
            <a:endParaRPr lang="en-US" dirty="0"/>
          </a:p>
          <a:p>
            <a:pPr lvl="1"/>
            <a:endParaRPr lang="en-US" sz="800" dirty="0"/>
          </a:p>
          <a:p>
            <a:r>
              <a:rPr lang="en-US" dirty="0"/>
              <a:t>Simulated failure of one link at a time</a:t>
            </a:r>
          </a:p>
          <a:p>
            <a:pPr lvl="1"/>
            <a:r>
              <a:rPr lang="en-US" dirty="0"/>
              <a:t>Verified if a packet from each pair of nodes gets caught in a loop, considering all possible combinations of states nodes can be in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7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46A513-C1B6-45FE-B24E-65706897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5" y="20639"/>
            <a:ext cx="91021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Metric increments rarely needed with FIFR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2B9413-3EEC-40A5-B292-00A54FFD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29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FC00788-0A18-4F94-9C99-904C73B4B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5" y="1110789"/>
            <a:ext cx="9102150" cy="5245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900" y="871539"/>
            <a:ext cx="7002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3 links out of 282 topologies (42091 links)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2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Planned shutdown of </a:t>
            </a:r>
            <a:r>
              <a:rPr lang="en-US" dirty="0" smtClean="0"/>
              <a:t>links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Progressive link metric increments</a:t>
            </a:r>
          </a:p>
          <a:p>
            <a:pPr>
              <a:lnSpc>
                <a:spcPct val="110000"/>
              </a:lnSpc>
            </a:pPr>
            <a:endParaRPr lang="en-US" sz="800" dirty="0"/>
          </a:p>
          <a:p>
            <a:pPr>
              <a:lnSpc>
                <a:spcPct val="110000"/>
              </a:lnSpc>
            </a:pPr>
            <a:r>
              <a:rPr lang="en-US" dirty="0"/>
              <a:t>Unplanned failures of </a:t>
            </a:r>
            <a:r>
              <a:rPr lang="en-US" dirty="0" smtClean="0"/>
              <a:t>links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Failure inference based fast reroute (FIFR)</a:t>
            </a:r>
          </a:p>
          <a:p>
            <a:pPr>
              <a:lnSpc>
                <a:spcPct val="110000"/>
              </a:lnSpc>
            </a:pPr>
            <a:endParaRPr lang="en-US" sz="800" dirty="0"/>
          </a:p>
          <a:p>
            <a:pPr>
              <a:lnSpc>
                <a:spcPct val="110000"/>
              </a:lnSpc>
            </a:pPr>
            <a:r>
              <a:rPr lang="en-US" dirty="0"/>
              <a:t>Network </a:t>
            </a:r>
            <a:r>
              <a:rPr lang="en-US" dirty="0" err="1"/>
              <a:t>reconvergence</a:t>
            </a:r>
            <a:r>
              <a:rPr lang="en-US" dirty="0"/>
              <a:t> while fast reroute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FIFR with progressive link metric increments (FIFR++)</a:t>
            </a:r>
          </a:p>
          <a:p>
            <a:pPr>
              <a:lnSpc>
                <a:spcPct val="110000"/>
              </a:lnSpc>
            </a:pPr>
            <a:endParaRPr lang="en-US" sz="800" dirty="0"/>
          </a:p>
          <a:p>
            <a:pPr>
              <a:lnSpc>
                <a:spcPct val="110000"/>
              </a:lnSpc>
            </a:pPr>
            <a:r>
              <a:rPr lang="en-US" dirty="0"/>
              <a:t>Performance evaluation</a:t>
            </a:r>
          </a:p>
          <a:p>
            <a:pPr marL="0" indent="0">
              <a:lnSpc>
                <a:spcPct val="110000"/>
              </a:lnSpc>
              <a:buNone/>
            </a:pPr>
            <a:endParaRPr lang="en-US" sz="800" dirty="0"/>
          </a:p>
          <a:p>
            <a:pPr>
              <a:lnSpc>
                <a:spcPct val="110000"/>
              </a:lnSpc>
            </a:pPr>
            <a:r>
              <a:rPr lang="en-US" dirty="0"/>
              <a:t>Conclusions and o</a:t>
            </a:r>
            <a:r>
              <a:rPr lang="en-US" dirty="0" smtClean="0"/>
              <a:t>n-going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7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46A513-C1B6-45FE-B24E-65706897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 dirty="0"/>
              <a:t>Length of metric sequences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2B9413-3EEC-40A5-B292-00A54FFD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5C577FA-C958-437E-89A2-61D88520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0" y="1181993"/>
            <a:ext cx="9102150" cy="517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6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to </a:t>
            </a:r>
            <a:r>
              <a:rPr lang="en-US" dirty="0" smtClean="0"/>
              <a:t>Software Defined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407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SDN makes realizing FIFR easier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orwarding rules can be based on incoming port</a:t>
            </a:r>
          </a:p>
          <a:p>
            <a:endParaRPr lang="en-US" sz="800" dirty="0" smtClean="0"/>
          </a:p>
          <a:p>
            <a:r>
              <a:rPr lang="en-US" dirty="0" smtClean="0"/>
              <a:t>SDN also needs a fast local reroute like FIFR</a:t>
            </a:r>
          </a:p>
          <a:p>
            <a:pPr lvl="1"/>
            <a:r>
              <a:rPr lang="en-US" dirty="0" smtClean="0"/>
              <a:t>During </a:t>
            </a:r>
            <a:r>
              <a:rPr lang="en-US" dirty="0"/>
              <a:t>the time between failure and new rules</a:t>
            </a:r>
          </a:p>
          <a:p>
            <a:endParaRPr lang="en-US" sz="800" dirty="0" smtClean="0"/>
          </a:p>
          <a:p>
            <a:r>
              <a:rPr lang="en-US" dirty="0" smtClean="0"/>
              <a:t>Loop-free convergence not a concern with SDN</a:t>
            </a:r>
          </a:p>
          <a:p>
            <a:pPr lvl="1"/>
            <a:r>
              <a:rPr lang="en-US" dirty="0" smtClean="0"/>
              <a:t>FIFR++ like approach still helpful as it makes SDN agnostic to the order </a:t>
            </a:r>
            <a:r>
              <a:rPr lang="en-US" dirty="0"/>
              <a:t>in which forwarding rules are distributed by controller to </a:t>
            </a:r>
            <a:r>
              <a:rPr lang="en-US" dirty="0" smtClean="0"/>
              <a:t>switches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Benefits of FIFR+</a:t>
            </a:r>
            <a:r>
              <a:rPr lang="en-US" dirty="0" smtClean="0"/>
              <a:t>+</a:t>
            </a:r>
          </a:p>
          <a:p>
            <a:pPr lvl="1"/>
            <a:r>
              <a:rPr lang="en-US" dirty="0" smtClean="0"/>
              <a:t>Links can be shut down immediately</a:t>
            </a:r>
            <a:endParaRPr lang="en-US" dirty="0"/>
          </a:p>
          <a:p>
            <a:pPr lvl="1"/>
            <a:r>
              <a:rPr lang="en-US" dirty="0" smtClean="0"/>
              <a:t>Protection </a:t>
            </a:r>
            <a:r>
              <a:rPr lang="en-US" dirty="0"/>
              <a:t>against </a:t>
            </a:r>
            <a:r>
              <a:rPr lang="en-US" dirty="0" smtClean="0"/>
              <a:t>any single </a:t>
            </a:r>
            <a:r>
              <a:rPr lang="en-US" dirty="0"/>
              <a:t>failures</a:t>
            </a:r>
          </a:p>
          <a:p>
            <a:pPr lvl="1"/>
            <a:r>
              <a:rPr lang="en-US" dirty="0"/>
              <a:t>No changes to IP datagram or routing protocol</a:t>
            </a:r>
          </a:p>
          <a:p>
            <a:pPr lvl="1"/>
            <a:endParaRPr lang="en-US" sz="900" dirty="0"/>
          </a:p>
          <a:p>
            <a:r>
              <a:rPr lang="en-US" dirty="0" smtClean="0"/>
              <a:t>On-going work</a:t>
            </a:r>
            <a:endParaRPr lang="en-US" dirty="0"/>
          </a:p>
          <a:p>
            <a:pPr lvl="1"/>
            <a:r>
              <a:rPr lang="en-US" dirty="0"/>
              <a:t>Efficient </a:t>
            </a:r>
            <a:r>
              <a:rPr lang="en-US" dirty="0" smtClean="0"/>
              <a:t>computation of metric sequences with FIFR</a:t>
            </a:r>
            <a:endParaRPr lang="en-US" dirty="0"/>
          </a:p>
          <a:p>
            <a:pPr lvl="1"/>
            <a:r>
              <a:rPr lang="en-US" dirty="0"/>
              <a:t>Validation with </a:t>
            </a:r>
            <a:r>
              <a:rPr lang="en-US" dirty="0" smtClean="0"/>
              <a:t>node failures also</a:t>
            </a:r>
            <a:endParaRPr lang="en-US" dirty="0"/>
          </a:p>
          <a:p>
            <a:pPr lvl="1"/>
            <a:r>
              <a:rPr lang="en-US" dirty="0"/>
              <a:t>Extension to asymmetric link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5388" y="1835512"/>
            <a:ext cx="4514850" cy="915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350" dirty="0"/>
          </a:p>
          <a:p>
            <a:pPr algn="ctr"/>
            <a:r>
              <a:rPr lang="en-US" sz="4000" b="1" dirty="0" smtClean="0">
                <a:latin typeface="+mj-lt"/>
                <a:cs typeface="Arial" panose="020B0604020202020204" pitchFamily="34" charset="0"/>
              </a:rPr>
              <a:t>Thank </a:t>
            </a:r>
            <a:r>
              <a:rPr lang="en-US" sz="4000" b="1" dirty="0">
                <a:latin typeface="+mj-lt"/>
                <a:cs typeface="Arial" panose="020B0604020202020204" pitchFamily="34" charset="0"/>
              </a:rPr>
              <a:t>You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8963" y="2678995"/>
            <a:ext cx="83877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CC0000"/>
                </a:solidFill>
              </a:rPr>
              <a:t>A</a:t>
            </a:r>
            <a:r>
              <a:rPr lang="en-US" sz="2400" b="1" dirty="0">
                <a:solidFill>
                  <a:srgbClr val="585455"/>
                </a:solidFill>
              </a:rPr>
              <a:t>RENA for </a:t>
            </a:r>
            <a:r>
              <a:rPr lang="en-US" sz="3600" b="1" dirty="0">
                <a:solidFill>
                  <a:srgbClr val="CC0000"/>
                </a:solidFill>
              </a:rPr>
              <a:t>R</a:t>
            </a:r>
            <a:r>
              <a:rPr lang="en-US" sz="2400" b="1" dirty="0">
                <a:solidFill>
                  <a:srgbClr val="585455"/>
                </a:solidFill>
              </a:rPr>
              <a:t>esearch on </a:t>
            </a:r>
            <a:r>
              <a:rPr lang="en-US" sz="3600" b="1" dirty="0">
                <a:solidFill>
                  <a:srgbClr val="CC0000"/>
                </a:solidFill>
              </a:rPr>
              <a:t>E</a:t>
            </a:r>
            <a:r>
              <a:rPr lang="en-US" sz="2400" b="1" dirty="0">
                <a:solidFill>
                  <a:srgbClr val="585455"/>
                </a:solidFill>
              </a:rPr>
              <a:t>merging </a:t>
            </a:r>
            <a:r>
              <a:rPr lang="en-US" sz="3600" b="1" dirty="0">
                <a:solidFill>
                  <a:srgbClr val="CC0000"/>
                </a:solidFill>
              </a:rPr>
              <a:t>N</a:t>
            </a:r>
            <a:r>
              <a:rPr lang="en-US" sz="2400" b="1" dirty="0">
                <a:solidFill>
                  <a:srgbClr val="585455"/>
                </a:solidFill>
              </a:rPr>
              <a:t>etworks and </a:t>
            </a:r>
            <a:r>
              <a:rPr lang="en-US" sz="3600" b="1" dirty="0">
                <a:solidFill>
                  <a:srgbClr val="CC0000"/>
                </a:solidFill>
              </a:rPr>
              <a:t>A</a:t>
            </a:r>
            <a:r>
              <a:rPr lang="en-US" sz="2400" b="1" dirty="0">
                <a:solidFill>
                  <a:srgbClr val="585455"/>
                </a:solidFill>
              </a:rPr>
              <a:t>pplications</a:t>
            </a:r>
            <a:endParaRPr lang="en-US" sz="3600" dirty="0"/>
          </a:p>
        </p:txBody>
      </p:sp>
      <p:pic>
        <p:nvPicPr>
          <p:cNvPr id="6" name="Picture 4" descr="C:\Users\sanorita\Dropbox\Sannir\poster\Poster_ppt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22" y="3375803"/>
            <a:ext cx="1636582" cy="116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7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link shutdown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Links brought down for routine maintenance</a:t>
            </a:r>
          </a:p>
          <a:p>
            <a:pPr>
              <a:lnSpc>
                <a:spcPct val="110000"/>
              </a:lnSpc>
            </a:pPr>
            <a:endParaRPr lang="en-US" sz="800" dirty="0"/>
          </a:p>
          <a:p>
            <a:pPr>
              <a:lnSpc>
                <a:spcPct val="110000"/>
              </a:lnSpc>
            </a:pPr>
            <a:r>
              <a:rPr lang="en-US" dirty="0"/>
              <a:t>Forwarding loops possible during convergence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5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2223D8-619C-4960-AF7B-57D6B3FE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26B-4047-42E4-9CB4-A71FA49F6A05}" type="slidenum">
              <a:rPr lang="en-US" smtClean="0"/>
              <a:t>5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68ECE4A-1915-4274-8834-52ADE1AB6B9B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 flipV="1">
            <a:off x="2241262" y="1987417"/>
            <a:ext cx="872575" cy="15464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10AA867-5D6E-4058-9AF9-14B2181F9F80}"/>
              </a:ext>
            </a:extLst>
          </p:cNvPr>
          <p:cNvCxnSpPr>
            <a:cxnSpLocks/>
            <a:stCxn id="59" idx="6"/>
            <a:endCxn id="63" idx="1"/>
          </p:cNvCxnSpPr>
          <p:nvPr/>
        </p:nvCxnSpPr>
        <p:spPr>
          <a:xfrm>
            <a:off x="4009231" y="1987417"/>
            <a:ext cx="1357275" cy="854180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B9B6035-1C52-49E0-96D2-F587C99F3903}"/>
              </a:ext>
            </a:extLst>
          </p:cNvPr>
          <p:cNvCxnSpPr>
            <a:cxnSpLocks/>
            <a:stCxn id="67" idx="6"/>
            <a:endCxn id="71" idx="3"/>
          </p:cNvCxnSpPr>
          <p:nvPr/>
        </p:nvCxnSpPr>
        <p:spPr>
          <a:xfrm flipV="1">
            <a:off x="4250475" y="3407712"/>
            <a:ext cx="3795022" cy="270154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55BF4E92-B1C6-4F7B-BF59-D129DFC9C4E8}"/>
              </a:ext>
            </a:extLst>
          </p:cNvPr>
          <p:cNvCxnSpPr>
            <a:cxnSpLocks/>
            <a:stCxn id="47" idx="4"/>
            <a:endCxn id="67" idx="2"/>
          </p:cNvCxnSpPr>
          <p:nvPr/>
        </p:nvCxnSpPr>
        <p:spPr>
          <a:xfrm>
            <a:off x="663802" y="4019733"/>
            <a:ext cx="2691279" cy="2089524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6F675E7-6001-4413-BA76-A442433F4AAE}"/>
              </a:ext>
            </a:extLst>
          </p:cNvPr>
          <p:cNvCxnSpPr>
            <a:cxnSpLocks/>
            <a:stCxn id="71" idx="2"/>
            <a:endCxn id="63" idx="6"/>
          </p:cNvCxnSpPr>
          <p:nvPr/>
        </p:nvCxnSpPr>
        <p:spPr>
          <a:xfrm flipH="1">
            <a:off x="6198110" y="3084423"/>
            <a:ext cx="1704706" cy="80463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DA4D19E-5B65-4FCD-BA5E-40ACDACE60ED}"/>
              </a:ext>
            </a:extLst>
          </p:cNvPr>
          <p:cNvCxnSpPr>
            <a:cxnSpLocks/>
            <a:stCxn id="55" idx="6"/>
            <a:endCxn id="63" idx="3"/>
          </p:cNvCxnSpPr>
          <p:nvPr/>
        </p:nvCxnSpPr>
        <p:spPr>
          <a:xfrm flipV="1">
            <a:off x="4229376" y="3488175"/>
            <a:ext cx="1137130" cy="111583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0E4E23E-FB4C-4F0F-9BD8-D9509CEE97B3}"/>
              </a:ext>
            </a:extLst>
          </p:cNvPr>
          <p:cNvCxnSpPr>
            <a:cxnSpLocks/>
            <a:stCxn id="55" idx="2"/>
            <a:endCxn id="47" idx="6"/>
          </p:cNvCxnSpPr>
          <p:nvPr/>
        </p:nvCxnSpPr>
        <p:spPr>
          <a:xfrm flipH="1" flipV="1">
            <a:off x="1115568" y="3562533"/>
            <a:ext cx="2218414" cy="1041477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lg" len="lg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7B2857A-426B-49A2-AF48-3CEFC5C94069}"/>
              </a:ext>
            </a:extLst>
          </p:cNvPr>
          <p:cNvCxnSpPr>
            <a:cxnSpLocks/>
            <a:stCxn id="47" idx="7"/>
            <a:endCxn id="51" idx="3"/>
          </p:cNvCxnSpPr>
          <p:nvPr/>
        </p:nvCxnSpPr>
        <p:spPr>
          <a:xfrm flipV="1">
            <a:off x="983249" y="2326170"/>
            <a:ext cx="494434" cy="913074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32">
            <a:extLst>
              <a:ext uri="{FF2B5EF4-FFF2-40B4-BE49-F238E27FC236}">
                <a16:creationId xmlns:a16="http://schemas.microsoft.com/office/drawing/2014/main" xmlns="" id="{CF9A4068-6D01-480A-917A-335403A3FA49}"/>
              </a:ext>
            </a:extLst>
          </p:cNvPr>
          <p:cNvSpPr txBox="1"/>
          <p:nvPr/>
        </p:nvSpPr>
        <p:spPr>
          <a:xfrm>
            <a:off x="773994" y="2509666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32">
            <a:extLst>
              <a:ext uri="{FF2B5EF4-FFF2-40B4-BE49-F238E27FC236}">
                <a16:creationId xmlns:a16="http://schemas.microsoft.com/office/drawing/2014/main" xmlns="" id="{21237F8D-273D-445D-BCAD-5DE5845663C4}"/>
              </a:ext>
            </a:extLst>
          </p:cNvPr>
          <p:cNvSpPr txBox="1"/>
          <p:nvPr/>
        </p:nvSpPr>
        <p:spPr>
          <a:xfrm>
            <a:off x="2386091" y="1618085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32">
            <a:extLst>
              <a:ext uri="{FF2B5EF4-FFF2-40B4-BE49-F238E27FC236}">
                <a16:creationId xmlns:a16="http://schemas.microsoft.com/office/drawing/2014/main" xmlns="" id="{7CE4AECA-B2F6-40C1-A02F-E49892ECC05D}"/>
              </a:ext>
            </a:extLst>
          </p:cNvPr>
          <p:cNvSpPr txBox="1"/>
          <p:nvPr/>
        </p:nvSpPr>
        <p:spPr>
          <a:xfrm>
            <a:off x="4452936" y="2091899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</a:t>
            </a:r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xmlns="" id="{87522778-1394-40F6-B554-60725B6CB46D}"/>
              </a:ext>
            </a:extLst>
          </p:cNvPr>
          <p:cNvSpPr txBox="1"/>
          <p:nvPr/>
        </p:nvSpPr>
        <p:spPr>
          <a:xfrm>
            <a:off x="6736940" y="2753968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</a:t>
            </a:r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xmlns="" id="{FDE9ABBA-C680-4FE5-8B8A-668F93B0E5EC}"/>
              </a:ext>
            </a:extLst>
          </p:cNvPr>
          <p:cNvSpPr txBox="1"/>
          <p:nvPr/>
        </p:nvSpPr>
        <p:spPr>
          <a:xfrm>
            <a:off x="5931716" y="4691878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sp>
        <p:nvSpPr>
          <p:cNvPr id="27" name="TextBox 32">
            <a:extLst>
              <a:ext uri="{FF2B5EF4-FFF2-40B4-BE49-F238E27FC236}">
                <a16:creationId xmlns:a16="http://schemas.microsoft.com/office/drawing/2014/main" xmlns="" id="{B95DBD4E-87B7-4334-B7D0-1B70E086D7FD}"/>
              </a:ext>
            </a:extLst>
          </p:cNvPr>
          <p:cNvSpPr txBox="1"/>
          <p:nvPr/>
        </p:nvSpPr>
        <p:spPr>
          <a:xfrm>
            <a:off x="4626172" y="3969382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32">
            <a:extLst>
              <a:ext uri="{FF2B5EF4-FFF2-40B4-BE49-F238E27FC236}">
                <a16:creationId xmlns:a16="http://schemas.microsoft.com/office/drawing/2014/main" xmlns="" id="{CD10C079-D77C-4664-B9C8-2BA28B36781C}"/>
              </a:ext>
            </a:extLst>
          </p:cNvPr>
          <p:cNvSpPr txBox="1"/>
          <p:nvPr/>
        </p:nvSpPr>
        <p:spPr>
          <a:xfrm>
            <a:off x="1793968" y="4050011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</a:t>
            </a:r>
          </a:p>
        </p:txBody>
      </p:sp>
      <p:sp>
        <p:nvSpPr>
          <p:cNvPr id="29" name="TextBox 32">
            <a:extLst>
              <a:ext uri="{FF2B5EF4-FFF2-40B4-BE49-F238E27FC236}">
                <a16:creationId xmlns:a16="http://schemas.microsoft.com/office/drawing/2014/main" xmlns="" id="{829B29B5-5556-4743-BCEB-CCA46CEC6E7B}"/>
              </a:ext>
            </a:extLst>
          </p:cNvPr>
          <p:cNvSpPr txBox="1"/>
          <p:nvPr/>
        </p:nvSpPr>
        <p:spPr>
          <a:xfrm>
            <a:off x="1517861" y="4987301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2E246491-1EB1-4D7A-B50B-92FFD7A456A2}"/>
              </a:ext>
            </a:extLst>
          </p:cNvPr>
          <p:cNvSpPr/>
          <p:nvPr/>
        </p:nvSpPr>
        <p:spPr>
          <a:xfrm>
            <a:off x="212035" y="3105333"/>
            <a:ext cx="903533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BA3EBD6B-DA9D-4662-92E6-B57F4BD75A13}"/>
              </a:ext>
            </a:extLst>
          </p:cNvPr>
          <p:cNvSpPr/>
          <p:nvPr/>
        </p:nvSpPr>
        <p:spPr>
          <a:xfrm>
            <a:off x="638008" y="3069264"/>
            <a:ext cx="35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X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2CFC08D6-6D0F-4B73-B6A9-02F34D0C3544}"/>
              </a:ext>
            </a:extLst>
          </p:cNvPr>
          <p:cNvSpPr/>
          <p:nvPr/>
        </p:nvSpPr>
        <p:spPr>
          <a:xfrm>
            <a:off x="1346674" y="1545681"/>
            <a:ext cx="894588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0FF16897-E0D8-4FA4-908C-AEFE0C33BFFE}"/>
              </a:ext>
            </a:extLst>
          </p:cNvPr>
          <p:cNvSpPr/>
          <p:nvPr/>
        </p:nvSpPr>
        <p:spPr>
          <a:xfrm>
            <a:off x="1842613" y="1516924"/>
            <a:ext cx="3571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281916C1-6AFF-4DDB-9EC2-58ECD3AD9A73}"/>
              </a:ext>
            </a:extLst>
          </p:cNvPr>
          <p:cNvSpPr/>
          <p:nvPr/>
        </p:nvSpPr>
        <p:spPr>
          <a:xfrm>
            <a:off x="3333982" y="4146810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BCBA8C3-1099-4641-82D2-E8282BD25086}"/>
              </a:ext>
            </a:extLst>
          </p:cNvPr>
          <p:cNvSpPr/>
          <p:nvPr/>
        </p:nvSpPr>
        <p:spPr>
          <a:xfrm>
            <a:off x="3792559" y="4100413"/>
            <a:ext cx="3347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1BE837C8-A518-43A7-8493-1CDC6FB6CF64}"/>
              </a:ext>
            </a:extLst>
          </p:cNvPr>
          <p:cNvSpPr>
            <a:spLocks/>
          </p:cNvSpPr>
          <p:nvPr/>
        </p:nvSpPr>
        <p:spPr>
          <a:xfrm>
            <a:off x="3113837" y="1530217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05E953D-7E85-4B56-961D-A1A9F20BC7F5}"/>
              </a:ext>
            </a:extLst>
          </p:cNvPr>
          <p:cNvSpPr/>
          <p:nvPr/>
        </p:nvSpPr>
        <p:spPr>
          <a:xfrm>
            <a:off x="3581396" y="1519906"/>
            <a:ext cx="3347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B470DBD0-86DE-4E7C-9AFD-0F6BDBD05C93}"/>
              </a:ext>
            </a:extLst>
          </p:cNvPr>
          <p:cNvSpPr/>
          <p:nvPr/>
        </p:nvSpPr>
        <p:spPr>
          <a:xfrm>
            <a:off x="5223825" y="2707686"/>
            <a:ext cx="974285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C2912D15-E76E-4BE3-BED4-103FD012C473}"/>
              </a:ext>
            </a:extLst>
          </p:cNvPr>
          <p:cNvSpPr/>
          <p:nvPr/>
        </p:nvSpPr>
        <p:spPr>
          <a:xfrm>
            <a:off x="5762655" y="2697375"/>
            <a:ext cx="325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EE02045B-F074-4B2D-B7E5-94B49D802DA3}"/>
              </a:ext>
            </a:extLst>
          </p:cNvPr>
          <p:cNvSpPr/>
          <p:nvPr/>
        </p:nvSpPr>
        <p:spPr>
          <a:xfrm>
            <a:off x="3355081" y="5652057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6C49E90E-6DF1-4CB8-AE65-3C871A2F265E}"/>
              </a:ext>
            </a:extLst>
          </p:cNvPr>
          <p:cNvSpPr/>
          <p:nvPr/>
        </p:nvSpPr>
        <p:spPr>
          <a:xfrm>
            <a:off x="3771516" y="5641744"/>
            <a:ext cx="325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7C3EB42-B790-4A6E-85B8-6AF43CE71070}"/>
              </a:ext>
            </a:extLst>
          </p:cNvPr>
          <p:cNvSpPr/>
          <p:nvPr/>
        </p:nvSpPr>
        <p:spPr>
          <a:xfrm>
            <a:off x="7902816" y="2627223"/>
            <a:ext cx="974285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xmlns="" id="{5FE9C97F-B2D8-4C6F-A7D9-5E528FC1F85C}"/>
              </a:ext>
            </a:extLst>
          </p:cNvPr>
          <p:cNvSpPr/>
          <p:nvPr/>
        </p:nvSpPr>
        <p:spPr>
          <a:xfrm>
            <a:off x="7832860" y="2535783"/>
            <a:ext cx="1107519" cy="1099902"/>
          </a:xfrm>
          <a:prstGeom prst="ellipse">
            <a:avLst/>
          </a:prstGeom>
          <a:noFill/>
          <a:ln w="63500" cmpd="thinThick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xmlns="" id="{86AC6443-701B-41C8-BB32-E2F6D8B5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060" y="48418"/>
            <a:ext cx="7939880" cy="828219"/>
          </a:xfrm>
        </p:spPr>
        <p:txBody>
          <a:bodyPr>
            <a:normAutofit/>
          </a:bodyPr>
          <a:lstStyle/>
          <a:p>
            <a:r>
              <a:rPr lang="en-US" dirty="0"/>
              <a:t>Forwarding during convergence</a:t>
            </a:r>
          </a:p>
        </p:txBody>
      </p:sp>
      <p:graphicFrame>
        <p:nvGraphicFramePr>
          <p:cNvPr id="45" name="Content Placeholder 9">
            <a:extLst>
              <a:ext uri="{FF2B5EF4-FFF2-40B4-BE49-F238E27FC236}">
                <a16:creationId xmlns:a16="http://schemas.microsoft.com/office/drawing/2014/main" xmlns="" id="{40FF18E3-9A12-4D69-A113-29EB5340C7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214384"/>
              </p:ext>
            </p:extLst>
          </p:nvPr>
        </p:nvGraphicFramePr>
        <p:xfrm>
          <a:off x="1419453" y="1149217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graphicFrame>
        <p:nvGraphicFramePr>
          <p:cNvPr id="46" name="Content Placeholder 9">
            <a:extLst>
              <a:ext uri="{FF2B5EF4-FFF2-40B4-BE49-F238E27FC236}">
                <a16:creationId xmlns:a16="http://schemas.microsoft.com/office/drawing/2014/main" xmlns="" id="{30C115DB-7E18-42DF-92AA-238B291393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834107"/>
              </p:ext>
            </p:extLst>
          </p:nvPr>
        </p:nvGraphicFramePr>
        <p:xfrm>
          <a:off x="3232272" y="1122032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graphicFrame>
        <p:nvGraphicFramePr>
          <p:cNvPr id="50" name="Content Placeholder 9">
            <a:extLst>
              <a:ext uri="{FF2B5EF4-FFF2-40B4-BE49-F238E27FC236}">
                <a16:creationId xmlns:a16="http://schemas.microsoft.com/office/drawing/2014/main" xmlns="" id="{99CFDA9A-D29E-4540-B32C-EAF0F37B31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802768"/>
              </p:ext>
            </p:extLst>
          </p:nvPr>
        </p:nvGraphicFramePr>
        <p:xfrm>
          <a:off x="5373147" y="2300193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graphicFrame>
        <p:nvGraphicFramePr>
          <p:cNvPr id="53" name="Content Placeholder 9">
            <a:extLst>
              <a:ext uri="{FF2B5EF4-FFF2-40B4-BE49-F238E27FC236}">
                <a16:creationId xmlns:a16="http://schemas.microsoft.com/office/drawing/2014/main" xmlns="" id="{5C6A16D9-BAEC-4ECD-9252-A20C464830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8717925"/>
              </p:ext>
            </p:extLst>
          </p:nvPr>
        </p:nvGraphicFramePr>
        <p:xfrm>
          <a:off x="8067462" y="2113255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64BD8631-C957-4EB7-9704-E85F4331F4FC}"/>
              </a:ext>
            </a:extLst>
          </p:cNvPr>
          <p:cNvCxnSpPr>
            <a:cxnSpLocks/>
            <a:stCxn id="59" idx="6"/>
            <a:endCxn id="63" idx="1"/>
          </p:cNvCxnSpPr>
          <p:nvPr/>
        </p:nvCxnSpPr>
        <p:spPr>
          <a:xfrm>
            <a:off x="4009231" y="1987417"/>
            <a:ext cx="1357275" cy="854180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CDE88D3B-3DE1-4CA1-83B3-9A4F7192352C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 flipV="1">
            <a:off x="2241262" y="1987417"/>
            <a:ext cx="872575" cy="15464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DB1DB2E1-5D14-4B56-B1AC-656870D94CC8}"/>
              </a:ext>
            </a:extLst>
          </p:cNvPr>
          <p:cNvCxnSpPr>
            <a:cxnSpLocks/>
            <a:stCxn id="63" idx="6"/>
            <a:endCxn id="71" idx="2"/>
          </p:cNvCxnSpPr>
          <p:nvPr/>
        </p:nvCxnSpPr>
        <p:spPr>
          <a:xfrm flipV="1">
            <a:off x="6198110" y="3084423"/>
            <a:ext cx="1704706" cy="80463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73C19559-C14F-4349-99F0-0D981278A943}"/>
              </a:ext>
            </a:extLst>
          </p:cNvPr>
          <p:cNvCxnSpPr>
            <a:cxnSpLocks/>
            <a:stCxn id="59" idx="6"/>
            <a:endCxn id="63" idx="1"/>
          </p:cNvCxnSpPr>
          <p:nvPr/>
        </p:nvCxnSpPr>
        <p:spPr>
          <a:xfrm>
            <a:off x="4009231" y="1987417"/>
            <a:ext cx="1357275" cy="854180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TextBox 32">
            <a:extLst>
              <a:ext uri="{FF2B5EF4-FFF2-40B4-BE49-F238E27FC236}">
                <a16:creationId xmlns:a16="http://schemas.microsoft.com/office/drawing/2014/main" xmlns="" id="{7CE4AECA-B2F6-40C1-A02F-E49892ECC05D}"/>
              </a:ext>
            </a:extLst>
          </p:cNvPr>
          <p:cNvSpPr txBox="1"/>
          <p:nvPr/>
        </p:nvSpPr>
        <p:spPr>
          <a:xfrm>
            <a:off x="4576057" y="2090143"/>
            <a:ext cx="833748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2</a:t>
            </a: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00FF"/>
                </a:solidFill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69099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2" grpId="0"/>
      <p:bldP spid="56" grpId="0"/>
      <p:bldP spid="60" grpId="0"/>
      <p:bldP spid="64" grpId="0"/>
      <p:bldP spid="68" grpId="0"/>
      <p:bldP spid="93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32">
            <a:extLst>
              <a:ext uri="{FF2B5EF4-FFF2-40B4-BE49-F238E27FC236}">
                <a16:creationId xmlns:a16="http://schemas.microsoft.com/office/drawing/2014/main" xmlns="" id="{7CE4AECA-B2F6-40C1-A02F-E49892ECC05D}"/>
              </a:ext>
            </a:extLst>
          </p:cNvPr>
          <p:cNvSpPr txBox="1"/>
          <p:nvPr/>
        </p:nvSpPr>
        <p:spPr>
          <a:xfrm>
            <a:off x="4605823" y="2090143"/>
            <a:ext cx="833748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2</a:t>
            </a: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7FA3B403-E289-49D2-8398-CDBDC6ECFCEB}"/>
              </a:ext>
            </a:extLst>
          </p:cNvPr>
          <p:cNvSpPr/>
          <p:nvPr/>
        </p:nvSpPr>
        <p:spPr>
          <a:xfrm>
            <a:off x="1335668" y="1528035"/>
            <a:ext cx="894588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2223D8-619C-4960-AF7B-57D6B3FE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26B-4047-42E4-9CB4-A71FA49F6A05}" type="slidenum">
              <a:rPr lang="en-US" smtClean="0"/>
              <a:t>6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68ECE4A-1915-4274-8834-52ADE1AB6B9B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 flipV="1">
            <a:off x="2222974" y="1962459"/>
            <a:ext cx="890863" cy="1443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B9B6035-1C52-49E0-96D2-F587C99F3903}"/>
              </a:ext>
            </a:extLst>
          </p:cNvPr>
          <p:cNvCxnSpPr>
            <a:cxnSpLocks/>
            <a:stCxn id="67" idx="6"/>
            <a:endCxn id="71" idx="3"/>
          </p:cNvCxnSpPr>
          <p:nvPr/>
        </p:nvCxnSpPr>
        <p:spPr>
          <a:xfrm flipV="1">
            <a:off x="4250475" y="3382754"/>
            <a:ext cx="3795022" cy="270154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55BF4E92-B1C6-4F7B-BF59-D129DFC9C4E8}"/>
              </a:ext>
            </a:extLst>
          </p:cNvPr>
          <p:cNvCxnSpPr>
            <a:cxnSpLocks/>
            <a:stCxn id="47" idx="4"/>
            <a:endCxn id="67" idx="2"/>
          </p:cNvCxnSpPr>
          <p:nvPr/>
        </p:nvCxnSpPr>
        <p:spPr>
          <a:xfrm>
            <a:off x="663802" y="3994775"/>
            <a:ext cx="2691279" cy="2089524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6F675E7-6001-4413-BA76-A442433F4AAE}"/>
              </a:ext>
            </a:extLst>
          </p:cNvPr>
          <p:cNvCxnSpPr>
            <a:cxnSpLocks/>
            <a:stCxn id="71" idx="2"/>
            <a:endCxn id="63" idx="6"/>
          </p:cNvCxnSpPr>
          <p:nvPr/>
        </p:nvCxnSpPr>
        <p:spPr>
          <a:xfrm flipH="1">
            <a:off x="6198110" y="3059465"/>
            <a:ext cx="1704706" cy="6217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DA4D19E-5B65-4FCD-BA5E-40ACDACE60ED}"/>
              </a:ext>
            </a:extLst>
          </p:cNvPr>
          <p:cNvCxnSpPr>
            <a:cxnSpLocks/>
            <a:stCxn id="55" idx="6"/>
            <a:endCxn id="63" idx="3"/>
          </p:cNvCxnSpPr>
          <p:nvPr/>
        </p:nvCxnSpPr>
        <p:spPr>
          <a:xfrm flipV="1">
            <a:off x="4229376" y="3444929"/>
            <a:ext cx="1137130" cy="1134123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0E4E23E-FB4C-4F0F-9BD8-D9509CEE97B3}"/>
              </a:ext>
            </a:extLst>
          </p:cNvPr>
          <p:cNvCxnSpPr>
            <a:cxnSpLocks/>
            <a:stCxn id="55" idx="2"/>
            <a:endCxn id="47" idx="6"/>
          </p:cNvCxnSpPr>
          <p:nvPr/>
        </p:nvCxnSpPr>
        <p:spPr>
          <a:xfrm flipH="1" flipV="1">
            <a:off x="1115568" y="3537575"/>
            <a:ext cx="2218414" cy="1041477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lg" len="lg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7B2857A-426B-49A2-AF48-3CEFC5C94069}"/>
              </a:ext>
            </a:extLst>
          </p:cNvPr>
          <p:cNvCxnSpPr>
            <a:cxnSpLocks/>
            <a:stCxn id="47" idx="7"/>
            <a:endCxn id="51" idx="3"/>
          </p:cNvCxnSpPr>
          <p:nvPr/>
        </p:nvCxnSpPr>
        <p:spPr>
          <a:xfrm flipV="1">
            <a:off x="983249" y="2300183"/>
            <a:ext cx="476146" cy="914103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32">
            <a:extLst>
              <a:ext uri="{FF2B5EF4-FFF2-40B4-BE49-F238E27FC236}">
                <a16:creationId xmlns:a16="http://schemas.microsoft.com/office/drawing/2014/main" xmlns="" id="{CF9A4068-6D01-480A-917A-335403A3FA49}"/>
              </a:ext>
            </a:extLst>
          </p:cNvPr>
          <p:cNvSpPr txBox="1"/>
          <p:nvPr/>
        </p:nvSpPr>
        <p:spPr>
          <a:xfrm>
            <a:off x="773994" y="2502996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32">
            <a:extLst>
              <a:ext uri="{FF2B5EF4-FFF2-40B4-BE49-F238E27FC236}">
                <a16:creationId xmlns:a16="http://schemas.microsoft.com/office/drawing/2014/main" xmlns="" id="{21237F8D-273D-445D-BCAD-5DE5845663C4}"/>
              </a:ext>
            </a:extLst>
          </p:cNvPr>
          <p:cNvSpPr txBox="1"/>
          <p:nvPr/>
        </p:nvSpPr>
        <p:spPr>
          <a:xfrm>
            <a:off x="2386091" y="1593127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</a:t>
            </a:r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xmlns="" id="{87522778-1394-40F6-B554-60725B6CB46D}"/>
              </a:ext>
            </a:extLst>
          </p:cNvPr>
          <p:cNvSpPr txBox="1"/>
          <p:nvPr/>
        </p:nvSpPr>
        <p:spPr>
          <a:xfrm>
            <a:off x="6791741" y="2729010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</a:t>
            </a:r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xmlns="" id="{FDE9ABBA-C680-4FE5-8B8A-668F93B0E5EC}"/>
              </a:ext>
            </a:extLst>
          </p:cNvPr>
          <p:cNvSpPr txBox="1"/>
          <p:nvPr/>
        </p:nvSpPr>
        <p:spPr>
          <a:xfrm>
            <a:off x="6025261" y="4678051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sp>
        <p:nvSpPr>
          <p:cNvPr id="27" name="TextBox 32">
            <a:extLst>
              <a:ext uri="{FF2B5EF4-FFF2-40B4-BE49-F238E27FC236}">
                <a16:creationId xmlns:a16="http://schemas.microsoft.com/office/drawing/2014/main" xmlns="" id="{B95DBD4E-87B7-4334-B7D0-1B70E086D7FD}"/>
              </a:ext>
            </a:extLst>
          </p:cNvPr>
          <p:cNvSpPr txBox="1"/>
          <p:nvPr/>
        </p:nvSpPr>
        <p:spPr>
          <a:xfrm>
            <a:off x="4626172" y="3978577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32">
            <a:extLst>
              <a:ext uri="{FF2B5EF4-FFF2-40B4-BE49-F238E27FC236}">
                <a16:creationId xmlns:a16="http://schemas.microsoft.com/office/drawing/2014/main" xmlns="" id="{CD10C079-D77C-4664-B9C8-2BA28B36781C}"/>
              </a:ext>
            </a:extLst>
          </p:cNvPr>
          <p:cNvSpPr txBox="1"/>
          <p:nvPr/>
        </p:nvSpPr>
        <p:spPr>
          <a:xfrm>
            <a:off x="1740632" y="3971343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</a:t>
            </a:r>
          </a:p>
        </p:txBody>
      </p:sp>
      <p:sp>
        <p:nvSpPr>
          <p:cNvPr id="29" name="TextBox 32">
            <a:extLst>
              <a:ext uri="{FF2B5EF4-FFF2-40B4-BE49-F238E27FC236}">
                <a16:creationId xmlns:a16="http://schemas.microsoft.com/office/drawing/2014/main" xmlns="" id="{829B29B5-5556-4743-BCEB-CCA46CEC6E7B}"/>
              </a:ext>
            </a:extLst>
          </p:cNvPr>
          <p:cNvSpPr txBox="1"/>
          <p:nvPr/>
        </p:nvSpPr>
        <p:spPr>
          <a:xfrm>
            <a:off x="1517861" y="4962343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2E246491-1EB1-4D7A-B50B-92FFD7A456A2}"/>
              </a:ext>
            </a:extLst>
          </p:cNvPr>
          <p:cNvSpPr/>
          <p:nvPr/>
        </p:nvSpPr>
        <p:spPr>
          <a:xfrm>
            <a:off x="212035" y="3080375"/>
            <a:ext cx="903533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BA3EBD6B-DA9D-4662-92E6-B57F4BD75A13}"/>
              </a:ext>
            </a:extLst>
          </p:cNvPr>
          <p:cNvSpPr/>
          <p:nvPr/>
        </p:nvSpPr>
        <p:spPr>
          <a:xfrm>
            <a:off x="638008" y="3044306"/>
            <a:ext cx="35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X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2CFC08D6-6D0F-4B73-B6A9-02F34D0C3544}"/>
              </a:ext>
            </a:extLst>
          </p:cNvPr>
          <p:cNvSpPr/>
          <p:nvPr/>
        </p:nvSpPr>
        <p:spPr>
          <a:xfrm>
            <a:off x="1328386" y="1519694"/>
            <a:ext cx="894588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0FF16897-E0D8-4FA4-908C-AEFE0C33BFFE}"/>
              </a:ext>
            </a:extLst>
          </p:cNvPr>
          <p:cNvSpPr/>
          <p:nvPr/>
        </p:nvSpPr>
        <p:spPr>
          <a:xfrm>
            <a:off x="1842613" y="1491966"/>
            <a:ext cx="3571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281916C1-6AFF-4DDB-9EC2-58ECD3AD9A73}"/>
              </a:ext>
            </a:extLst>
          </p:cNvPr>
          <p:cNvSpPr/>
          <p:nvPr/>
        </p:nvSpPr>
        <p:spPr>
          <a:xfrm>
            <a:off x="3333982" y="4121852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BCBA8C3-1099-4641-82D2-E8282BD25086}"/>
              </a:ext>
            </a:extLst>
          </p:cNvPr>
          <p:cNvSpPr/>
          <p:nvPr/>
        </p:nvSpPr>
        <p:spPr>
          <a:xfrm>
            <a:off x="3792559" y="4075455"/>
            <a:ext cx="3347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1BE837C8-A518-43A7-8493-1CDC6FB6CF64}"/>
              </a:ext>
            </a:extLst>
          </p:cNvPr>
          <p:cNvSpPr>
            <a:spLocks/>
          </p:cNvSpPr>
          <p:nvPr/>
        </p:nvSpPr>
        <p:spPr>
          <a:xfrm>
            <a:off x="3113837" y="1505259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05E953D-7E85-4B56-961D-A1A9F20BC7F5}"/>
              </a:ext>
            </a:extLst>
          </p:cNvPr>
          <p:cNvSpPr/>
          <p:nvPr/>
        </p:nvSpPr>
        <p:spPr>
          <a:xfrm>
            <a:off x="3581396" y="1494948"/>
            <a:ext cx="3347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B470DBD0-86DE-4E7C-9AFD-0F6BDBD05C93}"/>
              </a:ext>
            </a:extLst>
          </p:cNvPr>
          <p:cNvSpPr/>
          <p:nvPr/>
        </p:nvSpPr>
        <p:spPr>
          <a:xfrm>
            <a:off x="5223825" y="2664440"/>
            <a:ext cx="974285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C2912D15-E76E-4BE3-BED4-103FD012C473}"/>
              </a:ext>
            </a:extLst>
          </p:cNvPr>
          <p:cNvSpPr/>
          <p:nvPr/>
        </p:nvSpPr>
        <p:spPr>
          <a:xfrm>
            <a:off x="5762655" y="2654129"/>
            <a:ext cx="325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EE02045B-F074-4B2D-B7E5-94B49D802DA3}"/>
              </a:ext>
            </a:extLst>
          </p:cNvPr>
          <p:cNvSpPr/>
          <p:nvPr/>
        </p:nvSpPr>
        <p:spPr>
          <a:xfrm>
            <a:off x="3355081" y="5627099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6C49E90E-6DF1-4CB8-AE65-3C871A2F265E}"/>
              </a:ext>
            </a:extLst>
          </p:cNvPr>
          <p:cNvSpPr/>
          <p:nvPr/>
        </p:nvSpPr>
        <p:spPr>
          <a:xfrm>
            <a:off x="3771516" y="5616786"/>
            <a:ext cx="325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7C3EB42-B790-4A6E-85B8-6AF43CE71070}"/>
              </a:ext>
            </a:extLst>
          </p:cNvPr>
          <p:cNvSpPr/>
          <p:nvPr/>
        </p:nvSpPr>
        <p:spPr>
          <a:xfrm>
            <a:off x="7902816" y="2602265"/>
            <a:ext cx="974285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xmlns="" id="{5FE9C97F-B2D8-4C6F-A7D9-5E528FC1F85C}"/>
              </a:ext>
            </a:extLst>
          </p:cNvPr>
          <p:cNvSpPr/>
          <p:nvPr/>
        </p:nvSpPr>
        <p:spPr>
          <a:xfrm>
            <a:off x="7832860" y="2510825"/>
            <a:ext cx="1107519" cy="1099902"/>
          </a:xfrm>
          <a:prstGeom prst="ellipse">
            <a:avLst/>
          </a:prstGeom>
          <a:noFill/>
          <a:ln w="63500" cmpd="thinThick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xmlns="" id="{86AC6443-701B-41C8-BB32-E2F6D8B5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060" y="46026"/>
            <a:ext cx="7939880" cy="828219"/>
          </a:xfrm>
        </p:spPr>
        <p:txBody>
          <a:bodyPr>
            <a:normAutofit/>
          </a:bodyPr>
          <a:lstStyle/>
          <a:p>
            <a:r>
              <a:rPr lang="en-US" dirty="0"/>
              <a:t>Forwarding during convergence</a:t>
            </a:r>
          </a:p>
        </p:txBody>
      </p:sp>
      <p:graphicFrame>
        <p:nvGraphicFramePr>
          <p:cNvPr id="45" name="Content Placeholder 9">
            <a:extLst>
              <a:ext uri="{FF2B5EF4-FFF2-40B4-BE49-F238E27FC236}">
                <a16:creationId xmlns:a16="http://schemas.microsoft.com/office/drawing/2014/main" xmlns="" id="{40FF18E3-9A12-4D69-A113-29EB5340C7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603115"/>
              </p:ext>
            </p:extLst>
          </p:nvPr>
        </p:nvGraphicFramePr>
        <p:xfrm>
          <a:off x="1419453" y="1124259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graphicFrame>
        <p:nvGraphicFramePr>
          <p:cNvPr id="46" name="Content Placeholder 9">
            <a:extLst>
              <a:ext uri="{FF2B5EF4-FFF2-40B4-BE49-F238E27FC236}">
                <a16:creationId xmlns:a16="http://schemas.microsoft.com/office/drawing/2014/main" xmlns="" id="{30C115DB-7E18-42DF-92AA-238B291393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6900526"/>
              </p:ext>
            </p:extLst>
          </p:nvPr>
        </p:nvGraphicFramePr>
        <p:xfrm>
          <a:off x="153621" y="2687662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79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304141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graphicFrame>
        <p:nvGraphicFramePr>
          <p:cNvPr id="53" name="Content Placeholder 9">
            <a:extLst>
              <a:ext uri="{FF2B5EF4-FFF2-40B4-BE49-F238E27FC236}">
                <a16:creationId xmlns:a16="http://schemas.microsoft.com/office/drawing/2014/main" xmlns="" id="{5C6A16D9-BAEC-4ECD-9252-A20C464830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372973"/>
              </p:ext>
            </p:extLst>
          </p:nvPr>
        </p:nvGraphicFramePr>
        <p:xfrm>
          <a:off x="1421952" y="1102144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64BD8631-C957-4EB7-9704-E85F4331F4FC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027872" y="2034057"/>
            <a:ext cx="1338634" cy="764294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F7F9A637-F9B8-40EF-B968-AC1FE2721014}"/>
              </a:ext>
            </a:extLst>
          </p:cNvPr>
          <p:cNvCxnSpPr>
            <a:cxnSpLocks/>
            <a:stCxn id="47" idx="7"/>
            <a:endCxn id="51" idx="3"/>
          </p:cNvCxnSpPr>
          <p:nvPr/>
        </p:nvCxnSpPr>
        <p:spPr>
          <a:xfrm flipV="1">
            <a:off x="983249" y="2300183"/>
            <a:ext cx="476146" cy="914103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096C4929-0E0E-4DF2-9CF4-F51241E1E048}"/>
              </a:ext>
            </a:extLst>
          </p:cNvPr>
          <p:cNvCxnSpPr>
            <a:cxnSpLocks/>
            <a:stCxn id="47" idx="7"/>
            <a:endCxn id="51" idx="3"/>
          </p:cNvCxnSpPr>
          <p:nvPr/>
        </p:nvCxnSpPr>
        <p:spPr>
          <a:xfrm flipV="1">
            <a:off x="983249" y="2300183"/>
            <a:ext cx="476146" cy="914103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EA447F67-D2F6-46BC-A21D-4304F260C6E4}"/>
              </a:ext>
            </a:extLst>
          </p:cNvPr>
          <p:cNvSpPr/>
          <p:nvPr/>
        </p:nvSpPr>
        <p:spPr>
          <a:xfrm>
            <a:off x="1824325" y="1497579"/>
            <a:ext cx="3706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4413" y="2639553"/>
            <a:ext cx="902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Loop</a:t>
            </a:r>
          </a:p>
        </p:txBody>
      </p:sp>
      <p:graphicFrame>
        <p:nvGraphicFramePr>
          <p:cNvPr id="44" name="Content Placeholder 9">
            <a:extLst>
              <a:ext uri="{FF2B5EF4-FFF2-40B4-BE49-F238E27FC236}">
                <a16:creationId xmlns:a16="http://schemas.microsoft.com/office/drawing/2014/main" xmlns="" id="{B2734994-769D-46D4-9843-F616EF3B3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511317"/>
              </p:ext>
            </p:extLst>
          </p:nvPr>
        </p:nvGraphicFramePr>
        <p:xfrm>
          <a:off x="172671" y="2668612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79">
                  <a:extLst>
                    <a:ext uri="{9D8B030D-6E8A-4147-A177-3AD203B41FA5}">
                      <a16:colId xmlns:a16="http://schemas.microsoft.com/office/drawing/2014/main" xmlns="" val="3768775537"/>
                    </a:ext>
                  </a:extLst>
                </a:gridCol>
                <a:gridCol w="304141">
                  <a:extLst>
                    <a:ext uri="{9D8B030D-6E8A-4147-A177-3AD203B41FA5}">
                      <a16:colId xmlns:a16="http://schemas.microsoft.com/office/drawing/2014/main" xmlns="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5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317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1" grpId="0" animBg="1"/>
      <p:bldP spid="52" grpId="0"/>
      <p:bldP spid="5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link shutdown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3"/>
            <a:ext cx="8606744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Links brought down for routine maintenance</a:t>
            </a:r>
          </a:p>
          <a:p>
            <a:pPr>
              <a:lnSpc>
                <a:spcPct val="110000"/>
              </a:lnSpc>
            </a:pPr>
            <a:endParaRPr lang="en-US" sz="800" dirty="0"/>
          </a:p>
          <a:p>
            <a:pPr>
              <a:lnSpc>
                <a:spcPct val="110000"/>
              </a:lnSpc>
            </a:pPr>
            <a:r>
              <a:rPr lang="en-US" dirty="0"/>
              <a:t>Forwarding loops possible during convergence</a:t>
            </a:r>
          </a:p>
          <a:p>
            <a:pPr>
              <a:lnSpc>
                <a:spcPct val="110000"/>
              </a:lnSpc>
            </a:pPr>
            <a:endParaRPr lang="en-US" sz="800" dirty="0"/>
          </a:p>
          <a:p>
            <a:pPr>
              <a:lnSpc>
                <a:spcPct val="110000"/>
              </a:lnSpc>
            </a:pPr>
            <a:r>
              <a:rPr lang="en-US" dirty="0"/>
              <a:t>Graceful shutdown with loop-free convergence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Ordered FIB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4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32">
            <a:extLst>
              <a:ext uri="{FF2B5EF4-FFF2-40B4-BE49-F238E27FC236}">
                <a16:creationId xmlns:a16="http://schemas.microsoft.com/office/drawing/2014/main" xmlns="" id="{7CE4AECA-B2F6-40C1-A02F-E49892ECC05D}"/>
              </a:ext>
            </a:extLst>
          </p:cNvPr>
          <p:cNvSpPr txBox="1"/>
          <p:nvPr/>
        </p:nvSpPr>
        <p:spPr>
          <a:xfrm>
            <a:off x="4605823" y="2090143"/>
            <a:ext cx="833748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2</a:t>
            </a: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500BC475-4ABF-4398-B788-788B5E547182}"/>
              </a:ext>
            </a:extLst>
          </p:cNvPr>
          <p:cNvSpPr/>
          <p:nvPr/>
        </p:nvSpPr>
        <p:spPr>
          <a:xfrm>
            <a:off x="146620" y="3054005"/>
            <a:ext cx="894588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7FA3B403-E289-49D2-8398-CDBDC6ECFCEB}"/>
              </a:ext>
            </a:extLst>
          </p:cNvPr>
          <p:cNvSpPr/>
          <p:nvPr/>
        </p:nvSpPr>
        <p:spPr>
          <a:xfrm>
            <a:off x="1335668" y="1552993"/>
            <a:ext cx="894588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2223D8-619C-4960-AF7B-57D6B3FE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D26B-4047-42E4-9CB4-A71FA49F6A05}" type="slidenum">
              <a:rPr lang="en-US" smtClean="0"/>
              <a:t>8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168ECE4A-1915-4274-8834-52ADE1AB6B9B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>
            <a:off x="2220378" y="1987411"/>
            <a:ext cx="893459" cy="6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B9B6035-1C52-49E0-96D2-F587C99F3903}"/>
              </a:ext>
            </a:extLst>
          </p:cNvPr>
          <p:cNvCxnSpPr>
            <a:cxnSpLocks/>
            <a:stCxn id="67" idx="6"/>
            <a:endCxn id="71" idx="3"/>
          </p:cNvCxnSpPr>
          <p:nvPr/>
        </p:nvCxnSpPr>
        <p:spPr>
          <a:xfrm flipV="1">
            <a:off x="4250475" y="3407712"/>
            <a:ext cx="3795022" cy="270154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55BF4E92-B1C6-4F7B-BF59-D129DFC9C4E8}"/>
              </a:ext>
            </a:extLst>
          </p:cNvPr>
          <p:cNvCxnSpPr>
            <a:cxnSpLocks/>
            <a:stCxn id="47" idx="4"/>
            <a:endCxn id="67" idx="2"/>
          </p:cNvCxnSpPr>
          <p:nvPr/>
        </p:nvCxnSpPr>
        <p:spPr>
          <a:xfrm>
            <a:off x="599865" y="3948590"/>
            <a:ext cx="2755216" cy="2160667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D6F675E7-6001-4413-BA76-A442433F4AAE}"/>
              </a:ext>
            </a:extLst>
          </p:cNvPr>
          <p:cNvCxnSpPr>
            <a:cxnSpLocks/>
            <a:stCxn id="71" idx="2"/>
            <a:endCxn id="63" idx="6"/>
          </p:cNvCxnSpPr>
          <p:nvPr/>
        </p:nvCxnSpPr>
        <p:spPr>
          <a:xfrm flipH="1">
            <a:off x="6198110" y="3084423"/>
            <a:ext cx="1704706" cy="62175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0DA4D19E-5B65-4FCD-BA5E-40ACDACE60ED}"/>
              </a:ext>
            </a:extLst>
          </p:cNvPr>
          <p:cNvCxnSpPr>
            <a:cxnSpLocks/>
            <a:stCxn id="55" idx="6"/>
            <a:endCxn id="63" idx="3"/>
          </p:cNvCxnSpPr>
          <p:nvPr/>
        </p:nvCxnSpPr>
        <p:spPr>
          <a:xfrm flipV="1">
            <a:off x="4229376" y="3469887"/>
            <a:ext cx="1137130" cy="1134123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10E4E23E-FB4C-4F0F-9BD8-D9509CEE97B3}"/>
              </a:ext>
            </a:extLst>
          </p:cNvPr>
          <p:cNvCxnSpPr>
            <a:cxnSpLocks/>
            <a:stCxn id="55" idx="2"/>
            <a:endCxn id="47" idx="6"/>
          </p:cNvCxnSpPr>
          <p:nvPr/>
        </p:nvCxnSpPr>
        <p:spPr>
          <a:xfrm flipH="1" flipV="1">
            <a:off x="1051631" y="3491390"/>
            <a:ext cx="2282351" cy="1112620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lg" len="lg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E7B2857A-426B-49A2-AF48-3CEFC5C94069}"/>
              </a:ext>
            </a:extLst>
          </p:cNvPr>
          <p:cNvCxnSpPr>
            <a:cxnSpLocks/>
            <a:stCxn id="47" idx="7"/>
            <a:endCxn id="51" idx="3"/>
          </p:cNvCxnSpPr>
          <p:nvPr/>
        </p:nvCxnSpPr>
        <p:spPr>
          <a:xfrm flipV="1">
            <a:off x="919312" y="2310700"/>
            <a:ext cx="537487" cy="857401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32">
            <a:extLst>
              <a:ext uri="{FF2B5EF4-FFF2-40B4-BE49-F238E27FC236}">
                <a16:creationId xmlns="" xmlns:a16="http://schemas.microsoft.com/office/drawing/2014/main" id="{CF9A4068-6D01-480A-917A-335403A3FA49}"/>
              </a:ext>
            </a:extLst>
          </p:cNvPr>
          <p:cNvSpPr txBox="1"/>
          <p:nvPr/>
        </p:nvSpPr>
        <p:spPr>
          <a:xfrm>
            <a:off x="773994" y="2527954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32">
            <a:extLst>
              <a:ext uri="{FF2B5EF4-FFF2-40B4-BE49-F238E27FC236}">
                <a16:creationId xmlns="" xmlns:a16="http://schemas.microsoft.com/office/drawing/2014/main" id="{21237F8D-273D-445D-BCAD-5DE5845663C4}"/>
              </a:ext>
            </a:extLst>
          </p:cNvPr>
          <p:cNvSpPr txBox="1"/>
          <p:nvPr/>
        </p:nvSpPr>
        <p:spPr>
          <a:xfrm>
            <a:off x="2386091" y="1618085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</a:t>
            </a:r>
          </a:p>
        </p:txBody>
      </p:sp>
      <p:sp>
        <p:nvSpPr>
          <p:cNvPr id="25" name="TextBox 32">
            <a:extLst>
              <a:ext uri="{FF2B5EF4-FFF2-40B4-BE49-F238E27FC236}">
                <a16:creationId xmlns="" xmlns:a16="http://schemas.microsoft.com/office/drawing/2014/main" id="{87522778-1394-40F6-B554-60725B6CB46D}"/>
              </a:ext>
            </a:extLst>
          </p:cNvPr>
          <p:cNvSpPr txBox="1"/>
          <p:nvPr/>
        </p:nvSpPr>
        <p:spPr>
          <a:xfrm>
            <a:off x="6791741" y="2753968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</a:t>
            </a:r>
          </a:p>
        </p:txBody>
      </p:sp>
      <p:sp>
        <p:nvSpPr>
          <p:cNvPr id="26" name="TextBox 32">
            <a:extLst>
              <a:ext uri="{FF2B5EF4-FFF2-40B4-BE49-F238E27FC236}">
                <a16:creationId xmlns="" xmlns:a16="http://schemas.microsoft.com/office/drawing/2014/main" id="{FDE9ABBA-C680-4FE5-8B8A-668F93B0E5EC}"/>
              </a:ext>
            </a:extLst>
          </p:cNvPr>
          <p:cNvSpPr txBox="1"/>
          <p:nvPr/>
        </p:nvSpPr>
        <p:spPr>
          <a:xfrm>
            <a:off x="6025261" y="4703009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sp>
        <p:nvSpPr>
          <p:cNvPr id="27" name="TextBox 32">
            <a:extLst>
              <a:ext uri="{FF2B5EF4-FFF2-40B4-BE49-F238E27FC236}">
                <a16:creationId xmlns="" xmlns:a16="http://schemas.microsoft.com/office/drawing/2014/main" id="{B95DBD4E-87B7-4334-B7D0-1B70E086D7FD}"/>
              </a:ext>
            </a:extLst>
          </p:cNvPr>
          <p:cNvSpPr txBox="1"/>
          <p:nvPr/>
        </p:nvSpPr>
        <p:spPr>
          <a:xfrm>
            <a:off x="4600683" y="3968737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32">
            <a:extLst>
              <a:ext uri="{FF2B5EF4-FFF2-40B4-BE49-F238E27FC236}">
                <a16:creationId xmlns="" xmlns:a16="http://schemas.microsoft.com/office/drawing/2014/main" id="{CD10C079-D77C-4664-B9C8-2BA28B36781C}"/>
              </a:ext>
            </a:extLst>
          </p:cNvPr>
          <p:cNvSpPr txBox="1"/>
          <p:nvPr/>
        </p:nvSpPr>
        <p:spPr>
          <a:xfrm>
            <a:off x="1740632" y="3996301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</a:t>
            </a:r>
          </a:p>
        </p:txBody>
      </p:sp>
      <p:sp>
        <p:nvSpPr>
          <p:cNvPr id="29" name="TextBox 32">
            <a:extLst>
              <a:ext uri="{FF2B5EF4-FFF2-40B4-BE49-F238E27FC236}">
                <a16:creationId xmlns="" xmlns:a16="http://schemas.microsoft.com/office/drawing/2014/main" id="{829B29B5-5556-4743-BCEB-CCA46CEC6E7B}"/>
              </a:ext>
            </a:extLst>
          </p:cNvPr>
          <p:cNvSpPr txBox="1"/>
          <p:nvPr/>
        </p:nvSpPr>
        <p:spPr>
          <a:xfrm>
            <a:off x="1517861" y="4987301"/>
            <a:ext cx="64545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2E246491-1EB1-4D7A-B50B-92FFD7A456A2}"/>
              </a:ext>
            </a:extLst>
          </p:cNvPr>
          <p:cNvSpPr/>
          <p:nvPr/>
        </p:nvSpPr>
        <p:spPr>
          <a:xfrm>
            <a:off x="148098" y="3034190"/>
            <a:ext cx="903533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BA3EBD6B-DA9D-4662-92E6-B57F4BD75A13}"/>
              </a:ext>
            </a:extLst>
          </p:cNvPr>
          <p:cNvSpPr/>
          <p:nvPr/>
        </p:nvSpPr>
        <p:spPr>
          <a:xfrm>
            <a:off x="638008" y="3069264"/>
            <a:ext cx="35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X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2CFC08D6-6D0F-4B73-B6A9-02F34D0C3544}"/>
              </a:ext>
            </a:extLst>
          </p:cNvPr>
          <p:cNvSpPr/>
          <p:nvPr/>
        </p:nvSpPr>
        <p:spPr>
          <a:xfrm>
            <a:off x="1325790" y="1530211"/>
            <a:ext cx="894588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0FF16897-E0D8-4FA4-908C-AEFE0C33BFFE}"/>
              </a:ext>
            </a:extLst>
          </p:cNvPr>
          <p:cNvSpPr/>
          <p:nvPr/>
        </p:nvSpPr>
        <p:spPr>
          <a:xfrm>
            <a:off x="1842613" y="1516924"/>
            <a:ext cx="3571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281916C1-6AFF-4DDB-9EC2-58ECD3AD9A73}"/>
              </a:ext>
            </a:extLst>
          </p:cNvPr>
          <p:cNvSpPr/>
          <p:nvPr/>
        </p:nvSpPr>
        <p:spPr>
          <a:xfrm>
            <a:off x="3333982" y="4146810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DBCBA8C3-1099-4641-82D2-E8282BD25086}"/>
              </a:ext>
            </a:extLst>
          </p:cNvPr>
          <p:cNvSpPr/>
          <p:nvPr/>
        </p:nvSpPr>
        <p:spPr>
          <a:xfrm>
            <a:off x="3792559" y="4100413"/>
            <a:ext cx="3347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1BE837C8-A518-43A7-8493-1CDC6FB6CF64}"/>
              </a:ext>
            </a:extLst>
          </p:cNvPr>
          <p:cNvSpPr>
            <a:spLocks/>
          </p:cNvSpPr>
          <p:nvPr/>
        </p:nvSpPr>
        <p:spPr>
          <a:xfrm>
            <a:off x="3113837" y="1530217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205E953D-7E85-4B56-961D-A1A9F20BC7F5}"/>
              </a:ext>
            </a:extLst>
          </p:cNvPr>
          <p:cNvSpPr/>
          <p:nvPr/>
        </p:nvSpPr>
        <p:spPr>
          <a:xfrm>
            <a:off x="3581396" y="1519906"/>
            <a:ext cx="3347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B470DBD0-86DE-4E7C-9AFD-0F6BDBD05C93}"/>
              </a:ext>
            </a:extLst>
          </p:cNvPr>
          <p:cNvSpPr/>
          <p:nvPr/>
        </p:nvSpPr>
        <p:spPr>
          <a:xfrm>
            <a:off x="5223825" y="2689398"/>
            <a:ext cx="974285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C2912D15-E76E-4BE3-BED4-103FD012C473}"/>
              </a:ext>
            </a:extLst>
          </p:cNvPr>
          <p:cNvSpPr/>
          <p:nvPr/>
        </p:nvSpPr>
        <p:spPr>
          <a:xfrm>
            <a:off x="5762655" y="2679087"/>
            <a:ext cx="325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EE02045B-F074-4B2D-B7E5-94B49D802DA3}"/>
              </a:ext>
            </a:extLst>
          </p:cNvPr>
          <p:cNvSpPr/>
          <p:nvPr/>
        </p:nvSpPr>
        <p:spPr>
          <a:xfrm>
            <a:off x="3355081" y="5652057"/>
            <a:ext cx="895394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6C49E90E-6DF1-4CB8-AE65-3C871A2F265E}"/>
              </a:ext>
            </a:extLst>
          </p:cNvPr>
          <p:cNvSpPr/>
          <p:nvPr/>
        </p:nvSpPr>
        <p:spPr>
          <a:xfrm>
            <a:off x="3771516" y="5641744"/>
            <a:ext cx="325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A7C3EB42-B790-4A6E-85B8-6AF43CE71070}"/>
              </a:ext>
            </a:extLst>
          </p:cNvPr>
          <p:cNvSpPr/>
          <p:nvPr/>
        </p:nvSpPr>
        <p:spPr>
          <a:xfrm>
            <a:off x="7902816" y="2627223"/>
            <a:ext cx="974285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3" name="Oval 92">
            <a:extLst>
              <a:ext uri="{FF2B5EF4-FFF2-40B4-BE49-F238E27FC236}">
                <a16:creationId xmlns="" xmlns:a16="http://schemas.microsoft.com/office/drawing/2014/main" id="{5FE9C97F-B2D8-4C6F-A7D9-5E528FC1F85C}"/>
              </a:ext>
            </a:extLst>
          </p:cNvPr>
          <p:cNvSpPr/>
          <p:nvPr/>
        </p:nvSpPr>
        <p:spPr>
          <a:xfrm>
            <a:off x="7832860" y="2535783"/>
            <a:ext cx="1107519" cy="1099902"/>
          </a:xfrm>
          <a:prstGeom prst="ellipse">
            <a:avLst/>
          </a:prstGeom>
          <a:noFill/>
          <a:ln w="63500" cmpd="thinThick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Title 1">
            <a:extLst>
              <a:ext uri="{FF2B5EF4-FFF2-40B4-BE49-F238E27FC236}">
                <a16:creationId xmlns="" xmlns:a16="http://schemas.microsoft.com/office/drawing/2014/main" id="{86AC6443-701B-41C8-BB32-E2F6D8B5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406" y="47775"/>
            <a:ext cx="6795189" cy="828219"/>
          </a:xfrm>
        </p:spPr>
        <p:txBody>
          <a:bodyPr>
            <a:normAutofit/>
          </a:bodyPr>
          <a:lstStyle/>
          <a:p>
            <a:r>
              <a:rPr lang="en-US" dirty="0"/>
              <a:t>Ordered </a:t>
            </a:r>
            <a:r>
              <a:rPr lang="en-US" dirty="0" smtClean="0"/>
              <a:t>FIB Updates</a:t>
            </a:r>
            <a:endParaRPr lang="en-US" dirty="0"/>
          </a:p>
        </p:txBody>
      </p:sp>
      <p:graphicFrame>
        <p:nvGraphicFramePr>
          <p:cNvPr id="45" name="Content Placeholder 9">
            <a:extLst>
              <a:ext uri="{FF2B5EF4-FFF2-40B4-BE49-F238E27FC236}">
                <a16:creationId xmlns="" xmlns:a16="http://schemas.microsoft.com/office/drawing/2014/main" id="{40FF18E3-9A12-4D69-A113-29EB5340C77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19453" y="1149217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46" name="Content Placeholder 9">
            <a:extLst>
              <a:ext uri="{FF2B5EF4-FFF2-40B4-BE49-F238E27FC236}">
                <a16:creationId xmlns="" xmlns:a16="http://schemas.microsoft.com/office/drawing/2014/main" id="{30C115DB-7E18-42DF-92AA-238B291393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147322"/>
              </p:ext>
            </p:extLst>
          </p:nvPr>
        </p:nvGraphicFramePr>
        <p:xfrm>
          <a:off x="153621" y="2642552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53" name="Content Placeholder 9">
            <a:extLst>
              <a:ext uri="{FF2B5EF4-FFF2-40B4-BE49-F238E27FC236}">
                <a16:creationId xmlns="" xmlns:a16="http://schemas.microsoft.com/office/drawing/2014/main" id="{5C6A16D9-BAEC-4ECD-9252-A20C464830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191787"/>
              </p:ext>
            </p:extLst>
          </p:nvPr>
        </p:nvGraphicFramePr>
        <p:xfrm>
          <a:off x="3311185" y="3719413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64BD8631-C957-4EB7-9704-E85F4331F4FC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027872" y="2059015"/>
            <a:ext cx="1338634" cy="764294"/>
          </a:xfrm>
          <a:prstGeom prst="straightConnector1">
            <a:avLst/>
          </a:prstGeom>
          <a:ln w="508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F7F9A637-F9B8-40EF-B968-AC1FE2721014}"/>
              </a:ext>
            </a:extLst>
          </p:cNvPr>
          <p:cNvCxnSpPr>
            <a:cxnSpLocks/>
            <a:stCxn id="47" idx="7"/>
            <a:endCxn id="51" idx="3"/>
          </p:cNvCxnSpPr>
          <p:nvPr/>
        </p:nvCxnSpPr>
        <p:spPr>
          <a:xfrm flipV="1">
            <a:off x="919312" y="2310700"/>
            <a:ext cx="537487" cy="857401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096C4929-0E0E-4DF2-9CF4-F51241E1E048}"/>
              </a:ext>
            </a:extLst>
          </p:cNvPr>
          <p:cNvCxnSpPr>
            <a:cxnSpLocks/>
            <a:stCxn id="47" idx="6"/>
            <a:endCxn id="55" idx="2"/>
          </p:cNvCxnSpPr>
          <p:nvPr/>
        </p:nvCxnSpPr>
        <p:spPr>
          <a:xfrm>
            <a:off x="1051631" y="3491390"/>
            <a:ext cx="2282351" cy="1112620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EA447F67-D2F6-46BC-A21D-4304F260C6E4}"/>
              </a:ext>
            </a:extLst>
          </p:cNvPr>
          <p:cNvSpPr/>
          <p:nvPr/>
        </p:nvSpPr>
        <p:spPr>
          <a:xfrm>
            <a:off x="1824325" y="1522537"/>
            <a:ext cx="3706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7FE34853-91F0-4B1E-A653-58B6117C7FB5}"/>
              </a:ext>
            </a:extLst>
          </p:cNvPr>
          <p:cNvSpPr/>
          <p:nvPr/>
        </p:nvSpPr>
        <p:spPr>
          <a:xfrm>
            <a:off x="613219" y="3079258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</a:p>
        </p:txBody>
      </p:sp>
      <p:graphicFrame>
        <p:nvGraphicFramePr>
          <p:cNvPr id="87" name="Content Placeholder 9">
            <a:extLst>
              <a:ext uri="{FF2B5EF4-FFF2-40B4-BE49-F238E27FC236}">
                <a16:creationId xmlns="" xmlns:a16="http://schemas.microsoft.com/office/drawing/2014/main" id="{C5FE7A59-A711-442C-BA22-BB30F88438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087927"/>
              </p:ext>
            </p:extLst>
          </p:nvPr>
        </p:nvGraphicFramePr>
        <p:xfrm>
          <a:off x="5336629" y="2293735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graphicFrame>
        <p:nvGraphicFramePr>
          <p:cNvPr id="88" name="Content Placeholder 9">
            <a:extLst>
              <a:ext uri="{FF2B5EF4-FFF2-40B4-BE49-F238E27FC236}">
                <a16:creationId xmlns="" xmlns:a16="http://schemas.microsoft.com/office/drawing/2014/main" id="{CAEC7590-85B3-43C4-A64C-785A14DF4C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302133"/>
              </p:ext>
            </p:extLst>
          </p:nvPr>
        </p:nvGraphicFramePr>
        <p:xfrm>
          <a:off x="8006088" y="2116759"/>
          <a:ext cx="722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47">
                  <a:extLst>
                    <a:ext uri="{9D8B030D-6E8A-4147-A177-3AD203B41FA5}">
                      <a16:colId xmlns="" xmlns:a16="http://schemas.microsoft.com/office/drawing/2014/main" val="3768775537"/>
                    </a:ext>
                  </a:extLst>
                </a:gridCol>
                <a:gridCol w="227873">
                  <a:extLst>
                    <a:ext uri="{9D8B030D-6E8A-4147-A177-3AD203B41FA5}">
                      <a16:colId xmlns="" xmlns:a16="http://schemas.microsoft.com/office/drawing/2014/main" val="23502431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 anchorCtr="1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54747"/>
                  </a:ext>
                </a:extLst>
              </a:tr>
            </a:tbl>
          </a:graphicData>
        </a:graphic>
      </p:graphicFrame>
      <p:cxnSp>
        <p:nvCxnSpPr>
          <p:cNvPr id="91" name="Straight Arrow Connector 90">
            <a:extLst>
              <a:ext uri="{FF2B5EF4-FFF2-40B4-BE49-F238E27FC236}">
                <a16:creationId xmlns="" xmlns:a16="http://schemas.microsoft.com/office/drawing/2014/main" id="{0CE9482B-2EEF-4A1F-A463-5E248CBF47D0}"/>
              </a:ext>
            </a:extLst>
          </p:cNvPr>
          <p:cNvCxnSpPr>
            <a:cxnSpLocks/>
            <a:stCxn id="55" idx="6"/>
            <a:endCxn id="63" idx="3"/>
          </p:cNvCxnSpPr>
          <p:nvPr/>
        </p:nvCxnSpPr>
        <p:spPr>
          <a:xfrm flipV="1">
            <a:off x="4229376" y="3469887"/>
            <a:ext cx="1137130" cy="1134123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="" xmlns:a16="http://schemas.microsoft.com/office/drawing/2014/main" id="{D02876E8-D65E-4D61-97F5-A6AE16151D3F}"/>
              </a:ext>
            </a:extLst>
          </p:cNvPr>
          <p:cNvCxnSpPr>
            <a:cxnSpLocks/>
            <a:stCxn id="63" idx="6"/>
            <a:endCxn id="93" idx="2"/>
          </p:cNvCxnSpPr>
          <p:nvPr/>
        </p:nvCxnSpPr>
        <p:spPr>
          <a:xfrm flipV="1">
            <a:off x="6198110" y="3085734"/>
            <a:ext cx="1634750" cy="60864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392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39" grpId="0" animBg="1"/>
      <p:bldP spid="47" grpId="0" animBg="1"/>
      <p:bldP spid="48" grpId="0"/>
      <p:bldP spid="51" grpId="0" animBg="1"/>
      <p:bldP spid="52" grpId="0"/>
      <p:bldP spid="54" grpId="0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link shutdown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Links brought down for routine maintenance</a:t>
            </a:r>
          </a:p>
          <a:p>
            <a:pPr>
              <a:lnSpc>
                <a:spcPct val="110000"/>
              </a:lnSpc>
            </a:pPr>
            <a:endParaRPr lang="en-US" sz="800" dirty="0"/>
          </a:p>
          <a:p>
            <a:pPr>
              <a:lnSpc>
                <a:spcPct val="110000"/>
              </a:lnSpc>
            </a:pPr>
            <a:r>
              <a:rPr lang="en-US" dirty="0"/>
              <a:t>Forwarding loops possible during convergence</a:t>
            </a:r>
          </a:p>
          <a:p>
            <a:pPr>
              <a:lnSpc>
                <a:spcPct val="110000"/>
              </a:lnSpc>
            </a:pPr>
            <a:endParaRPr lang="en-US" sz="800" dirty="0"/>
          </a:p>
          <a:p>
            <a:pPr>
              <a:lnSpc>
                <a:spcPct val="110000"/>
              </a:lnSpc>
            </a:pPr>
            <a:r>
              <a:rPr lang="en-US" dirty="0"/>
              <a:t>Graceful shutdown with loop-free convergence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Ordered FIB updates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Coordination/signaling between routers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Progressive link metric increments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No changes needed to the routing protocol</a:t>
            </a:r>
          </a:p>
          <a:p>
            <a:pPr lvl="2">
              <a:lnSpc>
                <a:spcPct val="110000"/>
              </a:lnSpc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095A-26B2-FA45-A424-5F2C96B9E9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9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3132</Words>
  <Application>Microsoft Macintosh PowerPoint</Application>
  <PresentationFormat>On-screen Show (4:3)</PresentationFormat>
  <Paragraphs>944</Paragraphs>
  <Slides>33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Failure Inference based Fast Reroute with Progressive Link Metric Increments  </vt:lpstr>
      <vt:lpstr>Traditional Link State Routing</vt:lpstr>
      <vt:lpstr>Outline</vt:lpstr>
      <vt:lpstr>Planned link shutdown </vt:lpstr>
      <vt:lpstr>Forwarding during convergence</vt:lpstr>
      <vt:lpstr>Forwarding during convergence</vt:lpstr>
      <vt:lpstr>Planned link shutdown </vt:lpstr>
      <vt:lpstr>Ordered FIB Updates</vt:lpstr>
      <vt:lpstr>Planned link shutdown </vt:lpstr>
      <vt:lpstr>Progressive Link Metric Increments</vt:lpstr>
      <vt:lpstr>Progressive Link Metric Increments</vt:lpstr>
      <vt:lpstr>Progressive Link Metric Increments</vt:lpstr>
      <vt:lpstr>Unplanned link failures</vt:lpstr>
      <vt:lpstr>Not-Via Addressing</vt:lpstr>
      <vt:lpstr>Unplanned link failures</vt:lpstr>
      <vt:lpstr>Failure inference based fast reroute</vt:lpstr>
      <vt:lpstr>Network reconvergence + fast reroute</vt:lpstr>
      <vt:lpstr>FIFR without metric increments</vt:lpstr>
      <vt:lpstr>FIFR without metric increments</vt:lpstr>
      <vt:lpstr>Need for metric increments with FIFR</vt:lpstr>
      <vt:lpstr>No loop with FIFR and metric increments</vt:lpstr>
      <vt:lpstr>No loop with FIFR and metric increments</vt:lpstr>
      <vt:lpstr>No loop with FIFR and metric increments</vt:lpstr>
      <vt:lpstr>No loop with FIFR and metric increments</vt:lpstr>
      <vt:lpstr>Need for deferring back hop computation</vt:lpstr>
      <vt:lpstr>No loop with deferred back hop computation</vt:lpstr>
      <vt:lpstr>PowerPoint Presentation</vt:lpstr>
      <vt:lpstr>Performance Evaluation</vt:lpstr>
      <vt:lpstr>Metric increments rarely needed with FIFR</vt:lpstr>
      <vt:lpstr>Length of metric sequences </vt:lpstr>
      <vt:lpstr>Application to Software Defined Networks</vt:lpstr>
      <vt:lpstr>Summary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Failure-Inference-Based Fast Reroute with Progressive Link Metric Increments  </dc:title>
  <dc:creator>Srihari Nelakuditi</dc:creator>
  <cp:lastModifiedBy>Srihari Nelakuditi</cp:lastModifiedBy>
  <cp:revision>292</cp:revision>
  <dcterms:created xsi:type="dcterms:W3CDTF">2018-07-26T20:35:41Z</dcterms:created>
  <dcterms:modified xsi:type="dcterms:W3CDTF">2018-08-04T03:47:49Z</dcterms:modified>
</cp:coreProperties>
</file>