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6858000" cy="16200438"/>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049"/>
    <a:srgbClr val="6B2C39"/>
    <a:srgbClr val="D62828"/>
    <a:srgbClr val="F77F00"/>
    <a:srgbClr val="FCBF49"/>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00" d="100"/>
          <a:sy n="100" d="100"/>
        </p:scale>
        <p:origin x="12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651323"/>
            <a:ext cx="5829300" cy="5640152"/>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57250" y="8508981"/>
            <a:ext cx="5143500" cy="3911355"/>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FAE5DF8-C0E2-4F54-BBCB-85C88B3C15E2}" type="datetimeFigureOut">
              <a:rPr lang="es-CO" smtClean="0"/>
              <a:t>26/05/2021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005F610-09C6-4A85-A948-AD59E306C28C}" type="slidenum">
              <a:rPr lang="es-CO" smtClean="0"/>
              <a:t>‹Nº›</a:t>
            </a:fld>
            <a:endParaRPr lang="es-CO"/>
          </a:p>
        </p:txBody>
      </p:sp>
    </p:spTree>
    <p:extLst>
      <p:ext uri="{BB962C8B-B14F-4D97-AF65-F5344CB8AC3E}">
        <p14:creationId xmlns:p14="http://schemas.microsoft.com/office/powerpoint/2010/main" val="2047500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FAE5DF8-C0E2-4F54-BBCB-85C88B3C15E2}" type="datetimeFigureOut">
              <a:rPr lang="es-CO" smtClean="0"/>
              <a:t>26/05/2021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005F610-09C6-4A85-A948-AD59E306C28C}" type="slidenum">
              <a:rPr lang="es-CO" smtClean="0"/>
              <a:t>‹Nº›</a:t>
            </a:fld>
            <a:endParaRPr lang="es-CO"/>
          </a:p>
        </p:txBody>
      </p:sp>
    </p:spTree>
    <p:extLst>
      <p:ext uri="{BB962C8B-B14F-4D97-AF65-F5344CB8AC3E}">
        <p14:creationId xmlns:p14="http://schemas.microsoft.com/office/powerpoint/2010/main" val="3444107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862524"/>
            <a:ext cx="1478756" cy="1372912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71488" y="862524"/>
            <a:ext cx="4350544" cy="1372912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FAE5DF8-C0E2-4F54-BBCB-85C88B3C15E2}" type="datetimeFigureOut">
              <a:rPr lang="es-CO" smtClean="0"/>
              <a:t>26/05/2021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005F610-09C6-4A85-A948-AD59E306C28C}" type="slidenum">
              <a:rPr lang="es-CO" smtClean="0"/>
              <a:t>‹Nº›</a:t>
            </a:fld>
            <a:endParaRPr lang="es-CO"/>
          </a:p>
        </p:txBody>
      </p:sp>
    </p:spTree>
    <p:extLst>
      <p:ext uri="{BB962C8B-B14F-4D97-AF65-F5344CB8AC3E}">
        <p14:creationId xmlns:p14="http://schemas.microsoft.com/office/powerpoint/2010/main" val="2381227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FAE5DF8-C0E2-4F54-BBCB-85C88B3C15E2}" type="datetimeFigureOut">
              <a:rPr lang="es-CO" smtClean="0"/>
              <a:t>26/05/2021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005F610-09C6-4A85-A948-AD59E306C28C}" type="slidenum">
              <a:rPr lang="es-CO" smtClean="0"/>
              <a:t>‹Nº›</a:t>
            </a:fld>
            <a:endParaRPr lang="es-CO"/>
          </a:p>
        </p:txBody>
      </p:sp>
    </p:spTree>
    <p:extLst>
      <p:ext uri="{BB962C8B-B14F-4D97-AF65-F5344CB8AC3E}">
        <p14:creationId xmlns:p14="http://schemas.microsoft.com/office/powerpoint/2010/main" val="2426199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67916" y="4038864"/>
            <a:ext cx="5915025" cy="6738931"/>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67916" y="10841548"/>
            <a:ext cx="5915025" cy="3543845"/>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FAE5DF8-C0E2-4F54-BBCB-85C88B3C15E2}" type="datetimeFigureOut">
              <a:rPr lang="es-CO" smtClean="0"/>
              <a:t>26/05/2021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005F610-09C6-4A85-A948-AD59E306C28C}" type="slidenum">
              <a:rPr lang="es-CO" smtClean="0"/>
              <a:t>‹Nº›</a:t>
            </a:fld>
            <a:endParaRPr lang="es-CO"/>
          </a:p>
        </p:txBody>
      </p:sp>
    </p:spTree>
    <p:extLst>
      <p:ext uri="{BB962C8B-B14F-4D97-AF65-F5344CB8AC3E}">
        <p14:creationId xmlns:p14="http://schemas.microsoft.com/office/powerpoint/2010/main" val="2000142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471488" y="4312617"/>
            <a:ext cx="2914650" cy="1027902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471863" y="4312617"/>
            <a:ext cx="2914650" cy="1027902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FAE5DF8-C0E2-4F54-BBCB-85C88B3C15E2}" type="datetimeFigureOut">
              <a:rPr lang="es-CO" smtClean="0"/>
              <a:t>26/05/2021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005F610-09C6-4A85-A948-AD59E306C28C}" type="slidenum">
              <a:rPr lang="es-CO" smtClean="0"/>
              <a:t>‹Nº›</a:t>
            </a:fld>
            <a:endParaRPr lang="es-CO"/>
          </a:p>
        </p:txBody>
      </p:sp>
    </p:spTree>
    <p:extLst>
      <p:ext uri="{BB962C8B-B14F-4D97-AF65-F5344CB8AC3E}">
        <p14:creationId xmlns:p14="http://schemas.microsoft.com/office/powerpoint/2010/main" val="1652020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72381" y="862527"/>
            <a:ext cx="5915025" cy="313133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2381" y="3971359"/>
            <a:ext cx="2901255" cy="194630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472381" y="5917660"/>
            <a:ext cx="2901255" cy="87039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471863" y="3971359"/>
            <a:ext cx="2915543" cy="194630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3471863" y="5917660"/>
            <a:ext cx="2915543" cy="87039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FAE5DF8-C0E2-4F54-BBCB-85C88B3C15E2}" type="datetimeFigureOut">
              <a:rPr lang="es-CO" smtClean="0"/>
              <a:t>26/05/2021</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8005F610-09C6-4A85-A948-AD59E306C28C}" type="slidenum">
              <a:rPr lang="es-CO" smtClean="0"/>
              <a:t>‹Nº›</a:t>
            </a:fld>
            <a:endParaRPr lang="es-CO"/>
          </a:p>
        </p:txBody>
      </p:sp>
    </p:spTree>
    <p:extLst>
      <p:ext uri="{BB962C8B-B14F-4D97-AF65-F5344CB8AC3E}">
        <p14:creationId xmlns:p14="http://schemas.microsoft.com/office/powerpoint/2010/main" val="2932976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FAE5DF8-C0E2-4F54-BBCB-85C88B3C15E2}" type="datetimeFigureOut">
              <a:rPr lang="es-CO" smtClean="0"/>
              <a:t>26/05/2021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8005F610-09C6-4A85-A948-AD59E306C28C}" type="slidenum">
              <a:rPr lang="es-CO" smtClean="0"/>
              <a:t>‹Nº›</a:t>
            </a:fld>
            <a:endParaRPr lang="es-CO"/>
          </a:p>
        </p:txBody>
      </p:sp>
    </p:spTree>
    <p:extLst>
      <p:ext uri="{BB962C8B-B14F-4D97-AF65-F5344CB8AC3E}">
        <p14:creationId xmlns:p14="http://schemas.microsoft.com/office/powerpoint/2010/main" val="2896916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AE5DF8-C0E2-4F54-BBCB-85C88B3C15E2}" type="datetimeFigureOut">
              <a:rPr lang="es-CO" smtClean="0"/>
              <a:t>26/05/2021</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8005F610-09C6-4A85-A948-AD59E306C28C}" type="slidenum">
              <a:rPr lang="es-CO" smtClean="0"/>
              <a:t>‹Nº›</a:t>
            </a:fld>
            <a:endParaRPr lang="es-CO"/>
          </a:p>
        </p:txBody>
      </p:sp>
    </p:spTree>
    <p:extLst>
      <p:ext uri="{BB962C8B-B14F-4D97-AF65-F5344CB8AC3E}">
        <p14:creationId xmlns:p14="http://schemas.microsoft.com/office/powerpoint/2010/main" val="203350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1080029"/>
            <a:ext cx="2211884" cy="3780102"/>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2915543" y="2332567"/>
            <a:ext cx="3471863" cy="1151281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72381" y="4860131"/>
            <a:ext cx="2211884" cy="9003995"/>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FAE5DF8-C0E2-4F54-BBCB-85C88B3C15E2}" type="datetimeFigureOut">
              <a:rPr lang="es-CO" smtClean="0"/>
              <a:t>26/05/2021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005F610-09C6-4A85-A948-AD59E306C28C}" type="slidenum">
              <a:rPr lang="es-CO" smtClean="0"/>
              <a:t>‹Nº›</a:t>
            </a:fld>
            <a:endParaRPr lang="es-CO"/>
          </a:p>
        </p:txBody>
      </p:sp>
    </p:spTree>
    <p:extLst>
      <p:ext uri="{BB962C8B-B14F-4D97-AF65-F5344CB8AC3E}">
        <p14:creationId xmlns:p14="http://schemas.microsoft.com/office/powerpoint/2010/main" val="1789217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1080029"/>
            <a:ext cx="2211884" cy="3780102"/>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915543" y="2332567"/>
            <a:ext cx="3471863" cy="1151281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381" y="4860131"/>
            <a:ext cx="2211884" cy="9003995"/>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FAE5DF8-C0E2-4F54-BBCB-85C88B3C15E2}" type="datetimeFigureOut">
              <a:rPr lang="es-CO" smtClean="0"/>
              <a:t>26/05/2021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005F610-09C6-4A85-A948-AD59E306C28C}" type="slidenum">
              <a:rPr lang="es-CO" smtClean="0"/>
              <a:t>‹Nº›</a:t>
            </a:fld>
            <a:endParaRPr lang="es-CO"/>
          </a:p>
        </p:txBody>
      </p:sp>
    </p:spTree>
    <p:extLst>
      <p:ext uri="{BB962C8B-B14F-4D97-AF65-F5344CB8AC3E}">
        <p14:creationId xmlns:p14="http://schemas.microsoft.com/office/powerpoint/2010/main" val="738251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862527"/>
            <a:ext cx="5915025" cy="313133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1488" y="4312617"/>
            <a:ext cx="5915025" cy="10279029"/>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471488" y="15015410"/>
            <a:ext cx="1543050" cy="862523"/>
          </a:xfrm>
          <a:prstGeom prst="rect">
            <a:avLst/>
          </a:prstGeom>
        </p:spPr>
        <p:txBody>
          <a:bodyPr vert="horz" lIns="91440" tIns="45720" rIns="91440" bIns="45720" rtlCol="0" anchor="ctr"/>
          <a:lstStyle>
            <a:lvl1pPr algn="l">
              <a:defRPr sz="900">
                <a:solidFill>
                  <a:schemeClr val="tx1">
                    <a:tint val="75000"/>
                  </a:schemeClr>
                </a:solidFill>
              </a:defRPr>
            </a:lvl1pPr>
          </a:lstStyle>
          <a:p>
            <a:fld id="{6FAE5DF8-C0E2-4F54-BBCB-85C88B3C15E2}" type="datetimeFigureOut">
              <a:rPr lang="es-CO" smtClean="0"/>
              <a:t>26/05/2021</a:t>
            </a:fld>
            <a:endParaRPr lang="es-CO"/>
          </a:p>
        </p:txBody>
      </p:sp>
      <p:sp>
        <p:nvSpPr>
          <p:cNvPr id="5" name="Footer Placeholder 4"/>
          <p:cNvSpPr>
            <a:spLocks noGrp="1"/>
          </p:cNvSpPr>
          <p:nvPr>
            <p:ph type="ftr" sz="quarter" idx="3"/>
          </p:nvPr>
        </p:nvSpPr>
        <p:spPr>
          <a:xfrm>
            <a:off x="2271713" y="15015410"/>
            <a:ext cx="2314575" cy="86252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4843463" y="15015410"/>
            <a:ext cx="1543050" cy="862523"/>
          </a:xfrm>
          <a:prstGeom prst="rect">
            <a:avLst/>
          </a:prstGeom>
        </p:spPr>
        <p:txBody>
          <a:bodyPr vert="horz" lIns="91440" tIns="45720" rIns="91440" bIns="45720" rtlCol="0" anchor="ctr"/>
          <a:lstStyle>
            <a:lvl1pPr algn="r">
              <a:defRPr sz="900">
                <a:solidFill>
                  <a:schemeClr val="tx1">
                    <a:tint val="75000"/>
                  </a:schemeClr>
                </a:solidFill>
              </a:defRPr>
            </a:lvl1pPr>
          </a:lstStyle>
          <a:p>
            <a:fld id="{8005F610-09C6-4A85-A948-AD59E306C28C}" type="slidenum">
              <a:rPr lang="es-CO" smtClean="0"/>
              <a:t>‹Nº›</a:t>
            </a:fld>
            <a:endParaRPr lang="es-CO"/>
          </a:p>
        </p:txBody>
      </p:sp>
    </p:spTree>
    <p:extLst>
      <p:ext uri="{BB962C8B-B14F-4D97-AF65-F5344CB8AC3E}">
        <p14:creationId xmlns:p14="http://schemas.microsoft.com/office/powerpoint/2010/main" val="8761162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BF49"/>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09C8E68F-0E55-425E-9474-46943ADB0A02}"/>
              </a:ext>
            </a:extLst>
          </p:cNvPr>
          <p:cNvSpPr/>
          <p:nvPr/>
        </p:nvSpPr>
        <p:spPr>
          <a:xfrm>
            <a:off x="268941" y="244894"/>
            <a:ext cx="6320119" cy="954742"/>
          </a:xfrm>
          <a:prstGeom prst="rect">
            <a:avLst/>
          </a:prstGeom>
          <a:solidFill>
            <a:srgbClr val="F77F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b="1" dirty="0">
              <a:solidFill>
                <a:schemeClr val="bg1"/>
              </a:solidFill>
              <a:latin typeface="Alien League" pitchFamily="2" charset="0"/>
            </a:endParaRPr>
          </a:p>
        </p:txBody>
      </p:sp>
      <p:sp>
        <p:nvSpPr>
          <p:cNvPr id="5" name="Rectángulo 4">
            <a:extLst>
              <a:ext uri="{FF2B5EF4-FFF2-40B4-BE49-F238E27FC236}">
                <a16:creationId xmlns:a16="http://schemas.microsoft.com/office/drawing/2014/main" id="{9A78F30A-22E6-4318-AF3D-CABD210626CD}"/>
              </a:ext>
            </a:extLst>
          </p:cNvPr>
          <p:cNvSpPr/>
          <p:nvPr/>
        </p:nvSpPr>
        <p:spPr>
          <a:xfrm>
            <a:off x="0" y="1518974"/>
            <a:ext cx="6858000" cy="3466769"/>
          </a:xfrm>
          <a:prstGeom prst="rect">
            <a:avLst/>
          </a:prstGeom>
          <a:solidFill>
            <a:srgbClr val="F77F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9" name="Rectángulo 8">
            <a:extLst>
              <a:ext uri="{FF2B5EF4-FFF2-40B4-BE49-F238E27FC236}">
                <a16:creationId xmlns:a16="http://schemas.microsoft.com/office/drawing/2014/main" id="{2EAFC3F7-AA5D-4EDE-8F3D-6ECA7A05462B}"/>
              </a:ext>
            </a:extLst>
          </p:cNvPr>
          <p:cNvSpPr/>
          <p:nvPr/>
        </p:nvSpPr>
        <p:spPr>
          <a:xfrm>
            <a:off x="0" y="5202311"/>
            <a:ext cx="6858000" cy="3466769"/>
          </a:xfrm>
          <a:prstGeom prst="rect">
            <a:avLst/>
          </a:prstGeom>
          <a:solidFill>
            <a:srgbClr val="D628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a:extLst>
              <a:ext uri="{FF2B5EF4-FFF2-40B4-BE49-F238E27FC236}">
                <a16:creationId xmlns:a16="http://schemas.microsoft.com/office/drawing/2014/main" id="{A5E1D66F-668C-4B71-AB72-AE961CF9FF6A}"/>
              </a:ext>
            </a:extLst>
          </p:cNvPr>
          <p:cNvSpPr/>
          <p:nvPr/>
        </p:nvSpPr>
        <p:spPr>
          <a:xfrm>
            <a:off x="0" y="8885648"/>
            <a:ext cx="6858000" cy="3466769"/>
          </a:xfrm>
          <a:prstGeom prst="rect">
            <a:avLst/>
          </a:prstGeom>
          <a:solidFill>
            <a:srgbClr val="6B2C39"/>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a:extLst>
              <a:ext uri="{FF2B5EF4-FFF2-40B4-BE49-F238E27FC236}">
                <a16:creationId xmlns:a16="http://schemas.microsoft.com/office/drawing/2014/main" id="{5A490AFC-20F4-44FA-8592-3C5D4AF2D7FB}"/>
              </a:ext>
            </a:extLst>
          </p:cNvPr>
          <p:cNvSpPr/>
          <p:nvPr/>
        </p:nvSpPr>
        <p:spPr>
          <a:xfrm>
            <a:off x="0" y="12568985"/>
            <a:ext cx="6858000" cy="3466769"/>
          </a:xfrm>
          <a:prstGeom prst="rect">
            <a:avLst/>
          </a:prstGeom>
          <a:solidFill>
            <a:srgbClr val="003049"/>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CuadroTexto 11">
            <a:extLst>
              <a:ext uri="{FF2B5EF4-FFF2-40B4-BE49-F238E27FC236}">
                <a16:creationId xmlns:a16="http://schemas.microsoft.com/office/drawing/2014/main" id="{D39FC375-2020-4658-AD08-4505D708BD0B}"/>
              </a:ext>
            </a:extLst>
          </p:cNvPr>
          <p:cNvSpPr txBox="1"/>
          <p:nvPr/>
        </p:nvSpPr>
        <p:spPr>
          <a:xfrm>
            <a:off x="268940" y="250518"/>
            <a:ext cx="6320119" cy="1015663"/>
          </a:xfrm>
          <a:prstGeom prst="rect">
            <a:avLst/>
          </a:prstGeom>
          <a:noFill/>
        </p:spPr>
        <p:txBody>
          <a:bodyPr wrap="square" rtlCol="0">
            <a:spAutoFit/>
          </a:bodyPr>
          <a:lstStyle/>
          <a:p>
            <a:pPr algn="ctr"/>
            <a:r>
              <a:rPr lang="es-CO" sz="5800" b="1" dirty="0">
                <a:solidFill>
                  <a:schemeClr val="bg1"/>
                </a:solidFill>
                <a:latin typeface="Alien League" pitchFamily="2" charset="0"/>
              </a:rPr>
              <a:t>MANUAL DE </a:t>
            </a:r>
            <a:r>
              <a:rPr lang="es-CO" sz="5800" b="1" dirty="0" err="1">
                <a:solidFill>
                  <a:schemeClr val="bg1"/>
                </a:solidFill>
                <a:latin typeface="Alien League" pitchFamily="2" charset="0"/>
              </a:rPr>
              <a:t>USUARiO</a:t>
            </a:r>
            <a:endParaRPr lang="es-CO" sz="5800" dirty="0"/>
          </a:p>
        </p:txBody>
      </p:sp>
      <p:sp>
        <p:nvSpPr>
          <p:cNvPr id="13" name="CuadroTexto 12">
            <a:extLst>
              <a:ext uri="{FF2B5EF4-FFF2-40B4-BE49-F238E27FC236}">
                <a16:creationId xmlns:a16="http://schemas.microsoft.com/office/drawing/2014/main" id="{34BB8441-EA0D-4AF4-B5A6-DF50DDD2FBF1}"/>
              </a:ext>
            </a:extLst>
          </p:cNvPr>
          <p:cNvSpPr txBox="1"/>
          <p:nvPr/>
        </p:nvSpPr>
        <p:spPr>
          <a:xfrm>
            <a:off x="1087653" y="1572670"/>
            <a:ext cx="4682692" cy="584775"/>
          </a:xfrm>
          <a:prstGeom prst="rect">
            <a:avLst/>
          </a:prstGeom>
          <a:noFill/>
        </p:spPr>
        <p:txBody>
          <a:bodyPr wrap="none" rtlCol="0">
            <a:spAutoFit/>
          </a:bodyPr>
          <a:lstStyle/>
          <a:p>
            <a:r>
              <a:rPr lang="es-CO" sz="3200" b="1" dirty="0">
                <a:solidFill>
                  <a:schemeClr val="bg1"/>
                </a:solidFill>
                <a:latin typeface="Alien League" pitchFamily="2" charset="0"/>
              </a:rPr>
              <a:t>Acerca de - inicialización</a:t>
            </a:r>
            <a:endParaRPr lang="es-CO" sz="3200" dirty="0"/>
          </a:p>
        </p:txBody>
      </p:sp>
      <p:sp>
        <p:nvSpPr>
          <p:cNvPr id="14" name="CuadroTexto 13">
            <a:extLst>
              <a:ext uri="{FF2B5EF4-FFF2-40B4-BE49-F238E27FC236}">
                <a16:creationId xmlns:a16="http://schemas.microsoft.com/office/drawing/2014/main" id="{474C29D4-7D14-4C14-ABE7-2C05627173A2}"/>
              </a:ext>
            </a:extLst>
          </p:cNvPr>
          <p:cNvSpPr txBox="1"/>
          <p:nvPr/>
        </p:nvSpPr>
        <p:spPr>
          <a:xfrm>
            <a:off x="2795654" y="5261073"/>
            <a:ext cx="1266693" cy="584775"/>
          </a:xfrm>
          <a:prstGeom prst="rect">
            <a:avLst/>
          </a:prstGeom>
          <a:noFill/>
        </p:spPr>
        <p:txBody>
          <a:bodyPr wrap="none" rtlCol="0">
            <a:spAutoFit/>
          </a:bodyPr>
          <a:lstStyle/>
          <a:p>
            <a:r>
              <a:rPr lang="es-CO" sz="3200" b="1" dirty="0">
                <a:solidFill>
                  <a:schemeClr val="bg1"/>
                </a:solidFill>
                <a:latin typeface="Alien League" pitchFamily="2" charset="0"/>
              </a:rPr>
              <a:t>raíces</a:t>
            </a:r>
            <a:endParaRPr lang="es-CO" sz="3200" dirty="0"/>
          </a:p>
        </p:txBody>
      </p:sp>
      <p:sp>
        <p:nvSpPr>
          <p:cNvPr id="15" name="CuadroTexto 14">
            <a:extLst>
              <a:ext uri="{FF2B5EF4-FFF2-40B4-BE49-F238E27FC236}">
                <a16:creationId xmlns:a16="http://schemas.microsoft.com/office/drawing/2014/main" id="{62DFA539-1A76-480E-9B9E-7E06B36D7F98}"/>
              </a:ext>
            </a:extLst>
          </p:cNvPr>
          <p:cNvSpPr txBox="1"/>
          <p:nvPr/>
        </p:nvSpPr>
        <p:spPr>
          <a:xfrm>
            <a:off x="1307266" y="8943850"/>
            <a:ext cx="4243469" cy="584775"/>
          </a:xfrm>
          <a:prstGeom prst="rect">
            <a:avLst/>
          </a:prstGeom>
          <a:noFill/>
        </p:spPr>
        <p:txBody>
          <a:bodyPr wrap="none" rtlCol="0">
            <a:spAutoFit/>
          </a:bodyPr>
          <a:lstStyle/>
          <a:p>
            <a:r>
              <a:rPr lang="es-CO" sz="3200" b="1" dirty="0">
                <a:solidFill>
                  <a:schemeClr val="bg1"/>
                </a:solidFill>
                <a:latin typeface="Alien League" pitchFamily="2" charset="0"/>
              </a:rPr>
              <a:t>Sistemas de ecuaciones</a:t>
            </a:r>
            <a:endParaRPr lang="es-CO" sz="3200" dirty="0"/>
          </a:p>
        </p:txBody>
      </p:sp>
      <p:sp>
        <p:nvSpPr>
          <p:cNvPr id="16" name="CuadroTexto 15">
            <a:extLst>
              <a:ext uri="{FF2B5EF4-FFF2-40B4-BE49-F238E27FC236}">
                <a16:creationId xmlns:a16="http://schemas.microsoft.com/office/drawing/2014/main" id="{A61CE479-2262-4C2D-9979-002AE3DBFD5E}"/>
              </a:ext>
            </a:extLst>
          </p:cNvPr>
          <p:cNvSpPr txBox="1"/>
          <p:nvPr/>
        </p:nvSpPr>
        <p:spPr>
          <a:xfrm>
            <a:off x="2176093" y="12625148"/>
            <a:ext cx="2505814" cy="584775"/>
          </a:xfrm>
          <a:prstGeom prst="rect">
            <a:avLst/>
          </a:prstGeom>
          <a:noFill/>
        </p:spPr>
        <p:txBody>
          <a:bodyPr wrap="none" rtlCol="0">
            <a:spAutoFit/>
          </a:bodyPr>
          <a:lstStyle/>
          <a:p>
            <a:r>
              <a:rPr lang="es-CO" sz="3200" b="1" dirty="0">
                <a:solidFill>
                  <a:schemeClr val="bg1"/>
                </a:solidFill>
                <a:latin typeface="Alien League" pitchFamily="2" charset="0"/>
              </a:rPr>
              <a:t>interpolación</a:t>
            </a:r>
            <a:endParaRPr lang="es-CO" sz="3200" dirty="0"/>
          </a:p>
        </p:txBody>
      </p:sp>
      <p:sp>
        <p:nvSpPr>
          <p:cNvPr id="24" name="CuadroTexto 23">
            <a:extLst>
              <a:ext uri="{FF2B5EF4-FFF2-40B4-BE49-F238E27FC236}">
                <a16:creationId xmlns:a16="http://schemas.microsoft.com/office/drawing/2014/main" id="{E8498F1C-4569-49F7-9292-5DB9F9F8A803}"/>
              </a:ext>
            </a:extLst>
          </p:cNvPr>
          <p:cNvSpPr txBox="1"/>
          <p:nvPr/>
        </p:nvSpPr>
        <p:spPr>
          <a:xfrm>
            <a:off x="114299" y="2138395"/>
            <a:ext cx="6629400" cy="2708434"/>
          </a:xfrm>
          <a:prstGeom prst="rect">
            <a:avLst/>
          </a:prstGeom>
          <a:noFill/>
        </p:spPr>
        <p:txBody>
          <a:bodyPr wrap="square" rtlCol="0">
            <a:spAutoFit/>
          </a:bodyPr>
          <a:lstStyle/>
          <a:p>
            <a:pPr algn="just"/>
            <a:r>
              <a:rPr lang="es-CO" sz="1700" dirty="0">
                <a:solidFill>
                  <a:schemeClr val="bg1"/>
                </a:solidFill>
                <a:latin typeface="Corbel Light" panose="020B0303020204020204" pitchFamily="34" charset="0"/>
                <a:cs typeface="Biome Light" panose="020B0502040204020203" pitchFamily="34" charset="0"/>
              </a:rPr>
              <a:t>Este repositorio contiene un programa ejecutable en el cuál se pueden resolver diferentes tipos de problemas haciendo uso de los métodos vistos en la clase de análisis numérico. Para hacer uso del programa descargue todos los archivos del repositorio y ejecute en MATLAB el archivo titulado </a:t>
            </a:r>
            <a:r>
              <a:rPr lang="es-CO" sz="1700" dirty="0" err="1">
                <a:solidFill>
                  <a:schemeClr val="bg1"/>
                </a:solidFill>
                <a:latin typeface="Corbel Light" panose="020B0303020204020204" pitchFamily="34" charset="0"/>
                <a:cs typeface="Biome Light" panose="020B0502040204020203" pitchFamily="34" charset="0"/>
              </a:rPr>
              <a:t>GUIMetodos.m</a:t>
            </a:r>
            <a:r>
              <a:rPr lang="es-CO" sz="1700" dirty="0">
                <a:solidFill>
                  <a:schemeClr val="bg1"/>
                </a:solidFill>
                <a:latin typeface="Corbel Light" panose="020B0303020204020204" pitchFamily="34" charset="0"/>
                <a:cs typeface="Biome Light" panose="020B0502040204020203" pitchFamily="34" charset="0"/>
              </a:rPr>
              <a:t>.</a:t>
            </a:r>
          </a:p>
          <a:p>
            <a:pPr algn="just"/>
            <a:endParaRPr lang="es-CO" sz="1700" dirty="0">
              <a:solidFill>
                <a:schemeClr val="bg1"/>
              </a:solidFill>
              <a:latin typeface="Corbel Light" panose="020B0303020204020204" pitchFamily="34" charset="0"/>
              <a:cs typeface="Biome Light" panose="020B0502040204020203" pitchFamily="34" charset="0"/>
            </a:endParaRPr>
          </a:p>
          <a:p>
            <a:pPr algn="just"/>
            <a:r>
              <a:rPr lang="es-CO" sz="1700" dirty="0">
                <a:solidFill>
                  <a:schemeClr val="bg1"/>
                </a:solidFill>
                <a:latin typeface="Corbel Light" panose="020B0303020204020204" pitchFamily="34" charset="0"/>
                <a:cs typeface="Biome Light" panose="020B0502040204020203" pitchFamily="34" charset="0"/>
              </a:rPr>
              <a:t>Una nueva ventana se abrirá. En la parte superior de la misma se encuentran tres pestañas: raíces, sistemas de ecuaciones e interpolación; cada una contiene los diferentes métodos estudiados correspondientes a su tema.</a:t>
            </a:r>
          </a:p>
        </p:txBody>
      </p:sp>
      <p:sp>
        <p:nvSpPr>
          <p:cNvPr id="25" name="CuadroTexto 24">
            <a:extLst>
              <a:ext uri="{FF2B5EF4-FFF2-40B4-BE49-F238E27FC236}">
                <a16:creationId xmlns:a16="http://schemas.microsoft.com/office/drawing/2014/main" id="{E547843B-9EEB-46B3-9DB6-A55116D81B63}"/>
              </a:ext>
            </a:extLst>
          </p:cNvPr>
          <p:cNvSpPr txBox="1"/>
          <p:nvPr/>
        </p:nvSpPr>
        <p:spPr>
          <a:xfrm>
            <a:off x="114299" y="5872195"/>
            <a:ext cx="6629400" cy="2554545"/>
          </a:xfrm>
          <a:prstGeom prst="rect">
            <a:avLst/>
          </a:prstGeom>
          <a:noFill/>
        </p:spPr>
        <p:txBody>
          <a:bodyPr wrap="square" rtlCol="0">
            <a:spAutoFit/>
          </a:bodyPr>
          <a:lstStyle/>
          <a:p>
            <a:pPr algn="just"/>
            <a:r>
              <a:rPr lang="es-CO" sz="1600" dirty="0">
                <a:solidFill>
                  <a:schemeClr val="bg1"/>
                </a:solidFill>
                <a:latin typeface="Corbel Light" panose="020B0303020204020204" pitchFamily="34" charset="0"/>
                <a:cs typeface="Biome Light" panose="020B0502040204020203" pitchFamily="34" charset="0"/>
              </a:rPr>
              <a:t>Esta pestaña cuenta con 7 métodos: búsqueda incremental, bisección, regla falsa, punto fijo, Newton, secantes y raíces múltiples. Elija uno de ellos en el menú de opciones que se desplegará al presionar la casilla “método”.</a:t>
            </a:r>
          </a:p>
          <a:p>
            <a:pPr algn="just"/>
            <a:endParaRPr lang="es-CO" sz="1600" dirty="0">
              <a:solidFill>
                <a:schemeClr val="bg1"/>
              </a:solidFill>
              <a:latin typeface="Corbel Light" panose="020B0303020204020204" pitchFamily="34" charset="0"/>
              <a:cs typeface="Biome Light" panose="020B0502040204020203" pitchFamily="34" charset="0"/>
            </a:endParaRPr>
          </a:p>
          <a:p>
            <a:pPr algn="just"/>
            <a:r>
              <a:rPr lang="es-CO" sz="1600" dirty="0">
                <a:solidFill>
                  <a:schemeClr val="bg1"/>
                </a:solidFill>
                <a:latin typeface="Corbel Light" panose="020B0303020204020204" pitchFamily="34" charset="0"/>
                <a:cs typeface="Biome Light" panose="020B0502040204020203" pitchFamily="34" charset="0"/>
              </a:rPr>
              <a:t>Llene los campos función f(x), x0 e iteraciones </a:t>
            </a:r>
            <a:r>
              <a:rPr lang="es-CO" sz="1600" dirty="0" err="1">
                <a:solidFill>
                  <a:schemeClr val="bg1"/>
                </a:solidFill>
                <a:latin typeface="Corbel Light" panose="020B0303020204020204" pitchFamily="34" charset="0"/>
                <a:cs typeface="Biome Light" panose="020B0502040204020203" pitchFamily="34" charset="0"/>
              </a:rPr>
              <a:t>max</a:t>
            </a:r>
            <a:r>
              <a:rPr lang="es-CO" sz="1600" dirty="0">
                <a:solidFill>
                  <a:schemeClr val="bg1"/>
                </a:solidFill>
                <a:latin typeface="Corbel Light" panose="020B0303020204020204" pitchFamily="34" charset="0"/>
                <a:cs typeface="Biome Light" panose="020B0502040204020203" pitchFamily="34" charset="0"/>
              </a:rPr>
              <a:t> (y, de ser necesario, función g(x), tamaño de paso, error esperado y x1). Una vez se encuentren todos los campos completos presione “Encontrar Raíz”. En la parte inferior podrá visualizar el intervalo en el cuál se encontró una raíz, el error de la misma, el número de iteraciones realizadas y una condición de parada (la cuál puede indicar posibles errores).</a:t>
            </a:r>
          </a:p>
        </p:txBody>
      </p:sp>
      <p:sp>
        <p:nvSpPr>
          <p:cNvPr id="26" name="CuadroTexto 25">
            <a:extLst>
              <a:ext uri="{FF2B5EF4-FFF2-40B4-BE49-F238E27FC236}">
                <a16:creationId xmlns:a16="http://schemas.microsoft.com/office/drawing/2014/main" id="{BF963A4F-4B03-49F4-AE8B-813540A7F733}"/>
              </a:ext>
            </a:extLst>
          </p:cNvPr>
          <p:cNvSpPr txBox="1"/>
          <p:nvPr/>
        </p:nvSpPr>
        <p:spPr>
          <a:xfrm>
            <a:off x="114299" y="13237511"/>
            <a:ext cx="6629400" cy="2554545"/>
          </a:xfrm>
          <a:prstGeom prst="rect">
            <a:avLst/>
          </a:prstGeom>
          <a:noFill/>
        </p:spPr>
        <p:txBody>
          <a:bodyPr wrap="square" rtlCol="0">
            <a:spAutoFit/>
          </a:bodyPr>
          <a:lstStyle/>
          <a:p>
            <a:pPr algn="just"/>
            <a:r>
              <a:rPr lang="es-CO" sz="1600" dirty="0">
                <a:solidFill>
                  <a:schemeClr val="bg1"/>
                </a:solidFill>
                <a:latin typeface="Corbel Light" panose="020B0303020204020204" pitchFamily="34" charset="0"/>
                <a:cs typeface="Biome Light" panose="020B0502040204020203" pitchFamily="34" charset="0"/>
              </a:rPr>
              <a:t>Esta pestaña cuenta con 2 métodos: </a:t>
            </a:r>
            <a:r>
              <a:rPr lang="es-CO" sz="1600" dirty="0" err="1">
                <a:solidFill>
                  <a:schemeClr val="bg1"/>
                </a:solidFill>
                <a:latin typeface="Corbel Light" panose="020B0303020204020204" pitchFamily="34" charset="0"/>
                <a:cs typeface="Biome Light" panose="020B0502040204020203" pitchFamily="34" charset="0"/>
              </a:rPr>
              <a:t>splines</a:t>
            </a:r>
            <a:r>
              <a:rPr lang="es-CO" sz="1600" dirty="0">
                <a:solidFill>
                  <a:schemeClr val="bg1"/>
                </a:solidFill>
                <a:latin typeface="Corbel Light" panose="020B0303020204020204" pitchFamily="34" charset="0"/>
                <a:cs typeface="Biome Light" panose="020B0502040204020203" pitchFamily="34" charset="0"/>
              </a:rPr>
              <a:t> y </a:t>
            </a:r>
            <a:r>
              <a:rPr lang="es-CO" sz="1600" dirty="0" err="1">
                <a:solidFill>
                  <a:schemeClr val="bg1"/>
                </a:solidFill>
                <a:latin typeface="Corbel Light" panose="020B0303020204020204" pitchFamily="34" charset="0"/>
                <a:cs typeface="Biome Light" panose="020B0502040204020203" pitchFamily="34" charset="0"/>
              </a:rPr>
              <a:t>vandermonde</a:t>
            </a:r>
            <a:r>
              <a:rPr lang="es-CO" sz="1600" dirty="0">
                <a:solidFill>
                  <a:schemeClr val="bg1"/>
                </a:solidFill>
                <a:latin typeface="Corbel Light" panose="020B0303020204020204" pitchFamily="34" charset="0"/>
                <a:cs typeface="Biome Light" panose="020B0502040204020203" pitchFamily="34" charset="0"/>
              </a:rPr>
              <a:t>. Elija uno de ellos en el menú de opciones que se desplegará al presionar la casilla “método”.</a:t>
            </a:r>
          </a:p>
          <a:p>
            <a:pPr algn="just"/>
            <a:endParaRPr lang="es-CO" sz="1600" dirty="0">
              <a:solidFill>
                <a:schemeClr val="bg1"/>
              </a:solidFill>
              <a:latin typeface="Corbel Light" panose="020B0303020204020204" pitchFamily="34" charset="0"/>
              <a:cs typeface="Biome Light" panose="020B0502040204020203" pitchFamily="34" charset="0"/>
            </a:endParaRPr>
          </a:p>
          <a:p>
            <a:pPr algn="just"/>
            <a:r>
              <a:rPr lang="es-CO" sz="1600" dirty="0">
                <a:solidFill>
                  <a:schemeClr val="bg1"/>
                </a:solidFill>
                <a:latin typeface="Corbel Light" panose="020B0303020204020204" pitchFamily="34" charset="0"/>
                <a:cs typeface="Biome Light" panose="020B0502040204020203" pitchFamily="34" charset="0"/>
              </a:rPr>
              <a:t>Comience llenando la información con el campo “</a:t>
            </a:r>
            <a:r>
              <a:rPr lang="es-CO" sz="1600" dirty="0" err="1">
                <a:solidFill>
                  <a:schemeClr val="bg1"/>
                </a:solidFill>
                <a:latin typeface="Corbel Light" panose="020B0303020204020204" pitchFamily="34" charset="0"/>
                <a:cs typeface="Biome Light" panose="020B0502040204020203" pitchFamily="34" charset="0"/>
              </a:rPr>
              <a:t>N°</a:t>
            </a:r>
            <a:r>
              <a:rPr lang="es-CO" sz="1600" dirty="0">
                <a:solidFill>
                  <a:schemeClr val="bg1"/>
                </a:solidFill>
                <a:latin typeface="Corbel Light" panose="020B0303020204020204" pitchFamily="34" charset="0"/>
                <a:cs typeface="Biome Light" panose="020B0502040204020203" pitchFamily="34" charset="0"/>
              </a:rPr>
              <a:t> de puntos”. Posteriormente complete la tabla “Puntos (</a:t>
            </a:r>
            <a:r>
              <a:rPr lang="es-CO" sz="1600" dirty="0" err="1">
                <a:solidFill>
                  <a:schemeClr val="bg1"/>
                </a:solidFill>
                <a:latin typeface="Corbel Light" panose="020B0303020204020204" pitchFamily="34" charset="0"/>
                <a:cs typeface="Biome Light" panose="020B0502040204020203" pitchFamily="34" charset="0"/>
              </a:rPr>
              <a:t>x,y</a:t>
            </a:r>
            <a:r>
              <a:rPr lang="es-CO" sz="1600" dirty="0">
                <a:solidFill>
                  <a:schemeClr val="bg1"/>
                </a:solidFill>
                <a:latin typeface="Corbel Light" panose="020B0303020204020204" pitchFamily="34" charset="0"/>
                <a:cs typeface="Biome Light" panose="020B0502040204020203" pitchFamily="34" charset="0"/>
              </a:rPr>
              <a:t>)”, donde la primera columna es el valor en x y la segunda el valor en y de cada punto. Finalmente en “punto de interés” escriba el valor a interpolar. El método retornará la(s) funciones generada(s) en el proceso de interpolación junto a una gráfica de la misma. Adicionalmente, si se elige la opción de compara ambos métodos recibirá la gráfica del método de interpolación que no elegido.</a:t>
            </a:r>
          </a:p>
        </p:txBody>
      </p:sp>
    </p:spTree>
    <p:extLst>
      <p:ext uri="{BB962C8B-B14F-4D97-AF65-F5344CB8AC3E}">
        <p14:creationId xmlns:p14="http://schemas.microsoft.com/office/powerpoint/2010/main" val="4130910771"/>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123</TotalTime>
  <Words>365</Words>
  <Application>Microsoft Office PowerPoint</Application>
  <PresentationFormat>Personalizado</PresentationFormat>
  <Paragraphs>14</Paragraphs>
  <Slides>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vt:i4>
      </vt:variant>
    </vt:vector>
  </HeadingPairs>
  <TitlesOfParts>
    <vt:vector size="7" baseType="lpstr">
      <vt:lpstr>Alien League</vt:lpstr>
      <vt:lpstr>Arial</vt:lpstr>
      <vt:lpstr>Calibri</vt:lpstr>
      <vt:lpstr>Calibri Light</vt:lpstr>
      <vt:lpstr>Corbel Light</vt:lpstr>
      <vt:lpstr>Tema de Office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Paulina Pérez Garcés</dc:creator>
  <cp:lastModifiedBy>Paulina Pérez Garcés</cp:lastModifiedBy>
  <cp:revision>8</cp:revision>
  <dcterms:created xsi:type="dcterms:W3CDTF">2021-05-26T16:12:42Z</dcterms:created>
  <dcterms:modified xsi:type="dcterms:W3CDTF">2021-05-26T18:16:22Z</dcterms:modified>
</cp:coreProperties>
</file>