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74" r:id="rId3"/>
    <p:sldId id="267" r:id="rId4"/>
    <p:sldId id="268" r:id="rId5"/>
    <p:sldId id="269" r:id="rId6"/>
    <p:sldId id="272" r:id="rId7"/>
    <p:sldId id="311" r:id="rId8"/>
    <p:sldId id="257" r:id="rId9"/>
    <p:sldId id="258" r:id="rId10"/>
    <p:sldId id="259" r:id="rId11"/>
    <p:sldId id="263" r:id="rId12"/>
    <p:sldId id="262" r:id="rId13"/>
    <p:sldId id="260" r:id="rId14"/>
    <p:sldId id="261" r:id="rId15"/>
    <p:sldId id="308" r:id="rId16"/>
    <p:sldId id="312" r:id="rId17"/>
    <p:sldId id="301" r:id="rId18"/>
    <p:sldId id="302" r:id="rId19"/>
    <p:sldId id="277" r:id="rId20"/>
    <p:sldId id="299" r:id="rId21"/>
    <p:sldId id="278" r:id="rId22"/>
    <p:sldId id="313" r:id="rId23"/>
    <p:sldId id="318" r:id="rId24"/>
    <p:sldId id="319" r:id="rId25"/>
    <p:sldId id="280" r:id="rId26"/>
    <p:sldId id="320" r:id="rId27"/>
    <p:sldId id="281" r:id="rId28"/>
    <p:sldId id="314" r:id="rId29"/>
    <p:sldId id="303" r:id="rId30"/>
    <p:sldId id="304" r:id="rId31"/>
    <p:sldId id="305" r:id="rId32"/>
    <p:sldId id="306" r:id="rId33"/>
    <p:sldId id="284" r:id="rId34"/>
    <p:sldId id="293" r:id="rId35"/>
    <p:sldId id="294" r:id="rId36"/>
    <p:sldId id="295" r:id="rId37"/>
    <p:sldId id="296" r:id="rId38"/>
    <p:sldId id="315" r:id="rId39"/>
    <p:sldId id="316" r:id="rId40"/>
    <p:sldId id="317" r:id="rId41"/>
    <p:sldId id="27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58C56F-B49C-4B82-9289-FB97A757F2E4}">
          <p14:sldIdLst>
            <p14:sldId id="256"/>
            <p14:sldId id="274"/>
            <p14:sldId id="267"/>
            <p14:sldId id="268"/>
            <p14:sldId id="269"/>
            <p14:sldId id="272"/>
            <p14:sldId id="311"/>
            <p14:sldId id="257"/>
            <p14:sldId id="258"/>
            <p14:sldId id="259"/>
            <p14:sldId id="263"/>
            <p14:sldId id="262"/>
            <p14:sldId id="260"/>
            <p14:sldId id="261"/>
            <p14:sldId id="308"/>
            <p14:sldId id="312"/>
            <p14:sldId id="301"/>
            <p14:sldId id="302"/>
            <p14:sldId id="277"/>
            <p14:sldId id="299"/>
            <p14:sldId id="278"/>
            <p14:sldId id="313"/>
            <p14:sldId id="318"/>
            <p14:sldId id="319"/>
            <p14:sldId id="280"/>
            <p14:sldId id="320"/>
            <p14:sldId id="281"/>
            <p14:sldId id="314"/>
            <p14:sldId id="303"/>
            <p14:sldId id="304"/>
            <p14:sldId id="305"/>
            <p14:sldId id="306"/>
            <p14:sldId id="284"/>
            <p14:sldId id="293"/>
            <p14:sldId id="294"/>
            <p14:sldId id="295"/>
            <p14:sldId id="296"/>
            <p14:sldId id="315"/>
            <p14:sldId id="316"/>
            <p14:sldId id="317"/>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65" autoAdjust="0"/>
    <p:restoredTop sz="94660"/>
  </p:normalViewPr>
  <p:slideViewPr>
    <p:cSldViewPr>
      <p:cViewPr varScale="1">
        <p:scale>
          <a:sx n="73" d="100"/>
          <a:sy n="73" d="100"/>
        </p:scale>
        <p:origin x="-168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190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F76D19-7099-434C-9072-1A41FA4D106E}" type="datetimeFigureOut">
              <a:rPr lang="en-US" smtClean="0"/>
              <a:t>5/18/2016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8AF1E-79DA-46EA-9080-5B8F537AB76E}" type="slidenum">
              <a:rPr lang="en-US" smtClean="0"/>
              <a:t>‹#›</a:t>
            </a:fld>
            <a:endParaRPr lang="en-US"/>
          </a:p>
        </p:txBody>
      </p:sp>
    </p:spTree>
    <p:extLst>
      <p:ext uri="{BB962C8B-B14F-4D97-AF65-F5344CB8AC3E}">
        <p14:creationId xmlns:p14="http://schemas.microsoft.com/office/powerpoint/2010/main" val="649193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49A375-5035-427E-BDED-E6F73C8A2001}"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B68F8-1BB8-4810-9B00-CF63A908E97B}" type="slidenum">
              <a:rPr lang="en-US" smtClean="0"/>
              <a:t>‹#›</a:t>
            </a:fld>
            <a:endParaRPr lang="en-US"/>
          </a:p>
        </p:txBody>
      </p:sp>
    </p:spTree>
    <p:extLst>
      <p:ext uri="{BB962C8B-B14F-4D97-AF65-F5344CB8AC3E}">
        <p14:creationId xmlns:p14="http://schemas.microsoft.com/office/powerpoint/2010/main" val="493282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9A375-5035-427E-BDED-E6F73C8A2001}"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B68F8-1BB8-4810-9B00-CF63A908E97B}" type="slidenum">
              <a:rPr lang="en-US" smtClean="0"/>
              <a:t>‹#›</a:t>
            </a:fld>
            <a:endParaRPr lang="en-US"/>
          </a:p>
        </p:txBody>
      </p:sp>
    </p:spTree>
    <p:extLst>
      <p:ext uri="{BB962C8B-B14F-4D97-AF65-F5344CB8AC3E}">
        <p14:creationId xmlns:p14="http://schemas.microsoft.com/office/powerpoint/2010/main" val="53261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9A375-5035-427E-BDED-E6F73C8A2001}"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B68F8-1BB8-4810-9B00-CF63A908E97B}" type="slidenum">
              <a:rPr lang="en-US" smtClean="0"/>
              <a:t>‹#›</a:t>
            </a:fld>
            <a:endParaRPr lang="en-US"/>
          </a:p>
        </p:txBody>
      </p:sp>
    </p:spTree>
    <p:extLst>
      <p:ext uri="{BB962C8B-B14F-4D97-AF65-F5344CB8AC3E}">
        <p14:creationId xmlns:p14="http://schemas.microsoft.com/office/powerpoint/2010/main" val="16083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49A375-5035-427E-BDED-E6F73C8A2001}"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B68F8-1BB8-4810-9B00-CF63A908E97B}" type="slidenum">
              <a:rPr lang="en-US" smtClean="0"/>
              <a:t>‹#›</a:t>
            </a:fld>
            <a:endParaRPr lang="en-US"/>
          </a:p>
        </p:txBody>
      </p:sp>
    </p:spTree>
    <p:extLst>
      <p:ext uri="{BB962C8B-B14F-4D97-AF65-F5344CB8AC3E}">
        <p14:creationId xmlns:p14="http://schemas.microsoft.com/office/powerpoint/2010/main" val="410559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49A375-5035-427E-BDED-E6F73C8A2001}" type="datetimeFigureOut">
              <a:rPr lang="en-US" smtClean="0"/>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DB68F8-1BB8-4810-9B00-CF63A908E97B}" type="slidenum">
              <a:rPr lang="en-US" smtClean="0"/>
              <a:t>‹#›</a:t>
            </a:fld>
            <a:endParaRPr lang="en-US"/>
          </a:p>
        </p:txBody>
      </p:sp>
    </p:spTree>
    <p:extLst>
      <p:ext uri="{BB962C8B-B14F-4D97-AF65-F5344CB8AC3E}">
        <p14:creationId xmlns:p14="http://schemas.microsoft.com/office/powerpoint/2010/main" val="299236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49A375-5035-427E-BDED-E6F73C8A2001}"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B68F8-1BB8-4810-9B00-CF63A908E97B}" type="slidenum">
              <a:rPr lang="en-US" smtClean="0"/>
              <a:t>‹#›</a:t>
            </a:fld>
            <a:endParaRPr lang="en-US"/>
          </a:p>
        </p:txBody>
      </p:sp>
    </p:spTree>
    <p:extLst>
      <p:ext uri="{BB962C8B-B14F-4D97-AF65-F5344CB8AC3E}">
        <p14:creationId xmlns:p14="http://schemas.microsoft.com/office/powerpoint/2010/main" val="2136446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49A375-5035-427E-BDED-E6F73C8A2001}" type="datetimeFigureOut">
              <a:rPr lang="en-US" smtClean="0"/>
              <a:t>5/18/2016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DB68F8-1BB8-4810-9B00-CF63A908E97B}" type="slidenum">
              <a:rPr lang="en-US" smtClean="0"/>
              <a:t>‹#›</a:t>
            </a:fld>
            <a:endParaRPr lang="en-US"/>
          </a:p>
        </p:txBody>
      </p:sp>
    </p:spTree>
    <p:extLst>
      <p:ext uri="{BB962C8B-B14F-4D97-AF65-F5344CB8AC3E}">
        <p14:creationId xmlns:p14="http://schemas.microsoft.com/office/powerpoint/2010/main" val="283462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49A375-5035-427E-BDED-E6F73C8A2001}" type="datetimeFigureOut">
              <a:rPr lang="en-US" smtClean="0"/>
              <a:t>5/18/2016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DB68F8-1BB8-4810-9B00-CF63A908E97B}" type="slidenum">
              <a:rPr lang="en-US" smtClean="0"/>
              <a:t>‹#›</a:t>
            </a:fld>
            <a:endParaRPr lang="en-US"/>
          </a:p>
        </p:txBody>
      </p:sp>
    </p:spTree>
    <p:extLst>
      <p:ext uri="{BB962C8B-B14F-4D97-AF65-F5344CB8AC3E}">
        <p14:creationId xmlns:p14="http://schemas.microsoft.com/office/powerpoint/2010/main" val="65546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9A375-5035-427E-BDED-E6F73C8A2001}" type="datetimeFigureOut">
              <a:rPr lang="en-US" smtClean="0"/>
              <a:t>5/18/2016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DB68F8-1BB8-4810-9B00-CF63A908E97B}" type="slidenum">
              <a:rPr lang="en-US" smtClean="0"/>
              <a:t>‹#›</a:t>
            </a:fld>
            <a:endParaRPr lang="en-US"/>
          </a:p>
        </p:txBody>
      </p:sp>
    </p:spTree>
    <p:extLst>
      <p:ext uri="{BB962C8B-B14F-4D97-AF65-F5344CB8AC3E}">
        <p14:creationId xmlns:p14="http://schemas.microsoft.com/office/powerpoint/2010/main" val="208587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49A375-5035-427E-BDED-E6F73C8A2001}"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B68F8-1BB8-4810-9B00-CF63A908E97B}" type="slidenum">
              <a:rPr lang="en-US" smtClean="0"/>
              <a:t>‹#›</a:t>
            </a:fld>
            <a:endParaRPr lang="en-US"/>
          </a:p>
        </p:txBody>
      </p:sp>
    </p:spTree>
    <p:extLst>
      <p:ext uri="{BB962C8B-B14F-4D97-AF65-F5344CB8AC3E}">
        <p14:creationId xmlns:p14="http://schemas.microsoft.com/office/powerpoint/2010/main" val="212742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49A375-5035-427E-BDED-E6F73C8A2001}" type="datetimeFigureOut">
              <a:rPr lang="en-US" smtClean="0"/>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DB68F8-1BB8-4810-9B00-CF63A908E97B}" type="slidenum">
              <a:rPr lang="en-US" smtClean="0"/>
              <a:t>‹#›</a:t>
            </a:fld>
            <a:endParaRPr lang="en-US"/>
          </a:p>
        </p:txBody>
      </p:sp>
    </p:spTree>
    <p:extLst>
      <p:ext uri="{BB962C8B-B14F-4D97-AF65-F5344CB8AC3E}">
        <p14:creationId xmlns:p14="http://schemas.microsoft.com/office/powerpoint/2010/main" val="1392606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9A375-5035-427E-BDED-E6F73C8A2001}" type="datetimeFigureOut">
              <a:rPr lang="en-US" smtClean="0"/>
              <a:t>5/18/2016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DB68F8-1BB8-4810-9B00-CF63A908E97B}" type="slidenum">
              <a:rPr lang="en-US" smtClean="0"/>
              <a:t>‹#›</a:t>
            </a:fld>
            <a:endParaRPr lang="en-US"/>
          </a:p>
        </p:txBody>
      </p:sp>
    </p:spTree>
    <p:extLst>
      <p:ext uri="{BB962C8B-B14F-4D97-AF65-F5344CB8AC3E}">
        <p14:creationId xmlns:p14="http://schemas.microsoft.com/office/powerpoint/2010/main" val="319002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elastic.co/guide/en/elasticsearch/reference/current/analysis-tokenizers.htm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ppesd-2016/es-demo/archive/master.zi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localhost:9200/_plugin/hea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9200/fake_company/_settings/" TargetMode="External"/><Relationship Id="rId2" Type="http://schemas.openxmlformats.org/officeDocument/2006/relationships/hyperlink" Target="http://localhost:9200/_plugin/head/" TargetMode="Externa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hyperlink" Target="http://localhost:9200/fake_company/employee/_mapping?ignore_conflicts=true" TargetMode="External"/><Relationship Id="rId2" Type="http://schemas.openxmlformats.org/officeDocument/2006/relationships/hyperlink" Target="http://localhost:9200/fake_company/company/_mapping?ignore_conflicts=true"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ec2-52-38-87-204.us-west-2.compute.amazonaws.com:8888/es/welcome" TargetMode="External"/><Relationship Id="rId2" Type="http://schemas.openxmlformats.org/officeDocument/2006/relationships/hyperlink" Target="http://localhost:8888/es/welcom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localhost:9200/fakecompany/company/_search/"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Tech Symposium 2016</a:t>
            </a:r>
            <a:endParaRPr lang="en-US" dirty="0"/>
          </a:p>
        </p:txBody>
      </p:sp>
      <p:sp>
        <p:nvSpPr>
          <p:cNvPr id="3" name="Subtitle 2"/>
          <p:cNvSpPr>
            <a:spLocks noGrp="1"/>
          </p:cNvSpPr>
          <p:nvPr>
            <p:ph type="subTitle" idx="1"/>
          </p:nvPr>
        </p:nvSpPr>
        <p:spPr>
          <a:xfrm>
            <a:off x="1371600" y="3886200"/>
            <a:ext cx="6400800" cy="838200"/>
          </a:xfrm>
        </p:spPr>
        <p:txBody>
          <a:bodyPr>
            <a:normAutofit fontScale="85000" lnSpcReduction="20000"/>
          </a:bodyPr>
          <a:lstStyle/>
          <a:p>
            <a:r>
              <a:rPr lang="en-US" dirty="0" smtClean="0"/>
              <a:t>Workshop on </a:t>
            </a:r>
            <a:r>
              <a:rPr lang="en-US" dirty="0" err="1" smtClean="0"/>
              <a:t>elasticsearch</a:t>
            </a:r>
            <a:endParaRPr lang="en-US" dirty="0" smtClean="0"/>
          </a:p>
          <a:p>
            <a:r>
              <a:rPr lang="en-US" dirty="0" smtClean="0"/>
              <a:t>(Vipul Ranjan and ICRD team)</a:t>
            </a:r>
            <a:endParaRPr lang="en-US" dirty="0"/>
          </a:p>
        </p:txBody>
      </p:sp>
    </p:spTree>
    <p:extLst>
      <p:ext uri="{BB962C8B-B14F-4D97-AF65-F5344CB8AC3E}">
        <p14:creationId xmlns:p14="http://schemas.microsoft.com/office/powerpoint/2010/main" val="238602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6662" y="4343400"/>
            <a:ext cx="8382000" cy="369332"/>
          </a:xfrm>
          <a:prstGeom prst="rect">
            <a:avLst/>
          </a:prstGeom>
          <a:noFill/>
          <a:ln>
            <a:solidFill>
              <a:srgbClr val="FF0000"/>
            </a:solidFill>
            <a:prstDash val="sysDash"/>
          </a:ln>
        </p:spPr>
        <p:txBody>
          <a:bodyPr wrap="square" rtlCol="0">
            <a:spAutoFit/>
          </a:bodyPr>
          <a:lstStyle/>
          <a:p>
            <a:pPr algn="ctr"/>
            <a:r>
              <a:rPr lang="en-US" dirty="0" smtClean="0"/>
              <a:t>Add a layer of search engine to our applications</a:t>
            </a:r>
            <a:endParaRPr lang="en-US" dirty="0"/>
          </a:p>
        </p:txBody>
      </p:sp>
      <p:sp>
        <p:nvSpPr>
          <p:cNvPr id="9" name="TextBox 8"/>
          <p:cNvSpPr txBox="1"/>
          <p:nvPr/>
        </p:nvSpPr>
        <p:spPr>
          <a:xfrm>
            <a:off x="304800" y="1501676"/>
            <a:ext cx="8382000" cy="2031325"/>
          </a:xfrm>
          <a:prstGeom prst="rect">
            <a:avLst/>
          </a:prstGeom>
          <a:noFill/>
        </p:spPr>
        <p:txBody>
          <a:bodyPr wrap="square" rtlCol="0">
            <a:spAutoFit/>
          </a:bodyPr>
          <a:lstStyle/>
          <a:p>
            <a:r>
              <a:rPr lang="en-US" dirty="0" smtClean="0"/>
              <a:t>Users want to quickly search the data</a:t>
            </a:r>
          </a:p>
          <a:p>
            <a:endParaRPr lang="en-US" dirty="0"/>
          </a:p>
          <a:p>
            <a:r>
              <a:rPr lang="en-US" dirty="0" smtClean="0"/>
              <a:t>Users want to get similar sounding results in search</a:t>
            </a:r>
          </a:p>
          <a:p>
            <a:endParaRPr lang="en-US" dirty="0"/>
          </a:p>
          <a:p>
            <a:r>
              <a:rPr lang="en-US" dirty="0" smtClean="0"/>
              <a:t>Users want analytics on the fly</a:t>
            </a:r>
          </a:p>
          <a:p>
            <a:endParaRPr lang="en-US" dirty="0" smtClean="0"/>
          </a:p>
          <a:p>
            <a:r>
              <a:rPr lang="en-US" dirty="0" smtClean="0"/>
              <a:t>Users want google like autosuggest</a:t>
            </a:r>
            <a:endParaRPr lang="en-US" dirty="0"/>
          </a:p>
        </p:txBody>
      </p:sp>
      <p:sp>
        <p:nvSpPr>
          <p:cNvPr id="11" name="TextBox 10"/>
          <p:cNvSpPr txBox="1"/>
          <p:nvPr/>
        </p:nvSpPr>
        <p:spPr>
          <a:xfrm>
            <a:off x="228600" y="184666"/>
            <a:ext cx="8686800" cy="461665"/>
          </a:xfrm>
          <a:prstGeom prst="rect">
            <a:avLst/>
          </a:prstGeom>
          <a:noFill/>
        </p:spPr>
        <p:txBody>
          <a:bodyPr wrap="square" rtlCol="0">
            <a:spAutoFit/>
          </a:bodyPr>
          <a:lstStyle/>
          <a:p>
            <a:r>
              <a:rPr lang="en-US" sz="2400" b="1" dirty="0" smtClean="0"/>
              <a:t>Needs of our users</a:t>
            </a:r>
            <a:endParaRPr lang="en-US" sz="2400" b="1" dirty="0"/>
          </a:p>
        </p:txBody>
      </p:sp>
    </p:spTree>
    <p:extLst>
      <p:ext uri="{BB962C8B-B14F-4D97-AF65-F5344CB8AC3E}">
        <p14:creationId xmlns:p14="http://schemas.microsoft.com/office/powerpoint/2010/main" val="1155408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3162910"/>
            <a:ext cx="2819399"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182753"/>
            <a:ext cx="2971801" cy="1660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3162910"/>
            <a:ext cx="2971800" cy="1790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81000" y="762000"/>
            <a:ext cx="8381998" cy="1569660"/>
          </a:xfrm>
          <a:prstGeom prst="rect">
            <a:avLst/>
          </a:prstGeom>
          <a:noFill/>
        </p:spPr>
        <p:txBody>
          <a:bodyPr wrap="square" rtlCol="0">
            <a:spAutoFit/>
          </a:bodyPr>
          <a:lstStyle/>
          <a:p>
            <a:r>
              <a:rPr lang="en-US" sz="1600" b="1" dirty="0" smtClean="0"/>
              <a:t>document 1: </a:t>
            </a:r>
            <a:r>
              <a:rPr lang="en-US" sz="1600" dirty="0" smtClean="0"/>
              <a:t>flexible and powerful open source, distributed </a:t>
            </a:r>
            <a:r>
              <a:rPr lang="en-US" sz="1600" dirty="0" err="1" smtClean="0"/>
              <a:t>realtime</a:t>
            </a:r>
            <a:r>
              <a:rPr lang="en-US" sz="1600" dirty="0" smtClean="0"/>
              <a:t> data search and analytics engine for the cloud help in analysis...</a:t>
            </a:r>
          </a:p>
          <a:p>
            <a:r>
              <a:rPr lang="en-US" sz="1600" b="1" dirty="0" smtClean="0"/>
              <a:t>document 2: </a:t>
            </a:r>
            <a:r>
              <a:rPr lang="en-US" sz="1600" dirty="0" smtClean="0"/>
              <a:t>Apache Mahout has implementations of a wide range of machine learning and data analysis, classification, recommenders...</a:t>
            </a:r>
          </a:p>
          <a:p>
            <a:r>
              <a:rPr lang="en-US" sz="1600" b="1" dirty="0" smtClean="0"/>
              <a:t>document 3: </a:t>
            </a:r>
            <a:r>
              <a:rPr lang="en-US" sz="1600" dirty="0" smtClean="0"/>
              <a:t>Our core data learning algorithms for clustering, classification and batch based collaborative filtering are implemented on top of Apache Hadoop using the MapReduce...</a:t>
            </a:r>
            <a:endParaRPr lang="en-US" sz="1600" dirty="0"/>
          </a:p>
        </p:txBody>
      </p:sp>
      <p:sp>
        <p:nvSpPr>
          <p:cNvPr id="9" name="TextBox 8"/>
          <p:cNvSpPr txBox="1"/>
          <p:nvPr/>
        </p:nvSpPr>
        <p:spPr>
          <a:xfrm>
            <a:off x="296662" y="5574268"/>
            <a:ext cx="8382000" cy="646331"/>
          </a:xfrm>
          <a:prstGeom prst="rect">
            <a:avLst/>
          </a:prstGeom>
          <a:noFill/>
          <a:ln>
            <a:solidFill>
              <a:srgbClr val="FF0000"/>
            </a:solidFill>
            <a:prstDash val="sysDash"/>
          </a:ln>
        </p:spPr>
        <p:txBody>
          <a:bodyPr wrap="square" rtlCol="0">
            <a:spAutoFit/>
          </a:bodyPr>
          <a:lstStyle/>
          <a:p>
            <a:pPr lvl="0" algn="ctr"/>
            <a:r>
              <a:rPr lang="en-US" dirty="0" smtClean="0"/>
              <a:t>Inverted indexes are key to search engines. Essential for ranking algorithms.</a:t>
            </a:r>
            <a:endParaRPr lang="en-US" dirty="0"/>
          </a:p>
          <a:p>
            <a:pPr algn="ctr"/>
            <a:endParaRPr lang="en-US" dirty="0"/>
          </a:p>
        </p:txBody>
      </p:sp>
      <p:sp>
        <p:nvSpPr>
          <p:cNvPr id="10" name="TextBox 9"/>
          <p:cNvSpPr txBox="1"/>
          <p:nvPr/>
        </p:nvSpPr>
        <p:spPr>
          <a:xfrm>
            <a:off x="228600" y="184666"/>
            <a:ext cx="8686800" cy="461665"/>
          </a:xfrm>
          <a:prstGeom prst="rect">
            <a:avLst/>
          </a:prstGeom>
          <a:noFill/>
        </p:spPr>
        <p:txBody>
          <a:bodyPr wrap="square" rtlCol="0">
            <a:spAutoFit/>
          </a:bodyPr>
          <a:lstStyle/>
          <a:p>
            <a:r>
              <a:rPr lang="en-US" sz="2400" b="1" dirty="0" smtClean="0"/>
              <a:t>How do search engines work</a:t>
            </a:r>
            <a:endParaRPr lang="en-US" sz="2400" b="1" dirty="0"/>
          </a:p>
        </p:txBody>
      </p:sp>
    </p:spTree>
    <p:extLst>
      <p:ext uri="{BB962C8B-B14F-4D97-AF65-F5344CB8AC3E}">
        <p14:creationId xmlns:p14="http://schemas.microsoft.com/office/powerpoint/2010/main" val="1736202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136571"/>
            <a:ext cx="7848600" cy="3816429"/>
          </a:xfrm>
          <a:prstGeom prst="rect">
            <a:avLst/>
          </a:prstGeom>
        </p:spPr>
        <p:txBody>
          <a:bodyPr wrap="square">
            <a:spAutoFit/>
          </a:bodyPr>
          <a:lstStyle/>
          <a:p>
            <a:pPr marL="285750" indent="-285750">
              <a:buFont typeface="Arial" panose="020B0604020202020204" pitchFamily="34" charset="0"/>
              <a:buChar char="•"/>
            </a:pPr>
            <a:r>
              <a:rPr lang="en-US" sz="1600" b="0" dirty="0" smtClean="0"/>
              <a:t>Document oriented search engine</a:t>
            </a:r>
          </a:p>
          <a:p>
            <a:pPr lvl="1"/>
            <a:r>
              <a:rPr lang="en-US" sz="1600" b="0" dirty="0" smtClean="0"/>
              <a:t>	JSON based, Apache Lucene</a:t>
            </a:r>
          </a:p>
          <a:p>
            <a:pPr lvl="1"/>
            <a:endParaRPr lang="en-US" sz="1600" b="0" dirty="0" smtClean="0"/>
          </a:p>
          <a:p>
            <a:pPr marL="285750" indent="-285750">
              <a:buFont typeface="Arial" panose="020B0604020202020204" pitchFamily="34" charset="0"/>
              <a:buChar char="•"/>
            </a:pPr>
            <a:r>
              <a:rPr lang="en-US" sz="1600" b="0" dirty="0" smtClean="0"/>
              <a:t>Schema Free</a:t>
            </a:r>
          </a:p>
          <a:p>
            <a:pPr lvl="1"/>
            <a:r>
              <a:rPr lang="en-US" sz="1600" b="0" dirty="0" smtClean="0"/>
              <a:t>Yet enables control of it when needed</a:t>
            </a:r>
          </a:p>
          <a:p>
            <a:pPr lvl="1"/>
            <a:endParaRPr lang="en-US" sz="1600" b="0" dirty="0" smtClean="0"/>
          </a:p>
          <a:p>
            <a:pPr marL="285750" indent="-285750">
              <a:buFont typeface="Arial" panose="020B0604020202020204" pitchFamily="34" charset="0"/>
              <a:buChar char="•"/>
            </a:pPr>
            <a:r>
              <a:rPr lang="en-US" sz="1600" b="0" dirty="0" smtClean="0"/>
              <a:t>Distributed</a:t>
            </a:r>
          </a:p>
          <a:p>
            <a:pPr lvl="1"/>
            <a:r>
              <a:rPr lang="en-US" sz="1600" b="0" dirty="0" smtClean="0"/>
              <a:t>Scales </a:t>
            </a:r>
            <a:r>
              <a:rPr lang="en-US" sz="1600" b="0" dirty="0" err="1" smtClean="0"/>
              <a:t>Up+Out</a:t>
            </a:r>
            <a:r>
              <a:rPr lang="en-US" sz="1600" b="0" dirty="0" smtClean="0"/>
              <a:t>, Highly Available</a:t>
            </a:r>
          </a:p>
          <a:p>
            <a:pPr lvl="1"/>
            <a:endParaRPr lang="en-US" sz="1600" b="0" dirty="0" smtClean="0"/>
          </a:p>
          <a:p>
            <a:pPr marL="285750" indent="-285750">
              <a:buFont typeface="Arial" panose="020B0604020202020204" pitchFamily="34" charset="0"/>
              <a:buChar char="•"/>
            </a:pPr>
            <a:r>
              <a:rPr lang="en-US" sz="1600" b="0" dirty="0" smtClean="0"/>
              <a:t>Multi-tenancy</a:t>
            </a:r>
          </a:p>
          <a:p>
            <a:pPr lvl="1"/>
            <a:r>
              <a:rPr lang="en-US" sz="1600" b="0" dirty="0" smtClean="0"/>
              <a:t>Dynamically create/delete indices</a:t>
            </a:r>
          </a:p>
          <a:p>
            <a:pPr lvl="1"/>
            <a:endParaRPr lang="en-US" sz="1600" b="0" dirty="0" smtClean="0"/>
          </a:p>
          <a:p>
            <a:pPr marL="285750" indent="-285750">
              <a:buFont typeface="Arial" panose="020B0604020202020204" pitchFamily="34" charset="0"/>
              <a:buChar char="•"/>
            </a:pPr>
            <a:r>
              <a:rPr lang="en-US" sz="1600" b="0" dirty="0" smtClean="0"/>
              <a:t>API centric &amp; RESTful</a:t>
            </a:r>
          </a:p>
          <a:p>
            <a:pPr lvl="1"/>
            <a:r>
              <a:rPr lang="en-US" sz="1600" b="0" dirty="0" smtClean="0"/>
              <a:t>Most functionality is exposed through an API</a:t>
            </a:r>
          </a:p>
          <a:p>
            <a:endParaRPr lang="en-US" dirty="0"/>
          </a:p>
        </p:txBody>
      </p:sp>
      <p:sp>
        <p:nvSpPr>
          <p:cNvPr id="6" name="TextBox 5"/>
          <p:cNvSpPr txBox="1"/>
          <p:nvPr/>
        </p:nvSpPr>
        <p:spPr>
          <a:xfrm>
            <a:off x="296662" y="5602069"/>
            <a:ext cx="8382000" cy="646331"/>
          </a:xfrm>
          <a:prstGeom prst="rect">
            <a:avLst/>
          </a:prstGeom>
          <a:noFill/>
          <a:ln>
            <a:solidFill>
              <a:srgbClr val="FF0000"/>
            </a:solidFill>
            <a:prstDash val="sysDash"/>
          </a:ln>
        </p:spPr>
        <p:txBody>
          <a:bodyPr wrap="square" rtlCol="0">
            <a:spAutoFit/>
          </a:bodyPr>
          <a:lstStyle/>
          <a:p>
            <a:pPr algn="ctr"/>
            <a:r>
              <a:rPr lang="en-US" dirty="0" err="1"/>
              <a:t>e</a:t>
            </a:r>
            <a:r>
              <a:rPr lang="en-US" dirty="0" err="1" smtClean="0"/>
              <a:t>lasticsearch</a:t>
            </a:r>
            <a:r>
              <a:rPr lang="en-US" dirty="0" smtClean="0"/>
              <a:t> enables our traditional applications to be search ready in an easy, quick and cost effective manner</a:t>
            </a:r>
            <a:endParaRPr lang="en-US" dirty="0"/>
          </a:p>
        </p:txBody>
      </p:sp>
      <p:sp>
        <p:nvSpPr>
          <p:cNvPr id="7" name="TextBox 6"/>
          <p:cNvSpPr txBox="1"/>
          <p:nvPr/>
        </p:nvSpPr>
        <p:spPr>
          <a:xfrm>
            <a:off x="228600" y="184666"/>
            <a:ext cx="8686800" cy="461665"/>
          </a:xfrm>
          <a:prstGeom prst="rect">
            <a:avLst/>
          </a:prstGeom>
          <a:noFill/>
        </p:spPr>
        <p:txBody>
          <a:bodyPr wrap="square" rtlCol="0">
            <a:spAutoFit/>
          </a:bodyPr>
          <a:lstStyle/>
          <a:p>
            <a:r>
              <a:rPr lang="en-US" sz="2400" b="1" dirty="0" smtClean="0"/>
              <a:t>What is </a:t>
            </a:r>
            <a:r>
              <a:rPr lang="en-US" sz="2400" b="1" dirty="0" err="1" smtClean="0"/>
              <a:t>elasticsearch</a:t>
            </a:r>
            <a:endParaRPr lang="en-US" sz="2400" b="1" dirty="0"/>
          </a:p>
        </p:txBody>
      </p:sp>
    </p:spTree>
    <p:extLst>
      <p:ext uri="{BB962C8B-B14F-4D97-AF65-F5344CB8AC3E}">
        <p14:creationId xmlns:p14="http://schemas.microsoft.com/office/powerpoint/2010/main" val="3153382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662" y="762000"/>
            <a:ext cx="8542538" cy="3139321"/>
          </a:xfrm>
          <a:prstGeom prst="rect">
            <a:avLst/>
          </a:prstGeom>
          <a:noFill/>
        </p:spPr>
        <p:txBody>
          <a:bodyPr wrap="square" rtlCol="0">
            <a:spAutoFit/>
          </a:bodyPr>
          <a:lstStyle/>
          <a:p>
            <a:r>
              <a:rPr lang="en-US" dirty="0" smtClean="0"/>
              <a:t>Easy to deploy (minimum configuration)</a:t>
            </a:r>
          </a:p>
          <a:p>
            <a:r>
              <a:rPr lang="en-US" dirty="0" smtClean="0"/>
              <a:t>Scales vertically and horizontally</a:t>
            </a:r>
          </a:p>
          <a:p>
            <a:r>
              <a:rPr lang="en-US" dirty="0" smtClean="0"/>
              <a:t>Easy to use API</a:t>
            </a:r>
          </a:p>
          <a:p>
            <a:r>
              <a:rPr lang="en-US" dirty="0" smtClean="0"/>
              <a:t>Modules for most programming/scripting languages</a:t>
            </a:r>
          </a:p>
          <a:p>
            <a:r>
              <a:rPr lang="en-US" dirty="0" smtClean="0"/>
              <a:t>Provides various features auto-suggest, fuzzy logic search, analytics support out of the box</a:t>
            </a:r>
          </a:p>
          <a:p>
            <a:r>
              <a:rPr lang="en-US" dirty="0" smtClean="0"/>
              <a:t>Short learning curve considering all the complexities are managed behind the scene</a:t>
            </a:r>
          </a:p>
          <a:p>
            <a:r>
              <a:rPr lang="en-US" dirty="0" smtClean="0"/>
              <a:t>Actively developed with good online documentation</a:t>
            </a:r>
          </a:p>
          <a:p>
            <a:r>
              <a:rPr lang="en-US" dirty="0" smtClean="0"/>
              <a:t>It’s free</a:t>
            </a:r>
          </a:p>
          <a:p>
            <a:r>
              <a:rPr lang="en-US" dirty="0" smtClean="0"/>
              <a:t>Used by </a:t>
            </a:r>
            <a:r>
              <a:rPr lang="en-US" dirty="0" err="1" smtClean="0"/>
              <a:t>github</a:t>
            </a:r>
            <a:r>
              <a:rPr lang="en-US" dirty="0" smtClean="0"/>
              <a:t>, </a:t>
            </a:r>
            <a:r>
              <a:rPr lang="en-US" dirty="0" err="1" smtClean="0"/>
              <a:t>mozilla</a:t>
            </a:r>
            <a:r>
              <a:rPr lang="en-US" dirty="0" smtClean="0"/>
              <a:t>, </a:t>
            </a:r>
            <a:r>
              <a:rPr lang="en-US" dirty="0" err="1" smtClean="0"/>
              <a:t>soundcloud</a:t>
            </a:r>
            <a:r>
              <a:rPr lang="en-US" dirty="0" smtClean="0"/>
              <a:t>, stack overflow, foursquare, </a:t>
            </a:r>
            <a:r>
              <a:rPr lang="en-US" dirty="0" err="1" smtClean="0"/>
              <a:t>stumbleupon</a:t>
            </a:r>
            <a:endParaRPr lang="en-US" dirty="0" smtClean="0"/>
          </a:p>
          <a:p>
            <a:r>
              <a:rPr lang="en-US" b="1" u="sng" dirty="0" smtClean="0"/>
              <a:t>Invest mode in SEAL</a:t>
            </a:r>
            <a:endParaRPr lang="en-US" b="1" u="sng"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 y="4191000"/>
            <a:ext cx="8973312"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96662" y="5574268"/>
            <a:ext cx="8382000" cy="369332"/>
          </a:xfrm>
          <a:prstGeom prst="rect">
            <a:avLst/>
          </a:prstGeom>
          <a:noFill/>
          <a:ln>
            <a:solidFill>
              <a:srgbClr val="FF0000"/>
            </a:solidFill>
            <a:prstDash val="sysDash"/>
          </a:ln>
        </p:spPr>
        <p:txBody>
          <a:bodyPr wrap="square" rtlCol="0">
            <a:spAutoFit/>
          </a:bodyPr>
          <a:lstStyle/>
          <a:p>
            <a:pPr algn="ctr"/>
            <a:r>
              <a:rPr lang="en-US" dirty="0" smtClean="0"/>
              <a:t>Elastic search is proven technology that can be leveraged by JPMorgan applications</a:t>
            </a:r>
            <a:endParaRPr lang="en-US" dirty="0"/>
          </a:p>
        </p:txBody>
      </p:sp>
      <p:sp>
        <p:nvSpPr>
          <p:cNvPr id="7" name="TextBox 6"/>
          <p:cNvSpPr txBox="1"/>
          <p:nvPr/>
        </p:nvSpPr>
        <p:spPr>
          <a:xfrm>
            <a:off x="228600" y="184666"/>
            <a:ext cx="8686800" cy="461665"/>
          </a:xfrm>
          <a:prstGeom prst="rect">
            <a:avLst/>
          </a:prstGeom>
          <a:noFill/>
        </p:spPr>
        <p:txBody>
          <a:bodyPr wrap="square" rtlCol="0">
            <a:spAutoFit/>
          </a:bodyPr>
          <a:lstStyle/>
          <a:p>
            <a:r>
              <a:rPr lang="en-US" sz="2400" b="1" dirty="0" smtClean="0"/>
              <a:t>Why </a:t>
            </a:r>
            <a:r>
              <a:rPr lang="en-US" sz="2400" b="1" dirty="0" err="1" smtClean="0"/>
              <a:t>elasticsearch</a:t>
            </a:r>
            <a:endParaRPr lang="en-US" sz="2400" b="1" dirty="0"/>
          </a:p>
        </p:txBody>
      </p:sp>
    </p:spTree>
    <p:extLst>
      <p:ext uri="{BB962C8B-B14F-4D97-AF65-F5344CB8AC3E}">
        <p14:creationId xmlns:p14="http://schemas.microsoft.com/office/powerpoint/2010/main" val="1158799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228600" y="762000"/>
            <a:ext cx="8763000" cy="1828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None/>
            </a:pPr>
            <a:r>
              <a:rPr lang="en-US" altLang="en-US" sz="1800" dirty="0" smtClean="0"/>
              <a:t>Elastic search itself is built on top of Lucene. Lucene is</a:t>
            </a:r>
          </a:p>
          <a:p>
            <a:pPr lvl="1">
              <a:lnSpc>
                <a:spcPct val="90000"/>
              </a:lnSpc>
            </a:pPr>
            <a:r>
              <a:rPr lang="en-US" altLang="en-US" sz="1400" dirty="0" smtClean="0"/>
              <a:t>High </a:t>
            </a:r>
            <a:r>
              <a:rPr lang="en-US" altLang="en-US" sz="1400" dirty="0"/>
              <a:t>performance, scalable, full-text search library</a:t>
            </a:r>
          </a:p>
          <a:p>
            <a:pPr lvl="1">
              <a:lnSpc>
                <a:spcPct val="90000"/>
              </a:lnSpc>
            </a:pPr>
            <a:r>
              <a:rPr lang="en-US" altLang="en-US" sz="1400" dirty="0"/>
              <a:t>Focus: Indexing + Searching Documents</a:t>
            </a:r>
          </a:p>
          <a:p>
            <a:pPr lvl="1">
              <a:lnSpc>
                <a:spcPct val="90000"/>
              </a:lnSpc>
            </a:pPr>
            <a:r>
              <a:rPr lang="en-US" altLang="en-US" sz="1400" dirty="0"/>
              <a:t>100% Java, no dependencies, no config files</a:t>
            </a:r>
          </a:p>
          <a:p>
            <a:pPr lvl="1">
              <a:lnSpc>
                <a:spcPct val="90000"/>
              </a:lnSpc>
            </a:pPr>
            <a:r>
              <a:rPr lang="en-US" altLang="en-US" sz="1400" dirty="0"/>
              <a:t>No crawlers or document parsing</a:t>
            </a:r>
          </a:p>
          <a:p>
            <a:pPr lvl="1">
              <a:lnSpc>
                <a:spcPct val="90000"/>
              </a:lnSpc>
            </a:pPr>
            <a:r>
              <a:rPr lang="en-US" altLang="en-US" sz="1400" dirty="0"/>
              <a:t>Users: Wikipedia, Technorati, Monster.com, </a:t>
            </a:r>
            <a:r>
              <a:rPr lang="en-US" altLang="en-US" sz="1400" dirty="0" err="1"/>
              <a:t>Nabble</a:t>
            </a:r>
            <a:r>
              <a:rPr lang="en-US" altLang="en-US" sz="1400" dirty="0"/>
              <a:t>, </a:t>
            </a:r>
            <a:r>
              <a:rPr lang="en-US" altLang="en-US" sz="1400" dirty="0" err="1"/>
              <a:t>TheServerSide</a:t>
            </a:r>
            <a:r>
              <a:rPr lang="en-US" altLang="en-US" sz="1400" dirty="0"/>
              <a:t>, Akamai, </a:t>
            </a:r>
            <a:r>
              <a:rPr lang="en-US" altLang="en-US" sz="1400" dirty="0" err="1"/>
              <a:t>SourceForge</a:t>
            </a:r>
            <a:endParaRPr lang="en-US" altLang="en-US" sz="1400" dirty="0"/>
          </a:p>
          <a:p>
            <a:pPr lvl="1">
              <a:lnSpc>
                <a:spcPct val="90000"/>
              </a:lnSpc>
            </a:pPr>
            <a:r>
              <a:rPr lang="en-US" altLang="en-US" sz="1400" dirty="0"/>
              <a:t>Applications: Eclipse, JIRA, Roller, </a:t>
            </a:r>
            <a:r>
              <a:rPr lang="en-US" altLang="en-US" sz="1400" dirty="0" err="1"/>
              <a:t>OpenGrok</a:t>
            </a:r>
            <a:r>
              <a:rPr lang="en-US" altLang="en-US" sz="1400" dirty="0"/>
              <a:t>, </a:t>
            </a:r>
            <a:r>
              <a:rPr lang="en-US" altLang="en-US" sz="1400" dirty="0" err="1"/>
              <a:t>Nutch</a:t>
            </a:r>
            <a:r>
              <a:rPr lang="en-US" altLang="en-US" sz="1400" dirty="0"/>
              <a:t>, </a:t>
            </a:r>
            <a:r>
              <a:rPr lang="en-US" altLang="en-US" sz="1400" dirty="0" err="1"/>
              <a:t>Solr</a:t>
            </a:r>
            <a:r>
              <a:rPr lang="en-US" altLang="en-US" sz="1400" dirty="0"/>
              <a:t>, many commercial products</a:t>
            </a:r>
          </a:p>
        </p:txBody>
      </p:sp>
      <p:sp>
        <p:nvSpPr>
          <p:cNvPr id="9" name="TextBox 8"/>
          <p:cNvSpPr txBox="1"/>
          <p:nvPr/>
        </p:nvSpPr>
        <p:spPr>
          <a:xfrm>
            <a:off x="296662" y="5574268"/>
            <a:ext cx="8382000" cy="369332"/>
          </a:xfrm>
          <a:prstGeom prst="rect">
            <a:avLst/>
          </a:prstGeom>
          <a:noFill/>
          <a:ln>
            <a:solidFill>
              <a:srgbClr val="FF0000"/>
            </a:solidFill>
            <a:prstDash val="sysDash"/>
          </a:ln>
        </p:spPr>
        <p:txBody>
          <a:bodyPr wrap="square" rtlCol="0">
            <a:spAutoFit/>
          </a:bodyPr>
          <a:lstStyle/>
          <a:p>
            <a:pPr algn="ctr"/>
            <a:r>
              <a:rPr lang="en-US" dirty="0" smtClean="0"/>
              <a:t>Elastic search is lots of </a:t>
            </a:r>
            <a:r>
              <a:rPr lang="en-US" dirty="0" err="1" smtClean="0"/>
              <a:t>lucene</a:t>
            </a:r>
            <a:r>
              <a:rPr lang="en-US" dirty="0" smtClean="0"/>
              <a:t> instances at your disposal at the same time</a:t>
            </a:r>
            <a:endParaRPr lang="en-US" dirty="0"/>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5400" y="2895600"/>
            <a:ext cx="3452135" cy="2466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a:xfrm>
            <a:off x="457200" y="2819400"/>
            <a:ext cx="1066800" cy="53340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Node</a:t>
            </a:r>
            <a:endParaRPr lang="en-US" dirty="0"/>
          </a:p>
        </p:txBody>
      </p:sp>
      <p:sp>
        <p:nvSpPr>
          <p:cNvPr id="12" name="Rounded Rectangle 11"/>
          <p:cNvSpPr/>
          <p:nvPr/>
        </p:nvSpPr>
        <p:spPr>
          <a:xfrm>
            <a:off x="457200" y="3862387"/>
            <a:ext cx="1066800" cy="53340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Type</a:t>
            </a:r>
            <a:endParaRPr lang="en-US" dirty="0"/>
          </a:p>
        </p:txBody>
      </p:sp>
      <p:sp>
        <p:nvSpPr>
          <p:cNvPr id="13" name="Rounded Rectangle 12"/>
          <p:cNvSpPr/>
          <p:nvPr/>
        </p:nvSpPr>
        <p:spPr>
          <a:xfrm>
            <a:off x="1981200" y="2819400"/>
            <a:ext cx="1066800" cy="53340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Shard</a:t>
            </a:r>
            <a:endParaRPr lang="en-US" dirty="0"/>
          </a:p>
        </p:txBody>
      </p:sp>
      <p:sp>
        <p:nvSpPr>
          <p:cNvPr id="14" name="Rounded Rectangle 13"/>
          <p:cNvSpPr/>
          <p:nvPr/>
        </p:nvSpPr>
        <p:spPr>
          <a:xfrm>
            <a:off x="3505200" y="2819400"/>
            <a:ext cx="1066800" cy="53340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Index</a:t>
            </a:r>
            <a:endParaRPr lang="en-US" dirty="0"/>
          </a:p>
        </p:txBody>
      </p:sp>
      <p:sp>
        <p:nvSpPr>
          <p:cNvPr id="15" name="Rounded Rectangle 14"/>
          <p:cNvSpPr/>
          <p:nvPr/>
        </p:nvSpPr>
        <p:spPr>
          <a:xfrm>
            <a:off x="1981200" y="3886200"/>
            <a:ext cx="1066800" cy="53340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a:t>
            </a:r>
            <a:endParaRPr lang="en-US" dirty="0"/>
          </a:p>
        </p:txBody>
      </p:sp>
      <p:sp>
        <p:nvSpPr>
          <p:cNvPr id="16" name="Rounded Rectangle 15"/>
          <p:cNvSpPr/>
          <p:nvPr/>
        </p:nvSpPr>
        <p:spPr>
          <a:xfrm>
            <a:off x="3505200" y="3886200"/>
            <a:ext cx="1066800" cy="53340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Field</a:t>
            </a:r>
            <a:endParaRPr lang="en-US" dirty="0"/>
          </a:p>
        </p:txBody>
      </p:sp>
      <p:sp>
        <p:nvSpPr>
          <p:cNvPr id="17" name="TextBox 16"/>
          <p:cNvSpPr txBox="1"/>
          <p:nvPr/>
        </p:nvSpPr>
        <p:spPr>
          <a:xfrm>
            <a:off x="228600" y="184666"/>
            <a:ext cx="8686800" cy="461665"/>
          </a:xfrm>
          <a:prstGeom prst="rect">
            <a:avLst/>
          </a:prstGeom>
          <a:noFill/>
        </p:spPr>
        <p:txBody>
          <a:bodyPr wrap="square" rtlCol="0">
            <a:spAutoFit/>
          </a:bodyPr>
          <a:lstStyle/>
          <a:p>
            <a:r>
              <a:rPr lang="en-US" sz="2400" b="1" dirty="0" smtClean="0"/>
              <a:t>Bird’s eye view</a:t>
            </a:r>
            <a:endParaRPr lang="en-US" sz="2400" b="1" dirty="0"/>
          </a:p>
        </p:txBody>
      </p:sp>
      <p:sp>
        <p:nvSpPr>
          <p:cNvPr id="18" name="Rounded Rectangle 17"/>
          <p:cNvSpPr/>
          <p:nvPr/>
        </p:nvSpPr>
        <p:spPr>
          <a:xfrm>
            <a:off x="1986643" y="4876800"/>
            <a:ext cx="1066800" cy="53340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Mapping</a:t>
            </a:r>
            <a:endParaRPr lang="en-US" dirty="0"/>
          </a:p>
        </p:txBody>
      </p:sp>
    </p:spTree>
    <p:extLst>
      <p:ext uri="{BB962C8B-B14F-4D97-AF65-F5344CB8AC3E}">
        <p14:creationId xmlns:p14="http://schemas.microsoft.com/office/powerpoint/2010/main" val="2044937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84666"/>
            <a:ext cx="8686800" cy="461665"/>
          </a:xfrm>
          <a:prstGeom prst="rect">
            <a:avLst/>
          </a:prstGeom>
          <a:noFill/>
        </p:spPr>
        <p:txBody>
          <a:bodyPr wrap="square" rtlCol="0">
            <a:spAutoFit/>
          </a:bodyPr>
          <a:lstStyle/>
          <a:p>
            <a:r>
              <a:rPr lang="en-US" sz="2400" b="1" dirty="0" smtClean="0"/>
              <a:t>What are analyzers</a:t>
            </a:r>
            <a:endParaRPr lang="en-US" sz="2400" b="1" dirty="0"/>
          </a:p>
        </p:txBody>
      </p:sp>
      <p:sp>
        <p:nvSpPr>
          <p:cNvPr id="2" name="TextBox 1"/>
          <p:cNvSpPr txBox="1"/>
          <p:nvPr/>
        </p:nvSpPr>
        <p:spPr>
          <a:xfrm>
            <a:off x="152400" y="646332"/>
            <a:ext cx="8077200" cy="3139321"/>
          </a:xfrm>
          <a:prstGeom prst="rect">
            <a:avLst/>
          </a:prstGeom>
          <a:noFill/>
        </p:spPr>
        <p:txBody>
          <a:bodyPr wrap="square" rtlCol="0">
            <a:spAutoFit/>
          </a:bodyPr>
          <a:lstStyle/>
          <a:p>
            <a:r>
              <a:rPr lang="en-US" i="1" dirty="0"/>
              <a:t>Analysis</a:t>
            </a:r>
            <a:r>
              <a:rPr lang="en-US" dirty="0"/>
              <a:t> is a process that consists of the following:</a:t>
            </a:r>
          </a:p>
          <a:p>
            <a:pPr marL="285750" indent="-285750">
              <a:buFont typeface="Arial" panose="020B0604020202020204" pitchFamily="34" charset="0"/>
              <a:buChar char="•"/>
            </a:pPr>
            <a:r>
              <a:rPr lang="en-US" b="1" dirty="0" err="1" smtClean="0"/>
              <a:t>Tokenizers</a:t>
            </a:r>
            <a:r>
              <a:rPr lang="en-US" dirty="0" smtClean="0"/>
              <a:t> </a:t>
            </a:r>
            <a:r>
              <a:rPr lang="en-US" dirty="0"/>
              <a:t>are used to break a string down into a stream of terms or tokens. A simple </a:t>
            </a:r>
            <a:r>
              <a:rPr lang="en-US" dirty="0" err="1"/>
              <a:t>tokenizer</a:t>
            </a:r>
            <a:r>
              <a:rPr lang="en-US" dirty="0"/>
              <a:t> might split the string up into terms wherever it encounters whitespace or punctuation.. </a:t>
            </a:r>
            <a:r>
              <a:rPr lang="en-US" dirty="0" smtClean="0"/>
              <a:t>Ex:- </a:t>
            </a:r>
            <a:r>
              <a:rPr lang="en-US" dirty="0" err="1" smtClean="0"/>
              <a:t>keyword,lowercase,ngram,edge</a:t>
            </a:r>
            <a:r>
              <a:rPr lang="en-US" dirty="0" smtClean="0"/>
              <a:t> </a:t>
            </a:r>
            <a:r>
              <a:rPr lang="en-US" dirty="0" err="1" smtClean="0"/>
              <a:t>ngram,pattern</a:t>
            </a:r>
            <a:r>
              <a:rPr lang="en-US" dirty="0" smtClean="0"/>
              <a:t> etc.</a:t>
            </a:r>
          </a:p>
          <a:p>
            <a:pPr marL="285750" indent="-285750">
              <a:buFont typeface="Arial" panose="020B0604020202020204" pitchFamily="34" charset="0"/>
              <a:buChar char="•"/>
            </a:pPr>
            <a:r>
              <a:rPr lang="en-US" dirty="0" smtClean="0"/>
              <a:t>Last</a:t>
            </a:r>
            <a:r>
              <a:rPr lang="en-US" dirty="0"/>
              <a:t>, </a:t>
            </a:r>
            <a:r>
              <a:rPr lang="en-US" b="1" dirty="0"/>
              <a:t>Token filters </a:t>
            </a:r>
            <a:r>
              <a:rPr lang="en-US" dirty="0"/>
              <a:t>accept a stream of tokens from a </a:t>
            </a:r>
            <a:r>
              <a:rPr lang="en-US" dirty="0" err="1">
                <a:hlinkClick r:id="rId2" tooltip="Tokenizers"/>
              </a:rPr>
              <a:t>tokenizer</a:t>
            </a:r>
            <a:r>
              <a:rPr lang="en-US" dirty="0"/>
              <a:t> and can modify tokens (</a:t>
            </a:r>
            <a:r>
              <a:rPr lang="en-US" dirty="0" err="1"/>
              <a:t>eg</a:t>
            </a:r>
            <a:r>
              <a:rPr lang="en-US" dirty="0"/>
              <a:t> lowercasing), delete tokens (</a:t>
            </a:r>
            <a:r>
              <a:rPr lang="en-US" dirty="0" err="1"/>
              <a:t>eg</a:t>
            </a:r>
            <a:r>
              <a:rPr lang="en-US" dirty="0"/>
              <a:t> remove </a:t>
            </a:r>
            <a:r>
              <a:rPr lang="en-US" dirty="0" err="1"/>
              <a:t>stopwords</a:t>
            </a:r>
            <a:r>
              <a:rPr lang="en-US" dirty="0"/>
              <a:t>) or add tokens (</a:t>
            </a:r>
            <a:r>
              <a:rPr lang="en-US" dirty="0" err="1"/>
              <a:t>eg</a:t>
            </a:r>
            <a:r>
              <a:rPr lang="en-US" dirty="0"/>
              <a:t> synonyms</a:t>
            </a:r>
            <a:r>
              <a:rPr lang="en-US" dirty="0" smtClean="0"/>
              <a:t>), </a:t>
            </a:r>
            <a:r>
              <a:rPr lang="en-US" dirty="0" err="1" smtClean="0"/>
              <a:t>ngram,edgeNgram</a:t>
            </a:r>
            <a:r>
              <a:rPr lang="en-US" dirty="0"/>
              <a:t>.</a:t>
            </a:r>
            <a:endParaRPr lang="en-US" dirty="0" smtClean="0"/>
          </a:p>
          <a:p>
            <a:r>
              <a:rPr lang="en-US" dirty="0" smtClean="0"/>
              <a:t>Elastic provides  a bunch of analyzers we can define our own custom analyzers as per the need.</a:t>
            </a:r>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572000"/>
            <a:ext cx="500062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876800"/>
            <a:ext cx="38100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4710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5200" y="3059668"/>
            <a:ext cx="1828800" cy="369332"/>
          </a:xfrm>
          <a:prstGeom prst="rect">
            <a:avLst/>
          </a:prstGeom>
          <a:noFill/>
        </p:spPr>
        <p:txBody>
          <a:bodyPr wrap="square" rtlCol="0">
            <a:spAutoFit/>
          </a:bodyPr>
          <a:lstStyle/>
          <a:p>
            <a:pPr algn="ctr"/>
            <a:r>
              <a:rPr lang="en-US" dirty="0" smtClean="0"/>
              <a:t>Workshop setup</a:t>
            </a:r>
            <a:endParaRPr lang="en-US" dirty="0"/>
          </a:p>
        </p:txBody>
      </p:sp>
    </p:spTree>
    <p:extLst>
      <p:ext uri="{BB962C8B-B14F-4D97-AF65-F5344CB8AC3E}">
        <p14:creationId xmlns:p14="http://schemas.microsoft.com/office/powerpoint/2010/main" val="752862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28600" y="184666"/>
            <a:ext cx="8686800" cy="461665"/>
          </a:xfrm>
          <a:prstGeom prst="rect">
            <a:avLst/>
          </a:prstGeom>
          <a:noFill/>
        </p:spPr>
        <p:txBody>
          <a:bodyPr wrap="square" rtlCol="0">
            <a:spAutoFit/>
          </a:bodyPr>
          <a:lstStyle/>
          <a:p>
            <a:r>
              <a:rPr lang="en-US" sz="2400" b="1" dirty="0" smtClean="0">
                <a:solidFill>
                  <a:prstClr val="black"/>
                </a:solidFill>
              </a:rPr>
              <a:t>Download the package</a:t>
            </a:r>
            <a:endParaRPr lang="en-US" sz="2400" b="1" dirty="0">
              <a:solidFill>
                <a:prstClr val="black"/>
              </a:solidFill>
            </a:endParaRPr>
          </a:p>
        </p:txBody>
      </p:sp>
      <p:sp>
        <p:nvSpPr>
          <p:cNvPr id="2" name="TextBox 1"/>
          <p:cNvSpPr txBox="1"/>
          <p:nvPr/>
        </p:nvSpPr>
        <p:spPr>
          <a:xfrm>
            <a:off x="304800" y="1066800"/>
            <a:ext cx="8534400" cy="1200329"/>
          </a:xfrm>
          <a:prstGeom prst="rect">
            <a:avLst/>
          </a:prstGeom>
          <a:noFill/>
        </p:spPr>
        <p:txBody>
          <a:bodyPr wrap="square" rtlCol="0">
            <a:spAutoFit/>
          </a:bodyPr>
          <a:lstStyle/>
          <a:p>
            <a:r>
              <a:rPr lang="en-US" dirty="0">
                <a:solidFill>
                  <a:prstClr val="black"/>
                </a:solidFill>
                <a:hlinkClick r:id="rId2"/>
              </a:rPr>
              <a:t>https://</a:t>
            </a:r>
            <a:r>
              <a:rPr lang="en-US" dirty="0" smtClean="0">
                <a:solidFill>
                  <a:prstClr val="black"/>
                </a:solidFill>
                <a:hlinkClick r:id="rId2"/>
              </a:rPr>
              <a:t>github.com/ppesd-2016/es-demo/archive/master.zip</a:t>
            </a:r>
            <a:endParaRPr lang="en-US" dirty="0" smtClean="0">
              <a:solidFill>
                <a:prstClr val="black"/>
              </a:solidFill>
            </a:endParaRPr>
          </a:p>
          <a:p>
            <a:endParaRPr lang="en-US" dirty="0">
              <a:solidFill>
                <a:prstClr val="black"/>
              </a:solidFill>
            </a:endParaRPr>
          </a:p>
          <a:p>
            <a:pPr marL="285750" indent="-285750">
              <a:buFont typeface="Arial" panose="020B0604020202020204" pitchFamily="34" charset="0"/>
              <a:buChar char="•"/>
            </a:pPr>
            <a:r>
              <a:rPr lang="en-US" dirty="0" smtClean="0">
                <a:solidFill>
                  <a:prstClr val="black"/>
                </a:solidFill>
              </a:rPr>
              <a:t>Download the zip from given link</a:t>
            </a:r>
          </a:p>
          <a:p>
            <a:pPr marL="285750" indent="-285750">
              <a:buFont typeface="Arial" panose="020B0604020202020204" pitchFamily="34" charset="0"/>
              <a:buChar char="•"/>
            </a:pPr>
            <a:r>
              <a:rPr lang="en-US" dirty="0" smtClean="0">
                <a:solidFill>
                  <a:prstClr val="black"/>
                </a:solidFill>
              </a:rPr>
              <a:t>Extract the zip at any location</a:t>
            </a:r>
            <a:endParaRPr lang="en-US" dirty="0">
              <a:solidFill>
                <a:prstClr val="black"/>
              </a:solidFill>
            </a:endParaRPr>
          </a:p>
        </p:txBody>
      </p:sp>
    </p:spTree>
    <p:extLst>
      <p:ext uri="{BB962C8B-B14F-4D97-AF65-F5344CB8AC3E}">
        <p14:creationId xmlns:p14="http://schemas.microsoft.com/office/powerpoint/2010/main" val="1396637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84666"/>
            <a:ext cx="8686800" cy="461665"/>
          </a:xfrm>
          <a:prstGeom prst="rect">
            <a:avLst/>
          </a:prstGeom>
          <a:noFill/>
        </p:spPr>
        <p:txBody>
          <a:bodyPr wrap="square" rtlCol="0">
            <a:spAutoFit/>
          </a:bodyPr>
          <a:lstStyle/>
          <a:p>
            <a:r>
              <a:rPr lang="en-US" sz="2400" b="1" dirty="0" smtClean="0">
                <a:solidFill>
                  <a:prstClr val="black"/>
                </a:solidFill>
              </a:rPr>
              <a:t>Look at the package structure</a:t>
            </a:r>
            <a:endParaRPr lang="en-US" sz="2400" b="1" dirty="0">
              <a:solidFill>
                <a:prstClr val="black"/>
              </a:solidFill>
            </a:endParaRPr>
          </a:p>
        </p:txBody>
      </p:sp>
      <p:sp>
        <p:nvSpPr>
          <p:cNvPr id="2" name="TextBox 1"/>
          <p:cNvSpPr txBox="1"/>
          <p:nvPr/>
        </p:nvSpPr>
        <p:spPr>
          <a:xfrm>
            <a:off x="304800" y="990600"/>
            <a:ext cx="853440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prstClr val="black"/>
                </a:solidFill>
              </a:rPr>
              <a:t>Package will have contents as shown in the image</a:t>
            </a:r>
          </a:p>
          <a:p>
            <a:pPr marL="285750" indent="-285750">
              <a:buFont typeface="Arial" panose="020B0604020202020204" pitchFamily="34" charset="0"/>
              <a:buChar char="•"/>
            </a:pPr>
            <a:r>
              <a:rPr lang="en-US" dirty="0" smtClean="0">
                <a:solidFill>
                  <a:prstClr val="black"/>
                </a:solidFill>
              </a:rPr>
              <a:t>Directories of the interest are project and </a:t>
            </a:r>
            <a:r>
              <a:rPr lang="en-US" dirty="0" err="1" smtClean="0">
                <a:solidFill>
                  <a:prstClr val="black"/>
                </a:solidFill>
              </a:rPr>
              <a:t>softwares</a:t>
            </a:r>
            <a:endParaRPr lang="en-US" dirty="0" smtClean="0">
              <a:solidFill>
                <a:prstClr val="black"/>
              </a:solidFill>
            </a:endParaRPr>
          </a:p>
          <a:p>
            <a:endParaRPr lang="en-US" b="1" i="1" dirty="0" smtClean="0">
              <a:solidFill>
                <a:prstClr val="black"/>
              </a:solidFill>
            </a:endParaRPr>
          </a:p>
          <a:p>
            <a:r>
              <a:rPr lang="en-US" b="1" i="1" dirty="0">
                <a:solidFill>
                  <a:prstClr val="black"/>
                </a:solidFill>
              </a:rPr>
              <a:t>p</a:t>
            </a:r>
            <a:r>
              <a:rPr lang="en-US" b="1" i="1" dirty="0" smtClean="0">
                <a:solidFill>
                  <a:prstClr val="black"/>
                </a:solidFill>
              </a:rPr>
              <a:t>roject</a:t>
            </a:r>
            <a:r>
              <a:rPr lang="en-US" dirty="0" smtClean="0">
                <a:solidFill>
                  <a:prstClr val="black"/>
                </a:solidFill>
              </a:rPr>
              <a:t> – contains demo application source code that can be imported in IDE </a:t>
            </a:r>
          </a:p>
          <a:p>
            <a:r>
              <a:rPr lang="en-US" b="1" i="1" dirty="0" err="1" smtClean="0">
                <a:solidFill>
                  <a:prstClr val="black"/>
                </a:solidFill>
              </a:rPr>
              <a:t>softwares</a:t>
            </a:r>
            <a:r>
              <a:rPr lang="en-US" dirty="0" smtClean="0">
                <a:solidFill>
                  <a:prstClr val="black"/>
                </a:solidFill>
              </a:rPr>
              <a:t> – contains all the building blocks required for local setup of </a:t>
            </a:r>
            <a:r>
              <a:rPr lang="en-US" dirty="0" err="1" smtClean="0">
                <a:solidFill>
                  <a:prstClr val="black"/>
                </a:solidFill>
              </a:rPr>
              <a:t>elasticsearch</a:t>
            </a:r>
            <a:r>
              <a:rPr lang="en-US" dirty="0" smtClean="0">
                <a:solidFill>
                  <a:prstClr val="black"/>
                </a:solidFill>
              </a:rPr>
              <a:t> cluster</a:t>
            </a:r>
          </a:p>
          <a:p>
            <a:endParaRPr lang="en-US" dirty="0">
              <a:solidFill>
                <a:prstClr val="black"/>
              </a:solidFill>
            </a:endParaRPr>
          </a:p>
          <a:p>
            <a:endParaRPr lang="en-US" dirty="0">
              <a:solidFill>
                <a:prstClr val="black"/>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124200"/>
            <a:ext cx="302895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5974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90600" y="274639"/>
            <a:ext cx="7696200" cy="258762"/>
          </a:xfrm>
        </p:spPr>
        <p:txBody>
          <a:bodyPr>
            <a:noAutofit/>
          </a:bodyPr>
          <a:lstStyle/>
          <a:p>
            <a:r>
              <a:rPr lang="en-US" sz="3200" dirty="0" smtClean="0"/>
              <a:t>Start elastic</a:t>
            </a:r>
            <a:endParaRPr lang="en-US" sz="3200" dirty="0"/>
          </a:p>
        </p:txBody>
      </p:sp>
      <p:sp>
        <p:nvSpPr>
          <p:cNvPr id="6" name="Content Placeholder 5"/>
          <p:cNvSpPr>
            <a:spLocks noGrp="1"/>
          </p:cNvSpPr>
          <p:nvPr>
            <p:ph idx="1"/>
          </p:nvPr>
        </p:nvSpPr>
        <p:spPr>
          <a:xfrm>
            <a:off x="457200" y="838200"/>
            <a:ext cx="8229600" cy="5287963"/>
          </a:xfrm>
        </p:spPr>
        <p:txBody>
          <a:bodyPr>
            <a:normAutofit/>
          </a:bodyPr>
          <a:lstStyle/>
          <a:p>
            <a:pPr marL="0"/>
            <a:r>
              <a:rPr lang="en-US" sz="2000" dirty="0" err="1"/>
              <a:t>Elasticsearch</a:t>
            </a:r>
            <a:r>
              <a:rPr lang="en-US" sz="2000" dirty="0"/>
              <a:t> is already downloaded </a:t>
            </a:r>
            <a:r>
              <a:rPr lang="en-US" sz="2000" dirty="0" smtClean="0"/>
              <a:t>as </a:t>
            </a:r>
            <a:r>
              <a:rPr lang="en-US" sz="2000" dirty="0"/>
              <a:t>part of the package.</a:t>
            </a:r>
          </a:p>
          <a:p>
            <a:pPr marL="0" lvl="0"/>
            <a:r>
              <a:rPr lang="en-US" sz="2000" dirty="0"/>
              <a:t>Go to the folder location &lt;</a:t>
            </a:r>
            <a:r>
              <a:rPr lang="en-US" sz="2000" dirty="0" err="1" smtClean="0"/>
              <a:t>es</a:t>
            </a:r>
            <a:r>
              <a:rPr lang="en-US" sz="2000" dirty="0" smtClean="0"/>
              <a:t>-demo-master&gt; \</a:t>
            </a:r>
            <a:r>
              <a:rPr lang="en-US" sz="2000" dirty="0" err="1" smtClean="0"/>
              <a:t>softwares</a:t>
            </a:r>
            <a:endParaRPr lang="en-US" sz="2000" dirty="0"/>
          </a:p>
          <a:p>
            <a:pPr marL="0" lvl="0"/>
            <a:r>
              <a:rPr lang="en-US" sz="2000" dirty="0"/>
              <a:t>Unzip the elasticsearch-1.4.4.zip folder</a:t>
            </a:r>
          </a:p>
          <a:p>
            <a:pPr marL="0" lvl="0"/>
            <a:r>
              <a:rPr lang="en-US" sz="2000" dirty="0"/>
              <a:t>Go inside </a:t>
            </a:r>
            <a:r>
              <a:rPr lang="en-US" sz="2000" dirty="0" err="1"/>
              <a:t>config</a:t>
            </a:r>
            <a:r>
              <a:rPr lang="en-US" sz="2000" dirty="0"/>
              <a:t>\</a:t>
            </a:r>
            <a:r>
              <a:rPr lang="en-US" sz="2000" dirty="0" err="1"/>
              <a:t>elasticsearch.yml</a:t>
            </a:r>
            <a:r>
              <a:rPr lang="en-US" sz="2000" dirty="0"/>
              <a:t> </a:t>
            </a:r>
            <a:r>
              <a:rPr lang="en-US" sz="2000" dirty="0" smtClean="0"/>
              <a:t>file. Change the following property at line no 32,321 respectively and un comment that line.</a:t>
            </a:r>
            <a:endParaRPr lang="en-US" sz="2000" dirty="0"/>
          </a:p>
          <a:p>
            <a:pPr marL="0" lvl="1" indent="0">
              <a:buNone/>
            </a:pPr>
            <a:r>
              <a:rPr lang="en-US" sz="2000" dirty="0"/>
              <a:t>	</a:t>
            </a:r>
            <a:r>
              <a:rPr lang="en-US" sz="2000" dirty="0">
                <a:solidFill>
                  <a:srgbClr val="7030A0"/>
                </a:solidFill>
              </a:rPr>
              <a:t>cluster.name:  Your name or </a:t>
            </a:r>
            <a:r>
              <a:rPr lang="en-US" sz="2000" dirty="0" smtClean="0">
                <a:solidFill>
                  <a:srgbClr val="7030A0"/>
                </a:solidFill>
              </a:rPr>
              <a:t>SID</a:t>
            </a:r>
          </a:p>
          <a:p>
            <a:pPr marL="0" lvl="1" indent="0">
              <a:buNone/>
            </a:pPr>
            <a:r>
              <a:rPr lang="en-US" sz="2000" dirty="0">
                <a:solidFill>
                  <a:srgbClr val="7030A0"/>
                </a:solidFill>
              </a:rPr>
              <a:t> </a:t>
            </a:r>
            <a:r>
              <a:rPr lang="en-US" sz="2000" dirty="0" smtClean="0">
                <a:solidFill>
                  <a:srgbClr val="7030A0"/>
                </a:solidFill>
              </a:rPr>
              <a:t>               </a:t>
            </a:r>
            <a:r>
              <a:rPr lang="en-US" sz="2000" dirty="0" err="1" smtClean="0">
                <a:solidFill>
                  <a:srgbClr val="7030A0"/>
                </a:solidFill>
              </a:rPr>
              <a:t>discovery.zen.ping.multicast.enabled:false</a:t>
            </a:r>
            <a:r>
              <a:rPr lang="en-US" sz="2000" dirty="0" smtClean="0">
                <a:solidFill>
                  <a:srgbClr val="7030A0"/>
                </a:solidFill>
              </a:rPr>
              <a:t>  </a:t>
            </a:r>
            <a:endParaRPr lang="en-US" sz="2000" dirty="0">
              <a:solidFill>
                <a:srgbClr val="7030A0"/>
              </a:solidFill>
            </a:endParaRPr>
          </a:p>
          <a:p>
            <a:pPr marL="0" lvl="0"/>
            <a:r>
              <a:rPr lang="en-US" sz="2000" dirty="0"/>
              <a:t>Go inside bin folder and run the elasticsearch.bat file twice to start two instances of </a:t>
            </a:r>
            <a:r>
              <a:rPr lang="en-US" sz="2000" dirty="0" err="1"/>
              <a:t>elasticsearch</a:t>
            </a:r>
            <a:r>
              <a:rPr lang="en-US" sz="2000" dirty="0" smtClean="0"/>
              <a:t>. Since we will be working on two nodes, we have to start two instances of elastic.</a:t>
            </a:r>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97" y="3886200"/>
            <a:ext cx="8638903"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4362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990600"/>
            <a:ext cx="5791200" cy="369332"/>
          </a:xfrm>
          <a:prstGeom prst="rect">
            <a:avLst/>
          </a:prstGeom>
        </p:spPr>
        <p:txBody>
          <a:bodyPr wrap="square">
            <a:spAutoFit/>
          </a:bodyPr>
          <a:lstStyle/>
          <a:p>
            <a:pPr marL="285750" indent="-285750">
              <a:buFont typeface="Arial" panose="020B0604020202020204" pitchFamily="34" charset="0"/>
              <a:buChar char="•"/>
            </a:pPr>
            <a:r>
              <a:rPr lang="en-US" dirty="0" err="1" smtClean="0"/>
              <a:t>Elasticsearch</a:t>
            </a:r>
            <a:r>
              <a:rPr lang="en-US" dirty="0" smtClean="0"/>
              <a:t> </a:t>
            </a:r>
            <a:r>
              <a:rPr lang="en-US" dirty="0" smtClean="0"/>
              <a:t>basics – 101 for </a:t>
            </a:r>
            <a:r>
              <a:rPr lang="en-US" dirty="0" err="1" smtClean="0"/>
              <a:t>elasticsearch</a:t>
            </a:r>
            <a:endParaRPr lang="en-US" dirty="0"/>
          </a:p>
        </p:txBody>
      </p:sp>
      <p:sp>
        <p:nvSpPr>
          <p:cNvPr id="6" name="TextBox 5"/>
          <p:cNvSpPr txBox="1"/>
          <p:nvPr/>
        </p:nvSpPr>
        <p:spPr>
          <a:xfrm>
            <a:off x="228600" y="184666"/>
            <a:ext cx="8686800" cy="461665"/>
          </a:xfrm>
          <a:prstGeom prst="rect">
            <a:avLst/>
          </a:prstGeom>
          <a:noFill/>
        </p:spPr>
        <p:txBody>
          <a:bodyPr wrap="square" rtlCol="0">
            <a:spAutoFit/>
          </a:bodyPr>
          <a:lstStyle/>
          <a:p>
            <a:r>
              <a:rPr lang="en-US" sz="2400" b="1" dirty="0" smtClean="0"/>
              <a:t>What we will do in the workshop </a:t>
            </a:r>
            <a:r>
              <a:rPr lang="en-US" sz="2400" b="1" dirty="0" smtClean="0"/>
              <a:t>(1) </a:t>
            </a:r>
            <a:r>
              <a:rPr lang="en-US" sz="2400" b="1" dirty="0" smtClean="0"/>
              <a:t>– 15 minutes</a:t>
            </a:r>
            <a:endParaRPr lang="en-US" sz="2400" b="1" dirty="0"/>
          </a:p>
        </p:txBody>
      </p:sp>
    </p:spTree>
    <p:extLst>
      <p:ext uri="{BB962C8B-B14F-4D97-AF65-F5344CB8AC3E}">
        <p14:creationId xmlns:p14="http://schemas.microsoft.com/office/powerpoint/2010/main" val="861939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p:nvSpPr>
        <p:spPr>
          <a:xfrm>
            <a:off x="228600" y="184666"/>
            <a:ext cx="8686800" cy="461665"/>
          </a:xfrm>
          <a:prstGeom prst="rect">
            <a:avLst/>
          </a:prstGeom>
          <a:noFill/>
        </p:spPr>
        <p:txBody>
          <a:bodyPr wrap="square" rtlCol="0">
            <a:spAutoFit/>
          </a:bodyPr>
          <a:lstStyle/>
          <a:p>
            <a:r>
              <a:rPr lang="en-US" sz="2400" b="1" dirty="0" smtClean="0"/>
              <a:t>Cluster health</a:t>
            </a:r>
            <a:endParaRPr lang="en-US" sz="2400" b="1" dirty="0"/>
          </a:p>
        </p:txBody>
      </p:sp>
      <p:sp>
        <p:nvSpPr>
          <p:cNvPr id="9" name="Rectangle 8"/>
          <p:cNvSpPr/>
          <p:nvPr/>
        </p:nvSpPr>
        <p:spPr>
          <a:xfrm>
            <a:off x="457200" y="914400"/>
            <a:ext cx="6858000" cy="5909310"/>
          </a:xfrm>
          <a:prstGeom prst="rect">
            <a:avLst/>
          </a:prstGeom>
        </p:spPr>
        <p:txBody>
          <a:bodyPr wrap="square">
            <a:spAutoFit/>
          </a:bodyPr>
          <a:lstStyle/>
          <a:p>
            <a:pPr lvl="0"/>
            <a:r>
              <a:rPr lang="en-US" dirty="0"/>
              <a:t>Let’s start with a basic health check, which we can use to see how our cluster is doing. To check the cluster health, we will be using the _cat API. </a:t>
            </a:r>
            <a:r>
              <a:rPr lang="en-US" dirty="0" smtClean="0"/>
              <a:t>Our node </a:t>
            </a:r>
            <a:r>
              <a:rPr lang="en-US" dirty="0"/>
              <a:t>HTTP endpoint is available at port 9200</a:t>
            </a:r>
            <a:endParaRPr lang="en-US" dirty="0" smtClean="0"/>
          </a:p>
          <a:p>
            <a:pPr lvl="0"/>
            <a:endParaRPr lang="en-US" dirty="0"/>
          </a:p>
          <a:p>
            <a:r>
              <a:rPr lang="en-US" dirty="0">
                <a:solidFill>
                  <a:srgbClr val="7030A0"/>
                </a:solidFill>
              </a:rPr>
              <a:t>localhost:9200/_</a:t>
            </a:r>
            <a:r>
              <a:rPr lang="en-US" dirty="0" smtClean="0">
                <a:solidFill>
                  <a:srgbClr val="7030A0"/>
                </a:solidFill>
              </a:rPr>
              <a:t>cat/</a:t>
            </a:r>
            <a:r>
              <a:rPr lang="en-US" dirty="0" err="1" smtClean="0">
                <a:solidFill>
                  <a:srgbClr val="7030A0"/>
                </a:solidFill>
              </a:rPr>
              <a:t>health?v</a:t>
            </a:r>
            <a:endParaRPr lang="en-US" dirty="0" smtClean="0">
              <a:solidFill>
                <a:srgbClr val="7030A0"/>
              </a:solidFill>
            </a:endParaRPr>
          </a:p>
          <a:p>
            <a:endParaRPr lang="en-US" dirty="0"/>
          </a:p>
          <a:p>
            <a:endParaRPr lang="en-US" dirty="0" smtClean="0"/>
          </a:p>
          <a:p>
            <a:endParaRPr lang="en-US" dirty="0"/>
          </a:p>
          <a:p>
            <a:pPr lvl="0"/>
            <a:endParaRPr lang="en-US" dirty="0" smtClean="0"/>
          </a:p>
          <a:p>
            <a:pPr lvl="0"/>
            <a:r>
              <a:rPr lang="en-US" dirty="0"/>
              <a:t>We can also get a list of nodes in our cluster as follows</a:t>
            </a:r>
            <a:r>
              <a:rPr lang="en-US" dirty="0" smtClean="0"/>
              <a:t>:</a:t>
            </a:r>
          </a:p>
          <a:p>
            <a:pPr lvl="0"/>
            <a:endParaRPr lang="en-US" dirty="0"/>
          </a:p>
          <a:p>
            <a:r>
              <a:rPr lang="en-US" dirty="0">
                <a:solidFill>
                  <a:srgbClr val="7030A0"/>
                </a:solidFill>
              </a:rPr>
              <a:t>localhost:9200/_</a:t>
            </a:r>
            <a:r>
              <a:rPr lang="en-US" dirty="0" smtClean="0">
                <a:solidFill>
                  <a:srgbClr val="7030A0"/>
                </a:solidFill>
              </a:rPr>
              <a:t>cat/</a:t>
            </a:r>
            <a:r>
              <a:rPr lang="en-US" dirty="0" err="1" smtClean="0">
                <a:solidFill>
                  <a:srgbClr val="7030A0"/>
                </a:solidFill>
              </a:rPr>
              <a:t>nodes?v</a:t>
            </a:r>
            <a:endParaRPr lang="en-US" dirty="0" smtClean="0">
              <a:solidFill>
                <a:srgbClr val="7030A0"/>
              </a:solidFill>
            </a:endParaRPr>
          </a:p>
          <a:p>
            <a:endParaRPr lang="en-US" dirty="0" smtClean="0"/>
          </a:p>
          <a:p>
            <a:endParaRPr lang="en-US" dirty="0"/>
          </a:p>
          <a:p>
            <a:endParaRPr lang="en-US" dirty="0" smtClean="0"/>
          </a:p>
          <a:p>
            <a:endParaRPr lang="en-US" dirty="0"/>
          </a:p>
          <a:p>
            <a:r>
              <a:rPr lang="en-US" dirty="0"/>
              <a:t>we can see </a:t>
            </a:r>
            <a:r>
              <a:rPr lang="en-US" dirty="0" smtClean="0"/>
              <a:t>our two nodes </a:t>
            </a:r>
            <a:r>
              <a:rPr lang="en-US" dirty="0"/>
              <a:t>named </a:t>
            </a:r>
            <a:r>
              <a:rPr lang="en-US" dirty="0" smtClean="0"/>
              <a:t>“Blur” and “Magnus" that </a:t>
            </a:r>
            <a:r>
              <a:rPr lang="en-US" dirty="0"/>
              <a:t>is currently in our </a:t>
            </a:r>
            <a:r>
              <a:rPr lang="en-US" dirty="0" smtClean="0"/>
              <a:t>cluster.</a:t>
            </a:r>
          </a:p>
          <a:p>
            <a:endParaRPr lang="en-US" dirty="0"/>
          </a:p>
          <a:p>
            <a:endParaRPr lang="en-US" dirty="0" smtClean="0"/>
          </a:p>
          <a:p>
            <a:endParaRPr lang="en-US" dirty="0"/>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565630"/>
            <a:ext cx="510540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14600"/>
            <a:ext cx="72390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53449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184666"/>
            <a:ext cx="8686800" cy="461665"/>
          </a:xfrm>
          <a:prstGeom prst="rect">
            <a:avLst/>
          </a:prstGeom>
          <a:noFill/>
        </p:spPr>
        <p:txBody>
          <a:bodyPr wrap="square" rtlCol="0">
            <a:spAutoFit/>
          </a:bodyPr>
          <a:lstStyle/>
          <a:p>
            <a:pPr algn="ctr"/>
            <a:r>
              <a:rPr lang="en-US" sz="2400" b="1" dirty="0" smtClean="0"/>
              <a:t>Start </a:t>
            </a:r>
            <a:r>
              <a:rPr lang="en-US" sz="2400" b="1" dirty="0" err="1" smtClean="0"/>
              <a:t>elasticsearch</a:t>
            </a:r>
            <a:r>
              <a:rPr lang="en-US" sz="2400" b="1" dirty="0" smtClean="0"/>
              <a:t> head</a:t>
            </a:r>
            <a:endParaRPr lang="en-US" sz="2400" b="1" dirty="0"/>
          </a:p>
        </p:txBody>
      </p:sp>
      <p:sp>
        <p:nvSpPr>
          <p:cNvPr id="5" name="Rectangle 4"/>
          <p:cNvSpPr/>
          <p:nvPr/>
        </p:nvSpPr>
        <p:spPr>
          <a:xfrm>
            <a:off x="838200" y="838200"/>
            <a:ext cx="7848600" cy="2031325"/>
          </a:xfrm>
          <a:prstGeom prst="rect">
            <a:avLst/>
          </a:prstGeom>
        </p:spPr>
        <p:txBody>
          <a:bodyPr wrap="square">
            <a:spAutoFit/>
          </a:bodyPr>
          <a:lstStyle/>
          <a:p>
            <a:r>
              <a:rPr lang="en-US" dirty="0"/>
              <a:t>Run following command to setup </a:t>
            </a:r>
            <a:r>
              <a:rPr lang="en-US" dirty="0" err="1"/>
              <a:t>elasticsearch</a:t>
            </a:r>
            <a:r>
              <a:rPr lang="en-US" dirty="0"/>
              <a:t> head </a:t>
            </a:r>
            <a:endParaRPr lang="en-US" dirty="0" smtClean="0"/>
          </a:p>
          <a:p>
            <a:endParaRPr lang="en-US" dirty="0"/>
          </a:p>
          <a:p>
            <a:r>
              <a:rPr lang="en-US" dirty="0"/>
              <a:t>elasticsearch-1.4.4\bin&gt;plugin --</a:t>
            </a:r>
            <a:r>
              <a:rPr lang="en-US" dirty="0" err="1"/>
              <a:t>url</a:t>
            </a:r>
            <a:r>
              <a:rPr lang="en-US" dirty="0"/>
              <a:t>  file</a:t>
            </a:r>
            <a:r>
              <a:rPr lang="en-US" dirty="0" smtClean="0"/>
              <a:t>:///&lt;es-demo-master&gt; / </a:t>
            </a:r>
            <a:r>
              <a:rPr lang="en-US" dirty="0" err="1" smtClean="0"/>
              <a:t>softwares</a:t>
            </a:r>
            <a:r>
              <a:rPr lang="en-US" dirty="0" smtClean="0"/>
              <a:t> / elasticsearch-head-master.zip </a:t>
            </a:r>
            <a:r>
              <a:rPr lang="en-US" dirty="0"/>
              <a:t>--install head</a:t>
            </a:r>
          </a:p>
          <a:p>
            <a:endParaRPr lang="en-US" dirty="0" smtClean="0"/>
          </a:p>
          <a:p>
            <a:r>
              <a:rPr lang="en-US" dirty="0" smtClean="0"/>
              <a:t>You </a:t>
            </a:r>
            <a:r>
              <a:rPr lang="en-US" dirty="0"/>
              <a:t>can access the elastic head using the </a:t>
            </a:r>
            <a:r>
              <a:rPr lang="en-US" dirty="0" err="1"/>
              <a:t>url</a:t>
            </a:r>
            <a:r>
              <a:rPr lang="en-US" dirty="0"/>
              <a:t> : </a:t>
            </a:r>
            <a:r>
              <a:rPr lang="en-US" u="sng" dirty="0">
                <a:hlinkClick r:id="rId2"/>
              </a:rPr>
              <a:t>http://localhost:9200/_plugin/head/</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2971800"/>
            <a:ext cx="83820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4362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5200" y="3059668"/>
            <a:ext cx="1828800" cy="369332"/>
          </a:xfrm>
          <a:prstGeom prst="rect">
            <a:avLst/>
          </a:prstGeom>
          <a:noFill/>
        </p:spPr>
        <p:txBody>
          <a:bodyPr wrap="square" rtlCol="0">
            <a:spAutoFit/>
          </a:bodyPr>
          <a:lstStyle/>
          <a:p>
            <a:pPr algn="ctr"/>
            <a:r>
              <a:rPr lang="en-US" dirty="0" smtClean="0"/>
              <a:t>Load data</a:t>
            </a:r>
            <a:endParaRPr lang="en-US" dirty="0"/>
          </a:p>
        </p:txBody>
      </p:sp>
    </p:spTree>
    <p:extLst>
      <p:ext uri="{BB962C8B-B14F-4D97-AF65-F5344CB8AC3E}">
        <p14:creationId xmlns:p14="http://schemas.microsoft.com/office/powerpoint/2010/main" val="2210312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84666"/>
            <a:ext cx="8686800" cy="461665"/>
          </a:xfrm>
          <a:prstGeom prst="rect">
            <a:avLst/>
          </a:prstGeom>
          <a:noFill/>
        </p:spPr>
        <p:txBody>
          <a:bodyPr wrap="square" rtlCol="0">
            <a:spAutoFit/>
          </a:bodyPr>
          <a:lstStyle/>
          <a:p>
            <a:r>
              <a:rPr lang="en-US" sz="2400" b="1" dirty="0" smtClean="0"/>
              <a:t>Create index called “</a:t>
            </a:r>
            <a:r>
              <a:rPr lang="en-US" sz="2400" b="1" dirty="0" err="1" smtClean="0"/>
              <a:t>fake_company</a:t>
            </a:r>
            <a:r>
              <a:rPr lang="en-US" sz="2400" b="1" dirty="0" smtClean="0"/>
              <a:t>”</a:t>
            </a:r>
            <a:endParaRPr lang="en-US" sz="2400" b="1" dirty="0"/>
          </a:p>
        </p:txBody>
      </p:sp>
      <p:sp>
        <p:nvSpPr>
          <p:cNvPr id="5" name="TextBox 4"/>
          <p:cNvSpPr txBox="1"/>
          <p:nvPr/>
        </p:nvSpPr>
        <p:spPr>
          <a:xfrm>
            <a:off x="381000" y="646331"/>
            <a:ext cx="8382000" cy="3231654"/>
          </a:xfrm>
          <a:prstGeom prst="rect">
            <a:avLst/>
          </a:prstGeom>
          <a:noFill/>
        </p:spPr>
        <p:txBody>
          <a:bodyPr wrap="square" rtlCol="0">
            <a:spAutoFit/>
          </a:bodyPr>
          <a:lstStyle/>
          <a:p>
            <a:r>
              <a:rPr lang="en-US" sz="1200" dirty="0" smtClean="0"/>
              <a:t>1.Go </a:t>
            </a:r>
            <a:r>
              <a:rPr lang="en-US" sz="1200" dirty="0"/>
              <a:t>to </a:t>
            </a:r>
            <a:r>
              <a:rPr lang="en-US" sz="1200" dirty="0" err="1"/>
              <a:t>elastichead</a:t>
            </a:r>
            <a:r>
              <a:rPr lang="en-US" sz="1200" dirty="0"/>
              <a:t> : </a:t>
            </a:r>
            <a:r>
              <a:rPr lang="en-US" sz="1200" u="sng" dirty="0">
                <a:hlinkClick r:id="rId2"/>
              </a:rPr>
              <a:t>http://localhost:9200/_plugin/head</a:t>
            </a:r>
            <a:r>
              <a:rPr lang="en-US" sz="1200" u="sng" dirty="0" smtClean="0">
                <a:hlinkClick r:id="rId2"/>
              </a:rPr>
              <a:t>/</a:t>
            </a:r>
            <a:endParaRPr lang="en-US" sz="1200" u="sng" dirty="0" smtClean="0"/>
          </a:p>
          <a:p>
            <a:r>
              <a:rPr lang="en-US" sz="1200" dirty="0" smtClean="0"/>
              <a:t>2.Go to Indices tab. Click on New Index. Enter the Index name as “</a:t>
            </a:r>
            <a:r>
              <a:rPr lang="en-US" sz="1200" dirty="0" err="1" smtClean="0"/>
              <a:t>fake_company</a:t>
            </a:r>
            <a:r>
              <a:rPr lang="en-US" sz="1200" dirty="0" smtClean="0"/>
              <a:t>”</a:t>
            </a:r>
            <a:endParaRPr lang="en-US" sz="1200" dirty="0"/>
          </a:p>
          <a:p>
            <a:r>
              <a:rPr lang="en-US" sz="1200" dirty="0" smtClean="0"/>
              <a:t>3. To </a:t>
            </a:r>
            <a:r>
              <a:rPr lang="en-US" sz="1200" dirty="0"/>
              <a:t>update the index settings, make sure to close the index first. On the Overview page, </a:t>
            </a:r>
            <a:r>
              <a:rPr lang="en-US" sz="1200" dirty="0" smtClean="0"/>
              <a:t>Under </a:t>
            </a:r>
            <a:r>
              <a:rPr lang="en-US" sz="1200" dirty="0" err="1" smtClean="0"/>
              <a:t>fake_company</a:t>
            </a:r>
            <a:r>
              <a:rPr lang="en-US" sz="1200" dirty="0" smtClean="0"/>
              <a:t> , Click </a:t>
            </a:r>
            <a:r>
              <a:rPr lang="en-US" sz="1200" dirty="0"/>
              <a:t>on actions -&gt;   </a:t>
            </a:r>
            <a:r>
              <a:rPr lang="en-US" sz="1200" dirty="0" smtClean="0"/>
              <a:t>         Close</a:t>
            </a:r>
            <a:endParaRPr lang="en-US" sz="1200" dirty="0"/>
          </a:p>
          <a:p>
            <a:r>
              <a:rPr lang="en-US" sz="1200" dirty="0" smtClean="0"/>
              <a:t>4. </a:t>
            </a:r>
            <a:r>
              <a:rPr lang="en-US" sz="1200" dirty="0"/>
              <a:t>Go to Any Request tab . </a:t>
            </a:r>
            <a:endParaRPr lang="en-US" sz="1200" dirty="0" smtClean="0"/>
          </a:p>
          <a:p>
            <a:r>
              <a:rPr lang="en-US" sz="1200" dirty="0" smtClean="0"/>
              <a:t>In </a:t>
            </a:r>
            <a:r>
              <a:rPr lang="en-US" sz="1200" dirty="0"/>
              <a:t>the query field enter : </a:t>
            </a:r>
            <a:r>
              <a:rPr lang="en-US" sz="1200" u="sng" dirty="0">
                <a:hlinkClick r:id="rId3"/>
              </a:rPr>
              <a:t>http://</a:t>
            </a:r>
            <a:r>
              <a:rPr lang="en-US" sz="1200" u="sng" dirty="0" smtClean="0">
                <a:hlinkClick r:id="rId3"/>
              </a:rPr>
              <a:t>localhost:9200/fake_company</a:t>
            </a:r>
            <a:r>
              <a:rPr lang="en-US" sz="1200" u="sng" dirty="0">
                <a:hlinkClick r:id="rId3"/>
              </a:rPr>
              <a:t>/_settings</a:t>
            </a:r>
            <a:r>
              <a:rPr lang="en-US" sz="1200" u="sng" dirty="0" smtClean="0">
                <a:hlinkClick r:id="rId3"/>
              </a:rPr>
              <a:t>/</a:t>
            </a:r>
            <a:endParaRPr lang="en-US" sz="1200" u="sng" dirty="0" smtClean="0"/>
          </a:p>
          <a:p>
            <a:r>
              <a:rPr lang="en-US" sz="1200" dirty="0" smtClean="0"/>
              <a:t>Delete the text “_search” in the text below if it is pre-populated.</a:t>
            </a:r>
          </a:p>
          <a:p>
            <a:r>
              <a:rPr lang="en-US" sz="1200" dirty="0" smtClean="0"/>
              <a:t>Select </a:t>
            </a:r>
            <a:r>
              <a:rPr lang="en-US" sz="1200" dirty="0"/>
              <a:t>PUT request. </a:t>
            </a:r>
            <a:endParaRPr lang="en-US" sz="1200" dirty="0" smtClean="0"/>
          </a:p>
          <a:p>
            <a:r>
              <a:rPr lang="en-US" sz="1200" dirty="0" smtClean="0"/>
              <a:t>Copy and paste the contents of </a:t>
            </a:r>
            <a:r>
              <a:rPr lang="en-US" sz="1200" dirty="0" err="1" smtClean="0"/>
              <a:t>indexSettings.json</a:t>
            </a:r>
            <a:r>
              <a:rPr lang="en-US" sz="1200" dirty="0" smtClean="0"/>
              <a:t> (&lt;</a:t>
            </a:r>
            <a:r>
              <a:rPr lang="en-US" sz="1200" dirty="0" err="1"/>
              <a:t>es</a:t>
            </a:r>
            <a:r>
              <a:rPr lang="en-US" sz="1200" dirty="0"/>
              <a:t>-demo-master&gt;\</a:t>
            </a:r>
            <a:r>
              <a:rPr lang="en-US" sz="1200" dirty="0" err="1"/>
              <a:t>softwares</a:t>
            </a:r>
            <a:r>
              <a:rPr lang="en-US" sz="1200" dirty="0"/>
              <a:t> \</a:t>
            </a:r>
            <a:r>
              <a:rPr lang="en-US" sz="1200" dirty="0" err="1"/>
              <a:t>MappingsAndData</a:t>
            </a:r>
            <a:r>
              <a:rPr lang="en-US" sz="1200" dirty="0"/>
              <a:t> \Mappings)</a:t>
            </a:r>
          </a:p>
          <a:p>
            <a:r>
              <a:rPr lang="en-US" sz="1200" dirty="0" smtClean="0"/>
              <a:t>In the text box.</a:t>
            </a:r>
          </a:p>
          <a:p>
            <a:r>
              <a:rPr lang="en-US" sz="1200" dirty="0" smtClean="0"/>
              <a:t>See </a:t>
            </a:r>
            <a:r>
              <a:rPr lang="en-US" sz="1200" dirty="0"/>
              <a:t>following screen shot. </a:t>
            </a:r>
            <a:endParaRPr lang="en-US" sz="1200" dirty="0" smtClean="0"/>
          </a:p>
          <a:p>
            <a:r>
              <a:rPr lang="en-US" sz="1200" dirty="0" smtClean="0"/>
              <a:t>Click </a:t>
            </a:r>
            <a:r>
              <a:rPr lang="en-US" sz="1200" dirty="0"/>
              <a:t>on Request. </a:t>
            </a:r>
            <a:endParaRPr lang="en-US" sz="1200" dirty="0" smtClean="0"/>
          </a:p>
          <a:p>
            <a:r>
              <a:rPr lang="en-US" sz="1200" dirty="0" smtClean="0"/>
              <a:t>You </a:t>
            </a:r>
            <a:r>
              <a:rPr lang="en-US" sz="1200" dirty="0"/>
              <a:t>will see acknowledge : true in the right screen if the request was successful</a:t>
            </a:r>
            <a:r>
              <a:rPr lang="en-US" sz="1200" dirty="0" smtClean="0"/>
              <a:t>.</a:t>
            </a:r>
          </a:p>
          <a:p>
            <a:r>
              <a:rPr lang="en-US" sz="1200" dirty="0" smtClean="0"/>
              <a:t>5. Once the above steps are completed, open the index. </a:t>
            </a:r>
            <a:r>
              <a:rPr lang="en-US" sz="1200" dirty="0"/>
              <a:t>On the Overview page, Under </a:t>
            </a:r>
            <a:r>
              <a:rPr lang="en-US" sz="1200" dirty="0" err="1"/>
              <a:t>fake_company</a:t>
            </a:r>
            <a:r>
              <a:rPr lang="en-US" sz="1200" dirty="0"/>
              <a:t> , Click on actions -&gt;            </a:t>
            </a:r>
            <a:r>
              <a:rPr lang="en-US" sz="1200" dirty="0" smtClean="0"/>
              <a:t>Open</a:t>
            </a:r>
            <a:endParaRPr lang="en-US" sz="1200" dirty="0"/>
          </a:p>
          <a:p>
            <a:endParaRPr lang="en-US" sz="1200" dirty="0"/>
          </a:p>
          <a:p>
            <a:endParaRPr lang="en-US" sz="1200" u="sng" dirty="0"/>
          </a:p>
        </p:txBody>
      </p:sp>
      <p:pic>
        <p:nvPicPr>
          <p:cNvPr id="6" name="Picture 5"/>
          <p:cNvPicPr/>
          <p:nvPr/>
        </p:nvPicPr>
        <p:blipFill>
          <a:blip r:embed="rId4"/>
          <a:stretch>
            <a:fillRect/>
          </a:stretch>
        </p:blipFill>
        <p:spPr>
          <a:xfrm>
            <a:off x="381000" y="3429000"/>
            <a:ext cx="7543800" cy="3428999"/>
          </a:xfrm>
          <a:prstGeom prst="rect">
            <a:avLst/>
          </a:prstGeom>
        </p:spPr>
      </p:pic>
    </p:spTree>
    <p:extLst>
      <p:ext uri="{BB962C8B-B14F-4D97-AF65-F5344CB8AC3E}">
        <p14:creationId xmlns:p14="http://schemas.microsoft.com/office/powerpoint/2010/main" val="420163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305800" cy="2954655"/>
          </a:xfrm>
          <a:prstGeom prst="rect">
            <a:avLst/>
          </a:prstGeom>
        </p:spPr>
        <p:txBody>
          <a:bodyPr wrap="square">
            <a:spAutoFit/>
          </a:bodyPr>
          <a:lstStyle/>
          <a:p>
            <a:pPr marL="228600" lvl="0" indent="-228600">
              <a:buFont typeface="+mj-lt"/>
              <a:buAutoNum type="arabicPeriod"/>
            </a:pPr>
            <a:r>
              <a:rPr lang="en-US" sz="1200" dirty="0" smtClean="0"/>
              <a:t>Go </a:t>
            </a:r>
            <a:r>
              <a:rPr lang="en-US" sz="1200" dirty="0"/>
              <a:t>to </a:t>
            </a:r>
            <a:r>
              <a:rPr lang="en-US" sz="1200" dirty="0" err="1"/>
              <a:t>elastichead</a:t>
            </a:r>
            <a:r>
              <a:rPr lang="en-US" sz="1200" dirty="0"/>
              <a:t> -&gt; any request tab</a:t>
            </a:r>
          </a:p>
          <a:p>
            <a:pPr marL="228600" lvl="0" indent="-228600">
              <a:buFont typeface="+mj-lt"/>
              <a:buAutoNum type="arabicPeriod"/>
            </a:pPr>
            <a:r>
              <a:rPr lang="en-US" sz="1200" dirty="0"/>
              <a:t>In the query field enter : </a:t>
            </a:r>
            <a:r>
              <a:rPr lang="en-US" sz="1200" u="sng" dirty="0">
                <a:hlinkClick r:id="rId2"/>
              </a:rPr>
              <a:t>http://</a:t>
            </a:r>
            <a:r>
              <a:rPr lang="en-US" sz="1200" u="sng" dirty="0" smtClean="0">
                <a:hlinkClick r:id="rId2"/>
              </a:rPr>
              <a:t>localhost:9200/fake_company/company</a:t>
            </a:r>
            <a:r>
              <a:rPr lang="en-US" sz="1200" u="sng" dirty="0">
                <a:hlinkClick r:id="rId2"/>
              </a:rPr>
              <a:t>/_mapping?ignore_conflicts=true</a:t>
            </a:r>
            <a:endParaRPr lang="en-US" sz="1200" dirty="0"/>
          </a:p>
          <a:p>
            <a:pPr marL="685800" lvl="1" indent="-228600">
              <a:buFont typeface="+mj-lt"/>
              <a:buAutoNum type="arabicPeriod"/>
            </a:pPr>
            <a:r>
              <a:rPr lang="en-US" sz="1200" dirty="0"/>
              <a:t>Select PUT request.  </a:t>
            </a:r>
          </a:p>
          <a:p>
            <a:pPr marL="685800" lvl="1" indent="-228600">
              <a:buFont typeface="+mj-lt"/>
              <a:buAutoNum type="arabicPeriod"/>
            </a:pPr>
            <a:r>
              <a:rPr lang="en-US" sz="1200" dirty="0"/>
              <a:t>For mappings, go to folder location </a:t>
            </a:r>
          </a:p>
          <a:p>
            <a:pPr lvl="1"/>
            <a:r>
              <a:rPr lang="en-US" sz="1200" dirty="0"/>
              <a:t> "&lt;</a:t>
            </a:r>
            <a:r>
              <a:rPr lang="en-US" sz="1200" dirty="0" err="1" smtClean="0"/>
              <a:t>es</a:t>
            </a:r>
            <a:r>
              <a:rPr lang="en-US" sz="1200" dirty="0" smtClean="0"/>
              <a:t>-demo-master&gt;\</a:t>
            </a:r>
            <a:r>
              <a:rPr lang="en-US" sz="1200" dirty="0" err="1" smtClean="0"/>
              <a:t>softwares</a:t>
            </a:r>
            <a:r>
              <a:rPr lang="en-US" sz="1200" dirty="0" smtClean="0"/>
              <a:t>\</a:t>
            </a:r>
            <a:r>
              <a:rPr lang="en-US" sz="1200" dirty="0" err="1" smtClean="0"/>
              <a:t>MappingsAndData</a:t>
            </a:r>
            <a:r>
              <a:rPr lang="en-US" sz="1200" dirty="0" smtClean="0"/>
              <a:t>\Mappings  </a:t>
            </a:r>
            <a:endParaRPr lang="en-US" sz="1200" dirty="0"/>
          </a:p>
          <a:p>
            <a:pPr lvl="1"/>
            <a:r>
              <a:rPr lang="en-US" sz="1200" dirty="0"/>
              <a:t>And copy the contents of </a:t>
            </a:r>
            <a:r>
              <a:rPr lang="en-US" sz="1200" dirty="0" err="1" smtClean="0"/>
              <a:t>companyMappingsOnly.json</a:t>
            </a:r>
            <a:r>
              <a:rPr lang="en-US" sz="1200" dirty="0" smtClean="0"/>
              <a:t> and </a:t>
            </a:r>
            <a:r>
              <a:rPr lang="en-US" sz="1200" dirty="0"/>
              <a:t>enter in the text box below </a:t>
            </a:r>
            <a:r>
              <a:rPr lang="en-US" sz="1200" dirty="0" smtClean="0"/>
              <a:t>.</a:t>
            </a:r>
          </a:p>
          <a:p>
            <a:pPr lvl="1"/>
            <a:r>
              <a:rPr lang="en-US" sz="1200" dirty="0" smtClean="0"/>
              <a:t>3. </a:t>
            </a:r>
            <a:r>
              <a:rPr lang="en-US" sz="1200" dirty="0"/>
              <a:t>Click on Request.</a:t>
            </a:r>
          </a:p>
          <a:p>
            <a:pPr marL="228600" indent="-228600">
              <a:buFont typeface="+mj-lt"/>
              <a:buAutoNum type="arabicPeriod"/>
            </a:pPr>
            <a:r>
              <a:rPr lang="en-US" sz="1200" dirty="0"/>
              <a:t>It will create a doc type called company and updates the mapping of it.</a:t>
            </a:r>
          </a:p>
          <a:p>
            <a:pPr marL="228600" indent="-228600">
              <a:buFont typeface="+mj-lt"/>
              <a:buAutoNum type="arabicPeriod"/>
            </a:pPr>
            <a:r>
              <a:rPr lang="en-US" sz="1200" dirty="0" smtClean="0"/>
              <a:t>Similarly create </a:t>
            </a:r>
            <a:r>
              <a:rPr lang="en-US" sz="1200" dirty="0"/>
              <a:t>mappings </a:t>
            </a:r>
            <a:r>
              <a:rPr lang="en-US" sz="1200" dirty="0" smtClean="0"/>
              <a:t>for </a:t>
            </a:r>
            <a:r>
              <a:rPr lang="en-US" sz="1200" dirty="0"/>
              <a:t>other types as </a:t>
            </a:r>
            <a:r>
              <a:rPr lang="en-US" sz="1200" dirty="0" smtClean="0"/>
              <a:t>well (employee, </a:t>
            </a:r>
            <a:r>
              <a:rPr lang="en-US" sz="1200" dirty="0" err="1" smtClean="0"/>
              <a:t>stockprice</a:t>
            </a:r>
            <a:r>
              <a:rPr lang="en-US" sz="1200" dirty="0" smtClean="0"/>
              <a:t>).</a:t>
            </a:r>
          </a:p>
          <a:p>
            <a:pPr lvl="0"/>
            <a:r>
              <a:rPr lang="en-US" sz="1200" u="sng" dirty="0">
                <a:hlinkClick r:id="rId3"/>
              </a:rPr>
              <a:t>http://</a:t>
            </a:r>
            <a:r>
              <a:rPr lang="en-US" sz="1200" u="sng" dirty="0" smtClean="0">
                <a:hlinkClick r:id="rId3"/>
              </a:rPr>
              <a:t>localhost:9200/fake_company/employee/_mapping?ignore_conflicts=true</a:t>
            </a:r>
            <a:r>
              <a:rPr lang="en-US" sz="1200" dirty="0" smtClean="0"/>
              <a:t>   (use </a:t>
            </a:r>
            <a:r>
              <a:rPr lang="en-US" sz="1200" dirty="0" err="1" smtClean="0"/>
              <a:t>employee_mappings.json</a:t>
            </a:r>
            <a:r>
              <a:rPr lang="en-US" sz="1200" dirty="0" smtClean="0"/>
              <a:t>)</a:t>
            </a:r>
            <a:endParaRPr lang="en-US" sz="1200" dirty="0"/>
          </a:p>
          <a:p>
            <a:pPr lvl="0"/>
            <a:r>
              <a:rPr lang="en-US" sz="1200" u="sng" dirty="0">
                <a:hlinkClick r:id="rId2"/>
              </a:rPr>
              <a:t>http://</a:t>
            </a:r>
            <a:r>
              <a:rPr lang="en-US" sz="1200" u="sng" dirty="0" smtClean="0">
                <a:hlinkClick r:id="rId2"/>
              </a:rPr>
              <a:t>localhost:9200/fake_company/stock/_mapping?ignore_conflicts=true</a:t>
            </a:r>
            <a:r>
              <a:rPr lang="en-US" sz="1200" dirty="0" smtClean="0"/>
              <a:t>           (use </a:t>
            </a:r>
            <a:r>
              <a:rPr lang="en-US" sz="1200" dirty="0" err="1" smtClean="0"/>
              <a:t>stock_mappings.json</a:t>
            </a:r>
            <a:r>
              <a:rPr lang="en-US" sz="1200" dirty="0" smtClean="0"/>
              <a:t>)</a:t>
            </a:r>
            <a:endParaRPr lang="en-US" sz="1200" dirty="0"/>
          </a:p>
          <a:p>
            <a:endParaRPr lang="en-US" sz="1200" dirty="0"/>
          </a:p>
          <a:p>
            <a:pPr marL="228600" indent="-228600">
              <a:buFont typeface="+mj-lt"/>
              <a:buAutoNum type="arabicPeriod"/>
            </a:pPr>
            <a:endParaRPr lang="en-US" sz="1200" dirty="0"/>
          </a:p>
          <a:p>
            <a:endParaRPr lang="en-US" sz="1200" b="1" u="sng" dirty="0"/>
          </a:p>
          <a:p>
            <a:endParaRPr lang="en-US" dirty="0"/>
          </a:p>
        </p:txBody>
      </p:sp>
      <p:sp>
        <p:nvSpPr>
          <p:cNvPr id="4" name="Rectangle 3"/>
          <p:cNvSpPr/>
          <p:nvPr/>
        </p:nvSpPr>
        <p:spPr>
          <a:xfrm>
            <a:off x="426720" y="304800"/>
            <a:ext cx="6660541" cy="400110"/>
          </a:xfrm>
          <a:prstGeom prst="rect">
            <a:avLst/>
          </a:prstGeom>
        </p:spPr>
        <p:txBody>
          <a:bodyPr wrap="none">
            <a:spAutoFit/>
          </a:bodyPr>
          <a:lstStyle/>
          <a:p>
            <a:r>
              <a:rPr lang="en-US" sz="2000" b="1" dirty="0" smtClean="0"/>
              <a:t>Create mappings for company, employee and </a:t>
            </a:r>
            <a:r>
              <a:rPr lang="en-US" sz="2000" b="1" dirty="0" err="1" smtClean="0"/>
              <a:t>stockprice</a:t>
            </a:r>
            <a:r>
              <a:rPr lang="en-US" sz="2000" b="1" dirty="0" smtClean="0"/>
              <a:t> data</a:t>
            </a:r>
            <a:endParaRPr lang="en-US" sz="2000" b="1" dirty="0"/>
          </a:p>
        </p:txBody>
      </p:sp>
      <p:pic>
        <p:nvPicPr>
          <p:cNvPr id="5" name="Picture 4"/>
          <p:cNvPicPr/>
          <p:nvPr/>
        </p:nvPicPr>
        <p:blipFill>
          <a:blip r:embed="rId4"/>
          <a:stretch>
            <a:fillRect/>
          </a:stretch>
        </p:blipFill>
        <p:spPr>
          <a:xfrm>
            <a:off x="457200" y="3048000"/>
            <a:ext cx="7467600" cy="3657599"/>
          </a:xfrm>
          <a:prstGeom prst="rect">
            <a:avLst/>
          </a:prstGeom>
        </p:spPr>
      </p:pic>
    </p:spTree>
    <p:extLst>
      <p:ext uri="{BB962C8B-B14F-4D97-AF65-F5344CB8AC3E}">
        <p14:creationId xmlns:p14="http://schemas.microsoft.com/office/powerpoint/2010/main" val="16192157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829" y="184665"/>
            <a:ext cx="8686800" cy="461665"/>
          </a:xfrm>
          <a:prstGeom prst="rect">
            <a:avLst/>
          </a:prstGeom>
          <a:noFill/>
        </p:spPr>
        <p:txBody>
          <a:bodyPr wrap="square" rtlCol="0">
            <a:spAutoFit/>
          </a:bodyPr>
          <a:lstStyle/>
          <a:p>
            <a:r>
              <a:rPr lang="en-US" sz="2400" b="1" dirty="0" smtClean="0"/>
              <a:t>Load data using </a:t>
            </a:r>
            <a:r>
              <a:rPr lang="en-US" sz="2400" b="1" dirty="0" err="1" smtClean="0"/>
              <a:t>logstash</a:t>
            </a:r>
            <a:endParaRPr lang="en-US" sz="2400" b="1" dirty="0"/>
          </a:p>
        </p:txBody>
      </p:sp>
      <p:sp>
        <p:nvSpPr>
          <p:cNvPr id="2" name="Rectangle 1"/>
          <p:cNvSpPr/>
          <p:nvPr/>
        </p:nvSpPr>
        <p:spPr>
          <a:xfrm>
            <a:off x="304800" y="762000"/>
            <a:ext cx="8077200" cy="5262979"/>
          </a:xfrm>
          <a:prstGeom prst="rect">
            <a:avLst/>
          </a:prstGeom>
        </p:spPr>
        <p:txBody>
          <a:bodyPr wrap="square">
            <a:spAutoFit/>
          </a:bodyPr>
          <a:lstStyle/>
          <a:p>
            <a:r>
              <a:rPr lang="en-US" sz="1400" dirty="0"/>
              <a:t>Data can be populated through </a:t>
            </a:r>
            <a:r>
              <a:rPr lang="en-US" sz="1400" dirty="0" err="1"/>
              <a:t>logstash</a:t>
            </a:r>
            <a:r>
              <a:rPr lang="en-US" sz="1400" dirty="0"/>
              <a:t>. The data to be populated is stored in a csv file. </a:t>
            </a:r>
            <a:r>
              <a:rPr lang="en-US" sz="1400" dirty="0" err="1"/>
              <a:t>Logstash</a:t>
            </a:r>
            <a:r>
              <a:rPr lang="en-US" sz="1400" dirty="0"/>
              <a:t> reads the csv file and populates it to </a:t>
            </a:r>
            <a:r>
              <a:rPr lang="en-US" sz="1400" dirty="0" err="1"/>
              <a:t>elasticsearch</a:t>
            </a:r>
            <a:r>
              <a:rPr lang="en-US" sz="1400" dirty="0"/>
              <a:t>.</a:t>
            </a:r>
          </a:p>
          <a:p>
            <a:r>
              <a:rPr lang="en-US" sz="1400" dirty="0"/>
              <a:t>Following is the configuration used by </a:t>
            </a:r>
            <a:r>
              <a:rPr lang="en-US" sz="1400" dirty="0" err="1"/>
              <a:t>logstash</a:t>
            </a:r>
            <a:r>
              <a:rPr lang="en-US" sz="1400" dirty="0"/>
              <a:t>. </a:t>
            </a:r>
            <a:r>
              <a:rPr lang="en-US" sz="1400" dirty="0" smtClean="0"/>
              <a:t>It is </a:t>
            </a:r>
            <a:r>
              <a:rPr lang="en-US" sz="1400" dirty="0"/>
              <a:t>saved in </a:t>
            </a:r>
            <a:r>
              <a:rPr lang="en-US" sz="1400" dirty="0" err="1" smtClean="0"/>
              <a:t>testCompany.conf</a:t>
            </a:r>
            <a:r>
              <a:rPr lang="en-US" sz="1400" dirty="0" smtClean="0"/>
              <a:t> </a:t>
            </a:r>
            <a:r>
              <a:rPr lang="en-US" sz="1400" dirty="0"/>
              <a:t>file</a:t>
            </a:r>
          </a:p>
          <a:p>
            <a:r>
              <a:rPr lang="en-US" sz="1400" dirty="0"/>
              <a:t>input {  </a:t>
            </a:r>
          </a:p>
          <a:p>
            <a:r>
              <a:rPr lang="en-US" sz="1400" dirty="0"/>
              <a:t>      file {</a:t>
            </a:r>
          </a:p>
          <a:p>
            <a:r>
              <a:rPr lang="en-US" sz="1400" dirty="0"/>
              <a:t>          path =&gt; </a:t>
            </a:r>
            <a:r>
              <a:rPr lang="en-US" sz="1400" dirty="0">
                <a:solidFill>
                  <a:schemeClr val="accent6">
                    <a:lumMod val="75000"/>
                  </a:schemeClr>
                </a:solidFill>
              </a:rPr>
              <a:t>"&lt;</a:t>
            </a:r>
            <a:r>
              <a:rPr lang="en-US" sz="1400" dirty="0" err="1">
                <a:solidFill>
                  <a:schemeClr val="accent6">
                    <a:lumMod val="75000"/>
                  </a:schemeClr>
                </a:solidFill>
              </a:rPr>
              <a:t>es</a:t>
            </a:r>
            <a:r>
              <a:rPr lang="en-US" sz="1400" dirty="0">
                <a:solidFill>
                  <a:schemeClr val="accent6">
                    <a:lumMod val="75000"/>
                  </a:schemeClr>
                </a:solidFill>
              </a:rPr>
              <a:t>-demo-master&gt;\</a:t>
            </a:r>
            <a:r>
              <a:rPr lang="en-US" sz="1400" dirty="0" err="1">
                <a:solidFill>
                  <a:schemeClr val="accent6">
                    <a:lumMod val="75000"/>
                  </a:schemeClr>
                </a:solidFill>
              </a:rPr>
              <a:t>softwares</a:t>
            </a:r>
            <a:r>
              <a:rPr lang="en-US" sz="1400" dirty="0">
                <a:solidFill>
                  <a:schemeClr val="accent6">
                    <a:lumMod val="75000"/>
                  </a:schemeClr>
                </a:solidFill>
              </a:rPr>
              <a:t>\</a:t>
            </a:r>
            <a:r>
              <a:rPr lang="en-US" sz="1400" dirty="0" err="1">
                <a:solidFill>
                  <a:schemeClr val="accent6">
                    <a:lumMod val="75000"/>
                  </a:schemeClr>
                </a:solidFill>
              </a:rPr>
              <a:t>MappingsAndData</a:t>
            </a:r>
            <a:r>
              <a:rPr lang="en-US" sz="1400" dirty="0">
                <a:solidFill>
                  <a:schemeClr val="accent6">
                    <a:lumMod val="75000"/>
                  </a:schemeClr>
                </a:solidFill>
              </a:rPr>
              <a:t>\ </a:t>
            </a:r>
            <a:r>
              <a:rPr lang="en-US" sz="1400" dirty="0" err="1" smtClean="0">
                <a:solidFill>
                  <a:schemeClr val="accent6">
                    <a:lumMod val="75000"/>
                  </a:schemeClr>
                </a:solidFill>
              </a:rPr>
              <a:t>es_demo_data</a:t>
            </a:r>
            <a:r>
              <a:rPr lang="en-US" sz="1400" dirty="0" smtClean="0">
                <a:solidFill>
                  <a:schemeClr val="accent6">
                    <a:lumMod val="75000"/>
                  </a:schemeClr>
                </a:solidFill>
              </a:rPr>
              <a:t>\test_company.csv</a:t>
            </a:r>
            <a:r>
              <a:rPr lang="en-US" sz="1400" dirty="0">
                <a:solidFill>
                  <a:schemeClr val="accent6">
                    <a:lumMod val="75000"/>
                  </a:schemeClr>
                </a:solidFill>
              </a:rPr>
              <a:t>" </a:t>
            </a:r>
          </a:p>
          <a:p>
            <a:r>
              <a:rPr lang="en-US" sz="1400" dirty="0"/>
              <a:t> </a:t>
            </a:r>
            <a:r>
              <a:rPr lang="en-US" sz="1400" dirty="0" smtClean="0"/>
              <a:t>        </a:t>
            </a:r>
            <a:r>
              <a:rPr lang="en-US" sz="1400" dirty="0" err="1" smtClean="0"/>
              <a:t>start_position</a:t>
            </a:r>
            <a:r>
              <a:rPr lang="en-US" sz="1400" dirty="0" smtClean="0"/>
              <a:t> </a:t>
            </a:r>
            <a:r>
              <a:rPr lang="en-US" sz="1400" dirty="0"/>
              <a:t>=&gt; "beginning"</a:t>
            </a:r>
          </a:p>
          <a:p>
            <a:r>
              <a:rPr lang="en-US" sz="1400" dirty="0"/>
              <a:t>      }</a:t>
            </a:r>
          </a:p>
          <a:p>
            <a:r>
              <a:rPr lang="en-US" sz="1400" dirty="0"/>
              <a:t>}</a:t>
            </a:r>
          </a:p>
          <a:p>
            <a:r>
              <a:rPr lang="en-US" sz="1400" dirty="0"/>
              <a:t>filter {</a:t>
            </a:r>
          </a:p>
          <a:p>
            <a:r>
              <a:rPr lang="en-US" sz="1400" dirty="0"/>
              <a:t>    csv {</a:t>
            </a:r>
          </a:p>
          <a:p>
            <a:r>
              <a:rPr lang="en-US" sz="1400" dirty="0"/>
              <a:t>        columns =&gt; </a:t>
            </a:r>
            <a:r>
              <a:rPr lang="en-US" sz="1400" dirty="0">
                <a:solidFill>
                  <a:schemeClr val="accent6">
                    <a:lumMod val="75000"/>
                  </a:schemeClr>
                </a:solidFill>
              </a:rPr>
              <a:t>["code","name","</a:t>
            </a:r>
            <a:r>
              <a:rPr lang="en-US" sz="1400" dirty="0" err="1">
                <a:solidFill>
                  <a:schemeClr val="accent6">
                    <a:lumMod val="75000"/>
                  </a:schemeClr>
                </a:solidFill>
              </a:rPr>
              <a:t>url</a:t>
            </a:r>
            <a:r>
              <a:rPr lang="en-US" sz="1400" dirty="0">
                <a:solidFill>
                  <a:schemeClr val="accent6">
                    <a:lumMod val="75000"/>
                  </a:schemeClr>
                </a:solidFill>
              </a:rPr>
              <a:t>","email","sector","</a:t>
            </a:r>
            <a:r>
              <a:rPr lang="en-US" sz="1400" dirty="0" err="1">
                <a:solidFill>
                  <a:schemeClr val="accent6">
                    <a:lumMod val="75000"/>
                  </a:schemeClr>
                </a:solidFill>
              </a:rPr>
              <a:t>regNumber</a:t>
            </a:r>
            <a:r>
              <a:rPr lang="en-US" sz="1400" dirty="0">
                <a:solidFill>
                  <a:schemeClr val="accent6">
                    <a:lumMod val="75000"/>
                  </a:schemeClr>
                </a:solidFill>
              </a:rPr>
              <a:t>"</a:t>
            </a:r>
            <a:r>
              <a:rPr lang="en-US" sz="1400" dirty="0"/>
              <a:t>]        //define the columns</a:t>
            </a:r>
          </a:p>
          <a:p>
            <a:r>
              <a:rPr lang="en-US" sz="1400" dirty="0"/>
              <a:t>        separator =&gt; ","</a:t>
            </a:r>
          </a:p>
          <a:p>
            <a:r>
              <a:rPr lang="en-US" sz="1400" dirty="0"/>
              <a:t>        }</a:t>
            </a:r>
          </a:p>
          <a:p>
            <a:r>
              <a:rPr lang="en-US" sz="1400" dirty="0"/>
              <a:t>}</a:t>
            </a:r>
          </a:p>
          <a:p>
            <a:r>
              <a:rPr lang="en-US" sz="1400" dirty="0"/>
              <a:t>output {</a:t>
            </a:r>
          </a:p>
          <a:p>
            <a:r>
              <a:rPr lang="en-US" sz="1400" dirty="0"/>
              <a:t>    </a:t>
            </a:r>
            <a:r>
              <a:rPr lang="en-US" sz="1400" dirty="0" err="1"/>
              <a:t>elasticsearch</a:t>
            </a:r>
            <a:r>
              <a:rPr lang="en-US" sz="1400" dirty="0"/>
              <a:t> {</a:t>
            </a:r>
          </a:p>
          <a:p>
            <a:r>
              <a:rPr lang="en-US" sz="1400" dirty="0"/>
              <a:t>        protocol =&gt; http</a:t>
            </a:r>
          </a:p>
          <a:p>
            <a:r>
              <a:rPr lang="en-US" sz="1400" dirty="0"/>
              <a:t>        index =&gt; </a:t>
            </a:r>
            <a:r>
              <a:rPr lang="en-US" sz="1400" dirty="0">
                <a:solidFill>
                  <a:schemeClr val="accent6">
                    <a:lumMod val="75000"/>
                  </a:schemeClr>
                </a:solidFill>
              </a:rPr>
              <a:t>"</a:t>
            </a:r>
            <a:r>
              <a:rPr lang="en-US" sz="1400" dirty="0" err="1" smtClean="0">
                <a:solidFill>
                  <a:schemeClr val="accent6">
                    <a:lumMod val="75000"/>
                  </a:schemeClr>
                </a:solidFill>
              </a:rPr>
              <a:t>fake_company</a:t>
            </a:r>
            <a:r>
              <a:rPr lang="en-US" sz="1400" dirty="0" smtClean="0"/>
              <a:t>"</a:t>
            </a:r>
            <a:r>
              <a:rPr lang="en-US" sz="1400" dirty="0"/>
              <a:t>	</a:t>
            </a:r>
            <a:r>
              <a:rPr lang="en-US" sz="1400" dirty="0" smtClean="0"/>
              <a:t>	//</a:t>
            </a:r>
            <a:r>
              <a:rPr lang="en-US" sz="1400" dirty="0"/>
              <a:t>index name</a:t>
            </a:r>
          </a:p>
          <a:p>
            <a:r>
              <a:rPr lang="en-US" sz="1400" dirty="0"/>
              <a:t>        </a:t>
            </a:r>
            <a:r>
              <a:rPr lang="en-US" sz="1400" dirty="0" err="1"/>
              <a:t>document_type</a:t>
            </a:r>
            <a:r>
              <a:rPr lang="en-US" sz="1400" dirty="0"/>
              <a:t> =&gt; "</a:t>
            </a:r>
            <a:r>
              <a:rPr lang="en-US" sz="1400" dirty="0">
                <a:solidFill>
                  <a:schemeClr val="accent6">
                    <a:lumMod val="75000"/>
                  </a:schemeClr>
                </a:solidFill>
              </a:rPr>
              <a:t>company</a:t>
            </a:r>
            <a:r>
              <a:rPr lang="en-US" sz="1400" dirty="0"/>
              <a:t>"	</a:t>
            </a:r>
            <a:r>
              <a:rPr lang="en-US" sz="1400" dirty="0" smtClean="0"/>
              <a:t>	//</a:t>
            </a:r>
            <a:r>
              <a:rPr lang="en-US" sz="1400" dirty="0"/>
              <a:t>document type</a:t>
            </a:r>
          </a:p>
          <a:p>
            <a:r>
              <a:rPr lang="en-US" sz="1400" dirty="0"/>
              <a:t>        host =&gt; "localhost:9200"		//populates data to your local elastic instance</a:t>
            </a:r>
          </a:p>
          <a:p>
            <a:r>
              <a:rPr lang="en-US" sz="1400" dirty="0"/>
              <a:t>    }</a:t>
            </a:r>
          </a:p>
          <a:p>
            <a:r>
              <a:rPr lang="en-US" sz="1400" dirty="0" smtClean="0"/>
              <a:t> </a:t>
            </a:r>
            <a:r>
              <a:rPr lang="en-US" sz="1400" dirty="0" err="1" smtClean="0"/>
              <a:t>stdout</a:t>
            </a:r>
            <a:r>
              <a:rPr lang="en-US" sz="1400" dirty="0" smtClean="0"/>
              <a:t> </a:t>
            </a:r>
            <a:r>
              <a:rPr lang="en-US" sz="1400" dirty="0"/>
              <a:t>{ codec =&gt; </a:t>
            </a:r>
            <a:r>
              <a:rPr lang="en-US" sz="1400" dirty="0" err="1"/>
              <a:t>rubydebug</a:t>
            </a:r>
            <a:r>
              <a:rPr lang="en-US" sz="1400" dirty="0"/>
              <a:t> }</a:t>
            </a:r>
          </a:p>
          <a:p>
            <a:r>
              <a:rPr lang="en-US" sz="1400" dirty="0" smtClean="0"/>
              <a:t>}</a:t>
            </a:r>
            <a:endParaRPr lang="en-US" sz="1400" dirty="0"/>
          </a:p>
        </p:txBody>
      </p:sp>
    </p:spTree>
    <p:extLst>
      <p:ext uri="{BB962C8B-B14F-4D97-AF65-F5344CB8AC3E}">
        <p14:creationId xmlns:p14="http://schemas.microsoft.com/office/powerpoint/2010/main" val="11643628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609600"/>
            <a:ext cx="8686800" cy="4985980"/>
          </a:xfrm>
          <a:prstGeom prst="rect">
            <a:avLst/>
          </a:prstGeom>
        </p:spPr>
        <p:txBody>
          <a:bodyPr wrap="square">
            <a:spAutoFit/>
          </a:bodyPr>
          <a:lstStyle/>
          <a:p>
            <a:r>
              <a:rPr lang="en-US" sz="1400" dirty="0" smtClean="0"/>
              <a:t>1. </a:t>
            </a:r>
            <a:r>
              <a:rPr lang="en-US" sz="1600" dirty="0" smtClean="0"/>
              <a:t>Go to command prompt.</a:t>
            </a:r>
          </a:p>
          <a:p>
            <a:r>
              <a:rPr lang="en-US" sz="1600" dirty="0" smtClean="0"/>
              <a:t>2. Go to </a:t>
            </a:r>
            <a:r>
              <a:rPr lang="en-US" sz="1600" dirty="0" err="1" smtClean="0"/>
              <a:t>logstash</a:t>
            </a:r>
            <a:r>
              <a:rPr lang="en-US" sz="1600" dirty="0" smtClean="0"/>
              <a:t> bin location</a:t>
            </a:r>
          </a:p>
          <a:p>
            <a:r>
              <a:rPr lang="en-US" sz="1600" dirty="0"/>
              <a:t> </a:t>
            </a:r>
            <a:r>
              <a:rPr lang="en-US" sz="1600" dirty="0" smtClean="0"/>
              <a:t>    &lt;</a:t>
            </a:r>
            <a:r>
              <a:rPr lang="en-US" sz="1600" dirty="0" err="1" smtClean="0"/>
              <a:t>es</a:t>
            </a:r>
            <a:r>
              <a:rPr lang="en-US" sz="1600" dirty="0"/>
              <a:t>-demo-master&gt;\</a:t>
            </a:r>
            <a:r>
              <a:rPr lang="en-US" sz="1600" dirty="0" err="1" smtClean="0"/>
              <a:t>softwares</a:t>
            </a:r>
            <a:r>
              <a:rPr lang="en-US" sz="1600" dirty="0" smtClean="0"/>
              <a:t>\logstash-1.5.0\bin</a:t>
            </a:r>
          </a:p>
          <a:p>
            <a:r>
              <a:rPr lang="en-US" sz="1600" i="1" dirty="0" smtClean="0"/>
              <a:t>Ex:- to verify for </a:t>
            </a:r>
            <a:r>
              <a:rPr lang="en-US" sz="1600" i="1" dirty="0" err="1" smtClean="0"/>
              <a:t>logstash</a:t>
            </a:r>
            <a:r>
              <a:rPr lang="en-US" sz="1600" i="1" dirty="0" smtClean="0"/>
              <a:t> is working as expected: </a:t>
            </a:r>
          </a:p>
          <a:p>
            <a:r>
              <a:rPr lang="en-US" sz="1600" dirty="0" smtClean="0"/>
              <a:t>	</a:t>
            </a:r>
            <a:r>
              <a:rPr lang="en-US" sz="1600" dirty="0" err="1" smtClean="0">
                <a:solidFill>
                  <a:srgbClr val="00B0F0"/>
                </a:solidFill>
              </a:rPr>
              <a:t>logstash</a:t>
            </a:r>
            <a:r>
              <a:rPr lang="en-US" sz="1600" dirty="0" smtClean="0">
                <a:solidFill>
                  <a:srgbClr val="00B0F0"/>
                </a:solidFill>
              </a:rPr>
              <a:t> </a:t>
            </a:r>
            <a:r>
              <a:rPr lang="en-US" sz="1600" dirty="0">
                <a:solidFill>
                  <a:srgbClr val="00B0F0"/>
                </a:solidFill>
              </a:rPr>
              <a:t>-e 'input { </a:t>
            </a:r>
            <a:r>
              <a:rPr lang="en-US" sz="1600" dirty="0" err="1">
                <a:solidFill>
                  <a:srgbClr val="00B0F0"/>
                </a:solidFill>
              </a:rPr>
              <a:t>stdin</a:t>
            </a:r>
            <a:r>
              <a:rPr lang="en-US" sz="1600" dirty="0">
                <a:solidFill>
                  <a:srgbClr val="00B0F0"/>
                </a:solidFill>
              </a:rPr>
              <a:t> { } } output { </a:t>
            </a:r>
            <a:r>
              <a:rPr lang="en-US" sz="1600" dirty="0" err="1">
                <a:solidFill>
                  <a:srgbClr val="00B0F0"/>
                </a:solidFill>
              </a:rPr>
              <a:t>stdout</a:t>
            </a:r>
            <a:r>
              <a:rPr lang="en-US" sz="1600" dirty="0">
                <a:solidFill>
                  <a:srgbClr val="00B0F0"/>
                </a:solidFill>
              </a:rPr>
              <a:t> {} }'</a:t>
            </a:r>
            <a:endParaRPr lang="en-US" sz="1600" dirty="0" smtClean="0">
              <a:solidFill>
                <a:srgbClr val="00B0F0"/>
              </a:solidFill>
            </a:endParaRPr>
          </a:p>
          <a:p>
            <a:r>
              <a:rPr lang="en-US" sz="1600" dirty="0" smtClean="0"/>
              <a:t>3. Type the below </a:t>
            </a:r>
            <a:r>
              <a:rPr lang="en-US" sz="1600" dirty="0" err="1" smtClean="0"/>
              <a:t>cmd</a:t>
            </a:r>
            <a:r>
              <a:rPr lang="en-US" sz="1600" dirty="0" smtClean="0"/>
              <a:t> to start populating data.</a:t>
            </a:r>
          </a:p>
          <a:p>
            <a:r>
              <a:rPr lang="en-US" sz="1600" dirty="0">
                <a:solidFill>
                  <a:schemeClr val="accent6">
                    <a:lumMod val="75000"/>
                  </a:schemeClr>
                </a:solidFill>
              </a:rPr>
              <a:t> </a:t>
            </a:r>
            <a:r>
              <a:rPr lang="en-US" sz="1600" dirty="0" smtClean="0">
                <a:solidFill>
                  <a:schemeClr val="accent6">
                    <a:lumMod val="75000"/>
                  </a:schemeClr>
                </a:solidFill>
              </a:rPr>
              <a:t>    </a:t>
            </a:r>
            <a:r>
              <a:rPr lang="en-US" sz="1600" dirty="0" err="1" smtClean="0">
                <a:solidFill>
                  <a:schemeClr val="accent6">
                    <a:lumMod val="75000"/>
                  </a:schemeClr>
                </a:solidFill>
              </a:rPr>
              <a:t>logstash</a:t>
            </a:r>
            <a:r>
              <a:rPr lang="en-US" sz="1600" dirty="0">
                <a:solidFill>
                  <a:schemeClr val="accent6">
                    <a:lumMod val="75000"/>
                  </a:schemeClr>
                </a:solidFill>
              </a:rPr>
              <a:t> –f &lt;</a:t>
            </a:r>
            <a:r>
              <a:rPr lang="en-US" sz="1600" dirty="0" err="1">
                <a:solidFill>
                  <a:schemeClr val="accent6">
                    <a:lumMod val="75000"/>
                  </a:schemeClr>
                </a:solidFill>
              </a:rPr>
              <a:t>es</a:t>
            </a:r>
            <a:r>
              <a:rPr lang="en-US" sz="1600" dirty="0">
                <a:solidFill>
                  <a:schemeClr val="accent6">
                    <a:lumMod val="75000"/>
                  </a:schemeClr>
                </a:solidFill>
              </a:rPr>
              <a:t>-demo-master&gt;</a:t>
            </a:r>
            <a:r>
              <a:rPr lang="en-US" sz="1600" dirty="0" smtClean="0">
                <a:solidFill>
                  <a:schemeClr val="accent6">
                    <a:lumMod val="75000"/>
                  </a:schemeClr>
                </a:solidFill>
              </a:rPr>
              <a:t>\</a:t>
            </a:r>
            <a:r>
              <a:rPr lang="en-US" sz="1600" dirty="0" err="1" smtClean="0">
                <a:solidFill>
                  <a:schemeClr val="accent6">
                    <a:lumMod val="75000"/>
                  </a:schemeClr>
                </a:solidFill>
              </a:rPr>
              <a:t>softwares</a:t>
            </a:r>
            <a:r>
              <a:rPr lang="en-US" sz="1600" dirty="0" smtClean="0">
                <a:solidFill>
                  <a:schemeClr val="accent6">
                    <a:lumMod val="75000"/>
                  </a:schemeClr>
                </a:solidFill>
              </a:rPr>
              <a:t>\</a:t>
            </a:r>
            <a:r>
              <a:rPr lang="en-US" sz="1600" dirty="0" err="1" smtClean="0">
                <a:solidFill>
                  <a:schemeClr val="accent6">
                    <a:lumMod val="75000"/>
                  </a:schemeClr>
                </a:solidFill>
              </a:rPr>
              <a:t>MappingsAndData</a:t>
            </a:r>
            <a:r>
              <a:rPr lang="en-US" sz="1600" dirty="0" smtClean="0">
                <a:solidFill>
                  <a:schemeClr val="accent6">
                    <a:lumMod val="75000"/>
                  </a:schemeClr>
                </a:solidFill>
              </a:rPr>
              <a:t>\</a:t>
            </a:r>
            <a:r>
              <a:rPr lang="en-US" sz="1600" dirty="0" err="1" smtClean="0">
                <a:solidFill>
                  <a:schemeClr val="accent6">
                    <a:lumMod val="75000"/>
                  </a:schemeClr>
                </a:solidFill>
              </a:rPr>
              <a:t>es_demo_data</a:t>
            </a:r>
            <a:r>
              <a:rPr lang="en-US" sz="1600" dirty="0" smtClean="0">
                <a:solidFill>
                  <a:schemeClr val="accent6">
                    <a:lumMod val="75000"/>
                  </a:schemeClr>
                </a:solidFill>
              </a:rPr>
              <a:t>\</a:t>
            </a:r>
            <a:r>
              <a:rPr lang="en-US" sz="1600" dirty="0" err="1" smtClean="0">
                <a:solidFill>
                  <a:schemeClr val="accent6">
                    <a:lumMod val="75000"/>
                  </a:schemeClr>
                </a:solidFill>
              </a:rPr>
              <a:t>testCompany.conf</a:t>
            </a:r>
            <a:endParaRPr lang="en-US" sz="1600" dirty="0" smtClean="0">
              <a:solidFill>
                <a:schemeClr val="accent6">
                  <a:lumMod val="75000"/>
                </a:schemeClr>
              </a:solidFill>
            </a:endParaRPr>
          </a:p>
          <a:p>
            <a:r>
              <a:rPr lang="en-US" sz="1600" dirty="0" smtClean="0"/>
              <a:t>4. The command will read the contents of </a:t>
            </a:r>
            <a:r>
              <a:rPr lang="en-US" sz="1600" dirty="0" err="1" smtClean="0"/>
              <a:t>conf</a:t>
            </a:r>
            <a:r>
              <a:rPr lang="en-US" sz="1600" dirty="0" smtClean="0"/>
              <a:t> file. In this </a:t>
            </a:r>
            <a:r>
              <a:rPr lang="en-US" sz="1600" dirty="0" err="1" smtClean="0"/>
              <a:t>conf</a:t>
            </a:r>
            <a:r>
              <a:rPr lang="en-US" sz="1600" dirty="0" smtClean="0"/>
              <a:t> file, </a:t>
            </a:r>
            <a:r>
              <a:rPr lang="en-US" sz="1600" dirty="0" err="1" smtClean="0"/>
              <a:t>logstash</a:t>
            </a:r>
            <a:r>
              <a:rPr lang="en-US" sz="1600" dirty="0" smtClean="0"/>
              <a:t> looks for input { } where we have specified the csv file that it has to read.</a:t>
            </a:r>
          </a:p>
          <a:p>
            <a:r>
              <a:rPr lang="en-US" sz="1600" dirty="0" smtClean="0"/>
              <a:t>5. So the </a:t>
            </a:r>
            <a:r>
              <a:rPr lang="en-US" sz="1600" dirty="0" err="1" smtClean="0"/>
              <a:t>logstash</a:t>
            </a:r>
            <a:r>
              <a:rPr lang="en-US" sz="1600" dirty="0" smtClean="0"/>
              <a:t> reads the contents of csv file and starts populating elastic.</a:t>
            </a:r>
          </a:p>
          <a:p>
            <a:r>
              <a:rPr lang="en-US" sz="1600" dirty="0" smtClean="0"/>
              <a:t>6. The data that is being populated can be seen on the command prompt.</a:t>
            </a:r>
          </a:p>
          <a:p>
            <a:r>
              <a:rPr lang="en-US" sz="1600" dirty="0" smtClean="0"/>
              <a:t>7. Once all the data is populated, press </a:t>
            </a:r>
            <a:r>
              <a:rPr lang="en-US" sz="1600" dirty="0" err="1" smtClean="0"/>
              <a:t>Ctrl+C</a:t>
            </a:r>
            <a:r>
              <a:rPr lang="en-US" sz="1600" dirty="0" smtClean="0"/>
              <a:t> to terminate the process, so that we can run other commands to populate employee and </a:t>
            </a:r>
            <a:r>
              <a:rPr lang="en-US" sz="1600" dirty="0" err="1" smtClean="0"/>
              <a:t>stockprice</a:t>
            </a:r>
            <a:r>
              <a:rPr lang="en-US" sz="1600" dirty="0" smtClean="0"/>
              <a:t> data in the same window.</a:t>
            </a:r>
          </a:p>
          <a:p>
            <a:endParaRPr lang="en-US" sz="1600" dirty="0"/>
          </a:p>
          <a:p>
            <a:r>
              <a:rPr lang="en-US" sz="1600" dirty="0" smtClean="0"/>
              <a:t>Similarly to populate data for employee and </a:t>
            </a:r>
            <a:r>
              <a:rPr lang="en-US" sz="1600" dirty="0" err="1" smtClean="0"/>
              <a:t>stockprice</a:t>
            </a:r>
            <a:r>
              <a:rPr lang="en-US" sz="1600" dirty="0" smtClean="0"/>
              <a:t> run the following cmd.</a:t>
            </a:r>
          </a:p>
          <a:p>
            <a:endParaRPr lang="en-US" sz="1600" dirty="0" smtClean="0"/>
          </a:p>
          <a:p>
            <a:r>
              <a:rPr lang="en-US" sz="1600" dirty="0" err="1">
                <a:solidFill>
                  <a:schemeClr val="accent6">
                    <a:lumMod val="75000"/>
                  </a:schemeClr>
                </a:solidFill>
              </a:rPr>
              <a:t>logstash</a:t>
            </a:r>
            <a:r>
              <a:rPr lang="en-US" sz="1600" dirty="0">
                <a:solidFill>
                  <a:schemeClr val="accent6">
                    <a:lumMod val="75000"/>
                  </a:schemeClr>
                </a:solidFill>
              </a:rPr>
              <a:t> –f &lt;</a:t>
            </a:r>
            <a:r>
              <a:rPr lang="en-US" sz="1600" dirty="0" err="1">
                <a:solidFill>
                  <a:schemeClr val="accent6">
                    <a:lumMod val="75000"/>
                  </a:schemeClr>
                </a:solidFill>
              </a:rPr>
              <a:t>es</a:t>
            </a:r>
            <a:r>
              <a:rPr lang="en-US" sz="1600" dirty="0">
                <a:solidFill>
                  <a:schemeClr val="accent6">
                    <a:lumMod val="75000"/>
                  </a:schemeClr>
                </a:solidFill>
              </a:rPr>
              <a:t>-demo-master&gt;\</a:t>
            </a:r>
            <a:r>
              <a:rPr lang="en-US" sz="1600" dirty="0" err="1" smtClean="0">
                <a:solidFill>
                  <a:schemeClr val="accent6">
                    <a:lumMod val="75000"/>
                  </a:schemeClr>
                </a:solidFill>
              </a:rPr>
              <a:t>softwares</a:t>
            </a:r>
            <a:r>
              <a:rPr lang="en-US" sz="1600" dirty="0" smtClean="0">
                <a:solidFill>
                  <a:schemeClr val="accent6">
                    <a:lumMod val="75000"/>
                  </a:schemeClr>
                </a:solidFill>
              </a:rPr>
              <a:t>\</a:t>
            </a:r>
            <a:r>
              <a:rPr lang="en-US" sz="1600" dirty="0" err="1" smtClean="0">
                <a:solidFill>
                  <a:schemeClr val="accent6">
                    <a:lumMod val="75000"/>
                  </a:schemeClr>
                </a:solidFill>
              </a:rPr>
              <a:t>MappingsAndData</a:t>
            </a:r>
            <a:r>
              <a:rPr lang="en-US" sz="1600" dirty="0" smtClean="0">
                <a:solidFill>
                  <a:schemeClr val="accent6">
                    <a:lumMod val="75000"/>
                  </a:schemeClr>
                </a:solidFill>
              </a:rPr>
              <a:t>\</a:t>
            </a:r>
            <a:r>
              <a:rPr lang="en-US" sz="1600" dirty="0" err="1" smtClean="0">
                <a:solidFill>
                  <a:schemeClr val="accent6">
                    <a:lumMod val="75000"/>
                  </a:schemeClr>
                </a:solidFill>
              </a:rPr>
              <a:t>es_demo_data</a:t>
            </a:r>
            <a:r>
              <a:rPr lang="en-US" sz="1600" dirty="0" smtClean="0">
                <a:solidFill>
                  <a:schemeClr val="accent6">
                    <a:lumMod val="75000"/>
                  </a:schemeClr>
                </a:solidFill>
              </a:rPr>
              <a:t>\</a:t>
            </a:r>
            <a:r>
              <a:rPr lang="en-US" sz="1600" dirty="0" err="1" smtClean="0">
                <a:solidFill>
                  <a:schemeClr val="accent6">
                    <a:lumMod val="75000"/>
                  </a:schemeClr>
                </a:solidFill>
              </a:rPr>
              <a:t>testEmployee.conf</a:t>
            </a:r>
            <a:endParaRPr lang="en-US" sz="1600" dirty="0" smtClean="0">
              <a:solidFill>
                <a:schemeClr val="accent6">
                  <a:lumMod val="75000"/>
                </a:schemeClr>
              </a:solidFill>
            </a:endParaRPr>
          </a:p>
          <a:p>
            <a:endParaRPr lang="en-US" sz="1600" dirty="0">
              <a:solidFill>
                <a:schemeClr val="accent6">
                  <a:lumMod val="75000"/>
                </a:schemeClr>
              </a:solidFill>
            </a:endParaRPr>
          </a:p>
          <a:p>
            <a:r>
              <a:rPr lang="en-US" sz="1600" dirty="0" err="1">
                <a:solidFill>
                  <a:schemeClr val="accent6">
                    <a:lumMod val="75000"/>
                  </a:schemeClr>
                </a:solidFill>
              </a:rPr>
              <a:t>logstash</a:t>
            </a:r>
            <a:r>
              <a:rPr lang="en-US" sz="1600" dirty="0">
                <a:solidFill>
                  <a:schemeClr val="accent6">
                    <a:lumMod val="75000"/>
                  </a:schemeClr>
                </a:solidFill>
              </a:rPr>
              <a:t> –f &lt;</a:t>
            </a:r>
            <a:r>
              <a:rPr lang="en-US" sz="1600" dirty="0" err="1">
                <a:solidFill>
                  <a:schemeClr val="accent6">
                    <a:lumMod val="75000"/>
                  </a:schemeClr>
                </a:solidFill>
              </a:rPr>
              <a:t>es</a:t>
            </a:r>
            <a:r>
              <a:rPr lang="en-US" sz="1600" dirty="0">
                <a:solidFill>
                  <a:schemeClr val="accent6">
                    <a:lumMod val="75000"/>
                  </a:schemeClr>
                </a:solidFill>
              </a:rPr>
              <a:t>-demo-master&gt;\</a:t>
            </a:r>
            <a:r>
              <a:rPr lang="en-US" sz="1600" dirty="0" err="1" smtClean="0">
                <a:solidFill>
                  <a:schemeClr val="accent6">
                    <a:lumMod val="75000"/>
                  </a:schemeClr>
                </a:solidFill>
              </a:rPr>
              <a:t>softwares</a:t>
            </a:r>
            <a:r>
              <a:rPr lang="en-US" sz="1600" dirty="0" smtClean="0">
                <a:solidFill>
                  <a:schemeClr val="accent6">
                    <a:lumMod val="75000"/>
                  </a:schemeClr>
                </a:solidFill>
              </a:rPr>
              <a:t>\</a:t>
            </a:r>
            <a:r>
              <a:rPr lang="en-US" sz="1600" dirty="0" err="1" smtClean="0">
                <a:solidFill>
                  <a:schemeClr val="accent6">
                    <a:lumMod val="75000"/>
                  </a:schemeClr>
                </a:solidFill>
              </a:rPr>
              <a:t>MappingsAndData</a:t>
            </a:r>
            <a:r>
              <a:rPr lang="en-US" sz="1600" dirty="0" smtClean="0">
                <a:solidFill>
                  <a:schemeClr val="accent6">
                    <a:lumMod val="75000"/>
                  </a:schemeClr>
                </a:solidFill>
              </a:rPr>
              <a:t>\</a:t>
            </a:r>
            <a:r>
              <a:rPr lang="en-US" sz="1600" dirty="0" err="1" smtClean="0">
                <a:solidFill>
                  <a:schemeClr val="accent6">
                    <a:lumMod val="75000"/>
                  </a:schemeClr>
                </a:solidFill>
              </a:rPr>
              <a:t>es_demo_data</a:t>
            </a:r>
            <a:r>
              <a:rPr lang="en-US" sz="1600" dirty="0" smtClean="0">
                <a:solidFill>
                  <a:schemeClr val="accent6">
                    <a:lumMod val="75000"/>
                  </a:schemeClr>
                </a:solidFill>
              </a:rPr>
              <a:t>\</a:t>
            </a:r>
            <a:r>
              <a:rPr lang="en-US" sz="1600" dirty="0" err="1" smtClean="0">
                <a:solidFill>
                  <a:schemeClr val="accent6">
                    <a:lumMod val="75000"/>
                  </a:schemeClr>
                </a:solidFill>
              </a:rPr>
              <a:t>testStockPrice.conf</a:t>
            </a:r>
            <a:endParaRPr lang="en-US" sz="1600" dirty="0"/>
          </a:p>
          <a:p>
            <a:endParaRPr lang="en-US" sz="1400" dirty="0"/>
          </a:p>
        </p:txBody>
      </p:sp>
      <p:sp>
        <p:nvSpPr>
          <p:cNvPr id="6" name="Rectangle 5"/>
          <p:cNvSpPr/>
          <p:nvPr/>
        </p:nvSpPr>
        <p:spPr>
          <a:xfrm>
            <a:off x="381000" y="152400"/>
            <a:ext cx="6400800" cy="369332"/>
          </a:xfrm>
          <a:prstGeom prst="rect">
            <a:avLst/>
          </a:prstGeom>
        </p:spPr>
        <p:txBody>
          <a:bodyPr wrap="square">
            <a:spAutoFit/>
          </a:bodyPr>
          <a:lstStyle/>
          <a:p>
            <a:r>
              <a:rPr lang="en-US" b="1" dirty="0" smtClean="0"/>
              <a:t>Steps to populate data by </a:t>
            </a:r>
            <a:r>
              <a:rPr lang="en-US" b="1" dirty="0" err="1" smtClean="0"/>
              <a:t>logstash</a:t>
            </a:r>
            <a:endParaRPr lang="en-US" b="1" dirty="0"/>
          </a:p>
        </p:txBody>
      </p:sp>
    </p:spTree>
    <p:extLst>
      <p:ext uri="{BB962C8B-B14F-4D97-AF65-F5344CB8AC3E}">
        <p14:creationId xmlns:p14="http://schemas.microsoft.com/office/powerpoint/2010/main" val="5074075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645" y="78946"/>
            <a:ext cx="4419600" cy="325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184666"/>
            <a:ext cx="8686800" cy="461665"/>
          </a:xfrm>
          <a:prstGeom prst="rect">
            <a:avLst/>
          </a:prstGeom>
          <a:noFill/>
        </p:spPr>
        <p:txBody>
          <a:bodyPr wrap="square" rtlCol="0">
            <a:spAutoFit/>
          </a:bodyPr>
          <a:lstStyle/>
          <a:p>
            <a:r>
              <a:rPr lang="en-US" sz="2400" b="1" dirty="0" smtClean="0"/>
              <a:t>Search the data using elastic head</a:t>
            </a:r>
            <a:endParaRPr lang="en-US" sz="2400" b="1" dirty="0"/>
          </a:p>
        </p:txBody>
      </p:sp>
      <p:sp>
        <p:nvSpPr>
          <p:cNvPr id="2" name="TextBox 1"/>
          <p:cNvSpPr txBox="1"/>
          <p:nvPr/>
        </p:nvSpPr>
        <p:spPr>
          <a:xfrm>
            <a:off x="457200" y="2855893"/>
            <a:ext cx="8001000" cy="954107"/>
          </a:xfrm>
          <a:prstGeom prst="rect">
            <a:avLst/>
          </a:prstGeom>
          <a:noFill/>
        </p:spPr>
        <p:txBody>
          <a:bodyPr wrap="square" rtlCol="0">
            <a:spAutoFit/>
          </a:bodyPr>
          <a:lstStyle/>
          <a:p>
            <a:r>
              <a:rPr lang="en-US" sz="1400" dirty="0" smtClean="0"/>
              <a:t>Query to get company</a:t>
            </a:r>
          </a:p>
          <a:p>
            <a:endParaRPr lang="en-US" sz="1400" dirty="0" smtClean="0"/>
          </a:p>
          <a:p>
            <a:r>
              <a:rPr lang="en-US" sz="1400" dirty="0"/>
              <a:t>{"query":{"bool":{"must":[{"</a:t>
            </a:r>
            <a:r>
              <a:rPr lang="en-US" sz="1400" dirty="0" err="1"/>
              <a:t>query_string</a:t>
            </a:r>
            <a:r>
              <a:rPr lang="en-US" sz="1400" dirty="0"/>
              <a:t>":{"default_field":"company.code.code_autoc","query":"74-0002552"}}],"</a:t>
            </a:r>
            <a:r>
              <a:rPr lang="en-US" sz="1400" dirty="0" err="1"/>
              <a:t>must_not</a:t>
            </a:r>
            <a:r>
              <a:rPr lang="en-US" sz="1400" dirty="0"/>
              <a:t>":[],"should":[]}},"from":0,"size":10,"sort":[],"</a:t>
            </a:r>
            <a:r>
              <a:rPr lang="en-US" sz="1400" dirty="0" err="1"/>
              <a:t>aggs</a:t>
            </a:r>
            <a:r>
              <a:rPr lang="en-US" sz="1400" dirty="0"/>
              <a:t>":{}}</a:t>
            </a:r>
          </a:p>
        </p:txBody>
      </p:sp>
      <p:sp>
        <p:nvSpPr>
          <p:cNvPr id="5" name="TextBox 4"/>
          <p:cNvSpPr txBox="1"/>
          <p:nvPr/>
        </p:nvSpPr>
        <p:spPr>
          <a:xfrm>
            <a:off x="457200" y="5322094"/>
            <a:ext cx="8001000" cy="1231106"/>
          </a:xfrm>
          <a:prstGeom prst="rect">
            <a:avLst/>
          </a:prstGeom>
          <a:noFill/>
        </p:spPr>
        <p:txBody>
          <a:bodyPr wrap="square" rtlCol="0">
            <a:spAutoFit/>
          </a:bodyPr>
          <a:lstStyle/>
          <a:p>
            <a:r>
              <a:rPr lang="en-US" sz="1400" dirty="0" smtClean="0"/>
              <a:t>Query to get stock price</a:t>
            </a:r>
          </a:p>
          <a:p>
            <a:endParaRPr lang="en-US" sz="1400" dirty="0"/>
          </a:p>
          <a:p>
            <a:r>
              <a:rPr lang="en-US" sz="1400" dirty="0"/>
              <a:t>{"query":{"bool":{"must":[{"range":{"</a:t>
            </a:r>
            <a:r>
              <a:rPr lang="en-US" sz="1400" dirty="0" err="1" smtClean="0"/>
              <a:t>stockprice</a:t>
            </a:r>
            <a:r>
              <a:rPr lang="en-US" sz="1400" dirty="0"/>
              <a:t>":{"gt":"100"}}}],"</a:t>
            </a:r>
            <a:r>
              <a:rPr lang="en-US" sz="1400" dirty="0" err="1"/>
              <a:t>must_not</a:t>
            </a:r>
            <a:r>
              <a:rPr lang="en-US" sz="1400" dirty="0"/>
              <a:t>":[],"should":[]}},"from":0,"size":10,"sort":[],"</a:t>
            </a:r>
            <a:r>
              <a:rPr lang="en-US" sz="1400" dirty="0" err="1"/>
              <a:t>aggs</a:t>
            </a:r>
            <a:r>
              <a:rPr lang="en-US" sz="1400" dirty="0"/>
              <a:t>":{}}</a:t>
            </a:r>
          </a:p>
          <a:p>
            <a:endParaRPr lang="en-US" dirty="0"/>
          </a:p>
        </p:txBody>
      </p:sp>
      <p:sp>
        <p:nvSpPr>
          <p:cNvPr id="6" name="TextBox 5"/>
          <p:cNvSpPr txBox="1"/>
          <p:nvPr/>
        </p:nvSpPr>
        <p:spPr>
          <a:xfrm>
            <a:off x="457200" y="4075093"/>
            <a:ext cx="8001000" cy="954107"/>
          </a:xfrm>
          <a:prstGeom prst="rect">
            <a:avLst/>
          </a:prstGeom>
          <a:noFill/>
        </p:spPr>
        <p:txBody>
          <a:bodyPr wrap="square" rtlCol="0">
            <a:spAutoFit/>
          </a:bodyPr>
          <a:lstStyle/>
          <a:p>
            <a:r>
              <a:rPr lang="en-US" sz="1400" dirty="0" smtClean="0"/>
              <a:t>Query to get employee</a:t>
            </a:r>
          </a:p>
          <a:p>
            <a:endParaRPr lang="en-US" sz="1400" dirty="0"/>
          </a:p>
          <a:p>
            <a:r>
              <a:rPr lang="en-US" sz="1400" dirty="0"/>
              <a:t>{"query":{"bool":{"must":[{"</a:t>
            </a:r>
            <a:r>
              <a:rPr lang="en-US" sz="1400" dirty="0" err="1"/>
              <a:t>query_string</a:t>
            </a:r>
            <a:r>
              <a:rPr lang="en-US" sz="1400" dirty="0"/>
              <a:t>":{"default_field":"employee.fullname.fullname_autoc","query":"Jam"}}],"</a:t>
            </a:r>
            <a:r>
              <a:rPr lang="en-US" sz="1400" dirty="0" err="1"/>
              <a:t>must_not</a:t>
            </a:r>
            <a:r>
              <a:rPr lang="en-US" sz="1400" dirty="0"/>
              <a:t>":[],"should":[]}},"from":0,"size":10,"sort":[],"</a:t>
            </a:r>
            <a:r>
              <a:rPr lang="en-US" sz="1400" dirty="0" err="1"/>
              <a:t>aggs</a:t>
            </a:r>
            <a:r>
              <a:rPr lang="en-US" sz="1400" dirty="0"/>
              <a:t>":{}}</a:t>
            </a:r>
          </a:p>
        </p:txBody>
      </p:sp>
      <p:sp>
        <p:nvSpPr>
          <p:cNvPr id="3" name="Rounded Rectangular Callout 2"/>
          <p:cNvSpPr/>
          <p:nvPr/>
        </p:nvSpPr>
        <p:spPr>
          <a:xfrm>
            <a:off x="6905444" y="301198"/>
            <a:ext cx="1552755" cy="228600"/>
          </a:xfrm>
          <a:prstGeom prst="wedgeRoundRectCallout">
            <a:avLst>
              <a:gd name="adj1" fmla="val -71399"/>
              <a:gd name="adj2" fmla="val -35613"/>
              <a:gd name="adj3" fmla="val 16667"/>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 Select Any Request</a:t>
            </a:r>
            <a:endParaRPr lang="en-US" sz="1200" dirty="0"/>
          </a:p>
        </p:txBody>
      </p:sp>
      <p:sp>
        <p:nvSpPr>
          <p:cNvPr id="8" name="Rounded Rectangular Callout 7"/>
          <p:cNvSpPr/>
          <p:nvPr/>
        </p:nvSpPr>
        <p:spPr>
          <a:xfrm>
            <a:off x="3258628" y="1219200"/>
            <a:ext cx="1219200" cy="228600"/>
          </a:xfrm>
          <a:prstGeom prst="wedgeRoundRectCallout">
            <a:avLst>
              <a:gd name="adj1" fmla="val 62712"/>
              <a:gd name="adj2" fmla="val -135614"/>
              <a:gd name="adj3" fmla="val 16667"/>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2. Enter query</a:t>
            </a:r>
            <a:endParaRPr lang="en-US" sz="1100" dirty="0"/>
          </a:p>
        </p:txBody>
      </p:sp>
      <p:sp>
        <p:nvSpPr>
          <p:cNvPr id="9" name="Rounded Rectangular Callout 8"/>
          <p:cNvSpPr/>
          <p:nvPr/>
        </p:nvSpPr>
        <p:spPr>
          <a:xfrm>
            <a:off x="2895600" y="2590800"/>
            <a:ext cx="1447800" cy="275157"/>
          </a:xfrm>
          <a:prstGeom prst="wedgeRoundRectCallout">
            <a:avLst>
              <a:gd name="adj1" fmla="val 72925"/>
              <a:gd name="adj2" fmla="val 12265"/>
              <a:gd name="adj3" fmla="val 16667"/>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 Click on Request</a:t>
            </a:r>
            <a:endParaRPr lang="en-US" sz="1200" dirty="0"/>
          </a:p>
        </p:txBody>
      </p:sp>
    </p:spTree>
    <p:extLst>
      <p:ext uri="{BB962C8B-B14F-4D97-AF65-F5344CB8AC3E}">
        <p14:creationId xmlns:p14="http://schemas.microsoft.com/office/powerpoint/2010/main" val="11643628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5200" y="3059668"/>
            <a:ext cx="1828800" cy="923330"/>
          </a:xfrm>
          <a:prstGeom prst="rect">
            <a:avLst/>
          </a:prstGeom>
          <a:noFill/>
        </p:spPr>
        <p:txBody>
          <a:bodyPr wrap="square" rtlCol="0">
            <a:spAutoFit/>
          </a:bodyPr>
          <a:lstStyle/>
          <a:p>
            <a:pPr algn="ctr"/>
            <a:r>
              <a:rPr lang="en-US" dirty="0" smtClean="0"/>
              <a:t>Accessing </a:t>
            </a:r>
            <a:r>
              <a:rPr lang="en-US" dirty="0" err="1" smtClean="0"/>
              <a:t>elasticsearch</a:t>
            </a:r>
            <a:r>
              <a:rPr lang="en-US" dirty="0" smtClean="0"/>
              <a:t> through java</a:t>
            </a:r>
            <a:endParaRPr lang="en-US" dirty="0"/>
          </a:p>
        </p:txBody>
      </p:sp>
    </p:spTree>
    <p:extLst>
      <p:ext uri="{BB962C8B-B14F-4D97-AF65-F5344CB8AC3E}">
        <p14:creationId xmlns:p14="http://schemas.microsoft.com/office/powerpoint/2010/main" val="22103121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84666"/>
            <a:ext cx="8686800" cy="461665"/>
          </a:xfrm>
          <a:prstGeom prst="rect">
            <a:avLst/>
          </a:prstGeom>
          <a:noFill/>
        </p:spPr>
        <p:txBody>
          <a:bodyPr wrap="square" rtlCol="0">
            <a:spAutoFit/>
          </a:bodyPr>
          <a:lstStyle/>
          <a:p>
            <a:r>
              <a:rPr lang="en-US" sz="2400" b="1" dirty="0" smtClean="0">
                <a:solidFill>
                  <a:prstClr val="black"/>
                </a:solidFill>
              </a:rPr>
              <a:t>Java code structure</a:t>
            </a:r>
            <a:endParaRPr lang="en-US" sz="2400" b="1" dirty="0">
              <a:solidFill>
                <a:prstClr val="black"/>
              </a:solidFill>
            </a:endParaRPr>
          </a:p>
        </p:txBody>
      </p:sp>
      <p:sp>
        <p:nvSpPr>
          <p:cNvPr id="2" name="TextBox 1"/>
          <p:cNvSpPr txBox="1"/>
          <p:nvPr/>
        </p:nvSpPr>
        <p:spPr>
          <a:xfrm>
            <a:off x="228600" y="914400"/>
            <a:ext cx="8686800" cy="923330"/>
          </a:xfrm>
          <a:prstGeom prst="rect">
            <a:avLst/>
          </a:prstGeom>
          <a:noFill/>
        </p:spPr>
        <p:txBody>
          <a:bodyPr wrap="square" rtlCol="0">
            <a:spAutoFit/>
          </a:bodyPr>
          <a:lstStyle/>
          <a:p>
            <a:r>
              <a:rPr lang="en-US" dirty="0" smtClean="0">
                <a:solidFill>
                  <a:prstClr val="black"/>
                </a:solidFill>
              </a:rPr>
              <a:t>Import demo project into eclipse, project can be found </a:t>
            </a:r>
            <a:r>
              <a:rPr lang="en-US" dirty="0">
                <a:solidFill>
                  <a:prstClr val="black"/>
                </a:solidFill>
              </a:rPr>
              <a:t>under </a:t>
            </a:r>
            <a:r>
              <a:rPr lang="en-US" dirty="0" smtClean="0">
                <a:solidFill>
                  <a:prstClr val="black"/>
                </a:solidFill>
              </a:rPr>
              <a:t>/</a:t>
            </a:r>
            <a:r>
              <a:rPr lang="en-US" dirty="0" err="1" smtClean="0">
                <a:solidFill>
                  <a:prstClr val="black"/>
                </a:solidFill>
              </a:rPr>
              <a:t>es</a:t>
            </a:r>
            <a:r>
              <a:rPr lang="en-US" dirty="0" smtClean="0">
                <a:solidFill>
                  <a:prstClr val="black"/>
                </a:solidFill>
              </a:rPr>
              <a:t>-demo/project/</a:t>
            </a:r>
            <a:r>
              <a:rPr lang="en-US" dirty="0" err="1" smtClean="0">
                <a:solidFill>
                  <a:prstClr val="black"/>
                </a:solidFill>
              </a:rPr>
              <a:t>esdemo</a:t>
            </a:r>
            <a:endParaRPr lang="en-US" dirty="0" smtClean="0">
              <a:solidFill>
                <a:prstClr val="black"/>
              </a:solidFill>
            </a:endParaRPr>
          </a:p>
          <a:p>
            <a:endParaRPr lang="en-US" dirty="0">
              <a:solidFill>
                <a:prstClr val="black"/>
              </a:solidFill>
            </a:endParaRPr>
          </a:p>
          <a:p>
            <a:endParaRPr lang="en-US" dirty="0">
              <a:solidFill>
                <a:prstClr val="black"/>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12009"/>
            <a:ext cx="3581400"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410570"/>
            <a:ext cx="3384550"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2133600" y="2590800"/>
            <a:ext cx="1600200" cy="381000"/>
          </a:xfrm>
          <a:prstGeom prst="wedgeRoundRectCallout">
            <a:avLst>
              <a:gd name="adj1" fmla="val -22248"/>
              <a:gd name="adj2" fmla="val 99009"/>
              <a:gd name="adj3" fmla="val 16667"/>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prstClr val="white"/>
                </a:solidFill>
              </a:rPr>
              <a:t>Import existing project</a:t>
            </a:r>
            <a:endParaRPr lang="en-US" sz="1000" dirty="0">
              <a:solidFill>
                <a:prstClr val="white"/>
              </a:solidFill>
            </a:endParaRPr>
          </a:p>
        </p:txBody>
      </p:sp>
      <p:sp>
        <p:nvSpPr>
          <p:cNvPr id="6" name="Rounded Rectangular Callout 5"/>
          <p:cNvSpPr/>
          <p:nvPr/>
        </p:nvSpPr>
        <p:spPr>
          <a:xfrm>
            <a:off x="6476999" y="1524000"/>
            <a:ext cx="2057401" cy="381000"/>
          </a:xfrm>
          <a:prstGeom prst="wedgeRoundRectCallout">
            <a:avLst>
              <a:gd name="adj1" fmla="val -20197"/>
              <a:gd name="adj2" fmla="val 120519"/>
              <a:gd name="adj3" fmla="val 16667"/>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prstClr val="white"/>
                </a:solidFill>
              </a:rPr>
              <a:t>Select the directory where project resides on the machine</a:t>
            </a:r>
            <a:endParaRPr lang="en-US" sz="1000" dirty="0">
              <a:solidFill>
                <a:prstClr val="white"/>
              </a:solidFill>
            </a:endParaRPr>
          </a:p>
        </p:txBody>
      </p:sp>
    </p:spTree>
    <p:extLst>
      <p:ext uri="{BB962C8B-B14F-4D97-AF65-F5344CB8AC3E}">
        <p14:creationId xmlns:p14="http://schemas.microsoft.com/office/powerpoint/2010/main" val="890288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914400"/>
            <a:ext cx="8686800" cy="923330"/>
          </a:xfrm>
          <a:prstGeom prst="rect">
            <a:avLst/>
          </a:prstGeom>
          <a:noFill/>
        </p:spPr>
        <p:txBody>
          <a:bodyPr wrap="square" rtlCol="0">
            <a:spAutoFit/>
          </a:bodyPr>
          <a:lstStyle/>
          <a:p>
            <a:pPr marL="342900" indent="-342900">
              <a:buFont typeface="Arial" panose="020B0604020202020204" pitchFamily="34" charset="0"/>
              <a:buChar char="•"/>
            </a:pPr>
            <a:r>
              <a:rPr lang="en-US" dirty="0" smtClean="0"/>
              <a:t>Workshop setup</a:t>
            </a:r>
          </a:p>
          <a:p>
            <a:pPr marL="342900" indent="-342900">
              <a:buFont typeface="Arial" panose="020B0604020202020204" pitchFamily="34" charset="0"/>
              <a:buChar char="•"/>
            </a:pPr>
            <a:r>
              <a:rPr lang="en-US" dirty="0" smtClean="0"/>
              <a:t>Start elastic engine</a:t>
            </a:r>
          </a:p>
          <a:p>
            <a:pPr marL="342900" indent="-342900">
              <a:buFont typeface="Arial" panose="020B0604020202020204" pitchFamily="34" charset="0"/>
              <a:buChar char="•"/>
            </a:pPr>
            <a:r>
              <a:rPr lang="en-US" dirty="0" smtClean="0"/>
              <a:t>Use elastic head to see the status of elastic engine</a:t>
            </a:r>
            <a:endParaRPr lang="en-US" dirty="0"/>
          </a:p>
        </p:txBody>
      </p:sp>
      <p:sp>
        <p:nvSpPr>
          <p:cNvPr id="9" name="TextBox 8"/>
          <p:cNvSpPr txBox="1"/>
          <p:nvPr/>
        </p:nvSpPr>
        <p:spPr>
          <a:xfrm>
            <a:off x="228600" y="184666"/>
            <a:ext cx="8686800" cy="461665"/>
          </a:xfrm>
          <a:prstGeom prst="rect">
            <a:avLst/>
          </a:prstGeom>
          <a:noFill/>
        </p:spPr>
        <p:txBody>
          <a:bodyPr wrap="square" rtlCol="0">
            <a:spAutoFit/>
          </a:bodyPr>
          <a:lstStyle/>
          <a:p>
            <a:r>
              <a:rPr lang="en-US" sz="2400" b="1" dirty="0" smtClean="0"/>
              <a:t>What we will do in the workshop </a:t>
            </a:r>
            <a:r>
              <a:rPr lang="en-US" sz="2400" b="1" dirty="0" smtClean="0"/>
              <a:t>(2) </a:t>
            </a:r>
            <a:r>
              <a:rPr lang="en-US" sz="2400" b="1" dirty="0" smtClean="0"/>
              <a:t>– 15 minutes</a:t>
            </a:r>
            <a:endParaRPr lang="en-US" sz="2400" b="1" dirty="0"/>
          </a:p>
        </p:txBody>
      </p:sp>
    </p:spTree>
    <p:extLst>
      <p:ext uri="{BB962C8B-B14F-4D97-AF65-F5344CB8AC3E}">
        <p14:creationId xmlns:p14="http://schemas.microsoft.com/office/powerpoint/2010/main" val="3466494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6217" y="1958226"/>
            <a:ext cx="721939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ular Callout 5"/>
          <p:cNvSpPr/>
          <p:nvPr/>
        </p:nvSpPr>
        <p:spPr>
          <a:xfrm>
            <a:off x="2362200" y="3352800"/>
            <a:ext cx="1396042" cy="381000"/>
          </a:xfrm>
          <a:prstGeom prst="wedgeRoundRectCallout">
            <a:avLst>
              <a:gd name="adj1" fmla="val 69241"/>
              <a:gd name="adj2" fmla="val 1368"/>
              <a:gd name="adj3" fmla="val 16667"/>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prstClr val="white"/>
                </a:solidFill>
              </a:rPr>
              <a:t>Launch configuration automatically loaded</a:t>
            </a:r>
            <a:endParaRPr lang="en-US" sz="1000" b="1" dirty="0">
              <a:solidFill>
                <a:prstClr val="white"/>
              </a:solidFill>
            </a:endParaRPr>
          </a:p>
        </p:txBody>
      </p:sp>
      <p:sp>
        <p:nvSpPr>
          <p:cNvPr id="7" name="Rounded Rectangular Callout 6"/>
          <p:cNvSpPr/>
          <p:nvPr/>
        </p:nvSpPr>
        <p:spPr>
          <a:xfrm>
            <a:off x="2027208" y="1981200"/>
            <a:ext cx="1447800" cy="228600"/>
          </a:xfrm>
          <a:prstGeom prst="wedgeRoundRectCallout">
            <a:avLst>
              <a:gd name="adj1" fmla="val -46454"/>
              <a:gd name="adj2" fmla="val 156839"/>
              <a:gd name="adj3" fmla="val 16667"/>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prstClr val="white"/>
                </a:solidFill>
              </a:rPr>
              <a:t>Application entry point</a:t>
            </a:r>
            <a:endParaRPr lang="en-US" sz="1000" b="1" dirty="0">
              <a:solidFill>
                <a:prstClr val="white"/>
              </a:solidFill>
            </a:endParaRPr>
          </a:p>
        </p:txBody>
      </p:sp>
      <p:sp>
        <p:nvSpPr>
          <p:cNvPr id="9" name="Rounded Rectangular Callout 8"/>
          <p:cNvSpPr/>
          <p:nvPr/>
        </p:nvSpPr>
        <p:spPr>
          <a:xfrm>
            <a:off x="5943600" y="6409426"/>
            <a:ext cx="1066800" cy="304800"/>
          </a:xfrm>
          <a:prstGeom prst="wedgeRoundRectCallout">
            <a:avLst>
              <a:gd name="adj1" fmla="val 53941"/>
              <a:gd name="adj2" fmla="val -101651"/>
              <a:gd name="adj3" fmla="val 16667"/>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prstClr val="white"/>
                </a:solidFill>
              </a:rPr>
              <a:t>Hit the button</a:t>
            </a:r>
            <a:endParaRPr lang="en-US" sz="1000" b="1" dirty="0">
              <a:solidFill>
                <a:prstClr val="white"/>
              </a:solidFill>
            </a:endParaRPr>
          </a:p>
        </p:txBody>
      </p:sp>
      <p:sp>
        <p:nvSpPr>
          <p:cNvPr id="10" name="TextBox 9"/>
          <p:cNvSpPr txBox="1"/>
          <p:nvPr/>
        </p:nvSpPr>
        <p:spPr>
          <a:xfrm>
            <a:off x="412630" y="914400"/>
            <a:ext cx="842657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prstClr val="black"/>
                </a:solidFill>
              </a:rPr>
              <a:t>Application stack - spring boot, </a:t>
            </a:r>
            <a:r>
              <a:rPr lang="en-US" sz="1400" dirty="0" err="1">
                <a:solidFill>
                  <a:prstClr val="black"/>
                </a:solidFill>
              </a:rPr>
              <a:t>freemarker</a:t>
            </a:r>
            <a:r>
              <a:rPr lang="en-US" sz="1400" dirty="0">
                <a:solidFill>
                  <a:prstClr val="black"/>
                </a:solidFill>
              </a:rPr>
              <a:t> template engine, HTML5 and </a:t>
            </a:r>
            <a:r>
              <a:rPr lang="en-US" sz="1400" dirty="0" smtClean="0">
                <a:solidFill>
                  <a:prstClr val="black"/>
                </a:solidFill>
              </a:rPr>
              <a:t>bootstrap</a:t>
            </a:r>
          </a:p>
          <a:p>
            <a:pPr marL="285750" indent="-285750">
              <a:buFont typeface="Arial" panose="020B0604020202020204" pitchFamily="34" charset="0"/>
              <a:buChar char="•"/>
            </a:pPr>
            <a:r>
              <a:rPr lang="en-US" sz="1400" dirty="0" smtClean="0">
                <a:solidFill>
                  <a:prstClr val="black"/>
                </a:solidFill>
              </a:rPr>
              <a:t>Project comes with most of the well-defined settings</a:t>
            </a:r>
          </a:p>
          <a:p>
            <a:pPr marL="285750" indent="-285750">
              <a:buFont typeface="Arial" panose="020B0604020202020204" pitchFamily="34" charset="0"/>
              <a:buChar char="•"/>
            </a:pPr>
            <a:r>
              <a:rPr lang="en-US" sz="1400" dirty="0" smtClean="0">
                <a:solidFill>
                  <a:prstClr val="black"/>
                </a:solidFill>
              </a:rPr>
              <a:t>Libraries and </a:t>
            </a:r>
            <a:r>
              <a:rPr lang="en-US" sz="1400" dirty="0" err="1" smtClean="0">
                <a:solidFill>
                  <a:prstClr val="black"/>
                </a:solidFill>
              </a:rPr>
              <a:t>application.properties</a:t>
            </a:r>
            <a:r>
              <a:rPr lang="en-US" sz="1400" dirty="0" smtClean="0">
                <a:solidFill>
                  <a:prstClr val="black"/>
                </a:solidFill>
              </a:rPr>
              <a:t> required by the application are one level up @ /</a:t>
            </a:r>
            <a:r>
              <a:rPr lang="en-US" sz="1400" dirty="0" err="1" smtClean="0">
                <a:solidFill>
                  <a:prstClr val="black"/>
                </a:solidFill>
              </a:rPr>
              <a:t>es</a:t>
            </a:r>
            <a:r>
              <a:rPr lang="en-US" sz="1400" dirty="0" smtClean="0">
                <a:solidFill>
                  <a:prstClr val="black"/>
                </a:solidFill>
              </a:rPr>
              <a:t>-demo/project</a:t>
            </a:r>
            <a:r>
              <a:rPr lang="en-US" sz="1400" dirty="0">
                <a:solidFill>
                  <a:prstClr val="black"/>
                </a:solidFill>
              </a:rPr>
              <a:t>, update </a:t>
            </a:r>
            <a:r>
              <a:rPr lang="en-US" sz="1400" b="1" dirty="0" smtClean="0">
                <a:solidFill>
                  <a:srgbClr val="FF0000"/>
                </a:solidFill>
              </a:rPr>
              <a:t>elasticsearch.cluster.name</a:t>
            </a:r>
            <a:r>
              <a:rPr lang="en-US" sz="1400" dirty="0" smtClean="0">
                <a:solidFill>
                  <a:prstClr val="black"/>
                </a:solidFill>
              </a:rPr>
              <a:t> property with the cluster name you have given during elastic setup</a:t>
            </a:r>
            <a:endParaRPr lang="en-US" sz="1400" dirty="0">
              <a:solidFill>
                <a:prstClr val="black"/>
              </a:solidFill>
            </a:endParaRPr>
          </a:p>
        </p:txBody>
      </p:sp>
      <p:sp>
        <p:nvSpPr>
          <p:cNvPr id="11" name="TextBox 10"/>
          <p:cNvSpPr txBox="1"/>
          <p:nvPr/>
        </p:nvSpPr>
        <p:spPr>
          <a:xfrm>
            <a:off x="228600" y="184666"/>
            <a:ext cx="8686800" cy="461665"/>
          </a:xfrm>
          <a:prstGeom prst="rect">
            <a:avLst/>
          </a:prstGeom>
          <a:noFill/>
        </p:spPr>
        <p:txBody>
          <a:bodyPr wrap="square" rtlCol="0">
            <a:spAutoFit/>
          </a:bodyPr>
          <a:lstStyle/>
          <a:p>
            <a:r>
              <a:rPr lang="en-US" sz="2400" b="1" dirty="0" smtClean="0">
                <a:solidFill>
                  <a:prstClr val="black"/>
                </a:solidFill>
              </a:rPr>
              <a:t>Running the application</a:t>
            </a:r>
            <a:endParaRPr lang="en-US" sz="2400" b="1" dirty="0">
              <a:solidFill>
                <a:prstClr val="black"/>
              </a:solidFill>
            </a:endParaRPr>
          </a:p>
        </p:txBody>
      </p:sp>
    </p:spTree>
    <p:extLst>
      <p:ext uri="{BB962C8B-B14F-4D97-AF65-F5344CB8AC3E}">
        <p14:creationId xmlns:p14="http://schemas.microsoft.com/office/powerpoint/2010/main" val="32895584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r>
              <a:rPr lang="en-US" sz="1800" dirty="0" smtClean="0"/>
              <a:t>On successful startup, application can be accessed @</a:t>
            </a:r>
          </a:p>
          <a:p>
            <a:pPr marL="0" indent="0">
              <a:buNone/>
            </a:pPr>
            <a:r>
              <a:rPr lang="en-US" sz="1800" dirty="0"/>
              <a:t>	</a:t>
            </a:r>
            <a:r>
              <a:rPr lang="en-US" sz="1800" dirty="0" smtClean="0"/>
              <a:t> </a:t>
            </a:r>
            <a:r>
              <a:rPr lang="en-US" sz="1800" dirty="0" smtClean="0">
                <a:hlinkClick r:id="rId2"/>
              </a:rPr>
              <a:t>http://localhost:8888/es/welcome</a:t>
            </a:r>
            <a:endParaRPr lang="en-US" sz="1800" dirty="0" smtClean="0"/>
          </a:p>
          <a:p>
            <a:pPr marL="0" indent="0">
              <a:buNone/>
            </a:pPr>
            <a:endParaRPr lang="en-US" sz="1800" dirty="0" smtClean="0"/>
          </a:p>
          <a:p>
            <a:r>
              <a:rPr lang="en-US" sz="1800" dirty="0" smtClean="0"/>
              <a:t>Embedded tomcat is used as container, app logs (esdemo_app.log) can be found at </a:t>
            </a:r>
          </a:p>
          <a:p>
            <a:endParaRPr lang="en-US" sz="1800" dirty="0" smtClean="0"/>
          </a:p>
          <a:p>
            <a:pPr marL="0" indent="0">
              <a:buNone/>
            </a:pPr>
            <a:r>
              <a:rPr lang="en-US" sz="1800" dirty="0" smtClean="0"/>
              <a:t>	</a:t>
            </a:r>
            <a:r>
              <a:rPr lang="en-US" sz="1800" i="1" dirty="0" smtClean="0"/>
              <a:t>Windows</a:t>
            </a:r>
            <a:r>
              <a:rPr lang="en-US" sz="1800" dirty="0" smtClean="0"/>
              <a:t> - %TEMP%</a:t>
            </a:r>
          </a:p>
          <a:p>
            <a:pPr marL="0" indent="0">
              <a:buNone/>
            </a:pPr>
            <a:r>
              <a:rPr lang="en-US" sz="1800" dirty="0"/>
              <a:t>	</a:t>
            </a:r>
            <a:r>
              <a:rPr lang="en-US" sz="1800" i="1" dirty="0" smtClean="0"/>
              <a:t>Unix </a:t>
            </a:r>
            <a:r>
              <a:rPr lang="en-US" sz="1800" dirty="0" smtClean="0"/>
              <a:t>- /</a:t>
            </a:r>
            <a:r>
              <a:rPr lang="en-US" sz="1800" dirty="0" err="1" smtClean="0"/>
              <a:t>tmp</a:t>
            </a:r>
            <a:endParaRPr lang="en-US" sz="1800" dirty="0" smtClean="0"/>
          </a:p>
          <a:p>
            <a:pPr marL="0" indent="0">
              <a:buNone/>
            </a:pPr>
            <a:endParaRPr lang="en-US" sz="1800" dirty="0" smtClean="0"/>
          </a:p>
          <a:p>
            <a:pPr marL="0" indent="0">
              <a:buNone/>
            </a:pPr>
            <a:r>
              <a:rPr lang="en-US" sz="1800" dirty="0" smtClean="0"/>
              <a:t>Alternatively,</a:t>
            </a:r>
          </a:p>
          <a:p>
            <a:pPr marL="0" indent="0">
              <a:buNone/>
            </a:pPr>
            <a:endParaRPr lang="en-US" sz="1800" dirty="0"/>
          </a:p>
          <a:p>
            <a:pPr marL="0" indent="0">
              <a:buNone/>
            </a:pPr>
            <a:r>
              <a:rPr lang="en-US" sz="1800" dirty="0" smtClean="0"/>
              <a:t>Application has been deployed over amazon cloud @</a:t>
            </a:r>
          </a:p>
          <a:p>
            <a:pPr marL="0" indent="0">
              <a:buNone/>
            </a:pPr>
            <a:endParaRPr lang="en-US" sz="1800" dirty="0"/>
          </a:p>
          <a:p>
            <a:pPr marL="0" indent="0">
              <a:buNone/>
            </a:pPr>
            <a:r>
              <a:rPr lang="en-US" sz="1800" dirty="0">
                <a:hlinkClick r:id="rId3"/>
              </a:rPr>
              <a:t>http://</a:t>
            </a:r>
            <a:r>
              <a:rPr lang="en-US" sz="1800" dirty="0" smtClean="0">
                <a:hlinkClick r:id="rId3"/>
              </a:rPr>
              <a:t>ec2-52-38-87-204.us-west-2.compute.amazonaws.com:8888/es/welcome</a:t>
            </a:r>
            <a:endParaRPr lang="en-US" sz="1800" dirty="0" smtClean="0"/>
          </a:p>
          <a:p>
            <a:pPr marL="0" indent="0">
              <a:buNone/>
            </a:pPr>
            <a:endParaRPr lang="en-US" sz="1800" dirty="0" smtClean="0"/>
          </a:p>
          <a:p>
            <a:pPr marL="0" indent="0">
              <a:buNone/>
            </a:pPr>
            <a:r>
              <a:rPr lang="en-US" sz="1800" dirty="0" smtClean="0"/>
              <a:t>      </a:t>
            </a:r>
          </a:p>
        </p:txBody>
      </p:sp>
      <p:sp>
        <p:nvSpPr>
          <p:cNvPr id="5" name="TextBox 4"/>
          <p:cNvSpPr txBox="1"/>
          <p:nvPr/>
        </p:nvSpPr>
        <p:spPr>
          <a:xfrm>
            <a:off x="228600" y="184666"/>
            <a:ext cx="8686800" cy="461665"/>
          </a:xfrm>
          <a:prstGeom prst="rect">
            <a:avLst/>
          </a:prstGeom>
          <a:noFill/>
        </p:spPr>
        <p:txBody>
          <a:bodyPr wrap="square" rtlCol="0">
            <a:spAutoFit/>
          </a:bodyPr>
          <a:lstStyle/>
          <a:p>
            <a:r>
              <a:rPr lang="en-US" sz="2400" b="1" dirty="0" smtClean="0">
                <a:solidFill>
                  <a:prstClr val="black"/>
                </a:solidFill>
              </a:rPr>
              <a:t>Running the application</a:t>
            </a:r>
            <a:endParaRPr lang="en-US" sz="2400" b="1" dirty="0">
              <a:solidFill>
                <a:prstClr val="black"/>
              </a:solidFill>
            </a:endParaRPr>
          </a:p>
        </p:txBody>
      </p:sp>
    </p:spTree>
    <p:extLst>
      <p:ext uri="{BB962C8B-B14F-4D97-AF65-F5344CB8AC3E}">
        <p14:creationId xmlns:p14="http://schemas.microsoft.com/office/powerpoint/2010/main" val="2529249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84666"/>
            <a:ext cx="8686800" cy="461665"/>
          </a:xfrm>
          <a:prstGeom prst="rect">
            <a:avLst/>
          </a:prstGeom>
          <a:noFill/>
        </p:spPr>
        <p:txBody>
          <a:bodyPr wrap="square" rtlCol="0">
            <a:spAutoFit/>
          </a:bodyPr>
          <a:lstStyle/>
          <a:p>
            <a:r>
              <a:rPr lang="en-US" sz="2400" b="1" dirty="0" smtClean="0">
                <a:solidFill>
                  <a:prstClr val="black"/>
                </a:solidFill>
              </a:rPr>
              <a:t>Transport client</a:t>
            </a:r>
            <a:endParaRPr lang="en-US" sz="2400" b="1" dirty="0">
              <a:solidFill>
                <a:prstClr val="black"/>
              </a:solidFill>
            </a:endParaRPr>
          </a:p>
        </p:txBody>
      </p:sp>
      <p:sp>
        <p:nvSpPr>
          <p:cNvPr id="2" name="TextBox 1"/>
          <p:cNvSpPr txBox="1"/>
          <p:nvPr/>
        </p:nvSpPr>
        <p:spPr>
          <a:xfrm>
            <a:off x="228600" y="838200"/>
            <a:ext cx="8686800" cy="5355312"/>
          </a:xfrm>
          <a:prstGeom prst="rect">
            <a:avLst/>
          </a:prstGeom>
          <a:noFill/>
        </p:spPr>
        <p:txBody>
          <a:bodyPr wrap="square" rtlCol="0">
            <a:spAutoFit/>
          </a:bodyPr>
          <a:lstStyle/>
          <a:p>
            <a:r>
              <a:rPr lang="en-US" dirty="0" smtClean="0">
                <a:solidFill>
                  <a:prstClr val="black"/>
                </a:solidFill>
              </a:rPr>
              <a:t>Two ways to interact with ES</a:t>
            </a:r>
          </a:p>
          <a:p>
            <a:r>
              <a:rPr lang="en-US" dirty="0" smtClean="0">
                <a:solidFill>
                  <a:prstClr val="black"/>
                </a:solidFill>
              </a:rPr>
              <a:t>1) HTTP REST API </a:t>
            </a:r>
          </a:p>
          <a:p>
            <a:r>
              <a:rPr lang="en-US" dirty="0">
                <a:solidFill>
                  <a:prstClr val="black"/>
                </a:solidFill>
              </a:rPr>
              <a:t>	</a:t>
            </a:r>
            <a:r>
              <a:rPr lang="en-US" dirty="0" smtClean="0">
                <a:solidFill>
                  <a:prstClr val="black"/>
                </a:solidFill>
              </a:rPr>
              <a:t>- best suited for inter-operability</a:t>
            </a:r>
          </a:p>
          <a:p>
            <a:r>
              <a:rPr lang="en-US" dirty="0" smtClean="0">
                <a:solidFill>
                  <a:prstClr val="black"/>
                </a:solidFill>
              </a:rPr>
              <a:t>2) Native binary protocol</a:t>
            </a:r>
          </a:p>
          <a:p>
            <a:r>
              <a:rPr lang="en-US" dirty="0" smtClean="0">
                <a:solidFill>
                  <a:prstClr val="black"/>
                </a:solidFill>
              </a:rPr>
              <a:t>	- Java based API shipped with ES library</a:t>
            </a:r>
          </a:p>
          <a:p>
            <a:r>
              <a:rPr lang="en-US" dirty="0" smtClean="0">
                <a:solidFill>
                  <a:prstClr val="black"/>
                </a:solidFill>
              </a:rPr>
              <a:t>	- Two ways to establish connection to ES cluster, as node client or transport client</a:t>
            </a:r>
          </a:p>
          <a:p>
            <a:endParaRPr lang="en-US" dirty="0" smtClean="0">
              <a:solidFill>
                <a:prstClr val="black"/>
              </a:solidFill>
            </a:endParaRPr>
          </a:p>
          <a:p>
            <a:r>
              <a:rPr lang="en-US" dirty="0" smtClean="0">
                <a:solidFill>
                  <a:prstClr val="black"/>
                </a:solidFill>
              </a:rPr>
              <a:t>In ES demo app, we are going with transport client approach</a:t>
            </a:r>
          </a:p>
          <a:p>
            <a:endParaRPr lang="en-US" dirty="0">
              <a:solidFill>
                <a:prstClr val="black"/>
              </a:solidFill>
            </a:endParaRPr>
          </a:p>
          <a:p>
            <a:r>
              <a:rPr lang="en-US" dirty="0" smtClean="0">
                <a:solidFill>
                  <a:prstClr val="black"/>
                </a:solidFill>
              </a:rPr>
              <a:t>Transport client doesn’t join cluster (utilizes resources of application JVM which interacts with ES) unlike node client which joins the cluster as non data node, establishes channel to the data nodes and data nodes establishes the channels back to client node. Hence transport client is ideal in situations where we perform short lived frequent operations, where as node client can be used when we need long lived persistent connections.</a:t>
            </a:r>
          </a:p>
          <a:p>
            <a:endParaRPr lang="en-US" dirty="0">
              <a:solidFill>
                <a:prstClr val="black"/>
              </a:solidFill>
            </a:endParaRPr>
          </a:p>
          <a:p>
            <a:r>
              <a:rPr lang="en-US" dirty="0" smtClean="0">
                <a:solidFill>
                  <a:prstClr val="black"/>
                </a:solidFill>
              </a:rPr>
              <a:t>Joining/leaving of transport client has minimal impact on cluster states or data nodes, whereas in case of client node it has to be kept updated with cluster states and when it leaves the cluster all the data nodes and cluster state gets impacted due to two way channel establishment.</a:t>
            </a:r>
          </a:p>
        </p:txBody>
      </p:sp>
    </p:spTree>
    <p:extLst>
      <p:ext uri="{BB962C8B-B14F-4D97-AF65-F5344CB8AC3E}">
        <p14:creationId xmlns:p14="http://schemas.microsoft.com/office/powerpoint/2010/main" val="26730344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84666"/>
            <a:ext cx="8686800" cy="461665"/>
          </a:xfrm>
          <a:prstGeom prst="rect">
            <a:avLst/>
          </a:prstGeom>
          <a:noFill/>
        </p:spPr>
        <p:txBody>
          <a:bodyPr wrap="square" rtlCol="0">
            <a:spAutoFit/>
          </a:bodyPr>
          <a:lstStyle/>
          <a:p>
            <a:r>
              <a:rPr lang="en-US" sz="2400" b="1" dirty="0" smtClean="0"/>
              <a:t>Use case 1 -</a:t>
            </a:r>
            <a:r>
              <a:rPr lang="en-US" sz="2400" dirty="0"/>
              <a:t> Company search </a:t>
            </a:r>
            <a:endParaRPr lang="en-US" sz="2400" b="1" dirty="0"/>
          </a:p>
        </p:txBody>
      </p:sp>
      <p:sp>
        <p:nvSpPr>
          <p:cNvPr id="6" name="TextBox 5"/>
          <p:cNvSpPr txBox="1"/>
          <p:nvPr/>
        </p:nvSpPr>
        <p:spPr>
          <a:xfrm>
            <a:off x="225669" y="838200"/>
            <a:ext cx="7772400" cy="338554"/>
          </a:xfrm>
          <a:prstGeom prst="rect">
            <a:avLst/>
          </a:prstGeom>
          <a:noFill/>
        </p:spPr>
        <p:txBody>
          <a:bodyPr wrap="square" rtlCol="0">
            <a:spAutoFit/>
          </a:bodyPr>
          <a:lstStyle/>
          <a:p>
            <a:r>
              <a:rPr lang="en-US" sz="1600" dirty="0" smtClean="0"/>
              <a:t>Select Companies radio button and search for Porta</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05" y="1447800"/>
            <a:ext cx="4555641"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882162" y="1188861"/>
            <a:ext cx="2450927" cy="338554"/>
          </a:xfrm>
          <a:prstGeom prst="rect">
            <a:avLst/>
          </a:prstGeom>
          <a:noFill/>
        </p:spPr>
        <p:txBody>
          <a:bodyPr wrap="none" rtlCol="0">
            <a:spAutoFit/>
          </a:bodyPr>
          <a:lstStyle/>
          <a:p>
            <a:r>
              <a:rPr lang="en-US" sz="1600" dirty="0"/>
              <a:t>Java service- type company</a:t>
            </a:r>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558564"/>
            <a:ext cx="6882581"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463062" y="5105400"/>
            <a:ext cx="5980996" cy="338554"/>
          </a:xfrm>
          <a:prstGeom prst="rect">
            <a:avLst/>
          </a:prstGeom>
          <a:noFill/>
        </p:spPr>
        <p:txBody>
          <a:bodyPr wrap="none" rtlCol="0">
            <a:spAutoFit/>
          </a:bodyPr>
          <a:lstStyle/>
          <a:p>
            <a:r>
              <a:rPr lang="en-US" sz="1600" dirty="0"/>
              <a:t>Search Query and Number of records returned from </a:t>
            </a:r>
            <a:r>
              <a:rPr lang="en-US" sz="1600" dirty="0" smtClean="0"/>
              <a:t>search- Java Logs</a:t>
            </a:r>
            <a:endParaRPr lang="en-US" sz="1600" dirty="0"/>
          </a:p>
        </p:txBody>
      </p:sp>
      <p:pic>
        <p:nvPicPr>
          <p:cNvPr id="1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7510" y="1935125"/>
            <a:ext cx="4085551" cy="317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7510" y="184666"/>
            <a:ext cx="4018436" cy="1567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685800" y="3350985"/>
            <a:ext cx="4366388" cy="338554"/>
          </a:xfrm>
          <a:prstGeom prst="rect">
            <a:avLst/>
          </a:prstGeom>
          <a:noFill/>
        </p:spPr>
        <p:txBody>
          <a:bodyPr wrap="none" rtlCol="0">
            <a:spAutoFit/>
          </a:bodyPr>
          <a:lstStyle/>
          <a:p>
            <a:r>
              <a:rPr lang="en-US" sz="1600" dirty="0" smtClean="0"/>
              <a:t>Search in elastic head – same index </a:t>
            </a:r>
            <a:r>
              <a:rPr lang="en-US" sz="1600" dirty="0" err="1"/>
              <a:t>fake_company</a:t>
            </a:r>
            <a:endParaRPr lang="en-US" sz="1600" dirty="0"/>
          </a:p>
        </p:txBody>
      </p:sp>
      <p:sp>
        <p:nvSpPr>
          <p:cNvPr id="2" name="TextBox 1"/>
          <p:cNvSpPr txBox="1"/>
          <p:nvPr/>
        </p:nvSpPr>
        <p:spPr>
          <a:xfrm>
            <a:off x="1212548" y="3688115"/>
            <a:ext cx="1250663" cy="1477328"/>
          </a:xfrm>
          <a:prstGeom prst="rect">
            <a:avLst/>
          </a:prstGeom>
          <a:noFill/>
        </p:spPr>
        <p:txBody>
          <a:bodyPr wrap="none" rtlCol="0">
            <a:spAutoFit/>
          </a:bodyPr>
          <a:lstStyle/>
          <a:p>
            <a:r>
              <a:rPr lang="en-US" sz="900" dirty="0"/>
              <a:t>{</a:t>
            </a:r>
          </a:p>
          <a:p>
            <a:r>
              <a:rPr lang="en-US" sz="900" dirty="0"/>
              <a:t>  "query" : {</a:t>
            </a:r>
          </a:p>
          <a:p>
            <a:r>
              <a:rPr lang="en-US" sz="900" dirty="0"/>
              <a:t>    "match" : {</a:t>
            </a:r>
          </a:p>
          <a:p>
            <a:r>
              <a:rPr lang="en-US" sz="900" dirty="0"/>
              <a:t>      "name" : {</a:t>
            </a:r>
          </a:p>
          <a:p>
            <a:r>
              <a:rPr lang="en-US" sz="900" dirty="0"/>
              <a:t>        "query" : "Porta",</a:t>
            </a:r>
          </a:p>
          <a:p>
            <a:r>
              <a:rPr lang="en-US" sz="900" dirty="0"/>
              <a:t>        "type" : "</a:t>
            </a:r>
            <a:r>
              <a:rPr lang="en-US" sz="900" dirty="0" err="1"/>
              <a:t>boolean</a:t>
            </a:r>
            <a:r>
              <a:rPr lang="en-US" sz="900" dirty="0"/>
              <a:t>"</a:t>
            </a:r>
          </a:p>
          <a:p>
            <a:r>
              <a:rPr lang="en-US" sz="900" dirty="0"/>
              <a:t>      }</a:t>
            </a:r>
          </a:p>
          <a:p>
            <a:r>
              <a:rPr lang="en-US" sz="900" dirty="0"/>
              <a:t>    }</a:t>
            </a:r>
          </a:p>
          <a:p>
            <a:r>
              <a:rPr lang="en-US" sz="900" dirty="0"/>
              <a:t>  }</a:t>
            </a:r>
          </a:p>
          <a:p>
            <a:r>
              <a:rPr lang="en-US" sz="900" dirty="0"/>
              <a:t>}</a:t>
            </a:r>
          </a:p>
        </p:txBody>
      </p:sp>
    </p:spTree>
    <p:extLst>
      <p:ext uri="{BB962C8B-B14F-4D97-AF65-F5344CB8AC3E}">
        <p14:creationId xmlns:p14="http://schemas.microsoft.com/office/powerpoint/2010/main" val="1164362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84666"/>
            <a:ext cx="8686800" cy="461665"/>
          </a:xfrm>
          <a:prstGeom prst="rect">
            <a:avLst/>
          </a:prstGeom>
          <a:noFill/>
        </p:spPr>
        <p:txBody>
          <a:bodyPr wrap="square" rtlCol="0">
            <a:spAutoFit/>
          </a:bodyPr>
          <a:lstStyle/>
          <a:p>
            <a:r>
              <a:rPr lang="en-US" sz="2400" b="1" dirty="0" smtClean="0"/>
              <a:t>Use case </a:t>
            </a:r>
            <a:r>
              <a:rPr lang="en-US" sz="2400" b="1" dirty="0"/>
              <a:t>2</a:t>
            </a:r>
            <a:r>
              <a:rPr lang="en-US" sz="2400" b="1" dirty="0" smtClean="0"/>
              <a:t> -</a:t>
            </a:r>
            <a:r>
              <a:rPr lang="en-US" sz="2400" dirty="0"/>
              <a:t> Employee search </a:t>
            </a:r>
            <a:endParaRPr lang="en-US" sz="2400" b="1" dirty="0"/>
          </a:p>
        </p:txBody>
      </p:sp>
      <p:sp>
        <p:nvSpPr>
          <p:cNvPr id="6" name="TextBox 5"/>
          <p:cNvSpPr txBox="1"/>
          <p:nvPr/>
        </p:nvSpPr>
        <p:spPr>
          <a:xfrm>
            <a:off x="76200" y="838200"/>
            <a:ext cx="7772400" cy="323165"/>
          </a:xfrm>
          <a:prstGeom prst="rect">
            <a:avLst/>
          </a:prstGeom>
          <a:noFill/>
        </p:spPr>
        <p:txBody>
          <a:bodyPr wrap="square" rtlCol="0">
            <a:spAutoFit/>
          </a:bodyPr>
          <a:lstStyle/>
          <a:p>
            <a:r>
              <a:rPr lang="en-US" sz="1500" dirty="0" smtClean="0"/>
              <a:t>Select Employee radio button and search for Joseph</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86455"/>
            <a:ext cx="4555641"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882162" y="1247901"/>
            <a:ext cx="2515369" cy="338554"/>
          </a:xfrm>
          <a:prstGeom prst="rect">
            <a:avLst/>
          </a:prstGeom>
          <a:noFill/>
        </p:spPr>
        <p:txBody>
          <a:bodyPr wrap="none" rtlCol="0">
            <a:spAutoFit/>
          </a:bodyPr>
          <a:lstStyle/>
          <a:p>
            <a:r>
              <a:rPr lang="en-US" sz="1600" dirty="0"/>
              <a:t>Java service- type </a:t>
            </a:r>
            <a:r>
              <a:rPr lang="en-US" sz="1600" dirty="0" smtClean="0"/>
              <a:t>employee</a:t>
            </a:r>
            <a:endParaRPr lang="en-US" sz="1600" dirty="0"/>
          </a:p>
        </p:txBody>
      </p:sp>
      <p:sp>
        <p:nvSpPr>
          <p:cNvPr id="9" name="TextBox 8"/>
          <p:cNvSpPr txBox="1"/>
          <p:nvPr/>
        </p:nvSpPr>
        <p:spPr>
          <a:xfrm>
            <a:off x="463062" y="5105400"/>
            <a:ext cx="5980996" cy="338554"/>
          </a:xfrm>
          <a:prstGeom prst="rect">
            <a:avLst/>
          </a:prstGeom>
          <a:noFill/>
        </p:spPr>
        <p:txBody>
          <a:bodyPr wrap="none" rtlCol="0">
            <a:spAutoFit/>
          </a:bodyPr>
          <a:lstStyle/>
          <a:p>
            <a:r>
              <a:rPr lang="en-US" sz="1600" dirty="0"/>
              <a:t>Search Query and Number of records returned from </a:t>
            </a:r>
            <a:r>
              <a:rPr lang="en-US" sz="1600" dirty="0" smtClean="0"/>
              <a:t>search- Java Logs</a:t>
            </a:r>
            <a:endParaRPr lang="en-US" sz="1600" dirty="0"/>
          </a:p>
        </p:txBody>
      </p:sp>
      <p:sp>
        <p:nvSpPr>
          <p:cNvPr id="10" name="TextBox 9"/>
          <p:cNvSpPr txBox="1"/>
          <p:nvPr/>
        </p:nvSpPr>
        <p:spPr>
          <a:xfrm>
            <a:off x="609600" y="3412123"/>
            <a:ext cx="4366388" cy="338554"/>
          </a:xfrm>
          <a:prstGeom prst="rect">
            <a:avLst/>
          </a:prstGeom>
          <a:noFill/>
        </p:spPr>
        <p:txBody>
          <a:bodyPr wrap="none" rtlCol="0">
            <a:spAutoFit/>
          </a:bodyPr>
          <a:lstStyle/>
          <a:p>
            <a:r>
              <a:rPr lang="en-US" sz="1600" dirty="0" smtClean="0"/>
              <a:t>Search in elastic head – same index </a:t>
            </a:r>
            <a:r>
              <a:rPr lang="en-US" sz="1600" dirty="0" err="1"/>
              <a:t>fake_company</a:t>
            </a:r>
            <a:endParaRPr lang="en-US" sz="1600" dirty="0"/>
          </a:p>
        </p:txBody>
      </p:sp>
      <p:sp>
        <p:nvSpPr>
          <p:cNvPr id="2" name="TextBox 1"/>
          <p:cNvSpPr txBox="1"/>
          <p:nvPr/>
        </p:nvSpPr>
        <p:spPr>
          <a:xfrm>
            <a:off x="1371600" y="3750677"/>
            <a:ext cx="1281120" cy="1477328"/>
          </a:xfrm>
          <a:prstGeom prst="rect">
            <a:avLst/>
          </a:prstGeom>
          <a:noFill/>
        </p:spPr>
        <p:txBody>
          <a:bodyPr wrap="none" rtlCol="0">
            <a:spAutoFit/>
          </a:bodyPr>
          <a:lstStyle/>
          <a:p>
            <a:r>
              <a:rPr lang="en-US" sz="900" dirty="0"/>
              <a:t>{</a:t>
            </a:r>
          </a:p>
          <a:p>
            <a:r>
              <a:rPr lang="en-US" sz="900" dirty="0"/>
              <a:t>  "query" : {</a:t>
            </a:r>
          </a:p>
          <a:p>
            <a:r>
              <a:rPr lang="en-US" sz="900" dirty="0"/>
              <a:t>    "match" : {</a:t>
            </a:r>
          </a:p>
          <a:p>
            <a:r>
              <a:rPr lang="en-US" sz="900" dirty="0"/>
              <a:t>      "</a:t>
            </a:r>
            <a:r>
              <a:rPr lang="en-US" sz="900" dirty="0" err="1"/>
              <a:t>firstname</a:t>
            </a:r>
            <a:r>
              <a:rPr lang="en-US" sz="900" dirty="0"/>
              <a:t>" : {</a:t>
            </a:r>
          </a:p>
          <a:p>
            <a:r>
              <a:rPr lang="en-US" sz="900" dirty="0"/>
              <a:t>        "query" : "Joseph",</a:t>
            </a:r>
          </a:p>
          <a:p>
            <a:r>
              <a:rPr lang="en-US" sz="900" dirty="0"/>
              <a:t>        "type" : "</a:t>
            </a:r>
            <a:r>
              <a:rPr lang="en-US" sz="900" dirty="0" err="1"/>
              <a:t>boolean</a:t>
            </a:r>
            <a:r>
              <a:rPr lang="en-US" sz="900" dirty="0"/>
              <a:t>"</a:t>
            </a:r>
          </a:p>
          <a:p>
            <a:r>
              <a:rPr lang="en-US" sz="900" dirty="0"/>
              <a:t>      }</a:t>
            </a:r>
          </a:p>
          <a:p>
            <a:r>
              <a:rPr lang="en-US" sz="900" dirty="0"/>
              <a:t>    }</a:t>
            </a:r>
          </a:p>
          <a:p>
            <a:r>
              <a:rPr lang="en-US" sz="900" dirty="0"/>
              <a:t>  }</a:t>
            </a:r>
          </a:p>
          <a:p>
            <a:r>
              <a:rPr lang="en-US" sz="900" dirty="0"/>
              <a: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174696"/>
            <a:ext cx="3968425" cy="188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413215"/>
            <a:ext cx="7673975" cy="132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7800" y="2181225"/>
            <a:ext cx="3657600"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8792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28600" y="184666"/>
            <a:ext cx="8686800" cy="461665"/>
          </a:xfrm>
          <a:prstGeom prst="rect">
            <a:avLst/>
          </a:prstGeom>
          <a:noFill/>
        </p:spPr>
        <p:txBody>
          <a:bodyPr wrap="square" rtlCol="0">
            <a:spAutoFit/>
          </a:bodyPr>
          <a:lstStyle/>
          <a:p>
            <a:r>
              <a:rPr lang="en-US" sz="2400" b="1" dirty="0" smtClean="0"/>
              <a:t>Use case 3 -</a:t>
            </a:r>
            <a:r>
              <a:rPr lang="en-US" sz="2400" dirty="0"/>
              <a:t> </a:t>
            </a:r>
            <a:r>
              <a:rPr lang="en-US" sz="2400" dirty="0" smtClean="0"/>
              <a:t>Global </a:t>
            </a:r>
            <a:r>
              <a:rPr lang="en-US" sz="2400" dirty="0"/>
              <a:t>search </a:t>
            </a:r>
            <a:endParaRPr lang="en-US" sz="2400" b="1" dirty="0"/>
          </a:p>
        </p:txBody>
      </p:sp>
      <p:sp>
        <p:nvSpPr>
          <p:cNvPr id="15" name="TextBox 14"/>
          <p:cNvSpPr txBox="1"/>
          <p:nvPr/>
        </p:nvSpPr>
        <p:spPr>
          <a:xfrm>
            <a:off x="76200" y="838200"/>
            <a:ext cx="7772400" cy="323165"/>
          </a:xfrm>
          <a:prstGeom prst="rect">
            <a:avLst/>
          </a:prstGeom>
          <a:noFill/>
        </p:spPr>
        <p:txBody>
          <a:bodyPr wrap="square" rtlCol="0">
            <a:spAutoFit/>
          </a:bodyPr>
          <a:lstStyle/>
          <a:p>
            <a:r>
              <a:rPr lang="en-US" sz="1500" dirty="0" smtClean="0"/>
              <a:t>Select Both radio button and search for Joseph</a:t>
            </a:r>
          </a:p>
        </p:txBody>
      </p:sp>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48" y="1520571"/>
            <a:ext cx="4555641"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882162" y="1182017"/>
            <a:ext cx="2368277" cy="338554"/>
          </a:xfrm>
          <a:prstGeom prst="rect">
            <a:avLst/>
          </a:prstGeom>
          <a:noFill/>
        </p:spPr>
        <p:txBody>
          <a:bodyPr wrap="none" rtlCol="0">
            <a:spAutoFit/>
          </a:bodyPr>
          <a:lstStyle/>
          <a:p>
            <a:r>
              <a:rPr lang="en-US" sz="1600" dirty="0"/>
              <a:t>Java service- type </a:t>
            </a:r>
            <a:r>
              <a:rPr lang="en-US" sz="1600" dirty="0" smtClean="0"/>
              <a:t>is global</a:t>
            </a:r>
            <a:endParaRPr lang="en-US" sz="1600" dirty="0"/>
          </a:p>
        </p:txBody>
      </p:sp>
      <p:sp>
        <p:nvSpPr>
          <p:cNvPr id="18" name="TextBox 17"/>
          <p:cNvSpPr txBox="1"/>
          <p:nvPr/>
        </p:nvSpPr>
        <p:spPr>
          <a:xfrm>
            <a:off x="463062" y="5105400"/>
            <a:ext cx="5980996" cy="338554"/>
          </a:xfrm>
          <a:prstGeom prst="rect">
            <a:avLst/>
          </a:prstGeom>
          <a:noFill/>
        </p:spPr>
        <p:txBody>
          <a:bodyPr wrap="none" rtlCol="0">
            <a:spAutoFit/>
          </a:bodyPr>
          <a:lstStyle/>
          <a:p>
            <a:r>
              <a:rPr lang="en-US" sz="1600" dirty="0"/>
              <a:t>Search Query and Number of records returned from </a:t>
            </a:r>
            <a:r>
              <a:rPr lang="en-US" sz="1600" dirty="0" smtClean="0"/>
              <a:t>search- Java Logs</a:t>
            </a:r>
            <a:endParaRPr lang="en-US" sz="1600" dirty="0"/>
          </a:p>
        </p:txBody>
      </p:sp>
      <p:sp>
        <p:nvSpPr>
          <p:cNvPr id="19" name="TextBox 18"/>
          <p:cNvSpPr txBox="1"/>
          <p:nvPr/>
        </p:nvSpPr>
        <p:spPr>
          <a:xfrm>
            <a:off x="685800" y="3405148"/>
            <a:ext cx="4366388" cy="338554"/>
          </a:xfrm>
          <a:prstGeom prst="rect">
            <a:avLst/>
          </a:prstGeom>
          <a:noFill/>
        </p:spPr>
        <p:txBody>
          <a:bodyPr wrap="none" rtlCol="0">
            <a:spAutoFit/>
          </a:bodyPr>
          <a:lstStyle/>
          <a:p>
            <a:r>
              <a:rPr lang="en-US" sz="1600" dirty="0" smtClean="0"/>
              <a:t>Search in elastic head – same index </a:t>
            </a:r>
            <a:r>
              <a:rPr lang="en-US" sz="1600" dirty="0" err="1"/>
              <a:t>fake_company</a:t>
            </a:r>
            <a:endParaRPr lang="en-US" sz="1600" dirty="0"/>
          </a:p>
        </p:txBody>
      </p:sp>
      <p:sp>
        <p:nvSpPr>
          <p:cNvPr id="2" name="TextBox 1"/>
          <p:cNvSpPr txBox="1"/>
          <p:nvPr/>
        </p:nvSpPr>
        <p:spPr>
          <a:xfrm>
            <a:off x="854742" y="3766572"/>
            <a:ext cx="2832827" cy="1338828"/>
          </a:xfrm>
          <a:prstGeom prst="rect">
            <a:avLst/>
          </a:prstGeom>
          <a:noFill/>
        </p:spPr>
        <p:txBody>
          <a:bodyPr wrap="none" rtlCol="0">
            <a:spAutoFit/>
          </a:bodyPr>
          <a:lstStyle/>
          <a:p>
            <a:r>
              <a:rPr lang="en-US" sz="900" dirty="0"/>
              <a:t>{</a:t>
            </a:r>
          </a:p>
          <a:p>
            <a:r>
              <a:rPr lang="en-US" sz="900" dirty="0"/>
              <a:t>  "query" : {</a:t>
            </a:r>
          </a:p>
          <a:p>
            <a:r>
              <a:rPr lang="en-US" sz="900" dirty="0"/>
              <a:t>    "</a:t>
            </a:r>
            <a:r>
              <a:rPr lang="en-US" sz="900" dirty="0" err="1"/>
              <a:t>query_string</a:t>
            </a:r>
            <a:r>
              <a:rPr lang="en-US" sz="900" dirty="0"/>
              <a:t>" : {</a:t>
            </a:r>
          </a:p>
          <a:p>
            <a:r>
              <a:rPr lang="en-US" sz="900" dirty="0"/>
              <a:t>      "query" : "Joseph",</a:t>
            </a:r>
          </a:p>
          <a:p>
            <a:r>
              <a:rPr lang="en-US" sz="900" dirty="0"/>
              <a:t>      "fields" : [ "company.name", "</a:t>
            </a:r>
            <a:r>
              <a:rPr lang="en-US" sz="900" dirty="0" err="1"/>
              <a:t>employee.firstname</a:t>
            </a:r>
            <a:r>
              <a:rPr lang="en-US" sz="900" dirty="0"/>
              <a:t>" ],</a:t>
            </a:r>
          </a:p>
          <a:p>
            <a:r>
              <a:rPr lang="en-US" sz="900" dirty="0"/>
              <a:t>      "</a:t>
            </a:r>
            <a:r>
              <a:rPr lang="en-US" sz="900" dirty="0" err="1"/>
              <a:t>default_operator</a:t>
            </a:r>
            <a:r>
              <a:rPr lang="en-US" sz="900" dirty="0"/>
              <a:t>" : "or"</a:t>
            </a:r>
          </a:p>
          <a:p>
            <a:r>
              <a:rPr lang="en-US" sz="900" dirty="0"/>
              <a:t>    }</a:t>
            </a:r>
          </a:p>
          <a:p>
            <a:r>
              <a:rPr lang="en-US" sz="900" dirty="0"/>
              <a:t>  }</a:t>
            </a:r>
          </a:p>
          <a:p>
            <a:r>
              <a:rPr lang="en-US" sz="900" dirty="0"/>
              <a:t>}</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3029" y="2072650"/>
            <a:ext cx="3801274" cy="300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6800" y="103098"/>
            <a:ext cx="3897502" cy="1870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831" y="5412054"/>
            <a:ext cx="7816850" cy="1250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4935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84666"/>
            <a:ext cx="8686800" cy="461665"/>
          </a:xfrm>
          <a:prstGeom prst="rect">
            <a:avLst/>
          </a:prstGeom>
          <a:noFill/>
        </p:spPr>
        <p:txBody>
          <a:bodyPr wrap="square" rtlCol="0">
            <a:spAutoFit/>
          </a:bodyPr>
          <a:lstStyle/>
          <a:p>
            <a:r>
              <a:rPr lang="en-US" sz="2400" b="1" dirty="0" smtClean="0"/>
              <a:t>Use case 4- </a:t>
            </a:r>
            <a:r>
              <a:rPr lang="en-US" sz="2400" dirty="0" smtClean="0"/>
              <a:t>Search All Employees</a:t>
            </a:r>
            <a:endParaRPr lang="en-US" sz="2400" dirty="0"/>
          </a:p>
        </p:txBody>
      </p:sp>
      <p:sp>
        <p:nvSpPr>
          <p:cNvPr id="6" name="TextBox 5"/>
          <p:cNvSpPr txBox="1"/>
          <p:nvPr/>
        </p:nvSpPr>
        <p:spPr>
          <a:xfrm>
            <a:off x="378151" y="762000"/>
            <a:ext cx="7772400" cy="646331"/>
          </a:xfrm>
          <a:prstGeom prst="rect">
            <a:avLst/>
          </a:prstGeom>
          <a:noFill/>
        </p:spPr>
        <p:txBody>
          <a:bodyPr wrap="square" rtlCol="0">
            <a:spAutoFit/>
          </a:bodyPr>
          <a:lstStyle/>
          <a:p>
            <a:r>
              <a:rPr lang="en-US" dirty="0" smtClean="0"/>
              <a:t>Search for company </a:t>
            </a:r>
            <a:r>
              <a:rPr lang="en-US" dirty="0" err="1" smtClean="0"/>
              <a:t>Buapel</a:t>
            </a:r>
            <a:r>
              <a:rPr lang="en-US" dirty="0" smtClean="0"/>
              <a:t> and </a:t>
            </a:r>
          </a:p>
          <a:p>
            <a:r>
              <a:rPr lang="en-US" dirty="0" smtClean="0"/>
              <a:t>click on show Employees</a:t>
            </a:r>
            <a:endParaRPr lang="en-US" sz="1400" dirty="0" smtClean="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184666"/>
            <a:ext cx="4038600"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2189" y="2499241"/>
            <a:ext cx="3866060"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63062" y="5105400"/>
            <a:ext cx="5980996" cy="338554"/>
          </a:xfrm>
          <a:prstGeom prst="rect">
            <a:avLst/>
          </a:prstGeom>
          <a:noFill/>
        </p:spPr>
        <p:txBody>
          <a:bodyPr wrap="none" rtlCol="0">
            <a:spAutoFit/>
          </a:bodyPr>
          <a:lstStyle/>
          <a:p>
            <a:r>
              <a:rPr lang="en-US" sz="1600" dirty="0"/>
              <a:t>Search Query and Number of records returned from </a:t>
            </a:r>
            <a:r>
              <a:rPr lang="en-US" sz="1600" dirty="0" smtClean="0"/>
              <a:t>search- Java Logs</a:t>
            </a:r>
            <a:endParaRPr lang="en-US" sz="1600" dirty="0"/>
          </a:p>
        </p:txBody>
      </p:sp>
      <p:sp>
        <p:nvSpPr>
          <p:cNvPr id="9" name="TextBox 8"/>
          <p:cNvSpPr txBox="1"/>
          <p:nvPr/>
        </p:nvSpPr>
        <p:spPr>
          <a:xfrm>
            <a:off x="685800" y="3405148"/>
            <a:ext cx="4366388" cy="338554"/>
          </a:xfrm>
          <a:prstGeom prst="rect">
            <a:avLst/>
          </a:prstGeom>
          <a:noFill/>
        </p:spPr>
        <p:txBody>
          <a:bodyPr wrap="none" rtlCol="0">
            <a:spAutoFit/>
          </a:bodyPr>
          <a:lstStyle/>
          <a:p>
            <a:r>
              <a:rPr lang="en-US" sz="1600" dirty="0" smtClean="0"/>
              <a:t>Search in elastic head – same index </a:t>
            </a:r>
            <a:r>
              <a:rPr lang="en-US" sz="1600" dirty="0" err="1" smtClean="0"/>
              <a:t>fake_company</a:t>
            </a:r>
            <a:endParaRPr lang="en-US" sz="1600" dirty="0"/>
          </a:p>
        </p:txBody>
      </p:sp>
      <p:sp>
        <p:nvSpPr>
          <p:cNvPr id="10" name="TextBox 9"/>
          <p:cNvSpPr txBox="1"/>
          <p:nvPr/>
        </p:nvSpPr>
        <p:spPr>
          <a:xfrm>
            <a:off x="854742" y="3766572"/>
            <a:ext cx="1513556" cy="1477328"/>
          </a:xfrm>
          <a:prstGeom prst="rect">
            <a:avLst/>
          </a:prstGeom>
          <a:noFill/>
        </p:spPr>
        <p:txBody>
          <a:bodyPr wrap="none" rtlCol="0">
            <a:spAutoFit/>
          </a:bodyPr>
          <a:lstStyle/>
          <a:p>
            <a:r>
              <a:rPr lang="en-US" sz="900" dirty="0"/>
              <a:t>{</a:t>
            </a:r>
          </a:p>
          <a:p>
            <a:r>
              <a:rPr lang="en-US" sz="900" dirty="0"/>
              <a:t>  "query" : {</a:t>
            </a:r>
          </a:p>
          <a:p>
            <a:r>
              <a:rPr lang="en-US" sz="900" dirty="0"/>
              <a:t>    "match" : {</a:t>
            </a:r>
          </a:p>
          <a:p>
            <a:r>
              <a:rPr lang="en-US" sz="900" dirty="0"/>
              <a:t>      "</a:t>
            </a:r>
            <a:r>
              <a:rPr lang="en-US" sz="900" dirty="0" err="1"/>
              <a:t>companycode</a:t>
            </a:r>
            <a:r>
              <a:rPr lang="en-US" sz="900" dirty="0"/>
              <a:t>" : {</a:t>
            </a:r>
          </a:p>
          <a:p>
            <a:r>
              <a:rPr lang="en-US" sz="900" dirty="0"/>
              <a:t>        "query" : "61-0008529",</a:t>
            </a:r>
          </a:p>
          <a:p>
            <a:r>
              <a:rPr lang="en-US" sz="900" dirty="0"/>
              <a:t>        "type" : "</a:t>
            </a:r>
            <a:r>
              <a:rPr lang="en-US" sz="900" dirty="0" err="1"/>
              <a:t>boolean</a:t>
            </a:r>
            <a:r>
              <a:rPr lang="en-US" sz="900" dirty="0"/>
              <a:t>"</a:t>
            </a:r>
          </a:p>
          <a:p>
            <a:r>
              <a:rPr lang="en-US" sz="900" dirty="0"/>
              <a:t>      }</a:t>
            </a:r>
          </a:p>
          <a:p>
            <a:r>
              <a:rPr lang="en-US" sz="900" dirty="0"/>
              <a:t>    }</a:t>
            </a:r>
          </a:p>
          <a:p>
            <a:r>
              <a:rPr lang="en-US" sz="900" dirty="0"/>
              <a:t>  }</a:t>
            </a:r>
          </a:p>
          <a:p>
            <a:r>
              <a:rPr lang="en-US" sz="900" dirty="0"/>
              <a:t>}}</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486400"/>
            <a:ext cx="7743825" cy="1272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832" y="1841321"/>
            <a:ext cx="4562168" cy="1563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854742" y="1520571"/>
            <a:ext cx="2688493" cy="338554"/>
          </a:xfrm>
          <a:prstGeom prst="rect">
            <a:avLst/>
          </a:prstGeom>
          <a:noFill/>
        </p:spPr>
        <p:txBody>
          <a:bodyPr wrap="none" rtlCol="0">
            <a:spAutoFit/>
          </a:bodyPr>
          <a:lstStyle/>
          <a:p>
            <a:r>
              <a:rPr lang="en-US" sz="1600" dirty="0"/>
              <a:t>Java service- type </a:t>
            </a:r>
            <a:r>
              <a:rPr lang="en-US" sz="1600" dirty="0" smtClean="0"/>
              <a:t>is employee</a:t>
            </a:r>
            <a:endParaRPr lang="en-US" sz="1600" dirty="0"/>
          </a:p>
        </p:txBody>
      </p:sp>
    </p:spTree>
    <p:extLst>
      <p:ext uri="{BB962C8B-B14F-4D97-AF65-F5344CB8AC3E}">
        <p14:creationId xmlns:p14="http://schemas.microsoft.com/office/powerpoint/2010/main" val="42249355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84666"/>
            <a:ext cx="8686800" cy="461665"/>
          </a:xfrm>
          <a:prstGeom prst="rect">
            <a:avLst/>
          </a:prstGeom>
          <a:noFill/>
        </p:spPr>
        <p:txBody>
          <a:bodyPr wrap="square" rtlCol="0">
            <a:spAutoFit/>
          </a:bodyPr>
          <a:lstStyle/>
          <a:p>
            <a:r>
              <a:rPr lang="en-US" sz="2400" b="1" dirty="0" smtClean="0"/>
              <a:t>Use case 5 -</a:t>
            </a:r>
            <a:r>
              <a:rPr lang="en-US" sz="2400" dirty="0"/>
              <a:t> </a:t>
            </a:r>
            <a:r>
              <a:rPr lang="en-US" sz="2400" dirty="0" smtClean="0"/>
              <a:t>Autosuggest </a:t>
            </a:r>
            <a:r>
              <a:rPr lang="en-US" sz="2400" dirty="0"/>
              <a:t>search </a:t>
            </a:r>
            <a:endParaRPr lang="en-US" sz="2400" b="1" dirty="0"/>
          </a:p>
        </p:txBody>
      </p:sp>
      <p:sp>
        <p:nvSpPr>
          <p:cNvPr id="6" name="TextBox 5"/>
          <p:cNvSpPr txBox="1"/>
          <p:nvPr/>
        </p:nvSpPr>
        <p:spPr>
          <a:xfrm>
            <a:off x="76200" y="838200"/>
            <a:ext cx="7772400" cy="323165"/>
          </a:xfrm>
          <a:prstGeom prst="rect">
            <a:avLst/>
          </a:prstGeom>
          <a:noFill/>
        </p:spPr>
        <p:txBody>
          <a:bodyPr wrap="square" rtlCol="0">
            <a:spAutoFit/>
          </a:bodyPr>
          <a:lstStyle/>
          <a:p>
            <a:r>
              <a:rPr lang="en-US" sz="1500" dirty="0" smtClean="0"/>
              <a:t>In global search type Jack</a:t>
            </a:r>
          </a:p>
        </p:txBody>
      </p:sp>
      <p:sp>
        <p:nvSpPr>
          <p:cNvPr id="8" name="TextBox 7"/>
          <p:cNvSpPr txBox="1"/>
          <p:nvPr/>
        </p:nvSpPr>
        <p:spPr>
          <a:xfrm>
            <a:off x="838200" y="1161365"/>
            <a:ext cx="2354555" cy="338554"/>
          </a:xfrm>
          <a:prstGeom prst="rect">
            <a:avLst/>
          </a:prstGeom>
          <a:noFill/>
        </p:spPr>
        <p:txBody>
          <a:bodyPr wrap="none" rtlCol="0">
            <a:spAutoFit/>
          </a:bodyPr>
          <a:lstStyle/>
          <a:p>
            <a:r>
              <a:rPr lang="en-US" sz="1600" dirty="0"/>
              <a:t>Java </a:t>
            </a:r>
            <a:r>
              <a:rPr lang="en-US" sz="1600" dirty="0" smtClean="0"/>
              <a:t>controller for suggest</a:t>
            </a:r>
            <a:endParaRPr lang="en-US" sz="1600" dirty="0"/>
          </a:p>
        </p:txBody>
      </p:sp>
      <p:sp>
        <p:nvSpPr>
          <p:cNvPr id="9" name="TextBox 8"/>
          <p:cNvSpPr txBox="1"/>
          <p:nvPr/>
        </p:nvSpPr>
        <p:spPr>
          <a:xfrm>
            <a:off x="463062" y="5105400"/>
            <a:ext cx="5980996" cy="338554"/>
          </a:xfrm>
          <a:prstGeom prst="rect">
            <a:avLst/>
          </a:prstGeom>
          <a:noFill/>
        </p:spPr>
        <p:txBody>
          <a:bodyPr wrap="none" rtlCol="0">
            <a:spAutoFit/>
          </a:bodyPr>
          <a:lstStyle/>
          <a:p>
            <a:r>
              <a:rPr lang="en-US" sz="1600" dirty="0"/>
              <a:t>Search Query and Number of records returned from </a:t>
            </a:r>
            <a:r>
              <a:rPr lang="en-US" sz="1600" dirty="0" smtClean="0"/>
              <a:t>search- Java Logs</a:t>
            </a:r>
            <a:endParaRPr lang="en-US" sz="1600" dirty="0"/>
          </a:p>
        </p:txBody>
      </p:sp>
      <p:sp>
        <p:nvSpPr>
          <p:cNvPr id="10" name="TextBox 9"/>
          <p:cNvSpPr txBox="1"/>
          <p:nvPr/>
        </p:nvSpPr>
        <p:spPr>
          <a:xfrm>
            <a:off x="346361" y="3745172"/>
            <a:ext cx="4366388" cy="338554"/>
          </a:xfrm>
          <a:prstGeom prst="rect">
            <a:avLst/>
          </a:prstGeom>
          <a:noFill/>
        </p:spPr>
        <p:txBody>
          <a:bodyPr wrap="none" rtlCol="0">
            <a:spAutoFit/>
          </a:bodyPr>
          <a:lstStyle/>
          <a:p>
            <a:r>
              <a:rPr lang="en-US" sz="1600" dirty="0" smtClean="0"/>
              <a:t>Search in elastic head – same index </a:t>
            </a:r>
            <a:r>
              <a:rPr lang="en-US" sz="1600" dirty="0" err="1" smtClean="0"/>
              <a:t>fake_company</a:t>
            </a:r>
            <a:endParaRPr lang="en-US" sz="1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559" y="1466019"/>
            <a:ext cx="3956538" cy="2314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5211" y="298285"/>
            <a:ext cx="4463040" cy="1461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3960194"/>
            <a:ext cx="4179349" cy="1338828"/>
          </a:xfrm>
          <a:prstGeom prst="rect">
            <a:avLst/>
          </a:prstGeom>
          <a:noFill/>
        </p:spPr>
        <p:txBody>
          <a:bodyPr wrap="none" rtlCol="0">
            <a:spAutoFit/>
          </a:bodyPr>
          <a:lstStyle/>
          <a:p>
            <a:r>
              <a:rPr lang="en-US" sz="900" dirty="0"/>
              <a:t>{</a:t>
            </a:r>
          </a:p>
          <a:p>
            <a:r>
              <a:rPr lang="en-US" sz="900" dirty="0"/>
              <a:t>  "query" : {</a:t>
            </a:r>
          </a:p>
          <a:p>
            <a:r>
              <a:rPr lang="en-US" sz="900" dirty="0"/>
              <a:t>    "</a:t>
            </a:r>
            <a:r>
              <a:rPr lang="en-US" sz="900" dirty="0" err="1"/>
              <a:t>query_string</a:t>
            </a:r>
            <a:r>
              <a:rPr lang="en-US" sz="900" dirty="0"/>
              <a:t>" : {</a:t>
            </a:r>
          </a:p>
          <a:p>
            <a:r>
              <a:rPr lang="en-US" sz="900" dirty="0"/>
              <a:t>      "query" : "Jack",</a:t>
            </a:r>
          </a:p>
          <a:p>
            <a:r>
              <a:rPr lang="en-US" sz="900" dirty="0"/>
              <a:t>      "fields" : [ "</a:t>
            </a:r>
            <a:r>
              <a:rPr lang="en-US" sz="900" dirty="0" err="1"/>
              <a:t>company.name.name_autoc</a:t>
            </a:r>
            <a:r>
              <a:rPr lang="en-US" sz="900" dirty="0"/>
              <a:t>", "</a:t>
            </a:r>
            <a:r>
              <a:rPr lang="en-US" sz="900" dirty="0" err="1"/>
              <a:t>employee.fullname.fullname_autoc</a:t>
            </a:r>
            <a:r>
              <a:rPr lang="en-US" sz="900" dirty="0"/>
              <a:t>" ],</a:t>
            </a:r>
          </a:p>
          <a:p>
            <a:r>
              <a:rPr lang="en-US" sz="900" dirty="0"/>
              <a:t>      "</a:t>
            </a:r>
            <a:r>
              <a:rPr lang="en-US" sz="900" dirty="0" err="1"/>
              <a:t>default_operator</a:t>
            </a:r>
            <a:r>
              <a:rPr lang="en-US" sz="900" dirty="0"/>
              <a:t>" : "or"</a:t>
            </a:r>
          </a:p>
          <a:p>
            <a:r>
              <a:rPr lang="en-US" sz="900" dirty="0"/>
              <a:t>    }</a:t>
            </a:r>
          </a:p>
          <a:p>
            <a:r>
              <a:rPr lang="en-US" sz="900" dirty="0"/>
              <a:t>  }</a:t>
            </a:r>
          </a:p>
          <a:p>
            <a:r>
              <a:rPr lang="en-US" sz="900" dirty="0"/>
              <a:t>}</a:t>
            </a:r>
          </a:p>
        </p:txBody>
      </p:sp>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2749" y="1841426"/>
            <a:ext cx="3974051" cy="3313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559" y="5410200"/>
            <a:ext cx="7692335" cy="1407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4935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4666"/>
            <a:ext cx="8686800" cy="461665"/>
          </a:xfrm>
          <a:prstGeom prst="rect">
            <a:avLst/>
          </a:prstGeom>
          <a:noFill/>
        </p:spPr>
        <p:txBody>
          <a:bodyPr wrap="square" rtlCol="0">
            <a:spAutoFit/>
          </a:bodyPr>
          <a:lstStyle/>
          <a:p>
            <a:r>
              <a:rPr lang="en-US" sz="2400" b="1" dirty="0" smtClean="0"/>
              <a:t>Use case 6 :  Stock price search</a:t>
            </a:r>
            <a:endParaRPr lang="en-US" sz="2400" b="1" dirty="0"/>
          </a:p>
        </p:txBody>
      </p:sp>
      <p:sp>
        <p:nvSpPr>
          <p:cNvPr id="5" name="TextBox 4"/>
          <p:cNvSpPr txBox="1"/>
          <p:nvPr/>
        </p:nvSpPr>
        <p:spPr>
          <a:xfrm>
            <a:off x="398417" y="646331"/>
            <a:ext cx="7772400" cy="3847207"/>
          </a:xfrm>
          <a:prstGeom prst="rect">
            <a:avLst/>
          </a:prstGeom>
          <a:noFill/>
        </p:spPr>
        <p:txBody>
          <a:bodyPr wrap="square" rtlCol="0">
            <a:spAutoFit/>
          </a:bodyPr>
          <a:lstStyle/>
          <a:p>
            <a:r>
              <a:rPr lang="en-US" dirty="0" smtClean="0"/>
              <a:t>The elastic query used to perform stock price search by company is :</a:t>
            </a:r>
          </a:p>
          <a:p>
            <a:r>
              <a:rPr lang="en-US" sz="1400" dirty="0"/>
              <a:t>{</a:t>
            </a:r>
          </a:p>
          <a:p>
            <a:r>
              <a:rPr lang="en-US" sz="1400" dirty="0"/>
              <a:t>  "from": 0,</a:t>
            </a:r>
          </a:p>
          <a:p>
            <a:r>
              <a:rPr lang="en-US" sz="1400" dirty="0"/>
              <a:t>  "size": 5000,</a:t>
            </a:r>
          </a:p>
          <a:p>
            <a:r>
              <a:rPr lang="en-US" sz="1400" dirty="0"/>
              <a:t>  "query": {</a:t>
            </a:r>
          </a:p>
          <a:p>
            <a:r>
              <a:rPr lang="en-US" sz="1400" dirty="0"/>
              <a:t>    "match": {</a:t>
            </a:r>
          </a:p>
          <a:p>
            <a:r>
              <a:rPr lang="en-US" sz="1400" dirty="0"/>
              <a:t>      "</a:t>
            </a:r>
            <a:r>
              <a:rPr lang="en-US" sz="1400" dirty="0" err="1"/>
              <a:t>companycode</a:t>
            </a:r>
            <a:r>
              <a:rPr lang="en-US" sz="1400" dirty="0"/>
              <a:t>": {</a:t>
            </a:r>
          </a:p>
          <a:p>
            <a:r>
              <a:rPr lang="en-US" sz="1400" dirty="0"/>
              <a:t>        "query": "26-0006162",</a:t>
            </a:r>
          </a:p>
          <a:p>
            <a:r>
              <a:rPr lang="en-US" sz="1400" dirty="0"/>
              <a:t>        "type": "</a:t>
            </a:r>
            <a:r>
              <a:rPr lang="en-US" sz="1400" dirty="0" err="1"/>
              <a:t>boolean</a:t>
            </a:r>
            <a:r>
              <a:rPr lang="en-US" sz="1400" dirty="0"/>
              <a:t>"</a:t>
            </a:r>
          </a:p>
          <a:p>
            <a:r>
              <a:rPr lang="en-US" sz="1400" dirty="0"/>
              <a:t>      }</a:t>
            </a:r>
          </a:p>
          <a:p>
            <a:r>
              <a:rPr lang="en-US" sz="1400" dirty="0"/>
              <a:t>    }</a:t>
            </a:r>
          </a:p>
          <a:p>
            <a:r>
              <a:rPr lang="en-US" sz="1400" dirty="0"/>
              <a:t>  }</a:t>
            </a:r>
          </a:p>
          <a:p>
            <a:r>
              <a:rPr lang="en-US" sz="1400" dirty="0" smtClean="0"/>
              <a:t>}</a:t>
            </a:r>
            <a:r>
              <a:rPr lang="en-US" dirty="0" smtClean="0"/>
              <a:t>.</a:t>
            </a:r>
          </a:p>
          <a:p>
            <a:r>
              <a:rPr lang="en-US" dirty="0" smtClean="0"/>
              <a:t>The Java method : </a:t>
            </a:r>
            <a:r>
              <a:rPr lang="en-US" dirty="0" err="1" smtClean="0"/>
              <a:t>searchStockpriceByCompany</a:t>
            </a:r>
            <a:r>
              <a:rPr lang="en-US" dirty="0" smtClean="0"/>
              <a:t>() in EsDemoController.java</a:t>
            </a:r>
          </a:p>
          <a:p>
            <a:r>
              <a:rPr lang="en-US" dirty="0" smtClean="0"/>
              <a:t> </a:t>
            </a:r>
            <a:endParaRPr lang="en-US" dirty="0"/>
          </a:p>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962400"/>
            <a:ext cx="89154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4955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84666"/>
            <a:ext cx="8686800" cy="461665"/>
          </a:xfrm>
          <a:prstGeom prst="rect">
            <a:avLst/>
          </a:prstGeom>
          <a:noFill/>
        </p:spPr>
        <p:txBody>
          <a:bodyPr wrap="square" rtlCol="0">
            <a:spAutoFit/>
          </a:bodyPr>
          <a:lstStyle/>
          <a:p>
            <a:r>
              <a:rPr lang="en-US" sz="2400" b="1" dirty="0" smtClean="0"/>
              <a:t>Use case 7 : Fuzzy Search</a:t>
            </a:r>
            <a:endParaRPr lang="en-US" sz="2400" b="1" dirty="0"/>
          </a:p>
        </p:txBody>
      </p:sp>
      <p:sp>
        <p:nvSpPr>
          <p:cNvPr id="5" name="TextBox 4"/>
          <p:cNvSpPr txBox="1"/>
          <p:nvPr/>
        </p:nvSpPr>
        <p:spPr>
          <a:xfrm>
            <a:off x="219891" y="997131"/>
            <a:ext cx="8305800" cy="4801314"/>
          </a:xfrm>
          <a:prstGeom prst="rect">
            <a:avLst/>
          </a:prstGeom>
          <a:noFill/>
        </p:spPr>
        <p:txBody>
          <a:bodyPr wrap="square" rtlCol="0">
            <a:spAutoFit/>
          </a:bodyPr>
          <a:lstStyle/>
          <a:p>
            <a:r>
              <a:rPr lang="en-US" i="1" dirty="0"/>
              <a:t>Fuzzy matching</a:t>
            </a:r>
            <a:r>
              <a:rPr lang="en-US" dirty="0"/>
              <a:t> treats two words that are “fuzzily” similar as if they were the same word. </a:t>
            </a:r>
            <a:endParaRPr lang="en-US" dirty="0" smtClean="0"/>
          </a:p>
          <a:p>
            <a:r>
              <a:rPr lang="en-US" dirty="0" smtClean="0"/>
              <a:t>For </a:t>
            </a:r>
            <a:r>
              <a:rPr lang="en-US" dirty="0" err="1" smtClean="0"/>
              <a:t>eg</a:t>
            </a:r>
            <a:r>
              <a:rPr lang="en-US" dirty="0" smtClean="0"/>
              <a:t>, if the company “</a:t>
            </a:r>
            <a:r>
              <a:rPr lang="en-US" dirty="0" err="1" smtClean="0"/>
              <a:t>Quickr</a:t>
            </a:r>
            <a:r>
              <a:rPr lang="en-US" dirty="0" smtClean="0"/>
              <a:t> Ltd” is misspelled </a:t>
            </a:r>
            <a:r>
              <a:rPr lang="en-US" dirty="0"/>
              <a:t>as “</a:t>
            </a:r>
            <a:r>
              <a:rPr lang="en-US" dirty="0" err="1"/>
              <a:t>Qickrr</a:t>
            </a:r>
            <a:r>
              <a:rPr lang="en-US" dirty="0"/>
              <a:t> Ltd”, </a:t>
            </a:r>
            <a:r>
              <a:rPr lang="en-US" dirty="0" smtClean="0"/>
              <a:t>then </a:t>
            </a:r>
            <a:r>
              <a:rPr lang="en-US" dirty="0" err="1" smtClean="0"/>
              <a:t>elasticsearch</a:t>
            </a:r>
            <a:r>
              <a:rPr lang="en-US" dirty="0" smtClean="0"/>
              <a:t> has the capability to return the docs that matches the company with a maximum edit distance of 2. So in this case,</a:t>
            </a:r>
          </a:p>
          <a:p>
            <a:r>
              <a:rPr lang="en-US" dirty="0" smtClean="0"/>
              <a:t>User enters text : </a:t>
            </a:r>
            <a:r>
              <a:rPr lang="en-US" dirty="0" err="1"/>
              <a:t>Qickrr</a:t>
            </a:r>
            <a:r>
              <a:rPr lang="en-US" dirty="0"/>
              <a:t> Ltd</a:t>
            </a:r>
            <a:endParaRPr lang="en-US" dirty="0" smtClean="0"/>
          </a:p>
          <a:p>
            <a:r>
              <a:rPr lang="en-US" dirty="0" smtClean="0"/>
              <a:t>1</a:t>
            </a:r>
            <a:r>
              <a:rPr lang="en-US" baseline="30000" dirty="0" smtClean="0"/>
              <a:t>st</a:t>
            </a:r>
            <a:r>
              <a:rPr lang="en-US" dirty="0" smtClean="0"/>
              <a:t> edit : </a:t>
            </a:r>
            <a:r>
              <a:rPr lang="en-US" dirty="0" err="1" smtClean="0"/>
              <a:t>Qickr</a:t>
            </a:r>
            <a:r>
              <a:rPr lang="en-US" dirty="0" smtClean="0"/>
              <a:t>  Ltd      – removes r</a:t>
            </a:r>
          </a:p>
          <a:p>
            <a:r>
              <a:rPr lang="en-US" dirty="0" smtClean="0"/>
              <a:t>2</a:t>
            </a:r>
            <a:r>
              <a:rPr lang="en-US" baseline="30000" dirty="0" smtClean="0"/>
              <a:t>nd</a:t>
            </a:r>
            <a:r>
              <a:rPr lang="en-US" dirty="0" smtClean="0"/>
              <a:t> edit: </a:t>
            </a:r>
            <a:r>
              <a:rPr lang="en-US" dirty="0" err="1" smtClean="0"/>
              <a:t>Quickr</a:t>
            </a:r>
            <a:r>
              <a:rPr lang="en-US" dirty="0" smtClean="0"/>
              <a:t>  Ltd   -   inserts the character u</a:t>
            </a:r>
          </a:p>
          <a:p>
            <a:r>
              <a:rPr lang="en-US" dirty="0" smtClean="0"/>
              <a:t>So the new text </a:t>
            </a:r>
            <a:r>
              <a:rPr lang="en-US" dirty="0"/>
              <a:t>is </a:t>
            </a:r>
            <a:r>
              <a:rPr lang="en-US" dirty="0" err="1"/>
              <a:t>Quickr</a:t>
            </a:r>
            <a:r>
              <a:rPr lang="en-US" dirty="0"/>
              <a:t>  </a:t>
            </a:r>
            <a:r>
              <a:rPr lang="en-US" dirty="0" smtClean="0"/>
              <a:t>Ltd</a:t>
            </a:r>
          </a:p>
          <a:p>
            <a:endParaRPr lang="en-US" dirty="0" smtClean="0"/>
          </a:p>
          <a:p>
            <a:r>
              <a:rPr lang="en-US" dirty="0" smtClean="0"/>
              <a:t>It can also edit as follows,</a:t>
            </a:r>
          </a:p>
          <a:p>
            <a:r>
              <a:rPr lang="en-US" dirty="0"/>
              <a:t>1</a:t>
            </a:r>
            <a:r>
              <a:rPr lang="en-US" baseline="30000" dirty="0"/>
              <a:t>st</a:t>
            </a:r>
            <a:r>
              <a:rPr lang="en-US" dirty="0"/>
              <a:t> edit : </a:t>
            </a:r>
            <a:r>
              <a:rPr lang="en-US" dirty="0" err="1" smtClean="0"/>
              <a:t>Qicker</a:t>
            </a:r>
            <a:r>
              <a:rPr lang="en-US" dirty="0" smtClean="0"/>
              <a:t>  </a:t>
            </a:r>
            <a:r>
              <a:rPr lang="en-US" dirty="0"/>
              <a:t>Ltd      – </a:t>
            </a:r>
            <a:r>
              <a:rPr lang="en-US" dirty="0" smtClean="0"/>
              <a:t>replaces r with e</a:t>
            </a:r>
            <a:endParaRPr lang="en-US" dirty="0"/>
          </a:p>
          <a:p>
            <a:r>
              <a:rPr lang="en-US" dirty="0"/>
              <a:t>2</a:t>
            </a:r>
            <a:r>
              <a:rPr lang="en-US" baseline="30000" dirty="0"/>
              <a:t>nd</a:t>
            </a:r>
            <a:r>
              <a:rPr lang="en-US" dirty="0"/>
              <a:t> edit: </a:t>
            </a:r>
            <a:r>
              <a:rPr lang="en-US" dirty="0" smtClean="0"/>
              <a:t>Quicker  </a:t>
            </a:r>
            <a:r>
              <a:rPr lang="en-US" dirty="0"/>
              <a:t>Ltd   -   inserts the character u</a:t>
            </a:r>
          </a:p>
          <a:p>
            <a:r>
              <a:rPr lang="en-US" dirty="0"/>
              <a:t>So the new text is Quicker  Ltd </a:t>
            </a:r>
            <a:endParaRPr lang="en-US" dirty="0" smtClean="0"/>
          </a:p>
          <a:p>
            <a:endParaRPr lang="en-US" dirty="0"/>
          </a:p>
          <a:p>
            <a:r>
              <a:rPr lang="en-US" dirty="0" smtClean="0"/>
              <a:t>So two </a:t>
            </a:r>
            <a:r>
              <a:rPr lang="en-US" dirty="0"/>
              <a:t>companies “Quicker  Ltd </a:t>
            </a:r>
            <a:r>
              <a:rPr lang="en-US" dirty="0" smtClean="0"/>
              <a:t>“ and “</a:t>
            </a:r>
            <a:r>
              <a:rPr lang="en-US" dirty="0" err="1"/>
              <a:t>Quickr</a:t>
            </a:r>
            <a:r>
              <a:rPr lang="en-US" dirty="0"/>
              <a:t>  </a:t>
            </a:r>
            <a:r>
              <a:rPr lang="en-US" dirty="0" smtClean="0"/>
              <a:t>Ltd“  that matches the search will be returned.</a:t>
            </a:r>
            <a:endParaRPr lang="en-US" dirty="0"/>
          </a:p>
        </p:txBody>
      </p:sp>
    </p:spTree>
    <p:extLst>
      <p:ext uri="{BB962C8B-B14F-4D97-AF65-F5344CB8AC3E}">
        <p14:creationId xmlns:p14="http://schemas.microsoft.com/office/powerpoint/2010/main" val="328400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990600"/>
            <a:ext cx="5791200" cy="646331"/>
          </a:xfrm>
          <a:prstGeom prst="rect">
            <a:avLst/>
          </a:prstGeom>
        </p:spPr>
        <p:txBody>
          <a:bodyPr wrap="square">
            <a:spAutoFit/>
          </a:bodyPr>
          <a:lstStyle/>
          <a:p>
            <a:pPr marL="285750" indent="-285750">
              <a:buFont typeface="Arial" panose="020B0604020202020204" pitchFamily="34" charset="0"/>
              <a:buChar char="•"/>
            </a:pPr>
            <a:r>
              <a:rPr lang="en-US" dirty="0" smtClean="0"/>
              <a:t>Index sample data into elastic</a:t>
            </a:r>
          </a:p>
          <a:p>
            <a:pPr marL="285750" indent="-285750">
              <a:buFont typeface="Arial" panose="020B0604020202020204" pitchFamily="34" charset="0"/>
              <a:buChar char="•"/>
            </a:pPr>
            <a:r>
              <a:rPr lang="en-US" dirty="0" smtClean="0"/>
              <a:t>View the added data through </a:t>
            </a:r>
            <a:r>
              <a:rPr lang="en-US" dirty="0" err="1" smtClean="0"/>
              <a:t>elastichead</a:t>
            </a:r>
            <a:r>
              <a:rPr lang="en-US" dirty="0" smtClean="0"/>
              <a:t> </a:t>
            </a:r>
            <a:endParaRPr lang="en-US" dirty="0"/>
          </a:p>
        </p:txBody>
      </p:sp>
      <p:sp>
        <p:nvSpPr>
          <p:cNvPr id="6" name="TextBox 5"/>
          <p:cNvSpPr txBox="1"/>
          <p:nvPr/>
        </p:nvSpPr>
        <p:spPr>
          <a:xfrm>
            <a:off x="228600" y="184666"/>
            <a:ext cx="8686800" cy="461665"/>
          </a:xfrm>
          <a:prstGeom prst="rect">
            <a:avLst/>
          </a:prstGeom>
          <a:noFill/>
        </p:spPr>
        <p:txBody>
          <a:bodyPr wrap="square" rtlCol="0">
            <a:spAutoFit/>
          </a:bodyPr>
          <a:lstStyle/>
          <a:p>
            <a:r>
              <a:rPr lang="en-US" sz="2400" b="1" dirty="0" smtClean="0"/>
              <a:t>What we will do in the workshop </a:t>
            </a:r>
            <a:r>
              <a:rPr lang="en-US" sz="2400" b="1" dirty="0" smtClean="0"/>
              <a:t>(3) </a:t>
            </a:r>
            <a:r>
              <a:rPr lang="en-US" sz="2400" b="1" dirty="0" smtClean="0"/>
              <a:t>– </a:t>
            </a:r>
            <a:r>
              <a:rPr lang="en-US" sz="2400" b="1" dirty="0" smtClean="0"/>
              <a:t>15 </a:t>
            </a:r>
            <a:r>
              <a:rPr lang="en-US" sz="2400" b="1" dirty="0" smtClean="0"/>
              <a:t>minutes</a:t>
            </a:r>
            <a:endParaRPr lang="en-US" sz="2400" b="1" dirty="0"/>
          </a:p>
        </p:txBody>
      </p:sp>
    </p:spTree>
    <p:extLst>
      <p:ext uri="{BB962C8B-B14F-4D97-AF65-F5344CB8AC3E}">
        <p14:creationId xmlns:p14="http://schemas.microsoft.com/office/powerpoint/2010/main" val="7774556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21390"/>
            <a:ext cx="7162800" cy="4184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04800" y="152401"/>
            <a:ext cx="8382000" cy="2893100"/>
          </a:xfrm>
          <a:prstGeom prst="rect">
            <a:avLst/>
          </a:prstGeom>
        </p:spPr>
        <p:txBody>
          <a:bodyPr wrap="square">
            <a:spAutoFit/>
          </a:bodyPr>
          <a:lstStyle/>
          <a:p>
            <a:r>
              <a:rPr lang="en-US" sz="1400" dirty="0" smtClean="0"/>
              <a:t>Fuzzy Query : </a:t>
            </a:r>
          </a:p>
          <a:p>
            <a:r>
              <a:rPr lang="en-US" sz="1400" dirty="0" smtClean="0"/>
              <a:t>Request </a:t>
            </a:r>
            <a:r>
              <a:rPr lang="en-US" sz="1400" dirty="0" err="1" smtClean="0"/>
              <a:t>url</a:t>
            </a:r>
            <a:r>
              <a:rPr lang="en-US" sz="1400" dirty="0"/>
              <a:t> : </a:t>
            </a:r>
            <a:r>
              <a:rPr lang="en-US" sz="1400" dirty="0">
                <a:hlinkClick r:id="rId3"/>
              </a:rPr>
              <a:t>http://localhost:9200/fakecompany/company/_search</a:t>
            </a:r>
            <a:r>
              <a:rPr lang="en-US" sz="1400" dirty="0" smtClean="0">
                <a:hlinkClick r:id="rId3"/>
              </a:rPr>
              <a:t>/</a:t>
            </a:r>
            <a:endParaRPr lang="en-US" sz="1400" dirty="0" smtClean="0"/>
          </a:p>
          <a:p>
            <a:r>
              <a:rPr lang="en-US" sz="1400" dirty="0" err="1" smtClean="0"/>
              <a:t>Elasticsearch</a:t>
            </a:r>
            <a:r>
              <a:rPr lang="en-US" sz="1400" dirty="0" smtClean="0"/>
              <a:t> query : </a:t>
            </a:r>
          </a:p>
          <a:p>
            <a:r>
              <a:rPr lang="en-US" sz="1400" dirty="0"/>
              <a:t>{</a:t>
            </a:r>
          </a:p>
          <a:p>
            <a:r>
              <a:rPr lang="en-US" sz="1400" dirty="0"/>
              <a:t>  "query": {</a:t>
            </a:r>
          </a:p>
          <a:p>
            <a:r>
              <a:rPr lang="en-US" sz="1400" dirty="0"/>
              <a:t>    "fuzzy": {</a:t>
            </a:r>
          </a:p>
          <a:p>
            <a:r>
              <a:rPr lang="en-US" sz="1400" dirty="0"/>
              <a:t>      "name": {</a:t>
            </a:r>
          </a:p>
          <a:p>
            <a:r>
              <a:rPr lang="en-US" sz="1400" dirty="0"/>
              <a:t>        "value": "</a:t>
            </a:r>
            <a:r>
              <a:rPr lang="en-US" sz="1400" dirty="0" err="1"/>
              <a:t>Qickrr</a:t>
            </a:r>
            <a:r>
              <a:rPr lang="en-US" sz="1400" dirty="0"/>
              <a:t> Ltd",</a:t>
            </a:r>
          </a:p>
          <a:p>
            <a:r>
              <a:rPr lang="en-US" sz="1400" dirty="0"/>
              <a:t>        "fuzziness": "2"</a:t>
            </a:r>
          </a:p>
          <a:p>
            <a:r>
              <a:rPr lang="en-US" sz="1400" dirty="0"/>
              <a:t>      }</a:t>
            </a:r>
          </a:p>
          <a:p>
            <a:r>
              <a:rPr lang="en-US" sz="1400" dirty="0"/>
              <a:t>    }</a:t>
            </a:r>
          </a:p>
          <a:p>
            <a:r>
              <a:rPr lang="en-US" sz="1400" dirty="0"/>
              <a:t>  }</a:t>
            </a:r>
          </a:p>
          <a:p>
            <a:r>
              <a:rPr lang="en-US" sz="1400" dirty="0"/>
              <a:t>}</a:t>
            </a:r>
          </a:p>
        </p:txBody>
      </p:sp>
    </p:spTree>
    <p:extLst>
      <p:ext uri="{BB962C8B-B14F-4D97-AF65-F5344CB8AC3E}">
        <p14:creationId xmlns:p14="http://schemas.microsoft.com/office/powerpoint/2010/main" val="3621839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0013" y="2667000"/>
            <a:ext cx="132397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070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990600"/>
            <a:ext cx="5791200" cy="646331"/>
          </a:xfrm>
          <a:prstGeom prst="rect">
            <a:avLst/>
          </a:prstGeom>
        </p:spPr>
        <p:txBody>
          <a:bodyPr wrap="square">
            <a:spAutoFit/>
          </a:bodyPr>
          <a:lstStyle/>
          <a:p>
            <a:pPr marL="285750" indent="-285750">
              <a:buFont typeface="Arial" panose="020B0604020202020204" pitchFamily="34" charset="0"/>
              <a:buChar char="•"/>
            </a:pPr>
            <a:r>
              <a:rPr lang="en-US" dirty="0" smtClean="0"/>
              <a:t>Access the data programmatically</a:t>
            </a:r>
          </a:p>
          <a:p>
            <a:pPr marL="285750" indent="-285750">
              <a:buFont typeface="Arial" panose="020B0604020202020204" pitchFamily="34" charset="0"/>
              <a:buChar char="•"/>
            </a:pPr>
            <a:r>
              <a:rPr lang="en-US" dirty="0" smtClean="0"/>
              <a:t>Write more sophisticated queries</a:t>
            </a:r>
            <a:endParaRPr lang="en-US" dirty="0"/>
          </a:p>
        </p:txBody>
      </p:sp>
      <p:sp>
        <p:nvSpPr>
          <p:cNvPr id="6" name="TextBox 5"/>
          <p:cNvSpPr txBox="1"/>
          <p:nvPr/>
        </p:nvSpPr>
        <p:spPr>
          <a:xfrm>
            <a:off x="228600" y="184666"/>
            <a:ext cx="8686800" cy="461665"/>
          </a:xfrm>
          <a:prstGeom prst="rect">
            <a:avLst/>
          </a:prstGeom>
          <a:noFill/>
        </p:spPr>
        <p:txBody>
          <a:bodyPr wrap="square" rtlCol="0">
            <a:spAutoFit/>
          </a:bodyPr>
          <a:lstStyle/>
          <a:p>
            <a:r>
              <a:rPr lang="en-US" sz="2400" b="1" dirty="0" smtClean="0"/>
              <a:t>What we will do in the workshop </a:t>
            </a:r>
            <a:r>
              <a:rPr lang="en-US" sz="2400" b="1" dirty="0" smtClean="0"/>
              <a:t>(4) </a:t>
            </a:r>
            <a:r>
              <a:rPr lang="en-US" sz="2400" b="1" dirty="0" smtClean="0"/>
              <a:t>– </a:t>
            </a:r>
            <a:r>
              <a:rPr lang="en-US" sz="2400" b="1" dirty="0" smtClean="0"/>
              <a:t>30 </a:t>
            </a:r>
            <a:r>
              <a:rPr lang="en-US" sz="2400" b="1" dirty="0" smtClean="0"/>
              <a:t>minutes</a:t>
            </a:r>
            <a:endParaRPr lang="en-US" sz="2400" b="1" dirty="0"/>
          </a:p>
        </p:txBody>
      </p:sp>
    </p:spTree>
    <p:extLst>
      <p:ext uri="{BB962C8B-B14F-4D97-AF65-F5344CB8AC3E}">
        <p14:creationId xmlns:p14="http://schemas.microsoft.com/office/powerpoint/2010/main" val="242169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84666"/>
            <a:ext cx="8686800" cy="461665"/>
          </a:xfrm>
          <a:prstGeom prst="rect">
            <a:avLst/>
          </a:prstGeom>
          <a:noFill/>
        </p:spPr>
        <p:txBody>
          <a:bodyPr wrap="square" rtlCol="0">
            <a:spAutoFit/>
          </a:bodyPr>
          <a:lstStyle/>
          <a:p>
            <a:r>
              <a:rPr lang="en-US" sz="2400" b="1" dirty="0" smtClean="0"/>
              <a:t>What data are we going to use in the workshop</a:t>
            </a:r>
            <a:endParaRPr lang="en-US" sz="2400" b="1" dirty="0"/>
          </a:p>
        </p:txBody>
      </p:sp>
      <p:sp>
        <p:nvSpPr>
          <p:cNvPr id="7" name="TextBox 6"/>
          <p:cNvSpPr txBox="1"/>
          <p:nvPr/>
        </p:nvSpPr>
        <p:spPr>
          <a:xfrm>
            <a:off x="296662" y="2754868"/>
            <a:ext cx="8382000" cy="369332"/>
          </a:xfrm>
          <a:prstGeom prst="rect">
            <a:avLst/>
          </a:prstGeom>
          <a:noFill/>
          <a:ln>
            <a:solidFill>
              <a:srgbClr val="FF0000"/>
            </a:solidFill>
            <a:prstDash val="sysDash"/>
          </a:ln>
        </p:spPr>
        <p:txBody>
          <a:bodyPr wrap="square" rtlCol="0">
            <a:spAutoFit/>
          </a:bodyPr>
          <a:lstStyle/>
          <a:p>
            <a:pPr algn="ctr"/>
            <a:r>
              <a:rPr lang="en-US" dirty="0" smtClean="0"/>
              <a:t>We have generated fake data for few companies, their employees and their stock prices</a:t>
            </a:r>
            <a:endParaRPr lang="en-US" dirty="0"/>
          </a:p>
        </p:txBody>
      </p:sp>
    </p:spTree>
    <p:extLst>
      <p:ext uri="{BB962C8B-B14F-4D97-AF65-F5344CB8AC3E}">
        <p14:creationId xmlns:p14="http://schemas.microsoft.com/office/powerpoint/2010/main" val="517741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0400" y="2678668"/>
            <a:ext cx="2133600" cy="369332"/>
          </a:xfrm>
          <a:prstGeom prst="rect">
            <a:avLst/>
          </a:prstGeom>
          <a:noFill/>
        </p:spPr>
        <p:txBody>
          <a:bodyPr wrap="square" rtlCol="0">
            <a:spAutoFit/>
          </a:bodyPr>
          <a:lstStyle/>
          <a:p>
            <a:r>
              <a:rPr lang="en-US" dirty="0" err="1"/>
              <a:t>Elasticsearch</a:t>
            </a:r>
            <a:r>
              <a:rPr lang="en-US" dirty="0"/>
              <a:t> </a:t>
            </a:r>
            <a:r>
              <a:rPr lang="en-US" dirty="0" smtClean="0"/>
              <a:t>basics</a:t>
            </a:r>
            <a:endParaRPr lang="en-US" dirty="0"/>
          </a:p>
        </p:txBody>
      </p:sp>
    </p:spTree>
    <p:extLst>
      <p:ext uri="{BB962C8B-B14F-4D97-AF65-F5344CB8AC3E}">
        <p14:creationId xmlns:p14="http://schemas.microsoft.com/office/powerpoint/2010/main" val="3300084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295400"/>
            <a:ext cx="30099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922926" y="4583668"/>
            <a:ext cx="2539350" cy="369332"/>
          </a:xfrm>
          <a:prstGeom prst="rect">
            <a:avLst/>
          </a:prstGeom>
          <a:ln>
            <a:solidFill>
              <a:srgbClr val="FF0000"/>
            </a:solidFill>
            <a:prstDash val="sysDash"/>
          </a:ln>
        </p:spPr>
        <p:txBody>
          <a:bodyPr wrap="none">
            <a:spAutoFit/>
          </a:bodyPr>
          <a:lstStyle/>
          <a:p>
            <a:r>
              <a:rPr lang="en-US" dirty="0"/>
              <a:t>Why do we need </a:t>
            </a:r>
            <a:r>
              <a:rPr lang="en-US" dirty="0" smtClean="0"/>
              <a:t>search?</a:t>
            </a:r>
            <a:endParaRPr lang="en-US" dirty="0"/>
          </a:p>
        </p:txBody>
      </p:sp>
      <p:sp>
        <p:nvSpPr>
          <p:cNvPr id="4" name="TextBox 3"/>
          <p:cNvSpPr txBox="1"/>
          <p:nvPr/>
        </p:nvSpPr>
        <p:spPr>
          <a:xfrm>
            <a:off x="228600" y="184666"/>
            <a:ext cx="8686800" cy="461665"/>
          </a:xfrm>
          <a:prstGeom prst="rect">
            <a:avLst/>
          </a:prstGeom>
          <a:noFill/>
        </p:spPr>
        <p:txBody>
          <a:bodyPr wrap="square" rtlCol="0">
            <a:spAutoFit/>
          </a:bodyPr>
          <a:lstStyle/>
          <a:p>
            <a:r>
              <a:rPr lang="en-US" sz="2400" b="1" dirty="0" smtClean="0"/>
              <a:t>Search is cool</a:t>
            </a:r>
            <a:endParaRPr lang="en-US" sz="2400" b="1" dirty="0"/>
          </a:p>
        </p:txBody>
      </p:sp>
      <p:sp>
        <p:nvSpPr>
          <p:cNvPr id="9" name="Rectangle 8"/>
          <p:cNvSpPr/>
          <p:nvPr/>
        </p:nvSpPr>
        <p:spPr>
          <a:xfrm>
            <a:off x="1143000" y="5269468"/>
            <a:ext cx="6934200" cy="369332"/>
          </a:xfrm>
          <a:prstGeom prst="rect">
            <a:avLst/>
          </a:prstGeom>
          <a:ln>
            <a:solidFill>
              <a:srgbClr val="FF0000"/>
            </a:solidFill>
            <a:prstDash val="sysDash"/>
          </a:ln>
        </p:spPr>
        <p:txBody>
          <a:bodyPr wrap="square">
            <a:spAutoFit/>
          </a:bodyPr>
          <a:lstStyle/>
          <a:p>
            <a:pPr algn="ctr"/>
            <a:r>
              <a:rPr lang="en-US" dirty="0" smtClean="0"/>
              <a:t>Users get relevant data faster. Life gets easier and happier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7528383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3200400"/>
            <a:ext cx="8382000" cy="646331"/>
          </a:xfrm>
          <a:prstGeom prst="rect">
            <a:avLst/>
          </a:prstGeom>
          <a:noFill/>
          <a:ln>
            <a:solidFill>
              <a:srgbClr val="FF0000"/>
            </a:solidFill>
            <a:prstDash val="sysDash"/>
          </a:ln>
        </p:spPr>
        <p:txBody>
          <a:bodyPr wrap="square" rtlCol="0">
            <a:spAutoFit/>
          </a:bodyPr>
          <a:lstStyle/>
          <a:p>
            <a:pPr algn="ctr"/>
            <a:r>
              <a:rPr lang="en-US" dirty="0" smtClean="0"/>
              <a:t>Databases are great to store data. However, when it comes to search, retrieving data in traditional manner falls short of expectations.</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1295400"/>
            <a:ext cx="3557041" cy="944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28600" y="184666"/>
            <a:ext cx="8686800" cy="461665"/>
          </a:xfrm>
          <a:prstGeom prst="rect">
            <a:avLst/>
          </a:prstGeom>
          <a:noFill/>
        </p:spPr>
        <p:txBody>
          <a:bodyPr wrap="square" rtlCol="0">
            <a:spAutoFit/>
          </a:bodyPr>
          <a:lstStyle/>
          <a:p>
            <a:r>
              <a:rPr lang="en-US" sz="2400" b="1" dirty="0" smtClean="0"/>
              <a:t>Search in traditional applications</a:t>
            </a:r>
            <a:endParaRPr lang="en-US" sz="2400" b="1" dirty="0"/>
          </a:p>
        </p:txBody>
      </p:sp>
      <p:sp>
        <p:nvSpPr>
          <p:cNvPr id="6" name="TextBox 5"/>
          <p:cNvSpPr txBox="1"/>
          <p:nvPr/>
        </p:nvSpPr>
        <p:spPr>
          <a:xfrm>
            <a:off x="296662" y="4126468"/>
            <a:ext cx="8382000" cy="369332"/>
          </a:xfrm>
          <a:prstGeom prst="rect">
            <a:avLst/>
          </a:prstGeom>
          <a:noFill/>
          <a:ln>
            <a:solidFill>
              <a:srgbClr val="FF0000"/>
            </a:solidFill>
            <a:prstDash val="sysDash"/>
          </a:ln>
        </p:spPr>
        <p:txBody>
          <a:bodyPr wrap="square" rtlCol="0">
            <a:spAutoFit/>
          </a:bodyPr>
          <a:lstStyle/>
          <a:p>
            <a:pPr algn="ctr"/>
            <a:r>
              <a:rPr lang="en-US" dirty="0" smtClean="0"/>
              <a:t>Delink storage engine with search engine</a:t>
            </a:r>
            <a:endParaRPr lang="en-US" dirty="0"/>
          </a:p>
        </p:txBody>
      </p:sp>
    </p:spTree>
    <p:extLst>
      <p:ext uri="{BB962C8B-B14F-4D97-AF65-F5344CB8AC3E}">
        <p14:creationId xmlns:p14="http://schemas.microsoft.com/office/powerpoint/2010/main" val="3015142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3797</TotalTime>
  <Words>2044</Words>
  <Application>Microsoft Office PowerPoint</Application>
  <PresentationFormat>On-screen Show (4:3)</PresentationFormat>
  <Paragraphs>372</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Tech Symposium 2016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Start elastic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JPMorgan Chase &amp;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 Vipul</dc:creator>
  <cp:lastModifiedBy>Ranjan, Vipul</cp:lastModifiedBy>
  <cp:revision>146</cp:revision>
  <dcterms:created xsi:type="dcterms:W3CDTF">2016-04-11T13:47:48Z</dcterms:created>
  <dcterms:modified xsi:type="dcterms:W3CDTF">2016-05-18T01:24:18Z</dcterms:modified>
</cp:coreProperties>
</file>