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2/22/2022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74022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2/22/2022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8072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2/22/2022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25584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2/22/2022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56022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2/22/2022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56039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2/22/2022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65051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2/22/2022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38596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2/22/2022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74400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2/22/2022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60666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2/22/2022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46935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2/22/2022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17703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2/22/2022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26439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sidemarketing.it/glossario-marketing-comunicazione/fidelizzazione/" TargetMode="External"/><Relationship Id="rId2" Type="http://schemas.openxmlformats.org/officeDocument/2006/relationships/hyperlink" Target="https://it.wikipedia.org/wiki/Customer_relationship_manag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mzn.to/32nUwqF" TargetMode="External"/><Relationship Id="rId2" Type="http://schemas.openxmlformats.org/officeDocument/2006/relationships/hyperlink" Target="https://www.insidemarketing.it/glossario/definizione/piramide-di-maslo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tudiosamo.it/e-commerce-guida-completa-per-principiant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10">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12">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14">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lowchart: Document 43">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3">
            <a:extLst>
              <a:ext uri="{FF2B5EF4-FFF2-40B4-BE49-F238E27FC236}">
                <a16:creationId xmlns:a16="http://schemas.microsoft.com/office/drawing/2014/main" id="{4FDBFF9B-B367-402B-A506-99B4D6677195}"/>
              </a:ext>
            </a:extLst>
          </p:cNvPr>
          <p:cNvPicPr>
            <a:picLocks noChangeAspect="1"/>
          </p:cNvPicPr>
          <p:nvPr/>
        </p:nvPicPr>
        <p:blipFill rotWithShape="1">
          <a:blip r:embed="rId2">
            <a:alphaModFix amt="60000"/>
          </a:blip>
          <a:srcRect t="27699" r="1" b="23802"/>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olo 1">
            <a:extLst>
              <a:ext uri="{FF2B5EF4-FFF2-40B4-BE49-F238E27FC236}">
                <a16:creationId xmlns:a16="http://schemas.microsoft.com/office/drawing/2014/main" id="{15B4AB2C-54EE-4B84-AE62-9B9B48112BF4}"/>
              </a:ext>
            </a:extLst>
          </p:cNvPr>
          <p:cNvSpPr>
            <a:spLocks noGrp="1"/>
          </p:cNvSpPr>
          <p:nvPr>
            <p:ph type="ctrTitle"/>
          </p:nvPr>
        </p:nvSpPr>
        <p:spPr>
          <a:xfrm>
            <a:off x="691078" y="668980"/>
            <a:ext cx="10809844" cy="1874384"/>
          </a:xfrm>
        </p:spPr>
        <p:txBody>
          <a:bodyPr anchor="t">
            <a:normAutofit/>
          </a:bodyPr>
          <a:lstStyle/>
          <a:p>
            <a:r>
              <a:rPr lang="it-IT" b="1" dirty="0">
                <a:solidFill>
                  <a:srgbClr val="FFFFFF"/>
                </a:solidFill>
              </a:rPr>
              <a:t>CRM e CMS</a:t>
            </a:r>
          </a:p>
        </p:txBody>
      </p:sp>
      <p:sp>
        <p:nvSpPr>
          <p:cNvPr id="3" name="Sottotitolo 2">
            <a:extLst>
              <a:ext uri="{FF2B5EF4-FFF2-40B4-BE49-F238E27FC236}">
                <a16:creationId xmlns:a16="http://schemas.microsoft.com/office/drawing/2014/main" id="{9CDBA1A9-384A-4535-8196-DD1C9EB9EADC}"/>
              </a:ext>
            </a:extLst>
          </p:cNvPr>
          <p:cNvSpPr>
            <a:spLocks noGrp="1"/>
          </p:cNvSpPr>
          <p:nvPr>
            <p:ph type="subTitle" idx="1"/>
          </p:nvPr>
        </p:nvSpPr>
        <p:spPr>
          <a:xfrm>
            <a:off x="691077" y="4536953"/>
            <a:ext cx="7379062" cy="1633637"/>
          </a:xfrm>
        </p:spPr>
        <p:txBody>
          <a:bodyPr anchor="t">
            <a:normAutofit/>
          </a:bodyPr>
          <a:lstStyle/>
          <a:p>
            <a:r>
              <a:rPr lang="it-IT" dirty="0"/>
              <a:t>Strumenti digitali per la distribuzione di contenuti</a:t>
            </a:r>
          </a:p>
        </p:txBody>
      </p:sp>
    </p:spTree>
    <p:extLst>
      <p:ext uri="{BB962C8B-B14F-4D97-AF65-F5344CB8AC3E}">
        <p14:creationId xmlns:p14="http://schemas.microsoft.com/office/powerpoint/2010/main" val="178368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89F536-349A-44FC-9397-93FDA2C874FB}"/>
              </a:ext>
            </a:extLst>
          </p:cNvPr>
          <p:cNvSpPr>
            <a:spLocks noGrp="1"/>
          </p:cNvSpPr>
          <p:nvPr>
            <p:ph type="title"/>
          </p:nvPr>
        </p:nvSpPr>
        <p:spPr/>
        <p:txBody>
          <a:bodyPr/>
          <a:lstStyle/>
          <a:p>
            <a:r>
              <a:rPr lang="it-IT" dirty="0"/>
              <a:t>Tecnicamente…</a:t>
            </a:r>
          </a:p>
        </p:txBody>
      </p:sp>
      <p:sp>
        <p:nvSpPr>
          <p:cNvPr id="3" name="Segnaposto contenuto 2">
            <a:extLst>
              <a:ext uri="{FF2B5EF4-FFF2-40B4-BE49-F238E27FC236}">
                <a16:creationId xmlns:a16="http://schemas.microsoft.com/office/drawing/2014/main" id="{66685604-8FEC-4841-826F-33F0DEA19915}"/>
              </a:ext>
            </a:extLst>
          </p:cNvPr>
          <p:cNvSpPr>
            <a:spLocks noGrp="1"/>
          </p:cNvSpPr>
          <p:nvPr>
            <p:ph idx="1"/>
          </p:nvPr>
        </p:nvSpPr>
        <p:spPr/>
        <p:txBody>
          <a:bodyPr/>
          <a:lstStyle/>
          <a:p>
            <a:pPr marL="0" indent="0" algn="l">
              <a:buNone/>
            </a:pPr>
            <a:r>
              <a:rPr lang="it-IT" dirty="0">
                <a:solidFill>
                  <a:srgbClr val="202122"/>
                </a:solidFill>
                <a:latin typeface="Arial" panose="020B0604020202020204" pitchFamily="34" charset="0"/>
              </a:rPr>
              <a:t>Tecnicamente, un CMS è un'applicazione lato server che generalmente si appoggia su un database per l'archiviazione dei contenuti; l'applicazione è suddivisa in due parti:</a:t>
            </a:r>
          </a:p>
          <a:p>
            <a:pPr marL="0" indent="0" algn="l">
              <a:buNone/>
            </a:pPr>
            <a:r>
              <a:rPr lang="it-IT" dirty="0">
                <a:solidFill>
                  <a:srgbClr val="202122"/>
                </a:solidFill>
                <a:latin typeface="Arial" panose="020B0604020202020204" pitchFamily="34" charset="0"/>
              </a:rPr>
              <a:t>una sezione di amministrazione (back end), che serve ad organizzare e supervisionare la produzione dei contenuti;</a:t>
            </a:r>
          </a:p>
          <a:p>
            <a:pPr marL="0" indent="0" algn="l">
              <a:buNone/>
            </a:pPr>
            <a:r>
              <a:rPr lang="it-IT" dirty="0">
                <a:solidFill>
                  <a:srgbClr val="202122"/>
                </a:solidFill>
                <a:latin typeface="Arial" panose="020B0604020202020204" pitchFamily="34" charset="0"/>
              </a:rPr>
              <a:t>una sezione applicativa (front end), che l'utente web usa per fruire dei contenuti e delle applicazioni del sito. L'amministratore del CMS gestisce tramite un pannello di controllo i contenuti da inserire o modificare.</a:t>
            </a:r>
          </a:p>
          <a:p>
            <a:endParaRPr lang="it-IT" dirty="0"/>
          </a:p>
        </p:txBody>
      </p:sp>
    </p:spTree>
    <p:extLst>
      <p:ext uri="{BB962C8B-B14F-4D97-AF65-F5344CB8AC3E}">
        <p14:creationId xmlns:p14="http://schemas.microsoft.com/office/powerpoint/2010/main" val="279045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F32252-4D0E-4FCC-848B-D14B945B5C4F}"/>
              </a:ext>
            </a:extLst>
          </p:cNvPr>
          <p:cNvSpPr>
            <a:spLocks noGrp="1"/>
          </p:cNvSpPr>
          <p:nvPr>
            <p:ph type="title"/>
          </p:nvPr>
        </p:nvSpPr>
        <p:spPr/>
        <p:txBody>
          <a:bodyPr/>
          <a:lstStyle/>
          <a:p>
            <a:r>
              <a:rPr lang="it-IT" b="0" i="0" dirty="0">
                <a:solidFill>
                  <a:srgbClr val="213A63"/>
                </a:solidFill>
                <a:effectLst/>
                <a:latin typeface="Roboto" panose="02000000000000000000" pitchFamily="2" charset="0"/>
              </a:rPr>
              <a:t>Dal CRM tradizionale al Social CRM</a:t>
            </a:r>
            <a:br>
              <a:rPr lang="it-IT" b="0" i="0" dirty="0">
                <a:solidFill>
                  <a:srgbClr val="213A63"/>
                </a:solidFill>
                <a:effectLst/>
                <a:latin typeface="Roboto" panose="02000000000000000000" pitchFamily="2" charset="0"/>
              </a:rPr>
            </a:br>
            <a:endParaRPr lang="it-IT" dirty="0"/>
          </a:p>
        </p:txBody>
      </p:sp>
      <p:sp>
        <p:nvSpPr>
          <p:cNvPr id="3" name="Segnaposto contenuto 2">
            <a:extLst>
              <a:ext uri="{FF2B5EF4-FFF2-40B4-BE49-F238E27FC236}">
                <a16:creationId xmlns:a16="http://schemas.microsoft.com/office/drawing/2014/main" id="{AF68D2B8-1C46-45BF-97C1-78C2B5686CCB}"/>
              </a:ext>
            </a:extLst>
          </p:cNvPr>
          <p:cNvSpPr>
            <a:spLocks noGrp="1"/>
          </p:cNvSpPr>
          <p:nvPr>
            <p:ph idx="1"/>
          </p:nvPr>
        </p:nvSpPr>
        <p:spPr/>
        <p:txBody>
          <a:bodyPr>
            <a:normAutofit/>
          </a:bodyPr>
          <a:lstStyle/>
          <a:p>
            <a:pPr marL="0" indent="0" algn="l">
              <a:buNone/>
            </a:pPr>
            <a:r>
              <a:rPr lang="it-IT" b="0" i="0" dirty="0">
                <a:solidFill>
                  <a:srgbClr val="333333"/>
                </a:solidFill>
                <a:effectLst/>
                <a:latin typeface="Roboto" panose="02000000000000000000" pitchFamily="2" charset="0"/>
              </a:rPr>
              <a:t>Più di recente, si è diffuso l’uso dell’espressione Social CRM (SCRM) per indicare un nuovo approccio CRM che abbraccia la dimensione social (social network e User </a:t>
            </a:r>
            <a:r>
              <a:rPr lang="it-IT" b="0" i="0" dirty="0" err="1">
                <a:solidFill>
                  <a:srgbClr val="333333"/>
                </a:solidFill>
                <a:effectLst/>
                <a:latin typeface="Roboto" panose="02000000000000000000" pitchFamily="2" charset="0"/>
              </a:rPr>
              <a:t>Generated</a:t>
            </a:r>
            <a:r>
              <a:rPr lang="it-IT" b="0" i="0" dirty="0">
                <a:solidFill>
                  <a:srgbClr val="333333"/>
                </a:solidFill>
                <a:effectLst/>
                <a:latin typeface="Roboto" panose="02000000000000000000" pitchFamily="2" charset="0"/>
              </a:rPr>
              <a:t> Content o UGC) per raggiungere i clienti, acquisiti e potenziali, e per aumentarne il coinvolgimento, in un’ottica relazionale e collaborativa. </a:t>
            </a:r>
          </a:p>
          <a:p>
            <a:pPr marL="0" indent="0" algn="l">
              <a:buNone/>
            </a:pPr>
            <a:r>
              <a:rPr lang="it-IT" b="0" i="0" dirty="0">
                <a:solidFill>
                  <a:srgbClr val="333333"/>
                </a:solidFill>
                <a:effectLst/>
                <a:latin typeface="Roboto" panose="02000000000000000000" pitchFamily="2" charset="0"/>
              </a:rPr>
              <a:t>Il Social CRM può, infatti, essere definito come “una filosofia e una strategia di business (supportata da piattaforme tecnologiche, regole di business, processi e fattori sociali) finalizzata </a:t>
            </a:r>
            <a:r>
              <a:rPr lang="it-IT" dirty="0">
                <a:solidFill>
                  <a:srgbClr val="333333"/>
                </a:solidFill>
                <a:latin typeface="Roboto" panose="02000000000000000000" pitchFamily="2" charset="0"/>
              </a:rPr>
              <a:t>all’engagement </a:t>
            </a:r>
            <a:r>
              <a:rPr lang="it-IT" b="0" i="0" dirty="0">
                <a:solidFill>
                  <a:srgbClr val="333333"/>
                </a:solidFill>
                <a:effectLst/>
                <a:latin typeface="Roboto" panose="02000000000000000000" pitchFamily="2" charset="0"/>
              </a:rPr>
              <a:t>del consumatore con lo scopo di fornire mutuo beneficio; il tutto all’interno di una conversazione collaborativa in un ambiente di business affidabile e trasparente” (Greenberg, 2009)</a:t>
            </a:r>
          </a:p>
          <a:p>
            <a:endParaRPr lang="it-IT" dirty="0"/>
          </a:p>
        </p:txBody>
      </p:sp>
    </p:spTree>
    <p:extLst>
      <p:ext uri="{BB962C8B-B14F-4D97-AF65-F5344CB8AC3E}">
        <p14:creationId xmlns:p14="http://schemas.microsoft.com/office/powerpoint/2010/main" val="136679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C0A34B-A944-4276-88AC-7A0361758BBB}"/>
              </a:ext>
            </a:extLst>
          </p:cNvPr>
          <p:cNvSpPr>
            <a:spLocks noGrp="1"/>
          </p:cNvSpPr>
          <p:nvPr>
            <p:ph type="title"/>
          </p:nvPr>
        </p:nvSpPr>
        <p:spPr/>
        <p:txBody>
          <a:bodyPr/>
          <a:lstStyle/>
          <a:p>
            <a:r>
              <a:rPr lang="it-IT" dirty="0"/>
              <a:t>Integrazioni: Business Intelligence</a:t>
            </a:r>
          </a:p>
        </p:txBody>
      </p:sp>
      <p:sp>
        <p:nvSpPr>
          <p:cNvPr id="3" name="Segnaposto contenuto 2">
            <a:extLst>
              <a:ext uri="{FF2B5EF4-FFF2-40B4-BE49-F238E27FC236}">
                <a16:creationId xmlns:a16="http://schemas.microsoft.com/office/drawing/2014/main" id="{189CC384-09E0-4311-8626-6DC83B22BA8C}"/>
              </a:ext>
            </a:extLst>
          </p:cNvPr>
          <p:cNvSpPr>
            <a:spLocks noGrp="1"/>
          </p:cNvSpPr>
          <p:nvPr>
            <p:ph idx="1"/>
          </p:nvPr>
        </p:nvSpPr>
        <p:spPr/>
        <p:txBody>
          <a:bodyPr>
            <a:normAutofit lnSpcReduction="10000"/>
          </a:bodyPr>
          <a:lstStyle/>
          <a:p>
            <a:pPr marL="0" indent="0" algn="l">
              <a:buNone/>
            </a:pPr>
            <a:r>
              <a:rPr lang="it-IT" sz="2600" dirty="0">
                <a:solidFill>
                  <a:srgbClr val="333333"/>
                </a:solidFill>
                <a:latin typeface="Roboto" panose="02000000000000000000" pitchFamily="2" charset="0"/>
              </a:rPr>
              <a:t>La business intelligence (BI) combina business </a:t>
            </a:r>
            <a:r>
              <a:rPr lang="it-IT" sz="2600" dirty="0" err="1">
                <a:solidFill>
                  <a:srgbClr val="333333"/>
                </a:solidFill>
                <a:latin typeface="Roboto" panose="02000000000000000000" pitchFamily="2" charset="0"/>
              </a:rPr>
              <a:t>analytics</a:t>
            </a:r>
            <a:r>
              <a:rPr lang="it-IT" sz="2600" dirty="0">
                <a:solidFill>
                  <a:srgbClr val="333333"/>
                </a:solidFill>
                <a:latin typeface="Roboto" panose="02000000000000000000" pitchFamily="2" charset="0"/>
              </a:rPr>
              <a:t>, data mining, visualizzazione dei dati, strumenti e infrastrutture per i dati, nonché le best </a:t>
            </a:r>
            <a:r>
              <a:rPr lang="it-IT" sz="2600" dirty="0" err="1">
                <a:solidFill>
                  <a:srgbClr val="333333"/>
                </a:solidFill>
                <a:latin typeface="Roboto" panose="02000000000000000000" pitchFamily="2" charset="0"/>
              </a:rPr>
              <a:t>practice</a:t>
            </a:r>
            <a:r>
              <a:rPr lang="it-IT" sz="2600" dirty="0">
                <a:solidFill>
                  <a:srgbClr val="333333"/>
                </a:solidFill>
                <a:latin typeface="Roboto" panose="02000000000000000000" pitchFamily="2" charset="0"/>
              </a:rPr>
              <a:t> per permettere alle organizzazioni di prendere più decisioni basate sui dati. In pratica, sai di aver acquisito la business intelligence moderna quando hai una vista completa dei dati della tua organizzazione e li usi per stimolare il cambiamento, eliminare le inefficienze e attuare un rapido adattamento ai cambiamenti di mercato e forniture.</a:t>
            </a:r>
          </a:p>
          <a:p>
            <a:endParaRPr lang="it-IT" dirty="0"/>
          </a:p>
        </p:txBody>
      </p:sp>
    </p:spTree>
    <p:extLst>
      <p:ext uri="{BB962C8B-B14F-4D97-AF65-F5344CB8AC3E}">
        <p14:creationId xmlns:p14="http://schemas.microsoft.com/office/powerpoint/2010/main" val="247260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12C6BC-7EBC-43AC-BD43-6A2E55B79D08}"/>
              </a:ext>
            </a:extLst>
          </p:cNvPr>
          <p:cNvSpPr>
            <a:spLocks noGrp="1"/>
          </p:cNvSpPr>
          <p:nvPr>
            <p:ph type="title"/>
          </p:nvPr>
        </p:nvSpPr>
        <p:spPr/>
        <p:txBody>
          <a:bodyPr/>
          <a:lstStyle/>
          <a:p>
            <a:r>
              <a:rPr lang="it-IT" dirty="0"/>
              <a:t>Storia BI</a:t>
            </a:r>
          </a:p>
        </p:txBody>
      </p:sp>
      <p:sp>
        <p:nvSpPr>
          <p:cNvPr id="3" name="Segnaposto contenuto 2">
            <a:extLst>
              <a:ext uri="{FF2B5EF4-FFF2-40B4-BE49-F238E27FC236}">
                <a16:creationId xmlns:a16="http://schemas.microsoft.com/office/drawing/2014/main" id="{12E6128B-E623-4875-A753-3CA9D7FB1DB3}"/>
              </a:ext>
            </a:extLst>
          </p:cNvPr>
          <p:cNvSpPr>
            <a:spLocks noGrp="1"/>
          </p:cNvSpPr>
          <p:nvPr>
            <p:ph idx="1"/>
          </p:nvPr>
        </p:nvSpPr>
        <p:spPr/>
        <p:txBody>
          <a:bodyPr/>
          <a:lstStyle/>
          <a:p>
            <a:pPr marL="0" indent="0">
              <a:buNone/>
            </a:pPr>
            <a:r>
              <a:rPr lang="it-IT" sz="2000" dirty="0">
                <a:solidFill>
                  <a:srgbClr val="333333"/>
                </a:solidFill>
                <a:latin typeface="Roboto" panose="02000000000000000000" pitchFamily="2" charset="0"/>
              </a:rPr>
              <a:t>Il concetto di business intelligence tradizionale, come propriamente detta, è nato per la prima volta negli anni '60, per indicare un sistema di condivisione delle informazioni nelle organizzazioni. Prima di arrivare a rappresentare un'offerta specifica dei team di BI con soluzioni per i servizi dipendenti dall'IT, si è ulteriormente sviluppato negli anni '80, parallelamente ai modelli informatici per il processo decisionale e alla trasformazione dei dati in informazioni. Le soluzioni di BI moderna danno priorità ad analisi self-service flessibili, dati controllati su piattaforme affidabili, business user più efficienti e velocità di informazione.</a:t>
            </a:r>
          </a:p>
          <a:p>
            <a:pPr marL="0" indent="0">
              <a:buNone/>
            </a:pPr>
            <a:endParaRPr lang="it-IT" dirty="0"/>
          </a:p>
        </p:txBody>
      </p:sp>
    </p:spTree>
    <p:extLst>
      <p:ext uri="{BB962C8B-B14F-4D97-AF65-F5344CB8AC3E}">
        <p14:creationId xmlns:p14="http://schemas.microsoft.com/office/powerpoint/2010/main" val="33361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CF3FB7-A1AE-4A94-954B-0BEB8C4B7EE0}"/>
              </a:ext>
            </a:extLst>
          </p:cNvPr>
          <p:cNvSpPr>
            <a:spLocks noGrp="1"/>
          </p:cNvSpPr>
          <p:nvPr>
            <p:ph type="title"/>
          </p:nvPr>
        </p:nvSpPr>
        <p:spPr/>
        <p:txBody>
          <a:bodyPr/>
          <a:lstStyle/>
          <a:p>
            <a:r>
              <a:rPr lang="it-IT" sz="4800" b="1" dirty="0"/>
              <a:t>CRM</a:t>
            </a:r>
            <a:r>
              <a:rPr lang="it-IT" sz="3200" b="1" dirty="0"/>
              <a:t> (Customer </a:t>
            </a:r>
            <a:r>
              <a:rPr lang="it-IT" sz="3200" b="1" dirty="0" err="1"/>
              <a:t>Relationship</a:t>
            </a:r>
            <a:r>
              <a:rPr lang="it-IT" sz="3200" b="1" dirty="0"/>
              <a:t> Management)</a:t>
            </a:r>
            <a:r>
              <a:rPr lang="it-IT" dirty="0"/>
              <a:t> </a:t>
            </a:r>
          </a:p>
        </p:txBody>
      </p:sp>
      <p:sp>
        <p:nvSpPr>
          <p:cNvPr id="3" name="Segnaposto contenuto 2">
            <a:extLst>
              <a:ext uri="{FF2B5EF4-FFF2-40B4-BE49-F238E27FC236}">
                <a16:creationId xmlns:a16="http://schemas.microsoft.com/office/drawing/2014/main" id="{C147EA0E-1182-4AFC-AB83-F47E588DB0E8}"/>
              </a:ext>
            </a:extLst>
          </p:cNvPr>
          <p:cNvSpPr>
            <a:spLocks noGrp="1"/>
          </p:cNvSpPr>
          <p:nvPr>
            <p:ph idx="1"/>
          </p:nvPr>
        </p:nvSpPr>
        <p:spPr/>
        <p:txBody>
          <a:bodyPr/>
          <a:lstStyle/>
          <a:p>
            <a:pPr marL="0" indent="0">
              <a:buNone/>
            </a:pPr>
            <a:r>
              <a:rPr lang="it-IT" b="0" i="0" dirty="0">
                <a:solidFill>
                  <a:srgbClr val="3C3C3C"/>
                </a:solidFill>
                <a:effectLst/>
                <a:latin typeface="SAPBook"/>
              </a:rPr>
              <a:t>CRM è l'acronimo di Customer </a:t>
            </a:r>
            <a:r>
              <a:rPr lang="it-IT" b="0" i="0" dirty="0" err="1">
                <a:solidFill>
                  <a:srgbClr val="3C3C3C"/>
                </a:solidFill>
                <a:effectLst/>
                <a:latin typeface="SAPBook"/>
              </a:rPr>
              <a:t>Relationship</a:t>
            </a:r>
            <a:r>
              <a:rPr lang="it-IT" b="0" i="0" dirty="0">
                <a:solidFill>
                  <a:srgbClr val="3C3C3C"/>
                </a:solidFill>
                <a:effectLst/>
                <a:latin typeface="SAPBook"/>
              </a:rPr>
              <a:t> Management. </a:t>
            </a:r>
          </a:p>
          <a:p>
            <a:pPr marL="0" indent="0">
              <a:buNone/>
            </a:pPr>
            <a:r>
              <a:rPr lang="it-IT" b="0" i="0" dirty="0">
                <a:solidFill>
                  <a:srgbClr val="3C3C3C"/>
                </a:solidFill>
                <a:effectLst/>
                <a:latin typeface="SAPBook"/>
              </a:rPr>
              <a:t>Per definizione si occupa di tutte le modalità di gestione delle relazioni con i clienti, dalle vendite al marketing, dal servizio clienti all'e-commerce. </a:t>
            </a:r>
          </a:p>
          <a:p>
            <a:pPr marL="0" indent="0">
              <a:buNone/>
            </a:pPr>
            <a:r>
              <a:rPr lang="it-IT" b="0" i="0" dirty="0">
                <a:solidFill>
                  <a:srgbClr val="3C3C3C"/>
                </a:solidFill>
                <a:effectLst/>
                <a:latin typeface="SAPBook"/>
              </a:rPr>
              <a:t>Con il software CRM puoi automatizzare e integrare tutte queste attività rivolte al cliente. </a:t>
            </a:r>
          </a:p>
          <a:p>
            <a:pPr marL="0" indent="0">
              <a:buNone/>
            </a:pPr>
            <a:r>
              <a:rPr lang="it-IT" b="0" i="0" dirty="0">
                <a:solidFill>
                  <a:srgbClr val="3C3C3C"/>
                </a:solidFill>
                <a:effectLst/>
                <a:latin typeface="SAPBook"/>
              </a:rPr>
              <a:t>Un sistema best-in-class offre anche strumenti per l'analisi dei clienti, la personalizzazione, i social media, la collaborazione e altro ancora.</a:t>
            </a:r>
          </a:p>
          <a:p>
            <a:endParaRPr lang="it-IT" dirty="0"/>
          </a:p>
        </p:txBody>
      </p:sp>
    </p:spTree>
    <p:extLst>
      <p:ext uri="{BB962C8B-B14F-4D97-AF65-F5344CB8AC3E}">
        <p14:creationId xmlns:p14="http://schemas.microsoft.com/office/powerpoint/2010/main" val="397161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33F54A-46B0-41E9-9932-8FE178C888F9}"/>
              </a:ext>
            </a:extLst>
          </p:cNvPr>
          <p:cNvSpPr>
            <a:spLocks noGrp="1"/>
          </p:cNvSpPr>
          <p:nvPr>
            <p:ph type="title"/>
          </p:nvPr>
        </p:nvSpPr>
        <p:spPr/>
        <p:txBody>
          <a:bodyPr/>
          <a:lstStyle/>
          <a:p>
            <a:r>
              <a:rPr lang="it-IT" dirty="0"/>
              <a:t>Strumento di strategia </a:t>
            </a:r>
            <a:r>
              <a:rPr lang="it-IT" sz="2800" dirty="0"/>
              <a:t>(marketing relazionale)</a:t>
            </a:r>
          </a:p>
        </p:txBody>
      </p:sp>
      <p:sp>
        <p:nvSpPr>
          <p:cNvPr id="3" name="Segnaposto contenuto 2">
            <a:extLst>
              <a:ext uri="{FF2B5EF4-FFF2-40B4-BE49-F238E27FC236}">
                <a16:creationId xmlns:a16="http://schemas.microsoft.com/office/drawing/2014/main" id="{A4DB9274-E820-436F-9D1A-15D076CE3953}"/>
              </a:ext>
            </a:extLst>
          </p:cNvPr>
          <p:cNvSpPr>
            <a:spLocks noGrp="1"/>
          </p:cNvSpPr>
          <p:nvPr>
            <p:ph idx="1"/>
          </p:nvPr>
        </p:nvSpPr>
        <p:spPr/>
        <p:txBody>
          <a:bodyPr>
            <a:normAutofit/>
          </a:bodyPr>
          <a:lstStyle/>
          <a:p>
            <a:pPr marL="0" indent="0">
              <a:buNone/>
            </a:pPr>
            <a:r>
              <a:rPr lang="it-IT" dirty="0">
                <a:solidFill>
                  <a:srgbClr val="3C3C3C"/>
                </a:solidFill>
                <a:latin typeface="SAPBook"/>
              </a:rPr>
              <a:t>il CRM non è un prodotto, ma una strategia di business o una filosofia aziendale il cui obiettivo è </a:t>
            </a:r>
            <a:r>
              <a:rPr lang="it-IT" dirty="0">
                <a:solidFill>
                  <a:srgbClr val="3C3C3C"/>
                </a:solidFill>
                <a:latin typeface="SAPBook"/>
                <a:hlinkClick r:id="rId2">
                  <a:extLst>
                    <a:ext uri="{A12FA001-AC4F-418D-AE19-62706E023703}">
                      <ahyp:hlinkClr xmlns:ahyp="http://schemas.microsoft.com/office/drawing/2018/hyperlinkcolor" val="tx"/>
                    </a:ext>
                  </a:extLst>
                </a:hlinkClick>
              </a:rPr>
              <a:t>stabilire relazioni forti e durature con i clienti</a:t>
            </a:r>
            <a:r>
              <a:rPr lang="it-IT" dirty="0">
                <a:solidFill>
                  <a:srgbClr val="3C3C3C"/>
                </a:solidFill>
                <a:latin typeface="SAPBook"/>
              </a:rPr>
              <a:t> attuali e potenziali sulla base dell’analisi di informazioni che li riguardano. </a:t>
            </a:r>
          </a:p>
          <a:p>
            <a:pPr marL="0" indent="0">
              <a:buNone/>
            </a:pPr>
            <a:r>
              <a:rPr lang="it-IT" dirty="0">
                <a:solidFill>
                  <a:srgbClr val="3C3C3C"/>
                </a:solidFill>
                <a:latin typeface="SAPBook"/>
              </a:rPr>
              <a:t>Attraverso lo studio di tali informazioni, infatti, l’impresa è in grado di monitorare il livello di soddisfazione del cliente e facilitarne il processo di </a:t>
            </a:r>
            <a:r>
              <a:rPr lang="it-IT" dirty="0">
                <a:solidFill>
                  <a:srgbClr val="3C3C3C"/>
                </a:solidFill>
                <a:latin typeface="SAPBook"/>
                <a:hlinkClick r:id="rId3">
                  <a:extLst>
                    <a:ext uri="{A12FA001-AC4F-418D-AE19-62706E023703}">
                      <ahyp:hlinkClr xmlns:ahyp="http://schemas.microsoft.com/office/drawing/2018/hyperlinkcolor" val="tx"/>
                    </a:ext>
                  </a:extLst>
                </a:hlinkClick>
              </a:rPr>
              <a:t>fidelizzazione</a:t>
            </a:r>
            <a:r>
              <a:rPr lang="it-IT" dirty="0">
                <a:solidFill>
                  <a:srgbClr val="3C3C3C"/>
                </a:solidFill>
                <a:latin typeface="SAPBook"/>
              </a:rPr>
              <a:t> .</a:t>
            </a:r>
          </a:p>
        </p:txBody>
      </p:sp>
    </p:spTree>
    <p:extLst>
      <p:ext uri="{BB962C8B-B14F-4D97-AF65-F5344CB8AC3E}">
        <p14:creationId xmlns:p14="http://schemas.microsoft.com/office/powerpoint/2010/main" val="303233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956B86-65C6-45F2-8FBC-14ECF98D52AA}"/>
              </a:ext>
            </a:extLst>
          </p:cNvPr>
          <p:cNvSpPr>
            <a:spLocks noGrp="1"/>
          </p:cNvSpPr>
          <p:nvPr>
            <p:ph type="title"/>
          </p:nvPr>
        </p:nvSpPr>
        <p:spPr/>
        <p:txBody>
          <a:bodyPr/>
          <a:lstStyle/>
          <a:p>
            <a:r>
              <a:rPr lang="it-IT" dirty="0"/>
              <a:t>Funzioni</a:t>
            </a:r>
          </a:p>
        </p:txBody>
      </p:sp>
      <p:sp>
        <p:nvSpPr>
          <p:cNvPr id="3" name="Segnaposto contenuto 2">
            <a:extLst>
              <a:ext uri="{FF2B5EF4-FFF2-40B4-BE49-F238E27FC236}">
                <a16:creationId xmlns:a16="http://schemas.microsoft.com/office/drawing/2014/main" id="{061DF20A-F27B-42A2-8042-97F76402F6DA}"/>
              </a:ext>
            </a:extLst>
          </p:cNvPr>
          <p:cNvSpPr>
            <a:spLocks noGrp="1"/>
          </p:cNvSpPr>
          <p:nvPr>
            <p:ph idx="1"/>
          </p:nvPr>
        </p:nvSpPr>
        <p:spPr/>
        <p:txBody>
          <a:bodyPr/>
          <a:lstStyle/>
          <a:p>
            <a:r>
              <a:rPr lang="it-IT" dirty="0">
                <a:solidFill>
                  <a:srgbClr val="3C3C3C"/>
                </a:solidFill>
                <a:latin typeface="SAPBook"/>
              </a:rPr>
              <a:t>La funzione del CRM è quindi quella di individuare la strategia e gli strumenti da utilizzare per migliorare la capacità dell’azienda di comprendere le abitudini e i </a:t>
            </a:r>
            <a:r>
              <a:rPr lang="it-IT" dirty="0">
                <a:solidFill>
                  <a:srgbClr val="3C3C3C"/>
                </a:solidFill>
                <a:latin typeface="SAPBook"/>
                <a:hlinkClick r:id="rId2">
                  <a:extLst>
                    <a:ext uri="{A12FA001-AC4F-418D-AE19-62706E023703}">
                      <ahyp:hlinkClr xmlns:ahyp="http://schemas.microsoft.com/office/drawing/2018/hyperlinkcolor" val="tx"/>
                    </a:ext>
                  </a:extLst>
                </a:hlinkClick>
              </a:rPr>
              <a:t>bisogni del cliente</a:t>
            </a:r>
            <a:r>
              <a:rPr lang="it-IT" dirty="0">
                <a:solidFill>
                  <a:srgbClr val="3C3C3C"/>
                </a:solidFill>
                <a:latin typeface="SAPBook"/>
              </a:rPr>
              <a:t>, così che l’azienda stessa possa avere con essi il miglior rapporto possibile e possa fornirgli gli strumenti giusti per relazionarsi con essa. </a:t>
            </a:r>
          </a:p>
          <a:p>
            <a:r>
              <a:rPr lang="it-IT" dirty="0">
                <a:solidFill>
                  <a:srgbClr val="3C3C3C"/>
                </a:solidFill>
                <a:latin typeface="SAPBook"/>
              </a:rPr>
              <a:t>Tutto questo è possibile grazie all’utilizzo di database in cui vengono concentrate tutte le informazioni riguardanti la clientela: le preferenze d’acquisto, gli ordini abituali, i dati demografici e le informazioni di contatto (</a:t>
            </a:r>
            <a:r>
              <a:rPr lang="it-IT" dirty="0" err="1">
                <a:solidFill>
                  <a:srgbClr val="3C3C3C"/>
                </a:solidFill>
                <a:latin typeface="SAPBook"/>
              </a:rPr>
              <a:t>Buttle</a:t>
            </a:r>
            <a:r>
              <a:rPr lang="it-IT" dirty="0">
                <a:solidFill>
                  <a:srgbClr val="3C3C3C"/>
                </a:solidFill>
                <a:latin typeface="SAPBook"/>
              </a:rPr>
              <a:t> M. Ornati, (2012) </a:t>
            </a:r>
            <a:r>
              <a:rPr lang="it-IT" dirty="0">
                <a:solidFill>
                  <a:srgbClr val="3C3C3C"/>
                </a:solidFill>
                <a:latin typeface="SAPBook"/>
                <a:hlinkClick r:id="rId3">
                  <a:extLst>
                    <a:ext uri="{A12FA001-AC4F-418D-AE19-62706E023703}">
                      <ahyp:hlinkClr xmlns:ahyp="http://schemas.microsoft.com/office/drawing/2018/hyperlinkcolor" val="tx"/>
                    </a:ext>
                  </a:extLst>
                </a:hlinkClick>
              </a:rPr>
              <a:t>Customer </a:t>
            </a:r>
            <a:r>
              <a:rPr lang="it-IT" dirty="0" err="1">
                <a:solidFill>
                  <a:srgbClr val="3C3C3C"/>
                </a:solidFill>
                <a:latin typeface="SAPBook"/>
                <a:hlinkClick r:id="rId3">
                  <a:extLst>
                    <a:ext uri="{A12FA001-AC4F-418D-AE19-62706E023703}">
                      <ahyp:hlinkClr xmlns:ahyp="http://schemas.microsoft.com/office/drawing/2018/hyperlinkcolor" val="tx"/>
                    </a:ext>
                  </a:extLst>
                </a:hlinkClick>
              </a:rPr>
              <a:t>Relationship</a:t>
            </a:r>
            <a:r>
              <a:rPr lang="it-IT" dirty="0">
                <a:solidFill>
                  <a:srgbClr val="3C3C3C"/>
                </a:solidFill>
                <a:latin typeface="SAPBook"/>
                <a:hlinkClick r:id="rId3">
                  <a:extLst>
                    <a:ext uri="{A12FA001-AC4F-418D-AE19-62706E023703}">
                      <ahyp:hlinkClr xmlns:ahyp="http://schemas.microsoft.com/office/drawing/2018/hyperlinkcolor" val="tx"/>
                    </a:ext>
                  </a:extLst>
                </a:hlinkClick>
              </a:rPr>
              <a:t> Management. Teorie e tecnologie</a:t>
            </a:r>
            <a:r>
              <a:rPr lang="it-IT" dirty="0">
                <a:solidFill>
                  <a:srgbClr val="3C3C3C"/>
                </a:solidFill>
                <a:latin typeface="SAPBook"/>
              </a:rPr>
              <a:t>, Franco Angeli, Milano).</a:t>
            </a:r>
          </a:p>
          <a:p>
            <a:endParaRPr lang="it-IT" dirty="0"/>
          </a:p>
        </p:txBody>
      </p:sp>
    </p:spTree>
    <p:extLst>
      <p:ext uri="{BB962C8B-B14F-4D97-AF65-F5344CB8AC3E}">
        <p14:creationId xmlns:p14="http://schemas.microsoft.com/office/powerpoint/2010/main" val="325046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1A2F35-3B5E-4564-8FE1-4297180318BC}"/>
              </a:ext>
            </a:extLst>
          </p:cNvPr>
          <p:cNvSpPr>
            <a:spLocks noGrp="1"/>
          </p:cNvSpPr>
          <p:nvPr>
            <p:ph type="title"/>
          </p:nvPr>
        </p:nvSpPr>
        <p:spPr/>
        <p:txBody>
          <a:bodyPr/>
          <a:lstStyle/>
          <a:p>
            <a:r>
              <a:rPr lang="it-IT" dirty="0"/>
              <a:t>5 vantaggi (</a:t>
            </a:r>
            <a:r>
              <a:rPr lang="it-IT" dirty="0" err="1"/>
              <a:t>sap</a:t>
            </a:r>
            <a:r>
              <a:rPr lang="it-IT" dirty="0"/>
              <a:t>)</a:t>
            </a:r>
          </a:p>
        </p:txBody>
      </p:sp>
      <p:sp>
        <p:nvSpPr>
          <p:cNvPr id="3" name="Segnaposto contenuto 2">
            <a:extLst>
              <a:ext uri="{FF2B5EF4-FFF2-40B4-BE49-F238E27FC236}">
                <a16:creationId xmlns:a16="http://schemas.microsoft.com/office/drawing/2014/main" id="{0EC81085-190A-4DA9-9B87-392AB4BC37A8}"/>
              </a:ext>
            </a:extLst>
          </p:cNvPr>
          <p:cNvSpPr>
            <a:spLocks noGrp="1"/>
          </p:cNvSpPr>
          <p:nvPr>
            <p:ph idx="1"/>
          </p:nvPr>
        </p:nvSpPr>
        <p:spPr/>
        <p:txBody>
          <a:bodyPr>
            <a:normAutofit fontScale="77500" lnSpcReduction="20000"/>
          </a:bodyPr>
          <a:lstStyle/>
          <a:p>
            <a:pPr algn="l">
              <a:buFont typeface="+mj-lt"/>
              <a:buAutoNum type="arabicPeriod"/>
            </a:pPr>
            <a:r>
              <a:rPr lang="it-IT" b="1" i="0" dirty="0">
                <a:solidFill>
                  <a:srgbClr val="3C3C3C"/>
                </a:solidFill>
                <a:effectLst/>
                <a:latin typeface="SAPBook"/>
              </a:rPr>
              <a:t>Migliore customer </a:t>
            </a:r>
            <a:r>
              <a:rPr lang="it-IT" b="1" i="0" dirty="0" err="1">
                <a:solidFill>
                  <a:srgbClr val="3C3C3C"/>
                </a:solidFill>
                <a:effectLst/>
                <a:latin typeface="SAPBook"/>
              </a:rPr>
              <a:t>experience</a:t>
            </a:r>
            <a:r>
              <a:rPr lang="it-IT" b="1" i="0" dirty="0">
                <a:solidFill>
                  <a:srgbClr val="3C3C3C"/>
                </a:solidFill>
                <a:effectLst/>
                <a:latin typeface="SAPBook"/>
              </a:rPr>
              <a:t>:</a:t>
            </a:r>
            <a:r>
              <a:rPr lang="it-IT" b="0" i="0" dirty="0">
                <a:solidFill>
                  <a:srgbClr val="3C3C3C"/>
                </a:solidFill>
                <a:effectLst/>
                <a:latin typeface="SAPBook"/>
              </a:rPr>
              <a:t> offri agli addetti dei contact center e ai tecnici incaricati dell'assistenza in loco una visione a 360° dei clienti, affinché possano proporre customer </a:t>
            </a:r>
            <a:r>
              <a:rPr lang="it-IT" b="0" i="0" dirty="0" err="1">
                <a:solidFill>
                  <a:srgbClr val="3C3C3C"/>
                </a:solidFill>
                <a:effectLst/>
                <a:latin typeface="SAPBook"/>
              </a:rPr>
              <a:t>experience</a:t>
            </a:r>
            <a:r>
              <a:rPr lang="it-IT" b="0" i="0" dirty="0">
                <a:solidFill>
                  <a:srgbClr val="3C3C3C"/>
                </a:solidFill>
                <a:effectLst/>
                <a:latin typeface="SAPBook"/>
              </a:rPr>
              <a:t> personalizzate e risolvere rapidamente i problemi.</a:t>
            </a:r>
          </a:p>
          <a:p>
            <a:pPr algn="l">
              <a:buFont typeface="+mj-lt"/>
              <a:buAutoNum type="arabicPeriod"/>
            </a:pPr>
            <a:r>
              <a:rPr lang="it-IT" b="1" i="0" dirty="0">
                <a:solidFill>
                  <a:srgbClr val="3C3C3C"/>
                </a:solidFill>
                <a:effectLst/>
                <a:latin typeface="SAPBook"/>
              </a:rPr>
              <a:t>Maggiore fidelizzazione dei clienti:</a:t>
            </a:r>
            <a:r>
              <a:rPr lang="it-IT" b="0" i="0" dirty="0">
                <a:solidFill>
                  <a:srgbClr val="3C3C3C"/>
                </a:solidFill>
                <a:effectLst/>
                <a:latin typeface="SAPBook"/>
              </a:rPr>
              <a:t> stupisci i tuoi clienti con un servizio personalizzato che conquisti la loro fiducia. Lancia funzioni analitiche per individuare le migliori offerte, la tempistica corretta e il canale ottimale.</a:t>
            </a:r>
          </a:p>
          <a:p>
            <a:pPr algn="l">
              <a:buFont typeface="+mj-lt"/>
              <a:buAutoNum type="arabicPeriod"/>
            </a:pPr>
            <a:r>
              <a:rPr lang="it-IT" b="1" i="0" dirty="0">
                <a:solidFill>
                  <a:srgbClr val="3C3C3C"/>
                </a:solidFill>
                <a:effectLst/>
                <a:latin typeface="SAPBook"/>
              </a:rPr>
              <a:t>Incremento dei ricavi dalle vendite:</a:t>
            </a:r>
            <a:r>
              <a:rPr lang="it-IT" b="0" i="0" dirty="0">
                <a:solidFill>
                  <a:srgbClr val="3C3C3C"/>
                </a:solidFill>
                <a:effectLst/>
                <a:latin typeface="SAPBook"/>
              </a:rPr>
              <a:t> migliora la visibilità della pipeline e aumenta il fatturato – con strumenti integrati di automazione della forza vendite, gestione dei potenziali clienti, previsione, cross-selling, e-commerce e altro ancora.</a:t>
            </a:r>
          </a:p>
          <a:p>
            <a:pPr algn="l">
              <a:buFont typeface="+mj-lt"/>
              <a:buAutoNum type="arabicPeriod"/>
            </a:pPr>
            <a:r>
              <a:rPr lang="it-IT" b="1" i="0" dirty="0">
                <a:solidFill>
                  <a:srgbClr val="3C3C3C"/>
                </a:solidFill>
                <a:effectLst/>
                <a:latin typeface="SAPBook"/>
              </a:rPr>
              <a:t>Maggiore efficienza dei processi:</a:t>
            </a:r>
            <a:r>
              <a:rPr lang="it-IT" b="0" i="0" dirty="0">
                <a:solidFill>
                  <a:srgbClr val="3C3C3C"/>
                </a:solidFill>
                <a:effectLst/>
                <a:latin typeface="SAPBook"/>
              </a:rPr>
              <a:t> aiuta i tuoi team di vendita, marketing e assistenza a ottenere di più con minori sforzi, sfruttando i processi automatizzati e le richieste di follow-up programmate.</a:t>
            </a:r>
          </a:p>
          <a:p>
            <a:pPr algn="l">
              <a:buFont typeface="+mj-lt"/>
              <a:buAutoNum type="arabicPeriod"/>
            </a:pPr>
            <a:r>
              <a:rPr lang="it-IT" b="1" i="0" dirty="0">
                <a:solidFill>
                  <a:srgbClr val="3C3C3C"/>
                </a:solidFill>
                <a:effectLst/>
                <a:latin typeface="SAPBook"/>
              </a:rPr>
              <a:t>Lavora in modo più "smart", collaborando meglio:</a:t>
            </a:r>
            <a:r>
              <a:rPr lang="it-IT" b="0" i="0" dirty="0">
                <a:solidFill>
                  <a:srgbClr val="3C3C3C"/>
                </a:solidFill>
                <a:effectLst/>
                <a:latin typeface="SAPBook"/>
              </a:rPr>
              <a:t> affidati al CRM collaborativo per condividere le informazioni tra team, reparti e stakeholder interni ed esterni, in modo che i clienti siano serviti al meglio in ogni punto di comunicazione.</a:t>
            </a:r>
          </a:p>
          <a:p>
            <a:endParaRPr lang="it-IT" dirty="0"/>
          </a:p>
        </p:txBody>
      </p:sp>
    </p:spTree>
    <p:extLst>
      <p:ext uri="{BB962C8B-B14F-4D97-AF65-F5344CB8AC3E}">
        <p14:creationId xmlns:p14="http://schemas.microsoft.com/office/powerpoint/2010/main" val="87339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D8C35E-E4B6-41C5-9B3B-CC8FCC462D24}"/>
              </a:ext>
            </a:extLst>
          </p:cNvPr>
          <p:cNvSpPr>
            <a:spLocks noGrp="1"/>
          </p:cNvSpPr>
          <p:nvPr>
            <p:ph type="title"/>
          </p:nvPr>
        </p:nvSpPr>
        <p:spPr/>
        <p:txBody>
          <a:bodyPr/>
          <a:lstStyle/>
          <a:p>
            <a:r>
              <a:rPr lang="it-IT" dirty="0"/>
              <a:t>Analisi di processo</a:t>
            </a:r>
          </a:p>
        </p:txBody>
      </p:sp>
      <p:sp>
        <p:nvSpPr>
          <p:cNvPr id="3" name="Segnaposto contenuto 2">
            <a:extLst>
              <a:ext uri="{FF2B5EF4-FFF2-40B4-BE49-F238E27FC236}">
                <a16:creationId xmlns:a16="http://schemas.microsoft.com/office/drawing/2014/main" id="{DC95B536-C2FD-41AA-9C31-5F2BD994D99B}"/>
              </a:ext>
            </a:extLst>
          </p:cNvPr>
          <p:cNvSpPr>
            <a:spLocks noGrp="1"/>
          </p:cNvSpPr>
          <p:nvPr>
            <p:ph idx="1"/>
          </p:nvPr>
        </p:nvSpPr>
        <p:spPr/>
        <p:txBody>
          <a:bodyPr/>
          <a:lstStyle/>
          <a:p>
            <a:pPr marL="0" indent="0">
              <a:buNone/>
            </a:pPr>
            <a:r>
              <a:rPr lang="it-IT" dirty="0">
                <a:solidFill>
                  <a:srgbClr val="3C3C3C"/>
                </a:solidFill>
                <a:latin typeface="SAPBook"/>
              </a:rPr>
              <a:t>Un processo di CRM si articola nelle seguenti fasi: </a:t>
            </a:r>
          </a:p>
          <a:p>
            <a:r>
              <a:rPr lang="it-IT" dirty="0">
                <a:solidFill>
                  <a:srgbClr val="3C3C3C"/>
                </a:solidFill>
                <a:latin typeface="SAPBook"/>
              </a:rPr>
              <a:t>l’inserimento nel database dei clienti o potenziali clienti; </a:t>
            </a:r>
          </a:p>
          <a:p>
            <a:r>
              <a:rPr lang="it-IT" dirty="0">
                <a:solidFill>
                  <a:srgbClr val="3C3C3C"/>
                </a:solidFill>
                <a:latin typeface="SAPBook"/>
              </a:rPr>
              <a:t>la loro profilazione attraverso l’analisi delle transazioni o delle altre informazioni disponibili; </a:t>
            </a:r>
          </a:p>
          <a:p>
            <a:r>
              <a:rPr lang="it-IT" dirty="0">
                <a:solidFill>
                  <a:srgbClr val="3C3C3C"/>
                </a:solidFill>
                <a:latin typeface="SAPBook"/>
              </a:rPr>
              <a:t>la creazione di cluster e la formazione del portafoglio clienti sulla base del loro valore per l’impresa; </a:t>
            </a:r>
          </a:p>
          <a:p>
            <a:r>
              <a:rPr lang="it-IT" dirty="0">
                <a:solidFill>
                  <a:srgbClr val="3C3C3C"/>
                </a:solidFill>
                <a:latin typeface="SAPBook"/>
              </a:rPr>
              <a:t>la pianificazione delle azioni da attivare per accrescere il valore del portafoglio clienti e la loro vera e propria esecuzione; </a:t>
            </a:r>
          </a:p>
          <a:p>
            <a:r>
              <a:rPr lang="it-IT" dirty="0">
                <a:solidFill>
                  <a:srgbClr val="3C3C3C"/>
                </a:solidFill>
                <a:latin typeface="SAPBook"/>
              </a:rPr>
              <a:t>la verifica ex post del raggiungimento degli obiettivi prefissati e l’implementazione del processo.</a:t>
            </a:r>
          </a:p>
        </p:txBody>
      </p:sp>
    </p:spTree>
    <p:extLst>
      <p:ext uri="{BB962C8B-B14F-4D97-AF65-F5344CB8AC3E}">
        <p14:creationId xmlns:p14="http://schemas.microsoft.com/office/powerpoint/2010/main" val="45807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F42118-BC1E-4DE5-A3F4-B3FB0F3FF02F}"/>
              </a:ext>
            </a:extLst>
          </p:cNvPr>
          <p:cNvSpPr>
            <a:spLocks noGrp="1"/>
          </p:cNvSpPr>
          <p:nvPr>
            <p:ph type="title"/>
          </p:nvPr>
        </p:nvSpPr>
        <p:spPr/>
        <p:txBody>
          <a:bodyPr/>
          <a:lstStyle/>
          <a:p>
            <a:r>
              <a:rPr lang="it-IT" sz="5400" dirty="0"/>
              <a:t>CMS</a:t>
            </a:r>
            <a:r>
              <a:rPr lang="it-IT" dirty="0"/>
              <a:t> </a:t>
            </a:r>
            <a:r>
              <a:rPr lang="it-IT" sz="3600" dirty="0"/>
              <a:t>(Content Management System)</a:t>
            </a:r>
          </a:p>
        </p:txBody>
      </p:sp>
      <p:sp>
        <p:nvSpPr>
          <p:cNvPr id="3" name="Segnaposto contenuto 2">
            <a:extLst>
              <a:ext uri="{FF2B5EF4-FFF2-40B4-BE49-F238E27FC236}">
                <a16:creationId xmlns:a16="http://schemas.microsoft.com/office/drawing/2014/main" id="{F2617425-B779-438D-9428-6E3ECAE93357}"/>
              </a:ext>
            </a:extLst>
          </p:cNvPr>
          <p:cNvSpPr>
            <a:spLocks noGrp="1"/>
          </p:cNvSpPr>
          <p:nvPr>
            <p:ph idx="1"/>
          </p:nvPr>
        </p:nvSpPr>
        <p:spPr/>
        <p:txBody>
          <a:bodyPr/>
          <a:lstStyle/>
          <a:p>
            <a:pPr marL="0" indent="0">
              <a:buNone/>
            </a:pPr>
            <a:r>
              <a:rPr lang="it-IT" sz="3600" dirty="0">
                <a:solidFill>
                  <a:srgbClr val="3C3C3C"/>
                </a:solidFill>
                <a:latin typeface="SAPBook"/>
              </a:rPr>
              <a:t>Un Content Management System, spesso abbreviato in CMS, è un software che aiuta gli utenti a creare, gestire e modificare i contenuti di un sito web senza la necessità di conoscenze tecniche specializzate.</a:t>
            </a:r>
          </a:p>
          <a:p>
            <a:pPr marL="0" indent="0">
              <a:buNone/>
            </a:pPr>
            <a:endParaRPr lang="it-IT" dirty="0">
              <a:solidFill>
                <a:srgbClr val="3C3C3C"/>
              </a:solidFill>
              <a:latin typeface="SAPBook"/>
            </a:endParaRPr>
          </a:p>
        </p:txBody>
      </p:sp>
    </p:spTree>
    <p:extLst>
      <p:ext uri="{BB962C8B-B14F-4D97-AF65-F5344CB8AC3E}">
        <p14:creationId xmlns:p14="http://schemas.microsoft.com/office/powerpoint/2010/main" val="42310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B38329-5EF6-4C43-841A-FE3D412DA82F}"/>
              </a:ext>
            </a:extLst>
          </p:cNvPr>
          <p:cNvSpPr>
            <a:spLocks noGrp="1"/>
          </p:cNvSpPr>
          <p:nvPr>
            <p:ph type="title"/>
          </p:nvPr>
        </p:nvSpPr>
        <p:spPr/>
        <p:txBody>
          <a:bodyPr/>
          <a:lstStyle/>
          <a:p>
            <a:r>
              <a:rPr lang="it-IT" b="0" i="0" u="none" strike="noStrike" dirty="0">
                <a:solidFill>
                  <a:srgbClr val="333333"/>
                </a:solidFill>
                <a:effectLst/>
                <a:latin typeface="Roboto" panose="02000000000000000000" pitchFamily="2" charset="0"/>
              </a:rPr>
              <a:t>Le origini del CMS</a:t>
            </a:r>
            <a:br>
              <a:rPr lang="it-IT" b="0" i="0" u="none" strike="noStrike" dirty="0">
                <a:solidFill>
                  <a:srgbClr val="333333"/>
                </a:solidFill>
                <a:effectLst/>
                <a:latin typeface="Roboto" panose="02000000000000000000" pitchFamily="2" charset="0"/>
              </a:rPr>
            </a:br>
            <a:endParaRPr lang="it-IT" dirty="0"/>
          </a:p>
        </p:txBody>
      </p:sp>
      <p:sp>
        <p:nvSpPr>
          <p:cNvPr id="3" name="Segnaposto contenuto 2">
            <a:extLst>
              <a:ext uri="{FF2B5EF4-FFF2-40B4-BE49-F238E27FC236}">
                <a16:creationId xmlns:a16="http://schemas.microsoft.com/office/drawing/2014/main" id="{C7BEBB8D-1FCA-4BF0-A427-3C071812DF2D}"/>
              </a:ext>
            </a:extLst>
          </p:cNvPr>
          <p:cNvSpPr>
            <a:spLocks noGrp="1"/>
          </p:cNvSpPr>
          <p:nvPr>
            <p:ph idx="1"/>
          </p:nvPr>
        </p:nvSpPr>
        <p:spPr/>
        <p:txBody>
          <a:bodyPr/>
          <a:lstStyle/>
          <a:p>
            <a:pPr marL="0" indent="0" algn="l" fontAlgn="base">
              <a:buNone/>
            </a:pPr>
            <a:r>
              <a:rPr lang="it-IT" dirty="0">
                <a:solidFill>
                  <a:srgbClr val="202122"/>
                </a:solidFill>
                <a:latin typeface="Arial" panose="020B0604020202020204" pitchFamily="34" charset="0"/>
              </a:rPr>
              <a:t>I Content Management System sono nati negli Stati Uniti e furono inizialmente sviluppati, ad uso esclusivo, da alcune organizzazioni che producevano notevoli quantità di pubblicazioni. </a:t>
            </a:r>
          </a:p>
          <a:p>
            <a:pPr marL="0" indent="0" algn="l" fontAlgn="base">
              <a:buNone/>
            </a:pPr>
            <a:r>
              <a:rPr lang="it-IT" dirty="0">
                <a:solidFill>
                  <a:srgbClr val="202122"/>
                </a:solidFill>
                <a:latin typeface="Arial" panose="020B0604020202020204" pitchFamily="34" charset="0"/>
              </a:rPr>
              <a:t>Nel 1995 la CNET rese pubblici gli studi e i prodotti sviluppati internamente, distribuendoli con l’etichetta Vignette. </a:t>
            </a:r>
          </a:p>
          <a:p>
            <a:pPr marL="0" indent="0" algn="l" fontAlgn="base">
              <a:buNone/>
            </a:pPr>
            <a:r>
              <a:rPr lang="it-IT" dirty="0">
                <a:solidFill>
                  <a:srgbClr val="202122"/>
                </a:solidFill>
                <a:latin typeface="Arial" panose="020B0604020202020204" pitchFamily="34" charset="0"/>
              </a:rPr>
              <a:t>La compagnia cominciò a mettere a disposizione il proprio software come sistema di gestione dei contenuti via web. Così facendo, per la prima volta un utente poteva creare il proprio sito direttamente dal web, usando l’interfaccia CNET.</a:t>
            </a:r>
          </a:p>
          <a:p>
            <a:endParaRPr lang="it-IT" dirty="0"/>
          </a:p>
        </p:txBody>
      </p:sp>
    </p:spTree>
    <p:extLst>
      <p:ext uri="{BB962C8B-B14F-4D97-AF65-F5344CB8AC3E}">
        <p14:creationId xmlns:p14="http://schemas.microsoft.com/office/powerpoint/2010/main" val="69065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18BF1E-5E36-46AC-A6C7-7F6F89D7E316}"/>
              </a:ext>
            </a:extLst>
          </p:cNvPr>
          <p:cNvSpPr>
            <a:spLocks noGrp="1"/>
          </p:cNvSpPr>
          <p:nvPr>
            <p:ph type="title"/>
          </p:nvPr>
        </p:nvSpPr>
        <p:spPr/>
        <p:txBody>
          <a:bodyPr/>
          <a:lstStyle/>
          <a:p>
            <a:r>
              <a:rPr lang="it-IT" dirty="0"/>
              <a:t>+ Popolari</a:t>
            </a:r>
          </a:p>
        </p:txBody>
      </p:sp>
      <p:sp>
        <p:nvSpPr>
          <p:cNvPr id="3" name="Segnaposto contenuto 2">
            <a:extLst>
              <a:ext uri="{FF2B5EF4-FFF2-40B4-BE49-F238E27FC236}">
                <a16:creationId xmlns:a16="http://schemas.microsoft.com/office/drawing/2014/main" id="{5D91B5DB-D7F9-4C70-AEC5-00E54F11D3D7}"/>
              </a:ext>
            </a:extLst>
          </p:cNvPr>
          <p:cNvSpPr>
            <a:spLocks noGrp="1"/>
          </p:cNvSpPr>
          <p:nvPr>
            <p:ph idx="1"/>
          </p:nvPr>
        </p:nvSpPr>
        <p:spPr/>
        <p:txBody>
          <a:bodyPr/>
          <a:lstStyle/>
          <a:p>
            <a:pPr algn="l" fontAlgn="base">
              <a:buFont typeface="Arial" panose="020B0604020202020204" pitchFamily="34" charset="0"/>
              <a:buChar char="•"/>
            </a:pPr>
            <a:r>
              <a:rPr lang="it-IT" b="0" i="0" dirty="0">
                <a:solidFill>
                  <a:srgbClr val="012243"/>
                </a:solidFill>
                <a:effectLst/>
                <a:latin typeface="Quicksand"/>
              </a:rPr>
              <a:t>WordPress</a:t>
            </a:r>
          </a:p>
          <a:p>
            <a:pPr algn="l" fontAlgn="base">
              <a:buFont typeface="Arial" panose="020B0604020202020204" pitchFamily="34" charset="0"/>
              <a:buChar char="•"/>
            </a:pPr>
            <a:r>
              <a:rPr lang="it-IT" b="0" i="0" dirty="0" err="1">
                <a:solidFill>
                  <a:srgbClr val="012243"/>
                </a:solidFill>
                <a:effectLst/>
                <a:latin typeface="Quicksand"/>
              </a:rPr>
              <a:t>Joomla</a:t>
            </a:r>
            <a:endParaRPr lang="it-IT" b="0" i="0" dirty="0">
              <a:solidFill>
                <a:srgbClr val="012243"/>
              </a:solidFill>
              <a:effectLst/>
              <a:latin typeface="Quicksand"/>
            </a:endParaRPr>
          </a:p>
          <a:p>
            <a:pPr algn="l" fontAlgn="base">
              <a:buFont typeface="Arial" panose="020B0604020202020204" pitchFamily="34" charset="0"/>
              <a:buChar char="•"/>
            </a:pPr>
            <a:r>
              <a:rPr lang="it-IT" b="0" i="0" dirty="0" err="1">
                <a:solidFill>
                  <a:srgbClr val="012243"/>
                </a:solidFill>
                <a:effectLst/>
                <a:latin typeface="Quicksand"/>
              </a:rPr>
              <a:t>Drupal</a:t>
            </a:r>
            <a:endParaRPr lang="it-IT" b="0" i="0" dirty="0">
              <a:solidFill>
                <a:srgbClr val="012243"/>
              </a:solidFill>
              <a:effectLst/>
              <a:latin typeface="Quicksand"/>
            </a:endParaRPr>
          </a:p>
          <a:p>
            <a:pPr algn="l" fontAlgn="base">
              <a:buFont typeface="Arial" panose="020B0604020202020204" pitchFamily="34" charset="0"/>
              <a:buChar char="•"/>
            </a:pPr>
            <a:r>
              <a:rPr lang="it-IT" b="0" i="0" dirty="0" err="1">
                <a:solidFill>
                  <a:srgbClr val="012243"/>
                </a:solidFill>
                <a:effectLst/>
                <a:latin typeface="Quicksand"/>
              </a:rPr>
              <a:t>Magento</a:t>
            </a:r>
            <a:r>
              <a:rPr lang="it-IT" b="0" i="0" dirty="0">
                <a:solidFill>
                  <a:srgbClr val="012243"/>
                </a:solidFill>
                <a:effectLst/>
                <a:latin typeface="Quicksand"/>
              </a:rPr>
              <a:t> (per i negozi di </a:t>
            </a:r>
            <a:r>
              <a:rPr lang="it-IT" b="0" i="0" u="none" strike="noStrike" dirty="0">
                <a:solidFill>
                  <a:srgbClr val="097EF6"/>
                </a:solidFill>
                <a:effectLst/>
                <a:latin typeface="Quicksand"/>
                <a:hlinkClick r:id="rId2"/>
              </a:rPr>
              <a:t>eCommerce</a:t>
            </a:r>
            <a:r>
              <a:rPr lang="it-IT" b="0" i="0" dirty="0">
                <a:solidFill>
                  <a:srgbClr val="012243"/>
                </a:solidFill>
                <a:effectLst/>
                <a:latin typeface="Quicksand"/>
              </a:rPr>
              <a:t>)</a:t>
            </a:r>
          </a:p>
          <a:p>
            <a:pPr algn="l" fontAlgn="base">
              <a:buFont typeface="Arial" panose="020B0604020202020204" pitchFamily="34" charset="0"/>
              <a:buChar char="•"/>
            </a:pPr>
            <a:r>
              <a:rPr lang="it-IT" b="0" i="0" dirty="0" err="1">
                <a:solidFill>
                  <a:srgbClr val="012243"/>
                </a:solidFill>
                <a:effectLst/>
                <a:latin typeface="Quicksand"/>
              </a:rPr>
              <a:t>Squarespace</a:t>
            </a:r>
            <a:endParaRPr lang="it-IT" b="0" i="0" dirty="0">
              <a:solidFill>
                <a:srgbClr val="012243"/>
              </a:solidFill>
              <a:effectLst/>
              <a:latin typeface="Quicksand"/>
            </a:endParaRPr>
          </a:p>
          <a:p>
            <a:pPr algn="l" fontAlgn="base">
              <a:buFont typeface="Arial" panose="020B0604020202020204" pitchFamily="34" charset="0"/>
              <a:buChar char="•"/>
            </a:pPr>
            <a:r>
              <a:rPr lang="it-IT" b="0" i="0" dirty="0" err="1">
                <a:solidFill>
                  <a:srgbClr val="012243"/>
                </a:solidFill>
                <a:effectLst/>
                <a:latin typeface="Quicksand"/>
              </a:rPr>
              <a:t>Wix</a:t>
            </a:r>
            <a:endParaRPr lang="it-IT" b="0" i="0" dirty="0">
              <a:solidFill>
                <a:srgbClr val="012243"/>
              </a:solidFill>
              <a:effectLst/>
              <a:latin typeface="Quicksand"/>
            </a:endParaRPr>
          </a:p>
          <a:p>
            <a:pPr algn="l" fontAlgn="base">
              <a:buFont typeface="Arial" panose="020B0604020202020204" pitchFamily="34" charset="0"/>
              <a:buChar char="•"/>
            </a:pPr>
            <a:r>
              <a:rPr lang="it-IT" b="0" i="0" dirty="0">
                <a:solidFill>
                  <a:srgbClr val="012243"/>
                </a:solidFill>
                <a:effectLst/>
                <a:latin typeface="Quicksand"/>
              </a:rPr>
              <a:t>TYPO3</a:t>
            </a:r>
          </a:p>
          <a:p>
            <a:endParaRPr lang="it-IT" dirty="0"/>
          </a:p>
        </p:txBody>
      </p:sp>
    </p:spTree>
    <p:extLst>
      <p:ext uri="{BB962C8B-B14F-4D97-AF65-F5344CB8AC3E}">
        <p14:creationId xmlns:p14="http://schemas.microsoft.com/office/powerpoint/2010/main" val="1306390001"/>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161734"/>
      </a:dk2>
      <a:lt2>
        <a:srgbClr val="F0F3F1"/>
      </a:lt2>
      <a:accent1>
        <a:srgbClr val="DE32B3"/>
      </a:accent1>
      <a:accent2>
        <a:srgbClr val="AF20CC"/>
      </a:accent2>
      <a:accent3>
        <a:srgbClr val="7A32DE"/>
      </a:accent3>
      <a:accent4>
        <a:srgbClr val="2E2FD0"/>
      </a:accent4>
      <a:accent5>
        <a:srgbClr val="327ADE"/>
      </a:accent5>
      <a:accent6>
        <a:srgbClr val="20B0CC"/>
      </a:accent6>
      <a:hlink>
        <a:srgbClr val="3F5F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76</TotalTime>
  <Words>1116</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Arial</vt:lpstr>
      <vt:lpstr>Grandview</vt:lpstr>
      <vt:lpstr>Quicksand</vt:lpstr>
      <vt:lpstr>Roboto</vt:lpstr>
      <vt:lpstr>SAPBook</vt:lpstr>
      <vt:lpstr>Wingdings</vt:lpstr>
      <vt:lpstr>CosineVTI</vt:lpstr>
      <vt:lpstr>CRM e CMS</vt:lpstr>
      <vt:lpstr>CRM (Customer Relationship Management) </vt:lpstr>
      <vt:lpstr>Strumento di strategia (marketing relazionale)</vt:lpstr>
      <vt:lpstr>Funzioni</vt:lpstr>
      <vt:lpstr>5 vantaggi (sap)</vt:lpstr>
      <vt:lpstr>Analisi di processo</vt:lpstr>
      <vt:lpstr>CMS (Content Management System)</vt:lpstr>
      <vt:lpstr>Le origini del CMS </vt:lpstr>
      <vt:lpstr>+ Popolari</vt:lpstr>
      <vt:lpstr>Tecnicamente…</vt:lpstr>
      <vt:lpstr>Dal CRM tradizionale al Social CRM </vt:lpstr>
      <vt:lpstr>Integrazioni: Business Intelligence</vt:lpstr>
      <vt:lpstr>Storia 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e CRS</dc:title>
  <dc:creator>Bianca Petrozzi</dc:creator>
  <cp:lastModifiedBy>Bianca Petrozzi</cp:lastModifiedBy>
  <cp:revision>2</cp:revision>
  <dcterms:created xsi:type="dcterms:W3CDTF">2022-02-22T07:51:13Z</dcterms:created>
  <dcterms:modified xsi:type="dcterms:W3CDTF">2022-02-22T12:46:53Z</dcterms:modified>
</cp:coreProperties>
</file>