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0" r:id="rId13"/>
    <p:sldId id="269" r:id="rId14"/>
    <p:sldId id="271" r:id="rId15"/>
    <p:sldId id="272" r:id="rId16"/>
    <p:sldId id="278" r:id="rId17"/>
    <p:sldId id="279" r:id="rId18"/>
    <p:sldId id="274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7D160C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4"/>
    <p:restoredTop sz="94624"/>
  </p:normalViewPr>
  <p:slideViewPr>
    <p:cSldViewPr snapToGrid="0" snapToObjects="1" showGuides="1">
      <p:cViewPr>
        <p:scale>
          <a:sx n="80" d="100"/>
          <a:sy n="80" d="100"/>
        </p:scale>
        <p:origin x="568" y="808"/>
      </p:cViewPr>
      <p:guideLst>
        <p:guide orient="horz" pos="33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BF8A-BFA8-B749-A8BE-B5BE7D2F1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E3D1F-AB6E-EB4E-BDFF-5521ABED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4ACC-DD13-8140-8874-A5CB1BDC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9829-AA86-C54A-B5B2-49E9880A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0120-1744-9E4D-90DE-0391558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83C0-0A39-234A-93BF-68CDC859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06C9-58F8-B94E-A78B-2B8B0CF5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8882-CA52-984D-8DFD-7472A4B5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8575-58E2-3640-8241-482D154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ABE4-33C2-7F45-99AB-C87229F2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62F01-EFD8-AE47-B174-FB5E12178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10989-2574-8946-9125-AE82EDD0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9DB2-E697-0343-ABF0-E191080F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7FB3-105C-6946-BFFC-426BE5D7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F58D-9613-4A4A-8AC5-1DE5AED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78F8-5F6C-7645-8938-15C989DD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416-E834-EB43-B4C6-C1D7924F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4BD6-2EF3-A943-B883-1E70D272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F460-8513-D64B-A3E3-479B2E1D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D7FA-1AB0-9449-B8E2-5EF2969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21D9-864A-B845-A5EA-60AF5719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05DC-ADEA-8F47-8634-ACD33220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618B-1252-F64E-84A6-E4D80F5B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1633-E940-B843-A541-5C9A6248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5C30-5BC2-8A4E-A90E-0B3A2403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D5A3-D0B7-9642-B877-7F6D886F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8DF1-9B65-334D-BCDC-F381C39E2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23C79-BF9A-F34C-A20C-9A54A077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AC5E-F1D9-C64F-A245-A625ACDE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F56AC-BC93-8F49-AB3C-773D5CB3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FBCE-6402-9349-AACA-06DD9CCB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9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7B2E-F3EE-2B44-8F51-B10570C0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4E90-3C90-DC41-9551-95419CF1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0226-8006-654D-9A08-E0851AF1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0C54-35D5-AA40-9FFC-B2249FD2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70D4F-A90B-BD41-82AB-309DC2B90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1DE84-5284-8C45-90F3-11124200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CE278-9FE9-AA4E-B810-FA0902D7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9AB8D-AD42-424A-B55D-58777CC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93C5-9047-C144-977F-550765D8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4D0F-DA34-4247-B261-697E6C57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3B9EA-FFF1-5446-9E3B-7BCC4F92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50568-FB46-994A-BDF6-18D7D812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9C250-5193-DB47-BB3B-ACE68E2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0EA7D-42CD-FF42-B6AB-911452C1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1D127-F2E0-A841-8F9E-C657247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C1C4-20CA-824A-B0DC-F77C6B02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9B2D-E0CD-4D45-BC5E-B17BA2F2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5C5C0-854E-DD49-86D2-2FCA5D3D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B23E6-5A10-3F4B-802E-6B775223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E20C5-9CFA-1143-AC16-2AFF5F23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A0C4-0294-F744-85D5-93C67BD0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56C1-4A93-514B-8BAA-B06937FA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BFFC7-F243-6D40-AF0B-1CFA9C6B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1088-4FA7-FE4A-B14A-4FE30326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833B-46CA-B848-8914-6D2D3D2E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0275-0418-3141-933A-4BDD6A26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D180-8166-2040-9A33-74D50884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512F-CA32-B646-AD9E-12D889BC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B82-9A77-E34C-8100-4D1DF95A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4B61-DABA-784E-BC81-EC99B492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5542-5EC0-C643-816C-F723027A9FE0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FB56-F5F7-654A-A19C-6D5BA8291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DA4E-3AAF-E841-A823-30CA3EDBA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981F-F982-AB4D-948C-5D6C8556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767156"/>
            <a:ext cx="12192000" cy="1776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723900" y="2228249"/>
            <a:ext cx="10744200" cy="9948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</a:p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10E8D3-35C9-9747-AF81-B5BA3CECFE32}"/>
              </a:ext>
            </a:extLst>
          </p:cNvPr>
          <p:cNvSpPr/>
          <p:nvPr/>
        </p:nvSpPr>
        <p:spPr>
          <a:xfrm>
            <a:off x="0" y="3740371"/>
            <a:ext cx="12192000" cy="4629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55923105-5EED-E449-A87D-E5942273F611}"/>
              </a:ext>
            </a:extLst>
          </p:cNvPr>
          <p:cNvSpPr txBox="1">
            <a:spLocks/>
          </p:cNvSpPr>
          <p:nvPr/>
        </p:nvSpPr>
        <p:spPr>
          <a:xfrm>
            <a:off x="6836228" y="3740371"/>
            <a:ext cx="5524502" cy="4233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XIA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Junzhe,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YANG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Baichen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,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HUANG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Zeyu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4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41035"/>
            <a:ext cx="10763936" cy="4977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Tried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#1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Hough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Line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altLang="zh-CN" sz="100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3010723"/>
            <a:ext cx="10763936" cy="256485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Major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drawbacks:</a:t>
            </a:r>
          </a:p>
          <a:p>
            <a:pPr marL="914400" lvl="1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Need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tune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several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hyperparameters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Canny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edge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detector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Hough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line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fit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different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illumination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conditions,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which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leads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very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unstable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performance</a:t>
            </a:r>
          </a:p>
          <a:p>
            <a:pPr marL="914400" lvl="1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Require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there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frame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where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there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are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hands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because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flood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fill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algorithm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will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fail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if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there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hand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involving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in.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However,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can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guarantee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that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all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videos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can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fulfil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this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127259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41035"/>
            <a:ext cx="10763936" cy="4977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Tried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#2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Deep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Convolutional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Neural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Network</a:t>
            </a:r>
            <a:endParaRPr lang="en-US" altLang="zh-CN" sz="100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928677"/>
            <a:ext cx="10763936" cy="23185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manually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labelled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coordinates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images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extracted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from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playing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videos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Used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pretrained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Resnet-18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coordinates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regression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This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does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not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require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frame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with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empty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endParaRPr lang="en-US" altLang="zh-CN" sz="22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899D58-FC9C-7447-B946-1ACB324EDEC4}"/>
                  </a:ext>
                </a:extLst>
              </p:cNvPr>
              <p:cNvSpPr txBox="1"/>
              <p:nvPr/>
            </p:nvSpPr>
            <p:spPr>
              <a:xfrm>
                <a:off x="2220163" y="4585946"/>
                <a:ext cx="7751674" cy="1125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899D58-FC9C-7447-B946-1ACB324ED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63" y="4585946"/>
                <a:ext cx="7751674" cy="1125180"/>
              </a:xfrm>
              <a:prstGeom prst="rect">
                <a:avLst/>
              </a:prstGeom>
              <a:blipFill>
                <a:blip r:embed="rId2"/>
                <a:stretch>
                  <a:fillRect t="-114444" b="-17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8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41035"/>
            <a:ext cx="10763936" cy="4977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Tried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#2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Deep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Convolutional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Neural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Network</a:t>
            </a:r>
            <a:endParaRPr lang="en-US" altLang="zh-CN" sz="100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2610739"/>
            <a:ext cx="10763936" cy="23185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Major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Drawbacks:</a:t>
            </a:r>
          </a:p>
          <a:p>
            <a:pPr marL="914400" lvl="1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Since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our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dataset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highly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homogeneous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because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are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extracted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from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around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65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videos,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tends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build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mapping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between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image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features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65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fixed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coordinate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sets,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which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made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model’s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performance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test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quite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undesirable</a:t>
            </a:r>
          </a:p>
          <a:p>
            <a:pPr marL="914400" lvl="1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Computational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Expensive</a:t>
            </a:r>
          </a:p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E5BD7-D37A-D041-A400-38C454E9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272" y="4170890"/>
            <a:ext cx="2070649" cy="2070649"/>
          </a:xfrm>
          <a:prstGeom prst="rect">
            <a:avLst/>
          </a:prstGeom>
        </p:spPr>
      </p:pic>
      <p:sp>
        <p:nvSpPr>
          <p:cNvPr id="12" name="Title 14">
            <a:extLst>
              <a:ext uri="{FF2B5EF4-FFF2-40B4-BE49-F238E27FC236}">
                <a16:creationId xmlns:a16="http://schemas.microsoft.com/office/drawing/2014/main" id="{199FBA30-DEDC-0349-BA76-D53B9F73FA28}"/>
              </a:ext>
            </a:extLst>
          </p:cNvPr>
          <p:cNvSpPr txBox="1">
            <a:spLocks/>
          </p:cNvSpPr>
          <p:nvPr/>
        </p:nvSpPr>
        <p:spPr>
          <a:xfrm>
            <a:off x="9332921" y="5901260"/>
            <a:ext cx="1709057" cy="3402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A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Failed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0612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41035"/>
            <a:ext cx="10763936" cy="4977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Tried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#3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Scale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Invariant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Feature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Transform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endParaRPr lang="en-US" altLang="zh-CN" sz="100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itle 14">
                <a:extLst>
                  <a:ext uri="{FF2B5EF4-FFF2-40B4-BE49-F238E27FC236}">
                    <a16:creationId xmlns:a16="http://schemas.microsoft.com/office/drawing/2014/main" id="{68382779-1FA3-B04A-91CC-C331896FC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534" y="1638767"/>
                <a:ext cx="10763936" cy="3167046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b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-"/>
                </a:pP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Use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manually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labelled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dataset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method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#2</a:t>
                </a: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-"/>
                </a:pP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each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image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dataset,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extract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SIFT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descriptors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(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𝑖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=0,</m:t>
                    </m:r>
                    <m:r>
                      <a:rPr lang="zh-CN" alt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1,</m:t>
                    </m:r>
                    <m:r>
                      <a:rPr lang="zh-CN" alt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2,</m:t>
                    </m:r>
                    <m:r>
                      <a:rPr lang="zh-CN" altLang="en-US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3)</m:t>
                    </m:r>
                  </m:oMath>
                </a14:m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for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pixel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patches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containing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four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keyboard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corners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each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image.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Note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that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each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of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is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an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128-dimension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vector</a:t>
                </a: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-"/>
                </a:pP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test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time,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derive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four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keyboard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corners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by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finding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point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whose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SIFT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descriptors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are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most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similar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to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ground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truths,</a:t>
                </a:r>
                <a:r>
                  <a:rPr lang="zh-CN" altLang="en-US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i.e.,</a:t>
                </a:r>
              </a:p>
            </p:txBody>
          </p:sp>
        </mc:Choice>
        <mc:Fallback>
          <p:sp>
            <p:nvSpPr>
              <p:cNvPr id="31" name="Title 14">
                <a:extLst>
                  <a:ext uri="{FF2B5EF4-FFF2-40B4-BE49-F238E27FC236}">
                    <a16:creationId xmlns:a16="http://schemas.microsoft.com/office/drawing/2014/main" id="{68382779-1FA3-B04A-91CC-C331896FC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34" y="1638767"/>
                <a:ext cx="10763936" cy="3167046"/>
              </a:xfrm>
              <a:prstGeom prst="rect">
                <a:avLst/>
              </a:prstGeom>
              <a:blipFill>
                <a:blip r:embed="rId2"/>
                <a:stretch>
                  <a:fillRect l="-942" b="-4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FA9570-DB10-4742-8EAB-8B279FA8B28C}"/>
                  </a:ext>
                </a:extLst>
              </p:cNvPr>
              <p:cNvSpPr txBox="1"/>
              <p:nvPr/>
            </p:nvSpPr>
            <p:spPr>
              <a:xfrm>
                <a:off x="2998985" y="5053599"/>
                <a:ext cx="5558991" cy="1197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zh-CN" alt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128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FA9570-DB10-4742-8EAB-8B279FA8B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85" y="5053599"/>
                <a:ext cx="5558991" cy="1197379"/>
              </a:xfrm>
              <a:prstGeom prst="rect">
                <a:avLst/>
              </a:prstGeom>
              <a:blipFill>
                <a:blip r:embed="rId3"/>
                <a:stretch>
                  <a:fillRect t="-68421" b="-1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07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714032" y="1369672"/>
            <a:ext cx="10763936" cy="10951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Given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standardized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image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(maybe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with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images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neighbor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frames),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determine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whether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each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pressed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not.</a:t>
            </a: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598B93-CBCB-B846-809A-6CE66F5C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50" y="3798056"/>
            <a:ext cx="5613400" cy="673100"/>
          </a:xfrm>
          <a:prstGeom prst="rect">
            <a:avLst/>
          </a:prstGeom>
        </p:spPr>
      </p:pic>
      <p:sp>
        <p:nvSpPr>
          <p:cNvPr id="25" name="Title 14">
            <a:extLst>
              <a:ext uri="{FF2B5EF4-FFF2-40B4-BE49-F238E27FC236}">
                <a16:creationId xmlns:a16="http://schemas.microsoft.com/office/drawing/2014/main" id="{7319681D-D0AC-8F40-ABEF-D2984D9250B6}"/>
              </a:ext>
            </a:extLst>
          </p:cNvPr>
          <p:cNvSpPr txBox="1">
            <a:spLocks/>
          </p:cNvSpPr>
          <p:nvPr/>
        </p:nvSpPr>
        <p:spPr>
          <a:xfrm>
            <a:off x="2707103" y="4804828"/>
            <a:ext cx="2042893" cy="3402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Extracted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Keyboard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67A55D-D915-5842-A552-A46310A2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64" y="3794479"/>
            <a:ext cx="2288760" cy="6766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D2D218-347C-6844-BC86-BC34F0AF2A12}"/>
              </a:ext>
            </a:extLst>
          </p:cNvPr>
          <p:cNvSpPr/>
          <p:nvPr/>
        </p:nvSpPr>
        <p:spPr>
          <a:xfrm>
            <a:off x="9891464" y="3794479"/>
            <a:ext cx="112426" cy="676677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D9C4F292-AEEC-6246-9C80-65AEE5C05A4C}"/>
              </a:ext>
            </a:extLst>
          </p:cNvPr>
          <p:cNvSpPr txBox="1">
            <a:spLocks/>
          </p:cNvSpPr>
          <p:nvPr/>
        </p:nvSpPr>
        <p:spPr>
          <a:xfrm>
            <a:off x="9254876" y="4833870"/>
            <a:ext cx="1273175" cy="3352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Pressed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8101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4">
                <a:extLst>
                  <a:ext uri="{FF2B5EF4-FFF2-40B4-BE49-F238E27FC236}">
                    <a16:creationId xmlns:a16="http://schemas.microsoft.com/office/drawing/2014/main" id="{68382779-1FA3-B04A-91CC-C331896FC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534" y="3718355"/>
                <a:ext cx="11496001" cy="1134333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b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</a:pPr>
                <a:r>
                  <a:rPr lang="en-US" altLang="zh-CN" sz="2600" b="1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Data</a:t>
                </a:r>
                <a:r>
                  <a:rPr lang="zh-CN" altLang="en-US" sz="2600" b="1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b="1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Preprocessing</a:t>
                </a:r>
              </a:p>
              <a:p>
                <a:pPr algn="l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</a:pP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data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fed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to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model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is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concatenation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of: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-"/>
                </a:pP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Raw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image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of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-</a:t>
                </a:r>
                <a:r>
                  <a:rPr lang="en-US" altLang="zh-CN" sz="2600" dirty="0" err="1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frame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-"/>
                </a:pP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Forward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positive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difference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of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600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  <a:cs typeface="Palace Script MT" panose="020F050202020403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  <a:buFontTx/>
                  <a:buChar char="-"/>
                </a:pP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Backward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positive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difference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of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600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  <a:cs typeface="Palace Script MT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𝑖𝑛𝑝𝑢𝑡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Palace Script MT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Palace Script MT" panose="020F0502020204030204" pitchFamily="34" charset="0"/>
                        </a:rPr>
                        <m:t>⊕</m:t>
                      </m:r>
                      <m:r>
                        <a:rPr lang="en-US" altLang="zh-CN" sz="2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Palace Script MT" panose="020F050202020403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Palace Script MT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Palace Script MT" panose="020F0502020204030204" pitchFamily="34" charset="0"/>
                        </a:rPr>
                        <m:t>|⊕</m:t>
                      </m:r>
                      <m:r>
                        <a:rPr lang="en-US" altLang="zh-CN" sz="2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Palace Script MT" panose="020F050202020403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Palace Script MT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Palace Script MT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Palace Script MT" panose="020F0502020204030204" pitchFamily="34" charset="0"/>
                        </a:rPr>
                        <m:t>|</m:t>
                      </m:r>
                    </m:oMath>
                  </m:oMathPara>
                </a14:m>
                <a:endParaRPr lang="en-US" altLang="zh-CN" sz="2600" dirty="0">
                  <a:solidFill>
                    <a:schemeClr val="bg2">
                      <a:lumMod val="25000"/>
                    </a:schemeClr>
                  </a:solidFill>
                  <a:latin typeface="Palatino Linotype" panose="02040502050505030304" pitchFamily="18" charset="0"/>
                  <a:cs typeface="Palace Script MT" panose="020F0502020204030204" pitchFamily="34" charset="0"/>
                </a:endParaRPr>
              </a:p>
            </p:txBody>
          </p:sp>
        </mc:Choice>
        <mc:Fallback>
          <p:sp>
            <p:nvSpPr>
              <p:cNvPr id="10" name="Title 14">
                <a:extLst>
                  <a:ext uri="{FF2B5EF4-FFF2-40B4-BE49-F238E27FC236}">
                    <a16:creationId xmlns:a16="http://schemas.microsoft.com/office/drawing/2014/main" id="{68382779-1FA3-B04A-91CC-C331896FC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34" y="3718355"/>
                <a:ext cx="11496001" cy="1134333"/>
              </a:xfrm>
              <a:prstGeom prst="rect">
                <a:avLst/>
              </a:prstGeom>
              <a:blipFill>
                <a:blip r:embed="rId2"/>
                <a:stretch>
                  <a:fillRect l="-1104" t="-21777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4">
            <a:extLst>
              <a:ext uri="{FF2B5EF4-FFF2-40B4-BE49-F238E27FC236}">
                <a16:creationId xmlns:a16="http://schemas.microsoft.com/office/drawing/2014/main" id="{3031FDB8-D573-324F-9CEB-9319E9816CD1}"/>
              </a:ext>
            </a:extLst>
          </p:cNvPr>
          <p:cNvSpPr txBox="1">
            <a:spLocks/>
          </p:cNvSpPr>
          <p:nvPr/>
        </p:nvSpPr>
        <p:spPr>
          <a:xfrm>
            <a:off x="573534" y="2472483"/>
            <a:ext cx="10031873" cy="22879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C2A0E-8823-4144-A9C8-CCADC2F5BAB3}"/>
              </a:ext>
            </a:extLst>
          </p:cNvPr>
          <p:cNvSpPr/>
          <p:nvPr/>
        </p:nvSpPr>
        <p:spPr>
          <a:xfrm>
            <a:off x="239475" y="4908252"/>
            <a:ext cx="11496001" cy="123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include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difference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information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because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reveals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changes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depth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keys,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which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helpful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determining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whether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are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00340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5062440"/>
            <a:ext cx="11044932" cy="11343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Models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Tried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#1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-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Receive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whole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output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pression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conditions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all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88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#2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-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Receive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single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output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pression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condition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#3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-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Receive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single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together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with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its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two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neighbor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output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pression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condition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3031FDB8-D573-324F-9CEB-9319E9816CD1}"/>
              </a:ext>
            </a:extLst>
          </p:cNvPr>
          <p:cNvSpPr txBox="1">
            <a:spLocks/>
          </p:cNvSpPr>
          <p:nvPr/>
        </p:nvSpPr>
        <p:spPr>
          <a:xfrm>
            <a:off x="573534" y="2472483"/>
            <a:ext cx="10031873" cy="22879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0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338149"/>
            <a:ext cx="11044932" cy="11343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Loss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Function</a:t>
            </a:r>
          </a:p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use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Binary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Cross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Entropy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task:</a:t>
            </a: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3031FDB8-D573-324F-9CEB-9319E9816CD1}"/>
              </a:ext>
            </a:extLst>
          </p:cNvPr>
          <p:cNvSpPr txBox="1">
            <a:spLocks/>
          </p:cNvSpPr>
          <p:nvPr/>
        </p:nvSpPr>
        <p:spPr>
          <a:xfrm>
            <a:off x="573534" y="2472483"/>
            <a:ext cx="10031873" cy="22879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">
                <a:extLst>
                  <a:ext uri="{FF2B5EF4-FFF2-40B4-BE49-F238E27FC236}">
                    <a16:creationId xmlns:a16="http://schemas.microsoft.com/office/drawing/2014/main" id="{B8899D58-FC9C-7447-B946-1ACB324EDEC4}"/>
                  </a:ext>
                </a:extLst>
              </p:cNvPr>
              <p:cNvSpPr txBox="1"/>
              <p:nvPr/>
            </p:nvSpPr>
            <p:spPr>
              <a:xfrm>
                <a:off x="774857" y="3429000"/>
                <a:ext cx="10843609" cy="968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unc>
                                <m:func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3" name="TextBox 1">
                <a:extLst>
                  <a:ext uri="{FF2B5EF4-FFF2-40B4-BE49-F238E27FC236}">
                    <a16:creationId xmlns:a16="http://schemas.microsoft.com/office/drawing/2014/main" id="{B8899D58-FC9C-7447-B946-1ACB324ED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57" y="3429000"/>
                <a:ext cx="10843609" cy="968791"/>
              </a:xfrm>
              <a:prstGeom prst="rect">
                <a:avLst/>
              </a:prstGeom>
              <a:blipFill>
                <a:blip r:embed="rId2"/>
                <a:stretch>
                  <a:fillRect t="-149351" b="-20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39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58766"/>
            <a:ext cx="11044932" cy="5615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#1</a:t>
            </a: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3031FDB8-D573-324F-9CEB-9319E9816CD1}"/>
              </a:ext>
            </a:extLst>
          </p:cNvPr>
          <p:cNvSpPr txBox="1">
            <a:spLocks/>
          </p:cNvSpPr>
          <p:nvPr/>
        </p:nvSpPr>
        <p:spPr>
          <a:xfrm>
            <a:off x="573534" y="2472483"/>
            <a:ext cx="10031873" cy="22879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598B93-CBCB-B846-809A-6CE66F5C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69423"/>
            <a:ext cx="5613400" cy="6731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199FBA30-DEDC-0349-BA76-D53B9F73FA28}"/>
              </a:ext>
            </a:extLst>
          </p:cNvPr>
          <p:cNvSpPr txBox="1">
            <a:spLocks/>
          </p:cNvSpPr>
          <p:nvPr/>
        </p:nvSpPr>
        <p:spPr>
          <a:xfrm>
            <a:off x="2457682" y="2581888"/>
            <a:ext cx="1663236" cy="3402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Input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Raw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F54A6-961A-5C46-BF39-732141688DF8}"/>
              </a:ext>
            </a:extLst>
          </p:cNvPr>
          <p:cNvSpPr/>
          <p:nvPr/>
        </p:nvSpPr>
        <p:spPr>
          <a:xfrm>
            <a:off x="6370520" y="1023801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4E7E-1CB2-8C4C-B368-75F7C0BD4A7F}"/>
              </a:ext>
            </a:extLst>
          </p:cNvPr>
          <p:cNvSpPr/>
          <p:nvPr/>
        </p:nvSpPr>
        <p:spPr>
          <a:xfrm>
            <a:off x="6370520" y="1690810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CEC8A-C175-E248-9831-4C1A084447F8}"/>
              </a:ext>
            </a:extLst>
          </p:cNvPr>
          <p:cNvSpPr/>
          <p:nvPr/>
        </p:nvSpPr>
        <p:spPr>
          <a:xfrm>
            <a:off x="6370520" y="1331262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0E157-09EC-6C45-8F31-235BFB38E0F8}"/>
              </a:ext>
            </a:extLst>
          </p:cNvPr>
          <p:cNvSpPr/>
          <p:nvPr/>
        </p:nvSpPr>
        <p:spPr>
          <a:xfrm>
            <a:off x="6370520" y="2039738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8CDC4-4B0B-C244-BE95-45A7862B6ABE}"/>
              </a:ext>
            </a:extLst>
          </p:cNvPr>
          <p:cNvSpPr/>
          <p:nvPr/>
        </p:nvSpPr>
        <p:spPr>
          <a:xfrm>
            <a:off x="6370520" y="2347199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E4311-9695-4445-BD69-E0E650C5A026}"/>
              </a:ext>
            </a:extLst>
          </p:cNvPr>
          <p:cNvSpPr/>
          <p:nvPr/>
        </p:nvSpPr>
        <p:spPr>
          <a:xfrm>
            <a:off x="6370520" y="2692642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ABF824-D4F3-EE47-8BB4-8EB2FCB07BF4}"/>
              </a:ext>
            </a:extLst>
          </p:cNvPr>
          <p:cNvSpPr/>
          <p:nvPr/>
        </p:nvSpPr>
        <p:spPr>
          <a:xfrm>
            <a:off x="6370520" y="3037924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5375C2-2C8E-594F-A548-E8A3B4116E20}"/>
              </a:ext>
            </a:extLst>
          </p:cNvPr>
          <p:cNvSpPr/>
          <p:nvPr/>
        </p:nvSpPr>
        <p:spPr>
          <a:xfrm>
            <a:off x="6370520" y="3345385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9193B5-B506-C445-8C0B-6BC6787AB16C}"/>
              </a:ext>
            </a:extLst>
          </p:cNvPr>
          <p:cNvSpPr/>
          <p:nvPr/>
        </p:nvSpPr>
        <p:spPr>
          <a:xfrm>
            <a:off x="6370520" y="3707944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AF4D1-D702-8E48-9CAA-4F2C66CCCBDF}"/>
              </a:ext>
            </a:extLst>
          </p:cNvPr>
          <p:cNvSpPr/>
          <p:nvPr/>
        </p:nvSpPr>
        <p:spPr>
          <a:xfrm>
            <a:off x="6370520" y="4062580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4A9C1-9040-334D-A9F5-9761EEB2B68E}"/>
              </a:ext>
            </a:extLst>
          </p:cNvPr>
          <p:cNvSpPr/>
          <p:nvPr/>
        </p:nvSpPr>
        <p:spPr>
          <a:xfrm>
            <a:off x="6370520" y="4370041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A5884D-6AF3-1848-8A8C-5AD87B393EAA}"/>
              </a:ext>
            </a:extLst>
          </p:cNvPr>
          <p:cNvSpPr/>
          <p:nvPr/>
        </p:nvSpPr>
        <p:spPr>
          <a:xfrm>
            <a:off x="6370520" y="5040059"/>
            <a:ext cx="5522466" cy="278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FC</a:t>
            </a:r>
            <a:r>
              <a:rPr lang="zh-CN" altLang="en-US" sz="1500" dirty="0"/>
              <a:t> </a:t>
            </a:r>
            <a:r>
              <a:rPr lang="en-US" altLang="zh-CN" sz="1500" dirty="0"/>
              <a:t>1024</a:t>
            </a:r>
            <a:endParaRPr lang="en-US" sz="15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E4D79E-71EF-D343-BC5B-693F9C6FEA8A}"/>
              </a:ext>
            </a:extLst>
          </p:cNvPr>
          <p:cNvSpPr/>
          <p:nvPr/>
        </p:nvSpPr>
        <p:spPr>
          <a:xfrm>
            <a:off x="6370520" y="5380271"/>
            <a:ext cx="5522466" cy="278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FC</a:t>
            </a:r>
            <a:r>
              <a:rPr lang="zh-CN" altLang="en-US" sz="1500" dirty="0"/>
              <a:t> </a:t>
            </a:r>
            <a:r>
              <a:rPr lang="en-US" altLang="zh-CN" sz="1500" dirty="0"/>
              <a:t>88</a:t>
            </a:r>
            <a:endParaRPr lang="en-US" sz="15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4E974-C439-2248-BA43-23A356231BAD}"/>
              </a:ext>
            </a:extLst>
          </p:cNvPr>
          <p:cNvSpPr/>
          <p:nvPr/>
        </p:nvSpPr>
        <p:spPr>
          <a:xfrm>
            <a:off x="6370520" y="5704977"/>
            <a:ext cx="5522466" cy="278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Sigmoid</a:t>
            </a:r>
            <a:endParaRPr lang="en-US" sz="1500" dirty="0"/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088F1107-4369-DB49-9FC4-FF5A36FB954D}"/>
              </a:ext>
            </a:extLst>
          </p:cNvPr>
          <p:cNvSpPr txBox="1">
            <a:spLocks/>
          </p:cNvSpPr>
          <p:nvPr/>
        </p:nvSpPr>
        <p:spPr>
          <a:xfrm>
            <a:off x="8066580" y="6051722"/>
            <a:ext cx="2130346" cy="3592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Network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Architecture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299014" y="4038191"/>
            <a:ext cx="5796986" cy="200204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Pros: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segmentation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needed,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easy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prepare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Cons: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Some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are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pressed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frequently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train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set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while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some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are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rarely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pressed.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This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unbalance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leads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weakness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some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keys’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 err="1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contidions</a:t>
            </a:r>
            <a:endParaRPr lang="en-US" altLang="zh-CN" sz="22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B786EA-281B-0D4D-A1C5-46FDC1D0A674}"/>
              </a:ext>
            </a:extLst>
          </p:cNvPr>
          <p:cNvSpPr/>
          <p:nvPr/>
        </p:nvSpPr>
        <p:spPr>
          <a:xfrm>
            <a:off x="6370520" y="4715148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8264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58766"/>
            <a:ext cx="11044932" cy="5615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#2</a:t>
            </a: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3031FDB8-D573-324F-9CEB-9319E9816CD1}"/>
              </a:ext>
            </a:extLst>
          </p:cNvPr>
          <p:cNvSpPr txBox="1">
            <a:spLocks/>
          </p:cNvSpPr>
          <p:nvPr/>
        </p:nvSpPr>
        <p:spPr>
          <a:xfrm>
            <a:off x="573534" y="2472483"/>
            <a:ext cx="10031873" cy="22879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99FBA30-DEDC-0349-BA76-D53B9F73FA28}"/>
              </a:ext>
            </a:extLst>
          </p:cNvPr>
          <p:cNvSpPr txBox="1">
            <a:spLocks/>
          </p:cNvSpPr>
          <p:nvPr/>
        </p:nvSpPr>
        <p:spPr>
          <a:xfrm>
            <a:off x="2684659" y="2211287"/>
            <a:ext cx="1663236" cy="3402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Input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Raw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F54A6-961A-5C46-BF39-732141688DF8}"/>
              </a:ext>
            </a:extLst>
          </p:cNvPr>
          <p:cNvSpPr/>
          <p:nvPr/>
        </p:nvSpPr>
        <p:spPr>
          <a:xfrm>
            <a:off x="6370520" y="2197111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4E7E-1CB2-8C4C-B368-75F7C0BD4A7F}"/>
              </a:ext>
            </a:extLst>
          </p:cNvPr>
          <p:cNvSpPr/>
          <p:nvPr/>
        </p:nvSpPr>
        <p:spPr>
          <a:xfrm>
            <a:off x="6370520" y="2864120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CEC8A-C175-E248-9831-4C1A084447F8}"/>
              </a:ext>
            </a:extLst>
          </p:cNvPr>
          <p:cNvSpPr/>
          <p:nvPr/>
        </p:nvSpPr>
        <p:spPr>
          <a:xfrm>
            <a:off x="6370520" y="2504572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0E157-09EC-6C45-8F31-235BFB38E0F8}"/>
              </a:ext>
            </a:extLst>
          </p:cNvPr>
          <p:cNvSpPr/>
          <p:nvPr/>
        </p:nvSpPr>
        <p:spPr>
          <a:xfrm>
            <a:off x="6370520" y="3230733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8CDC4-4B0B-C244-BE95-45A7862B6ABE}"/>
              </a:ext>
            </a:extLst>
          </p:cNvPr>
          <p:cNvSpPr/>
          <p:nvPr/>
        </p:nvSpPr>
        <p:spPr>
          <a:xfrm>
            <a:off x="6370520" y="3538194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A5884D-6AF3-1848-8A8C-5AD87B393EAA}"/>
              </a:ext>
            </a:extLst>
          </p:cNvPr>
          <p:cNvSpPr/>
          <p:nvPr/>
        </p:nvSpPr>
        <p:spPr>
          <a:xfrm>
            <a:off x="6370520" y="4252008"/>
            <a:ext cx="5522466" cy="278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FC</a:t>
            </a:r>
            <a:r>
              <a:rPr lang="zh-CN" altLang="en-US" sz="1500" dirty="0"/>
              <a:t> </a:t>
            </a:r>
            <a:r>
              <a:rPr lang="en-US" altLang="zh-CN" sz="1500" dirty="0"/>
              <a:t>512</a:t>
            </a:r>
            <a:endParaRPr lang="en-US" sz="15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E4D79E-71EF-D343-BC5B-693F9C6FEA8A}"/>
              </a:ext>
            </a:extLst>
          </p:cNvPr>
          <p:cNvSpPr/>
          <p:nvPr/>
        </p:nvSpPr>
        <p:spPr>
          <a:xfrm>
            <a:off x="6370520" y="4626653"/>
            <a:ext cx="5522466" cy="278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FC</a:t>
            </a:r>
            <a:r>
              <a:rPr lang="zh-CN" altLang="en-US" sz="1500" dirty="0"/>
              <a:t> </a:t>
            </a:r>
            <a:r>
              <a:rPr lang="en-US" altLang="zh-CN" sz="1500" dirty="0"/>
              <a:t>1</a:t>
            </a:r>
            <a:endParaRPr lang="en-US" sz="15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4E974-C439-2248-BA43-23A356231BAD}"/>
              </a:ext>
            </a:extLst>
          </p:cNvPr>
          <p:cNvSpPr/>
          <p:nvPr/>
        </p:nvSpPr>
        <p:spPr>
          <a:xfrm>
            <a:off x="6370520" y="4998317"/>
            <a:ext cx="5522466" cy="278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Sigmoid</a:t>
            </a:r>
            <a:endParaRPr lang="en-US" sz="1500" dirty="0"/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088F1107-4369-DB49-9FC4-FF5A36FB954D}"/>
              </a:ext>
            </a:extLst>
          </p:cNvPr>
          <p:cNvSpPr txBox="1">
            <a:spLocks/>
          </p:cNvSpPr>
          <p:nvPr/>
        </p:nvSpPr>
        <p:spPr>
          <a:xfrm>
            <a:off x="8066580" y="5342878"/>
            <a:ext cx="2130346" cy="3592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Network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Architecture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301571" y="4865034"/>
            <a:ext cx="5796986" cy="1384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Pros: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Higher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accuracy,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won’t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affected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frequency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unbalance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#1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Cons: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Longer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running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time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since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every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should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/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train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two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for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white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black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respectively</a:t>
            </a: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0B84F-918E-4549-91FE-CB149D2B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37" y="1790838"/>
            <a:ext cx="228600" cy="13716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715C2DB-3D9B-7849-BDAD-33D314581509}"/>
              </a:ext>
            </a:extLst>
          </p:cNvPr>
          <p:cNvSpPr/>
          <p:nvPr/>
        </p:nvSpPr>
        <p:spPr>
          <a:xfrm>
            <a:off x="6370520" y="3884939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4653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152910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Problem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Overview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4">
                <a:extLst>
                  <a:ext uri="{FF2B5EF4-FFF2-40B4-BE49-F238E27FC236}">
                    <a16:creationId xmlns:a16="http://schemas.microsoft.com/office/drawing/2014/main" id="{68382779-1FA3-B04A-91CC-C331896FC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605" y="2594059"/>
                <a:ext cx="11236790" cy="1742908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</a:pP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Given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b="1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muted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piano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playing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video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𝑉</m:t>
                    </m:r>
                  </m:oMath>
                </a14:m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(overhead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angle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preferred)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where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each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key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can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be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seen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clearly,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want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to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know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what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notes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are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actually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being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played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and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regenerate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piano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sound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for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this</a:t>
                </a:r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6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video.</a:t>
                </a:r>
              </a:p>
            </p:txBody>
          </p:sp>
        </mc:Choice>
        <mc:Fallback xmlns="">
          <p:sp>
            <p:nvSpPr>
              <p:cNvPr id="40" name="Title 14">
                <a:extLst>
                  <a:ext uri="{FF2B5EF4-FFF2-40B4-BE49-F238E27FC236}">
                    <a16:creationId xmlns:a16="http://schemas.microsoft.com/office/drawing/2014/main" id="{68382779-1FA3-B04A-91CC-C331896FC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5" y="2594059"/>
                <a:ext cx="11236790" cy="1742908"/>
              </a:xfrm>
              <a:prstGeom prst="rect">
                <a:avLst/>
              </a:prstGeom>
              <a:blipFill>
                <a:blip r:embed="rId2"/>
                <a:stretch>
                  <a:fillRect l="-904" b="-948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4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58766"/>
            <a:ext cx="11044932" cy="5615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Model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#3</a:t>
            </a: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3031FDB8-D573-324F-9CEB-9319E9816CD1}"/>
              </a:ext>
            </a:extLst>
          </p:cNvPr>
          <p:cNvSpPr txBox="1">
            <a:spLocks/>
          </p:cNvSpPr>
          <p:nvPr/>
        </p:nvSpPr>
        <p:spPr>
          <a:xfrm>
            <a:off x="573534" y="2472483"/>
            <a:ext cx="10031873" cy="22879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99FBA30-DEDC-0349-BA76-D53B9F73FA28}"/>
              </a:ext>
            </a:extLst>
          </p:cNvPr>
          <p:cNvSpPr txBox="1">
            <a:spLocks/>
          </p:cNvSpPr>
          <p:nvPr/>
        </p:nvSpPr>
        <p:spPr>
          <a:xfrm>
            <a:off x="2636533" y="2609299"/>
            <a:ext cx="1663236" cy="3402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Input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Raw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F54A6-961A-5C46-BF39-732141688DF8}"/>
              </a:ext>
            </a:extLst>
          </p:cNvPr>
          <p:cNvSpPr/>
          <p:nvPr/>
        </p:nvSpPr>
        <p:spPr>
          <a:xfrm>
            <a:off x="6367963" y="1571524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4E7E-1CB2-8C4C-B368-75F7C0BD4A7F}"/>
              </a:ext>
            </a:extLst>
          </p:cNvPr>
          <p:cNvSpPr/>
          <p:nvPr/>
        </p:nvSpPr>
        <p:spPr>
          <a:xfrm>
            <a:off x="6367963" y="2238533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CEC8A-C175-E248-9831-4C1A084447F8}"/>
              </a:ext>
            </a:extLst>
          </p:cNvPr>
          <p:cNvSpPr/>
          <p:nvPr/>
        </p:nvSpPr>
        <p:spPr>
          <a:xfrm>
            <a:off x="6367963" y="1878985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0E157-09EC-6C45-8F31-235BFB38E0F8}"/>
              </a:ext>
            </a:extLst>
          </p:cNvPr>
          <p:cNvSpPr/>
          <p:nvPr/>
        </p:nvSpPr>
        <p:spPr>
          <a:xfrm>
            <a:off x="6367963" y="2605146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8CDC4-4B0B-C244-BE95-45A7862B6ABE}"/>
              </a:ext>
            </a:extLst>
          </p:cNvPr>
          <p:cNvSpPr/>
          <p:nvPr/>
        </p:nvSpPr>
        <p:spPr>
          <a:xfrm>
            <a:off x="6367963" y="2912607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A5884D-6AF3-1848-8A8C-5AD87B393EAA}"/>
              </a:ext>
            </a:extLst>
          </p:cNvPr>
          <p:cNvSpPr/>
          <p:nvPr/>
        </p:nvSpPr>
        <p:spPr>
          <a:xfrm>
            <a:off x="6367963" y="4608364"/>
            <a:ext cx="5522466" cy="278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FC</a:t>
            </a:r>
            <a:r>
              <a:rPr lang="zh-CN" altLang="en-US" sz="1500" dirty="0"/>
              <a:t> </a:t>
            </a:r>
            <a:r>
              <a:rPr lang="en-US" altLang="zh-CN" sz="1500" dirty="0"/>
              <a:t>512</a:t>
            </a:r>
            <a:endParaRPr lang="en-US" sz="15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E4D79E-71EF-D343-BC5B-693F9C6FEA8A}"/>
              </a:ext>
            </a:extLst>
          </p:cNvPr>
          <p:cNvSpPr/>
          <p:nvPr/>
        </p:nvSpPr>
        <p:spPr>
          <a:xfrm>
            <a:off x="6367963" y="4983009"/>
            <a:ext cx="5522466" cy="278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FC</a:t>
            </a:r>
            <a:r>
              <a:rPr lang="zh-CN" altLang="en-US" sz="1500" dirty="0"/>
              <a:t> </a:t>
            </a:r>
            <a:r>
              <a:rPr lang="en-US" altLang="zh-CN" sz="1500" dirty="0"/>
              <a:t>1</a:t>
            </a:r>
            <a:endParaRPr lang="en-US" sz="15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4E974-C439-2248-BA43-23A356231BAD}"/>
              </a:ext>
            </a:extLst>
          </p:cNvPr>
          <p:cNvSpPr/>
          <p:nvPr/>
        </p:nvSpPr>
        <p:spPr>
          <a:xfrm>
            <a:off x="6367963" y="5354673"/>
            <a:ext cx="5522466" cy="278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Sigmoid</a:t>
            </a:r>
            <a:endParaRPr lang="en-US" sz="1500" dirty="0"/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088F1107-4369-DB49-9FC4-FF5A36FB954D}"/>
              </a:ext>
            </a:extLst>
          </p:cNvPr>
          <p:cNvSpPr txBox="1">
            <a:spLocks/>
          </p:cNvSpPr>
          <p:nvPr/>
        </p:nvSpPr>
        <p:spPr>
          <a:xfrm>
            <a:off x="8064023" y="5699234"/>
            <a:ext cx="2130346" cy="3592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Network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Architecture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299014" y="4422552"/>
            <a:ext cx="5796986" cy="1384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Pros: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Introduce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some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extra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information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coming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from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neighbor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hand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motion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surrounded</a:t>
            </a:r>
          </a:p>
          <a:p>
            <a:pPr marL="457200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Cons: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Same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#2</a:t>
            </a: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5C2DB-3D9B-7849-BDAD-33D314581509}"/>
              </a:ext>
            </a:extLst>
          </p:cNvPr>
          <p:cNvSpPr/>
          <p:nvPr/>
        </p:nvSpPr>
        <p:spPr>
          <a:xfrm>
            <a:off x="6367963" y="3259352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AC647-4720-3D45-B9C6-B0592919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7" y="2076374"/>
            <a:ext cx="571500" cy="14097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81F23C4-FCE0-4340-8F5C-11FE9E85D6A7}"/>
              </a:ext>
            </a:extLst>
          </p:cNvPr>
          <p:cNvSpPr/>
          <p:nvPr/>
        </p:nvSpPr>
        <p:spPr>
          <a:xfrm>
            <a:off x="6367963" y="3604131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EDF7F-C143-5B4E-98A6-5E21CFC1711D}"/>
              </a:ext>
            </a:extLst>
          </p:cNvPr>
          <p:cNvSpPr/>
          <p:nvPr/>
        </p:nvSpPr>
        <p:spPr>
          <a:xfrm>
            <a:off x="6367963" y="3911592"/>
            <a:ext cx="5522466" cy="278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577D32-EA09-814E-9C6D-81225F1365E4}"/>
              </a:ext>
            </a:extLst>
          </p:cNvPr>
          <p:cNvSpPr/>
          <p:nvPr/>
        </p:nvSpPr>
        <p:spPr>
          <a:xfrm>
            <a:off x="6367963" y="4258337"/>
            <a:ext cx="5522466" cy="2788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/>
              <a:t>Maxpool</a:t>
            </a:r>
            <a:r>
              <a:rPr lang="zh-CN" altLang="en-US" sz="1500" dirty="0"/>
              <a:t> </a:t>
            </a:r>
            <a:r>
              <a:rPr lang="en-US" altLang="zh-CN" sz="1500" dirty="0"/>
              <a:t>2</a:t>
            </a:r>
            <a:r>
              <a:rPr lang="zh-CN" altLang="en-US" sz="1500" dirty="0"/>
              <a:t>*</a:t>
            </a:r>
            <a:r>
              <a:rPr lang="en-US" altLang="zh-CN" sz="1500" dirty="0"/>
              <a:t>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257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041196"/>
            <a:ext cx="2554677" cy="5615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Current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Result</a:t>
            </a: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3031FDB8-D573-324F-9CEB-9319E9816CD1}"/>
              </a:ext>
            </a:extLst>
          </p:cNvPr>
          <p:cNvSpPr txBox="1">
            <a:spLocks/>
          </p:cNvSpPr>
          <p:nvPr/>
        </p:nvSpPr>
        <p:spPr>
          <a:xfrm>
            <a:off x="573534" y="2472483"/>
            <a:ext cx="10031873" cy="22879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0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Velocity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Evaluation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itle 14">
            <a:extLst>
              <a:ext uri="{FF2B5EF4-FFF2-40B4-BE49-F238E27FC236}">
                <a16:creationId xmlns:a16="http://schemas.microsoft.com/office/drawing/2014/main" id="{3031FDB8-D573-324F-9CEB-9319E9816CD1}"/>
              </a:ext>
            </a:extLst>
          </p:cNvPr>
          <p:cNvSpPr txBox="1">
            <a:spLocks/>
          </p:cNvSpPr>
          <p:nvPr/>
        </p:nvSpPr>
        <p:spPr>
          <a:xfrm>
            <a:off x="573534" y="2472483"/>
            <a:ext cx="10031873" cy="228796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6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13" name="Title 14">
            <a:extLst>
              <a:ext uri="{FF2B5EF4-FFF2-40B4-BE49-F238E27FC236}">
                <a16:creationId xmlns:a16="http://schemas.microsoft.com/office/drawing/2014/main" id="{CEABDFE2-3815-644F-9791-1C379FB541EA}"/>
              </a:ext>
            </a:extLst>
          </p:cNvPr>
          <p:cNvSpPr txBox="1">
            <a:spLocks/>
          </p:cNvSpPr>
          <p:nvPr/>
        </p:nvSpPr>
        <p:spPr>
          <a:xfrm>
            <a:off x="714032" y="1369672"/>
            <a:ext cx="10763936" cy="10951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Approximate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velocity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each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detected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note.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velocity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value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ranges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from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0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sound)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127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(very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loud).</a:t>
            </a: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3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152910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Problem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Overview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4">
                <a:extLst>
                  <a:ext uri="{FF2B5EF4-FFF2-40B4-BE49-F238E27FC236}">
                    <a16:creationId xmlns:a16="http://schemas.microsoft.com/office/drawing/2014/main" id="{68382779-1FA3-B04A-91CC-C331896FC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309" y="1088700"/>
                <a:ext cx="10727382" cy="293342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  <a:buClr>
                    <a:schemeClr val="accent5">
                      <a:lumMod val="60000"/>
                      <a:lumOff val="40000"/>
                    </a:schemeClr>
                  </a:buClr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To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be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specific,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for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some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frame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,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want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to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derive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and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where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𝐵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𝑊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0,</m:t>
                        </m:r>
                        <m:r>
                          <a:rPr lang="zh-CN" altLang="en-US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,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indicating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whether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-</a:t>
                </a:r>
                <a:r>
                  <a:rPr lang="en-US" altLang="zh-CN" sz="2400" dirty="0" err="1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black/white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key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is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pressed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this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frame.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For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each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interval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maximum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𝑙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where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=1,</m:t>
                    </m:r>
                    <m:r>
                      <a:rPr lang="zh-CN" altLang="en-US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𝑙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(namely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a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note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played),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want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to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derive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S</m:t>
                        </m:r>
                      </m:e>
                      <m:sup>
                        <m:r>
                          <a:rPr lang="zh-CN" altLang="en-US" sz="24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Palace Script MT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0,</m:t>
                        </m:r>
                        <m:r>
                          <a:rPr lang="zh-CN" altLang="en-US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Palace Script MT" panose="020F0502020204030204" pitchFamily="34" charset="0"/>
                          </a:rPr>
                          <m:t>128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corresponding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to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this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interval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that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indicates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the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velocity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of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this</a:t>
                </a:r>
                <a:r>
                  <a:rPr lang="zh-CN" altLang="en-US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Palatino Linotype" panose="02040502050505030304" pitchFamily="18" charset="0"/>
                    <a:cs typeface="Palace Script MT" panose="020F0502020204030204" pitchFamily="34" charset="0"/>
                  </a:rPr>
                  <a:t>note.</a:t>
                </a:r>
              </a:p>
            </p:txBody>
          </p:sp>
        </mc:Choice>
        <mc:Fallback xmlns="">
          <p:sp>
            <p:nvSpPr>
              <p:cNvPr id="40" name="Title 14">
                <a:extLst>
                  <a:ext uri="{FF2B5EF4-FFF2-40B4-BE49-F238E27FC236}">
                    <a16:creationId xmlns:a16="http://schemas.microsoft.com/office/drawing/2014/main" id="{68382779-1FA3-B04A-91CC-C331896FC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9" y="1088700"/>
                <a:ext cx="10727382" cy="2933425"/>
              </a:xfrm>
              <a:prstGeom prst="rect">
                <a:avLst/>
              </a:prstGeom>
              <a:blipFill>
                <a:blip r:embed="rId2"/>
                <a:stretch>
                  <a:fillRect l="-947" r="-118" b="-431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C58473-F6D5-3A4A-A1AB-99313A68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53" y="4362837"/>
            <a:ext cx="6083300" cy="19177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043A741-0A8B-FE46-AB5F-37287312D4B7}"/>
              </a:ext>
            </a:extLst>
          </p:cNvPr>
          <p:cNvSpPr/>
          <p:nvPr/>
        </p:nvSpPr>
        <p:spPr>
          <a:xfrm rot="5400000">
            <a:off x="7371526" y="4166389"/>
            <a:ext cx="207049" cy="2254162"/>
          </a:xfrm>
          <a:prstGeom prst="lef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B8A86-E021-3441-A13A-1BF935BE1C7C}"/>
                  </a:ext>
                </a:extLst>
              </p:cNvPr>
              <p:cNvSpPr txBox="1"/>
              <p:nvPr/>
            </p:nvSpPr>
            <p:spPr>
              <a:xfrm>
                <a:off x="7103698" y="4884405"/>
                <a:ext cx="810671" cy="2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B8A86-E021-3441-A13A-1BF935B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698" y="4884405"/>
                <a:ext cx="810671" cy="283539"/>
              </a:xfrm>
              <a:prstGeom prst="rect">
                <a:avLst/>
              </a:prstGeom>
              <a:blipFill>
                <a:blip r:embed="rId4"/>
                <a:stretch>
                  <a:fillRect l="-4615" r="-46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B53DE4AB-5551-4648-95C2-FAB6161DBBAE}"/>
              </a:ext>
            </a:extLst>
          </p:cNvPr>
          <p:cNvSpPr/>
          <p:nvPr/>
        </p:nvSpPr>
        <p:spPr>
          <a:xfrm rot="5400000">
            <a:off x="5686659" y="3502417"/>
            <a:ext cx="207050" cy="2440431"/>
          </a:xfrm>
          <a:prstGeom prst="lef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BB207-C08E-304B-BBD2-758F3BFE0F44}"/>
                  </a:ext>
                </a:extLst>
              </p:cNvPr>
              <p:cNvSpPr txBox="1"/>
              <p:nvPr/>
            </p:nvSpPr>
            <p:spPr>
              <a:xfrm>
                <a:off x="5384848" y="4356808"/>
                <a:ext cx="810671" cy="2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BB207-C08E-304B-BBD2-758F3BFE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48" y="4356808"/>
                <a:ext cx="810671" cy="283539"/>
              </a:xfrm>
              <a:prstGeom prst="rect">
                <a:avLst/>
              </a:prstGeom>
              <a:blipFill>
                <a:blip r:embed="rId5"/>
                <a:stretch>
                  <a:fillRect l="-4615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">
                <a:extLst>
                  <a:ext uri="{FF2B5EF4-FFF2-40B4-BE49-F238E27FC236}">
                    <a16:creationId xmlns:a16="http://schemas.microsoft.com/office/drawing/2014/main" id="{D448EB82-21B1-5742-8BDE-843921CECC0D}"/>
                  </a:ext>
                </a:extLst>
              </p:cNvPr>
              <p:cNvSpPr txBox="1"/>
              <p:nvPr/>
            </p:nvSpPr>
            <p:spPr>
              <a:xfrm>
                <a:off x="7128160" y="5731678"/>
                <a:ext cx="69378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CN" altLang="en-US" sz="15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5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=85</m:t>
                      </m:r>
                    </m:oMath>
                  </m:oMathPara>
                </a14:m>
                <a:endParaRPr lang="en-US" sz="15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6">
                <a:extLst>
                  <a:ext uri="{FF2B5EF4-FFF2-40B4-BE49-F238E27FC236}">
                    <a16:creationId xmlns:a16="http://schemas.microsoft.com/office/drawing/2014/main" id="{D448EB82-21B1-5742-8BDE-843921CE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160" y="5731678"/>
                <a:ext cx="693780" cy="230832"/>
              </a:xfrm>
              <a:prstGeom prst="rect">
                <a:avLst/>
              </a:prstGeom>
              <a:blipFill>
                <a:blip r:embed="rId6"/>
                <a:stretch>
                  <a:fillRect l="-5357" r="-535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">
                <a:extLst>
                  <a:ext uri="{FF2B5EF4-FFF2-40B4-BE49-F238E27FC236}">
                    <a16:creationId xmlns:a16="http://schemas.microsoft.com/office/drawing/2014/main" id="{03073E37-A5C1-3F49-B24F-252F6BFE6F8D}"/>
                  </a:ext>
                </a:extLst>
              </p:cNvPr>
              <p:cNvSpPr txBox="1"/>
              <p:nvPr/>
            </p:nvSpPr>
            <p:spPr>
              <a:xfrm>
                <a:off x="5443293" y="5178054"/>
                <a:ext cx="69378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CN" altLang="en-US" sz="15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5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=56</m:t>
                      </m:r>
                    </m:oMath>
                  </m:oMathPara>
                </a14:m>
                <a:endParaRPr lang="en-US" sz="15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6">
                <a:extLst>
                  <a:ext uri="{FF2B5EF4-FFF2-40B4-BE49-F238E27FC236}">
                    <a16:creationId xmlns:a16="http://schemas.microsoft.com/office/drawing/2014/main" id="{03073E37-A5C1-3F49-B24F-252F6BFE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293" y="5178054"/>
                <a:ext cx="693780" cy="230832"/>
              </a:xfrm>
              <a:prstGeom prst="rect">
                <a:avLst/>
              </a:prstGeom>
              <a:blipFill>
                <a:blip r:embed="rId7"/>
                <a:stretch>
                  <a:fillRect l="-5455" r="-545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0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152910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Background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280302" y="1364051"/>
            <a:ext cx="11631396" cy="461974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realistic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problem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for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music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lovers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Come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across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splendid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piece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hope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learn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it.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But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most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cases,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sheet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nowhere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found</a:t>
            </a:r>
          </a:p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Existing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solutions</a:t>
            </a: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Manual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Transcript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(need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much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professional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training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&amp;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music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theory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knowledge,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relatively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accurate)</a:t>
            </a: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Automatic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Transcript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(mostly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based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audio</a:t>
            </a:r>
            <a:r>
              <a:rPr lang="zh-CN" altLang="en-US" sz="23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analysis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,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or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traditional</a:t>
            </a:r>
            <a:r>
              <a:rPr lang="zh-CN" altLang="en-US" sz="23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CV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,</a:t>
            </a:r>
            <a:r>
              <a:rPr lang="zh-CN" altLang="en-US" sz="23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no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mature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product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3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market)</a:t>
            </a:r>
          </a:p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0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152910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Our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2259463"/>
            <a:ext cx="10763936" cy="28289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 address this problem, we divide the whole process into three parts: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 Detection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Keypress Detection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Velocity Evaluation</a:t>
            </a:r>
          </a:p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3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altLang="zh-CN" sz="1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we</a:t>
            </a:r>
          </a:p>
        </p:txBody>
      </p:sp>
    </p:spTree>
    <p:extLst>
      <p:ext uri="{BB962C8B-B14F-4D97-AF65-F5344CB8AC3E}">
        <p14:creationId xmlns:p14="http://schemas.microsoft.com/office/powerpoint/2010/main" val="188323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1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714032" y="1369672"/>
            <a:ext cx="10763936" cy="10951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Find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out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coordinates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four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corners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piano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keyboard.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use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perspective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transformation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get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standardized</a:t>
            </a:r>
            <a:r>
              <a:rPr lang="zh-CN" altLang="en-US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keyboard.</a:t>
            </a: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764FB2-8751-C341-9C57-9D889B1E4650}"/>
              </a:ext>
            </a:extLst>
          </p:cNvPr>
          <p:cNvGrpSpPr/>
          <p:nvPr/>
        </p:nvGrpSpPr>
        <p:grpSpPr>
          <a:xfrm>
            <a:off x="1169307" y="3182404"/>
            <a:ext cx="4064000" cy="2286000"/>
            <a:chOff x="1591734" y="2798304"/>
            <a:chExt cx="4064000" cy="228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4A5569-9A34-674C-8971-A98C6C8C4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591734" y="2798304"/>
              <a:ext cx="4064000" cy="2286000"/>
            </a:xfrm>
            <a:prstGeom prst="rect">
              <a:avLst/>
            </a:prstGeom>
          </p:spPr>
        </p:pic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498E2D8-C05E-5A45-8377-9BBA769740CA}"/>
                </a:ext>
              </a:extLst>
            </p:cNvPr>
            <p:cNvSpPr/>
            <p:nvPr/>
          </p:nvSpPr>
          <p:spPr>
            <a:xfrm>
              <a:off x="1626669" y="3753853"/>
              <a:ext cx="3628725" cy="789271"/>
            </a:xfrm>
            <a:custGeom>
              <a:avLst/>
              <a:gdLst>
                <a:gd name="connsiteX0" fmla="*/ 77003 w 3628725"/>
                <a:gd name="connsiteY0" fmla="*/ 0 h 789271"/>
                <a:gd name="connsiteX1" fmla="*/ 0 w 3628725"/>
                <a:gd name="connsiteY1" fmla="*/ 558265 h 789271"/>
                <a:gd name="connsiteX2" fmla="*/ 3590224 w 3628725"/>
                <a:gd name="connsiteY2" fmla="*/ 789271 h 789271"/>
                <a:gd name="connsiteX3" fmla="*/ 3628725 w 3628725"/>
                <a:gd name="connsiteY3" fmla="*/ 394635 h 789271"/>
                <a:gd name="connsiteX4" fmla="*/ 77003 w 3628725"/>
                <a:gd name="connsiteY4" fmla="*/ 0 h 78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725" h="789271">
                  <a:moveTo>
                    <a:pt x="77003" y="0"/>
                  </a:moveTo>
                  <a:lnTo>
                    <a:pt x="0" y="558265"/>
                  </a:lnTo>
                  <a:lnTo>
                    <a:pt x="3590224" y="789271"/>
                  </a:lnTo>
                  <a:lnTo>
                    <a:pt x="3628725" y="394635"/>
                  </a:lnTo>
                  <a:lnTo>
                    <a:pt x="77003" y="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4000"/>
              </a:schemeClr>
            </a:solidFill>
            <a:ln w="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7A834F-ACF4-4A4C-9CEB-05AF08C596D0}"/>
                </a:ext>
              </a:extLst>
            </p:cNvPr>
            <p:cNvSpPr/>
            <p:nvPr/>
          </p:nvSpPr>
          <p:spPr>
            <a:xfrm>
              <a:off x="1684419" y="3715352"/>
              <a:ext cx="77002" cy="7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82E4B4-10E1-C345-B883-F6734F89A978}"/>
                </a:ext>
              </a:extLst>
            </p:cNvPr>
            <p:cNvSpPr/>
            <p:nvPr/>
          </p:nvSpPr>
          <p:spPr>
            <a:xfrm>
              <a:off x="5201881" y="4109987"/>
              <a:ext cx="77002" cy="7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CF99D6C-EEBF-DC45-BD66-A1C04959A8A7}"/>
                </a:ext>
              </a:extLst>
            </p:cNvPr>
            <p:cNvSpPr/>
            <p:nvPr/>
          </p:nvSpPr>
          <p:spPr>
            <a:xfrm>
              <a:off x="5171344" y="4504622"/>
              <a:ext cx="77002" cy="7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82E4B4-10E1-C345-B883-F6734F89A978}"/>
                </a:ext>
              </a:extLst>
            </p:cNvPr>
            <p:cNvSpPr/>
            <p:nvPr/>
          </p:nvSpPr>
          <p:spPr>
            <a:xfrm>
              <a:off x="1594892" y="4272377"/>
              <a:ext cx="77002" cy="7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3598B93-CBCB-B846-809A-6CE66F5C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9904"/>
            <a:ext cx="5613400" cy="673100"/>
          </a:xfrm>
          <a:prstGeom prst="rect">
            <a:avLst/>
          </a:prstGeom>
        </p:spPr>
      </p:pic>
      <p:sp>
        <p:nvSpPr>
          <p:cNvPr id="24" name="Title 14">
            <a:extLst>
              <a:ext uri="{FF2B5EF4-FFF2-40B4-BE49-F238E27FC236}">
                <a16:creationId xmlns:a16="http://schemas.microsoft.com/office/drawing/2014/main" id="{B7DD561E-F162-DB4B-B5CF-2C1B8A64F8CE}"/>
              </a:ext>
            </a:extLst>
          </p:cNvPr>
          <p:cNvSpPr txBox="1">
            <a:spLocks/>
          </p:cNvSpPr>
          <p:nvPr/>
        </p:nvSpPr>
        <p:spPr>
          <a:xfrm>
            <a:off x="2472149" y="5502140"/>
            <a:ext cx="1464420" cy="3402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Original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Image</a:t>
            </a:r>
          </a:p>
        </p:txBody>
      </p:sp>
      <p:sp>
        <p:nvSpPr>
          <p:cNvPr id="25" name="Title 14">
            <a:extLst>
              <a:ext uri="{FF2B5EF4-FFF2-40B4-BE49-F238E27FC236}">
                <a16:creationId xmlns:a16="http://schemas.microsoft.com/office/drawing/2014/main" id="{7319681D-D0AC-8F40-ABEF-D2984D9250B6}"/>
              </a:ext>
            </a:extLst>
          </p:cNvPr>
          <p:cNvSpPr txBox="1">
            <a:spLocks/>
          </p:cNvSpPr>
          <p:nvPr/>
        </p:nvSpPr>
        <p:spPr>
          <a:xfrm>
            <a:off x="7876021" y="5502140"/>
            <a:ext cx="2042893" cy="3402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Extracted</a:t>
            </a:r>
            <a:r>
              <a:rPr lang="zh-CN" altLang="en-US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 </a:t>
            </a:r>
            <a:r>
              <a:rPr lang="en-US" altLang="zh-CN" sz="15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ea typeface="Palatino" pitchFamily="2" charset="77"/>
                <a:cs typeface="Palace Script MT" panose="020F0502020204030204" pitchFamily="34" charset="0"/>
              </a:rPr>
              <a:t>Keyboard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30021C-CE69-9E4D-801D-063F6BB2520B}"/>
              </a:ext>
            </a:extLst>
          </p:cNvPr>
          <p:cNvSpPr/>
          <p:nvPr/>
        </p:nvSpPr>
        <p:spPr>
          <a:xfrm>
            <a:off x="6096000" y="3839904"/>
            <a:ext cx="5613400" cy="654183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78BB36-385F-4A42-AA3A-9436715CCA03}"/>
              </a:ext>
            </a:extLst>
          </p:cNvPr>
          <p:cNvSpPr/>
          <p:nvPr/>
        </p:nvSpPr>
        <p:spPr>
          <a:xfrm>
            <a:off x="6057499" y="3801403"/>
            <a:ext cx="77002" cy="770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29C915-495C-A746-87F6-98B61120DB78}"/>
              </a:ext>
            </a:extLst>
          </p:cNvPr>
          <p:cNvSpPr/>
          <p:nvPr/>
        </p:nvSpPr>
        <p:spPr>
          <a:xfrm>
            <a:off x="6057499" y="4455586"/>
            <a:ext cx="77002" cy="770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78BB36-385F-4A42-AA3A-9436715CCA03}"/>
              </a:ext>
            </a:extLst>
          </p:cNvPr>
          <p:cNvSpPr/>
          <p:nvPr/>
        </p:nvSpPr>
        <p:spPr>
          <a:xfrm>
            <a:off x="11670899" y="3801402"/>
            <a:ext cx="77002" cy="770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8BB36-385F-4A42-AA3A-9436715CCA03}"/>
              </a:ext>
            </a:extLst>
          </p:cNvPr>
          <p:cNvSpPr/>
          <p:nvPr/>
        </p:nvSpPr>
        <p:spPr>
          <a:xfrm>
            <a:off x="11670899" y="4460189"/>
            <a:ext cx="77002" cy="770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41035"/>
            <a:ext cx="10763936" cy="4977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Tried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#1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Hough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Line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altLang="zh-CN" sz="100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3012484"/>
            <a:ext cx="10763936" cy="320258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used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by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almost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all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previous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work.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Details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this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method:</a:t>
            </a:r>
          </a:p>
          <a:p>
            <a:pPr marL="914400" lvl="1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1.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Get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edge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image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Canny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edge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detector</a:t>
            </a:r>
          </a:p>
          <a:p>
            <a:pPr marL="914400" lvl="1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2.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Apply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Hough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Transformation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lines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preprocessed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image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get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boundary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candidates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prune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repeated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lines</a:t>
            </a:r>
          </a:p>
          <a:p>
            <a:pPr marL="914400" lvl="1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3.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Use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pre-defined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property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(ratio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black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white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pixels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keyboard)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select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exact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two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parallel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lines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that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bound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</a:p>
          <a:p>
            <a:pPr marL="914400" lvl="1" indent="-4572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endParaRPr lang="en-US" altLang="zh-CN" sz="22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en-US" altLang="zh-CN" sz="100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4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41035"/>
            <a:ext cx="10763936" cy="4977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Tried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#1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Hough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Line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altLang="zh-CN" sz="100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F269F9-13FE-9E4E-AE81-B63857023A8E}"/>
              </a:ext>
            </a:extLst>
          </p:cNvPr>
          <p:cNvGrpSpPr/>
          <p:nvPr/>
        </p:nvGrpSpPr>
        <p:grpSpPr>
          <a:xfrm>
            <a:off x="2319677" y="1928677"/>
            <a:ext cx="7552646" cy="4167931"/>
            <a:chOff x="2328862" y="1928677"/>
            <a:chExt cx="7552646" cy="416793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03436D-0858-6546-B07D-C57B0FFF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328862" y="1928677"/>
              <a:ext cx="3347353" cy="18828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9BE940-566C-EB41-8CB1-7B007E3F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534155" y="1937082"/>
              <a:ext cx="3347353" cy="18828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C8EF382-4D7D-9D43-8017-7E503F16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2328862" y="4213722"/>
              <a:ext cx="3347353" cy="188288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03D8D7-2416-4F49-9C99-4D6A0A2E6C9A}"/>
              </a:ext>
            </a:extLst>
          </p:cNvPr>
          <p:cNvGrpSpPr/>
          <p:nvPr/>
        </p:nvGrpSpPr>
        <p:grpSpPr>
          <a:xfrm>
            <a:off x="6524968" y="4213722"/>
            <a:ext cx="3347354" cy="1882887"/>
            <a:chOff x="3169439" y="3246877"/>
            <a:chExt cx="5572125" cy="313432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4E0D45E-198F-5746-82D5-E504334E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169439" y="3246877"/>
              <a:ext cx="5572125" cy="3134321"/>
            </a:xfrm>
            <a:prstGeom prst="rect">
              <a:avLst/>
            </a:prstGeom>
          </p:spPr>
        </p:pic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1E2F6A7-D912-2B42-9507-515B6DE85BB1}"/>
                </a:ext>
              </a:extLst>
            </p:cNvPr>
            <p:cNvSpPr/>
            <p:nvPr/>
          </p:nvSpPr>
          <p:spPr>
            <a:xfrm>
              <a:off x="3169439" y="4879182"/>
              <a:ext cx="5572125" cy="785812"/>
            </a:xfrm>
            <a:custGeom>
              <a:avLst/>
              <a:gdLst>
                <a:gd name="connsiteX0" fmla="*/ 14288 w 5572125"/>
                <a:gd name="connsiteY0" fmla="*/ 457200 h 785812"/>
                <a:gd name="connsiteX1" fmla="*/ 0 w 5572125"/>
                <a:gd name="connsiteY1" fmla="*/ 785812 h 785812"/>
                <a:gd name="connsiteX2" fmla="*/ 5572125 w 5572125"/>
                <a:gd name="connsiteY2" fmla="*/ 485775 h 785812"/>
                <a:gd name="connsiteX3" fmla="*/ 5572125 w 5572125"/>
                <a:gd name="connsiteY3" fmla="*/ 0 h 785812"/>
                <a:gd name="connsiteX4" fmla="*/ 14288 w 5572125"/>
                <a:gd name="connsiteY4" fmla="*/ 457200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25" h="785812">
                  <a:moveTo>
                    <a:pt x="14288" y="457200"/>
                  </a:moveTo>
                  <a:lnTo>
                    <a:pt x="0" y="785812"/>
                  </a:lnTo>
                  <a:lnTo>
                    <a:pt x="5572125" y="485775"/>
                  </a:lnTo>
                  <a:lnTo>
                    <a:pt x="5572125" y="0"/>
                  </a:lnTo>
                  <a:lnTo>
                    <a:pt x="14288" y="4572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FE07E4E-FD98-3B46-A3F6-57BFABDAEB2D}"/>
                </a:ext>
              </a:extLst>
            </p:cNvPr>
            <p:cNvSpPr/>
            <p:nvPr/>
          </p:nvSpPr>
          <p:spPr>
            <a:xfrm>
              <a:off x="3183727" y="5364957"/>
              <a:ext cx="5557837" cy="514350"/>
            </a:xfrm>
            <a:custGeom>
              <a:avLst/>
              <a:gdLst>
                <a:gd name="connsiteX0" fmla="*/ 0 w 5557837"/>
                <a:gd name="connsiteY0" fmla="*/ 514350 h 514350"/>
                <a:gd name="connsiteX1" fmla="*/ 0 w 5557837"/>
                <a:gd name="connsiteY1" fmla="*/ 314325 h 514350"/>
                <a:gd name="connsiteX2" fmla="*/ 5557837 w 5557837"/>
                <a:gd name="connsiteY2" fmla="*/ 0 h 514350"/>
                <a:gd name="connsiteX3" fmla="*/ 5557837 w 5557837"/>
                <a:gd name="connsiteY3" fmla="*/ 271462 h 514350"/>
                <a:gd name="connsiteX4" fmla="*/ 0 w 5557837"/>
                <a:gd name="connsiteY4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7837" h="514350">
                  <a:moveTo>
                    <a:pt x="0" y="514350"/>
                  </a:moveTo>
                  <a:lnTo>
                    <a:pt x="0" y="314325"/>
                  </a:lnTo>
                  <a:lnTo>
                    <a:pt x="5557837" y="0"/>
                  </a:lnTo>
                  <a:lnTo>
                    <a:pt x="5557837" y="271462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81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BC9684-7FCC-4147-BC21-5B8099D9E9B7}"/>
              </a:ext>
            </a:extLst>
          </p:cNvPr>
          <p:cNvSpPr/>
          <p:nvPr/>
        </p:nvSpPr>
        <p:spPr>
          <a:xfrm>
            <a:off x="0" y="2040"/>
            <a:ext cx="12192000" cy="849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4">
            <a:extLst>
              <a:ext uri="{FF2B5EF4-FFF2-40B4-BE49-F238E27FC236}">
                <a16:creationId xmlns:a16="http://schemas.microsoft.com/office/drawing/2014/main" id="{4E67F11E-75B5-1541-9CC6-803F59AB74B8}"/>
              </a:ext>
            </a:extLst>
          </p:cNvPr>
          <p:cNvSpPr txBox="1">
            <a:spLocks/>
          </p:cNvSpPr>
          <p:nvPr/>
        </p:nvSpPr>
        <p:spPr>
          <a:xfrm>
            <a:off x="239475" y="148188"/>
            <a:ext cx="4484925" cy="5853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Keyboard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2D533-805F-9345-A9F6-CABFD4A269E3}"/>
              </a:ext>
            </a:extLst>
          </p:cNvPr>
          <p:cNvSpPr/>
          <p:nvPr/>
        </p:nvSpPr>
        <p:spPr>
          <a:xfrm>
            <a:off x="-16329" y="6498768"/>
            <a:ext cx="10499272" cy="35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5A9D5-DEBB-1349-98EE-D022D2352F0A}"/>
              </a:ext>
            </a:extLst>
          </p:cNvPr>
          <p:cNvSpPr/>
          <p:nvPr/>
        </p:nvSpPr>
        <p:spPr>
          <a:xfrm>
            <a:off x="10482943" y="6498768"/>
            <a:ext cx="1709057" cy="3592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0701FAB5-D685-2A4D-B3CD-1F0B3A351330}"/>
              </a:ext>
            </a:extLst>
          </p:cNvPr>
          <p:cNvSpPr txBox="1">
            <a:spLocks/>
          </p:cNvSpPr>
          <p:nvPr/>
        </p:nvSpPr>
        <p:spPr>
          <a:xfrm>
            <a:off x="10605406" y="6498766"/>
            <a:ext cx="1464129" cy="359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May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3,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2019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09714832-4793-FF4A-B92B-ADFF49FC1E0C}"/>
              </a:ext>
            </a:extLst>
          </p:cNvPr>
          <p:cNvSpPr txBox="1">
            <a:spLocks/>
          </p:cNvSpPr>
          <p:nvPr/>
        </p:nvSpPr>
        <p:spPr>
          <a:xfrm>
            <a:off x="1334861" y="6498766"/>
            <a:ext cx="7796892" cy="3592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Generating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Audio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Muted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Piano-Playing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Video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Using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Deep</a:t>
            </a:r>
            <a:r>
              <a:rPr lang="zh-CN" altLang="en-US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7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Learning</a:t>
            </a:r>
            <a:endParaRPr lang="en-US" sz="1700" b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68382779-1FA3-B04A-91CC-C331896FC812}"/>
              </a:ext>
            </a:extLst>
          </p:cNvPr>
          <p:cNvSpPr txBox="1">
            <a:spLocks/>
          </p:cNvSpPr>
          <p:nvPr/>
        </p:nvSpPr>
        <p:spPr>
          <a:xfrm>
            <a:off x="573534" y="1141035"/>
            <a:ext cx="10763936" cy="49773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Method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Tried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#1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Hough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Line</a:t>
            </a:r>
            <a:r>
              <a:rPr lang="zh-CN" altLang="en-US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600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Detection</a:t>
            </a:r>
            <a:endParaRPr lang="en-US" altLang="zh-CN" sz="100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  <a:cs typeface="Palace Script MT" panose="020F0502020204030204" pitchFamily="34" charset="0"/>
            </a:endParaRP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82CA7390-E646-094D-A8D1-64A7F0F02846}"/>
              </a:ext>
            </a:extLst>
          </p:cNvPr>
          <p:cNvSpPr txBox="1">
            <a:spLocks/>
          </p:cNvSpPr>
          <p:nvPr/>
        </p:nvSpPr>
        <p:spPr>
          <a:xfrm>
            <a:off x="573534" y="2313639"/>
            <a:ext cx="10763936" cy="22307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Details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pre-defined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property</a:t>
            </a: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maximum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brightness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lower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one-third</a:t>
            </a:r>
          </a:p>
          <a:p>
            <a:pPr marL="800100" lvl="1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maximum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number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black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located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in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the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upper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two-third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parts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(black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keys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are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detected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by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Flood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Fill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  <a:cs typeface="Palace Script MT" panose="020F0502020204030204" pitchFamily="34" charset="0"/>
              </a:rPr>
              <a:t>Algorithm)</a:t>
            </a:r>
          </a:p>
        </p:txBody>
      </p:sp>
    </p:spTree>
    <p:extLst>
      <p:ext uri="{BB962C8B-B14F-4D97-AF65-F5344CB8AC3E}">
        <p14:creationId xmlns:p14="http://schemas.microsoft.com/office/powerpoint/2010/main" val="114437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1437</Words>
  <Application>Microsoft Macintosh PowerPoint</Application>
  <PresentationFormat>Widescreen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Palatino Linotype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Pinduoduo Inc. Stock Pitch</dc:title>
  <dc:creator>Junzhe XIA</dc:creator>
  <cp:lastModifiedBy>XIA Junzhe</cp:lastModifiedBy>
  <cp:revision>82</cp:revision>
  <cp:lastPrinted>2019-02-16T18:43:55Z</cp:lastPrinted>
  <dcterms:created xsi:type="dcterms:W3CDTF">2019-02-16T16:32:22Z</dcterms:created>
  <dcterms:modified xsi:type="dcterms:W3CDTF">2019-05-03T03:26:58Z</dcterms:modified>
</cp:coreProperties>
</file>