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6"/>
  </p:notesMasterIdLst>
  <p:sldIdLst>
    <p:sldId id="256" r:id="rId5"/>
  </p:sldIdLst>
  <p:sldSz cx="21599525" cy="32399288"/>
  <p:notesSz cx="6858000" cy="9144000"/>
  <p:embeddedFontLst>
    <p:embeddedFont>
      <p:font typeface="Asap" panose="020B0604020202020204" charset="0"/>
      <p:regular r:id="rId7"/>
      <p:bold r:id="rId8"/>
      <p:italic r:id="rId9"/>
      <p:boldItalic r:id="rId10"/>
    </p:embeddedFont>
    <p:embeddedFont>
      <p:font typeface="Secular One" panose="00000500000000000000" pitchFamily="2" charset="-79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05">
          <p15:clr>
            <a:srgbClr val="A4A3A4"/>
          </p15:clr>
        </p15:guide>
        <p15:guide id="2" pos="69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79" autoAdjust="0"/>
  </p:normalViewPr>
  <p:slideViewPr>
    <p:cSldViewPr snapToGrid="0">
      <p:cViewPr>
        <p:scale>
          <a:sx n="40" d="100"/>
          <a:sy n="40" d="100"/>
        </p:scale>
        <p:origin x="1104" y="-3893"/>
      </p:cViewPr>
      <p:guideLst>
        <p:guide orient="horz" pos="10205"/>
        <p:guide pos="6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3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321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81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6325" y="804700"/>
            <a:ext cx="20127300" cy="47013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397675" y="6120000"/>
            <a:ext cx="9148200" cy="24289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11543125" y="6120000"/>
            <a:ext cx="9148200" cy="215364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 rtl="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marL="914400" lvl="1" indent="-55245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marL="1371600" lvl="2" indent="-55245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marL="1828800" lvl="3" indent="-55245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marL="2286000" lvl="4" indent="-55245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marL="2743200" lvl="5" indent="-55245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marL="3200400" lvl="6" indent="-55245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marL="3657600" lvl="7" indent="-55245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marL="4114800" lvl="8" indent="-55245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36299" y="7259685"/>
            <a:ext cx="9448500" cy="21520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marL="914400" lvl="1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marL="1371600" lvl="2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marL="1828800" lvl="3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marL="2286000" lvl="4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marL="2743200" lvl="5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marL="3200400" lvl="6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marL="3657600" lvl="7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marL="4114800" lvl="8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1415118" y="7259685"/>
            <a:ext cx="9448500" cy="21520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marL="914400" lvl="1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marL="1371600" lvl="2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marL="1828800" lvl="3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marL="2286000" lvl="4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marL="2743200" lvl="5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marL="3200400" lvl="6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marL="3657600" lvl="7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marL="4114800" lvl="8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736325" y="32860"/>
            <a:ext cx="20127300" cy="4701300"/>
          </a:xfrm>
          <a:prstGeom prst="rect">
            <a:avLst/>
          </a:prstGeom>
        </p:spPr>
        <p:txBody>
          <a:bodyPr spcFirstLastPara="1" wrap="square" lIns="335950" tIns="335950" rIns="335950" bIns="3359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latin typeface="+mj-lt"/>
              </a:rPr>
              <a:t>Estratégias de controle de potência durante desequilíbrios</a:t>
            </a:r>
            <a:br>
              <a:rPr lang="pt-BR" sz="4000" b="1" dirty="0">
                <a:latin typeface="+mj-lt"/>
              </a:rPr>
            </a:br>
            <a:r>
              <a:rPr lang="pt-BR" sz="4000" b="1" dirty="0">
                <a:latin typeface="+mj-lt"/>
              </a:rPr>
              <a:t>de tensão aplicado a conversores conectados à rede elétrica</a:t>
            </a:r>
            <a:br>
              <a:rPr lang="pt-BR" sz="4000" dirty="0">
                <a:latin typeface="+mj-lt"/>
              </a:rPr>
            </a:br>
            <a:br>
              <a:rPr lang="pt-BR" sz="4000" dirty="0"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Pedro Paulo </a:t>
            </a:r>
            <a:r>
              <a:rPr lang="pt-BR" sz="2800" dirty="0" err="1">
                <a:solidFill>
                  <a:schemeClr val="tx1"/>
                </a:solidFill>
                <a:latin typeface="+mj-lt"/>
              </a:rPr>
              <a:t>Fontolan</a:t>
            </a:r>
            <a:r>
              <a:rPr lang="pt-BR" sz="2800" dirty="0">
                <a:solidFill>
                  <a:schemeClr val="tx1"/>
                </a:solidFill>
                <a:latin typeface="+mj-lt"/>
              </a:rPr>
              <a:t> de Faria, 	Victor Flores Mendes (Orientador)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Graduação em Engenharia Elétrica – Universidade Federal de Minas Gerais, Belo Horizonte, MG, Brasil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Trabalho de Iniciação Científica (PIBIC / CNPq)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ppfon@ufmg.br 					victormendes@cpdee.ufmg.br</a:t>
            </a:r>
            <a:endParaRPr sz="4000" dirty="0">
              <a:latin typeface="+mj-lt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397675" y="4348355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spcFirstLastPara="1" wrap="square" lIns="335950" tIns="335950" rIns="335950" bIns="3359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400"/>
              </a:spcAft>
              <a:buNone/>
            </a:pPr>
            <a:r>
              <a:rPr lang="pt-BR" sz="3600" b="1" dirty="0">
                <a:latin typeface="+mj-lt"/>
              </a:rPr>
              <a:t>OBJETIVOS</a:t>
            </a:r>
            <a:endParaRPr sz="3600" b="1" dirty="0">
              <a:latin typeface="+mj-lt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1397674" y="5833271"/>
            <a:ext cx="9148200" cy="1736507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Autofit/>
          </a:bodyPr>
          <a:lstStyle/>
          <a:p>
            <a:pPr indent="-457200" algn="just">
              <a:lnSpc>
                <a:spcPct val="100000"/>
              </a:lnSpc>
              <a:spcAft>
                <a:spcPts val="4400"/>
              </a:spcAft>
              <a:buSzPct val="117000"/>
            </a:pPr>
            <a:r>
              <a:rPr lang="pt-BR" sz="2400" dirty="0">
                <a:solidFill>
                  <a:srgbClr val="000000"/>
                </a:solidFill>
                <a:latin typeface="+mn-lt"/>
              </a:rPr>
              <a:t>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xplorar 6 estratégias de controle de potência</a:t>
            </a:r>
            <a:r>
              <a:rPr lang="pt-BR" sz="2400" dirty="0">
                <a:solidFill>
                  <a:srgbClr val="000000"/>
                </a:solidFill>
                <a:latin typeface="+mn-lt"/>
              </a:rPr>
              <a:t> aplicadas a conversores conectados às redes elétricas com desequilíbrios de tensão através de um Sistema de Armazenamento de Energia em Baterias (SAEB)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5" name="Google Shape;27;p5">
            <a:extLst>
              <a:ext uri="{FF2B5EF4-FFF2-40B4-BE49-F238E27FC236}">
                <a16:creationId xmlns:a16="http://schemas.microsoft.com/office/drawing/2014/main" id="{69CED65B-6D3A-387D-5558-E111669182E4}"/>
              </a:ext>
            </a:extLst>
          </p:cNvPr>
          <p:cNvSpPr txBox="1">
            <a:spLocks/>
          </p:cNvSpPr>
          <p:nvPr/>
        </p:nvSpPr>
        <p:spPr>
          <a:xfrm>
            <a:off x="1397674" y="9504518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MATERIAIS E MÉTODOS</a:t>
            </a:r>
          </a:p>
        </p:txBody>
      </p:sp>
      <p:sp>
        <p:nvSpPr>
          <p:cNvPr id="6" name="Google Shape;28;p5">
            <a:extLst>
              <a:ext uri="{FF2B5EF4-FFF2-40B4-BE49-F238E27FC236}">
                <a16:creationId xmlns:a16="http://schemas.microsoft.com/office/drawing/2014/main" id="{08D781B9-D698-291B-7EF5-842C7C0B751E}"/>
              </a:ext>
            </a:extLst>
          </p:cNvPr>
          <p:cNvSpPr txBox="1">
            <a:spLocks/>
          </p:cNvSpPr>
          <p:nvPr/>
        </p:nvSpPr>
        <p:spPr>
          <a:xfrm>
            <a:off x="1194475" y="10775918"/>
            <a:ext cx="9148200" cy="132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</p:txBody>
      </p:sp>
      <p:sp>
        <p:nvSpPr>
          <p:cNvPr id="9" name="Google Shape;27;p5">
            <a:extLst>
              <a:ext uri="{FF2B5EF4-FFF2-40B4-BE49-F238E27FC236}">
                <a16:creationId xmlns:a16="http://schemas.microsoft.com/office/drawing/2014/main" id="{CA3F2428-E184-F033-2B36-ECA39E83B433}"/>
              </a:ext>
            </a:extLst>
          </p:cNvPr>
          <p:cNvSpPr txBox="1">
            <a:spLocks/>
          </p:cNvSpPr>
          <p:nvPr/>
        </p:nvSpPr>
        <p:spPr>
          <a:xfrm>
            <a:off x="11053651" y="4348355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RESULTADOS</a:t>
            </a:r>
          </a:p>
        </p:txBody>
      </p:sp>
      <p:sp>
        <p:nvSpPr>
          <p:cNvPr id="12" name="Google Shape;27;p5">
            <a:extLst>
              <a:ext uri="{FF2B5EF4-FFF2-40B4-BE49-F238E27FC236}">
                <a16:creationId xmlns:a16="http://schemas.microsoft.com/office/drawing/2014/main" id="{A0EFCF61-24EA-FE32-0620-104B17F7A0BF}"/>
              </a:ext>
            </a:extLst>
          </p:cNvPr>
          <p:cNvSpPr txBox="1">
            <a:spLocks/>
          </p:cNvSpPr>
          <p:nvPr/>
        </p:nvSpPr>
        <p:spPr>
          <a:xfrm>
            <a:off x="1194475" y="27412146"/>
            <a:ext cx="13060787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AGRADECIMENTOS</a:t>
            </a:r>
          </a:p>
        </p:txBody>
      </p:sp>
      <p:sp>
        <p:nvSpPr>
          <p:cNvPr id="15" name="Google Shape;28;p5">
            <a:extLst>
              <a:ext uri="{FF2B5EF4-FFF2-40B4-BE49-F238E27FC236}">
                <a16:creationId xmlns:a16="http://schemas.microsoft.com/office/drawing/2014/main" id="{8318C0C5-155E-A4E5-428B-DFD9BABEF604}"/>
              </a:ext>
            </a:extLst>
          </p:cNvPr>
          <p:cNvSpPr txBox="1">
            <a:spLocks/>
          </p:cNvSpPr>
          <p:nvPr/>
        </p:nvSpPr>
        <p:spPr>
          <a:xfrm>
            <a:off x="3505099" y="28592948"/>
            <a:ext cx="9148200" cy="119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spcAft>
                <a:spcPts val="4400"/>
              </a:spcAft>
              <a:buFont typeface="Asap"/>
              <a:buNone/>
            </a:pP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FD6F47-B63B-7668-2113-AA6E5DF26183}"/>
              </a:ext>
            </a:extLst>
          </p:cNvPr>
          <p:cNvSpPr txBox="1"/>
          <p:nvPr/>
        </p:nvSpPr>
        <p:spPr>
          <a:xfrm>
            <a:off x="11518454" y="15472053"/>
            <a:ext cx="852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i="1" dirty="0">
              <a:latin typeface="+mn-lt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FB2BFAA-3C10-D486-02C9-3F365BE9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896" y="28783808"/>
            <a:ext cx="2238607" cy="8758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D3FF39-EAED-B0D1-5B71-143DAA368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429" y="28870454"/>
            <a:ext cx="2065006" cy="63579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49EC487-7205-0652-D640-4CE07F421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662" y="28783808"/>
            <a:ext cx="997508" cy="8090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2B1537-BE65-C92A-7DF1-008DDE027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6636" y="80679"/>
            <a:ext cx="2656411" cy="164173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CAD8310-645D-5FF7-6503-3096C9B1A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397" y="28599287"/>
            <a:ext cx="1637272" cy="101187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B14E2A5-E47D-BCDB-AA2C-2C40C7A88E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496" t="23639" r="6777" b="30587"/>
          <a:stretch/>
        </p:blipFill>
        <p:spPr>
          <a:xfrm>
            <a:off x="339660" y="490879"/>
            <a:ext cx="3013140" cy="166721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D8BF9E0-5C68-FC8E-C9E6-B39F44949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 flipH="1" flipV="1">
            <a:off x="2121976" y="2922485"/>
            <a:ext cx="304419" cy="30441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D32AD85-7628-7C74-E42F-7CB3EA71E9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V="1">
            <a:off x="4806508" y="3822717"/>
            <a:ext cx="304418" cy="3044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DD5939-12A1-5628-BC40-4EBCBED87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V="1">
            <a:off x="11214036" y="3823444"/>
            <a:ext cx="304418" cy="30441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02507B-F013-D7D9-80A5-30B58B12FC02}"/>
              </a:ext>
            </a:extLst>
          </p:cNvPr>
          <p:cNvSpPr txBox="1"/>
          <p:nvPr/>
        </p:nvSpPr>
        <p:spPr>
          <a:xfrm>
            <a:off x="1225544" y="19447949"/>
            <a:ext cx="823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Figura 01 – Topologia da bancada para obtenção dos dados  (Fonte: Autoria Própria)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00E8E84-C86F-CEAD-17AC-1B7144BDF1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6055" y="3375927"/>
            <a:ext cx="304421" cy="304421"/>
          </a:xfrm>
          <a:prstGeom prst="rect">
            <a:avLst/>
          </a:prstGeom>
        </p:spPr>
      </p:pic>
      <p:sp>
        <p:nvSpPr>
          <p:cNvPr id="37" name="Google Shape;28;p5">
            <a:extLst>
              <a:ext uri="{FF2B5EF4-FFF2-40B4-BE49-F238E27FC236}">
                <a16:creationId xmlns:a16="http://schemas.microsoft.com/office/drawing/2014/main" id="{C4793EEE-2389-251E-6470-BB998041216E}"/>
              </a:ext>
            </a:extLst>
          </p:cNvPr>
          <p:cNvSpPr txBox="1">
            <a:spLocks/>
          </p:cNvSpPr>
          <p:nvPr/>
        </p:nvSpPr>
        <p:spPr>
          <a:xfrm>
            <a:off x="1255126" y="6857588"/>
            <a:ext cx="9148200" cy="148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endParaRPr lang="pt-BR" sz="24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r>
              <a:rPr lang="pt-BR" sz="2300" dirty="0">
                <a:latin typeface="+mn-lt"/>
              </a:rPr>
              <a:t>Quantificar a atenuação/ganho de componentes harmônicas chave para cada estratégia e sua resposta temporal</a:t>
            </a: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Implementação através da linguagem C das 6 estratégias de controle do SAEB via </a:t>
            </a:r>
            <a:r>
              <a:rPr lang="pt-BR" sz="2400" dirty="0" err="1">
                <a:latin typeface="+mn-lt"/>
              </a:rPr>
              <a:t>Code</a:t>
            </a:r>
            <a:r>
              <a:rPr lang="pt-BR" sz="2400" dirty="0">
                <a:latin typeface="+mn-lt"/>
              </a:rPr>
              <a:t> Composer. Análise dos dados coletados usando o MATLAB.</a:t>
            </a: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4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4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</p:txBody>
      </p:sp>
      <p:sp>
        <p:nvSpPr>
          <p:cNvPr id="38" name="Google Shape;28;p5">
            <a:extLst>
              <a:ext uri="{FF2B5EF4-FFF2-40B4-BE49-F238E27FC236}">
                <a16:creationId xmlns:a16="http://schemas.microsoft.com/office/drawing/2014/main" id="{1FE53EE6-9C37-3C20-F875-D3BE0B8F9381}"/>
              </a:ext>
            </a:extLst>
          </p:cNvPr>
          <p:cNvSpPr txBox="1">
            <a:spLocks/>
          </p:cNvSpPr>
          <p:nvPr/>
        </p:nvSpPr>
        <p:spPr>
          <a:xfrm>
            <a:off x="1397674" y="11798606"/>
            <a:ext cx="9351399" cy="259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Aplicação de dois desequilíbrios de 0.4 </a:t>
            </a:r>
            <a:r>
              <a:rPr lang="pt-BR" sz="2400" dirty="0" err="1">
                <a:latin typeface="+mn-lt"/>
              </a:rPr>
              <a:t>pu</a:t>
            </a:r>
            <a:r>
              <a:rPr lang="pt-BR" sz="2400" dirty="0">
                <a:latin typeface="+mn-lt"/>
              </a:rPr>
              <a:t> (u = 1/3) nas fases A e B no simulador de rede enquanto é solicitado 2kVA de potência ativa/reativa nas estratégias AARC, BPSC, PNSC e 2kW de potência ativa e 1kVAr de potência reativa nas estratégias APOC e RPOC</a:t>
            </a:r>
          </a:p>
        </p:txBody>
      </p:sp>
      <p:sp>
        <p:nvSpPr>
          <p:cNvPr id="50" name="Google Shape;27;p5">
            <a:extLst>
              <a:ext uri="{FF2B5EF4-FFF2-40B4-BE49-F238E27FC236}">
                <a16:creationId xmlns:a16="http://schemas.microsoft.com/office/drawing/2014/main" id="{786B8E01-DD75-405F-81DF-27A3404EDE67}"/>
              </a:ext>
            </a:extLst>
          </p:cNvPr>
          <p:cNvSpPr txBox="1">
            <a:spLocks/>
          </p:cNvSpPr>
          <p:nvPr/>
        </p:nvSpPr>
        <p:spPr>
          <a:xfrm>
            <a:off x="1194475" y="19879820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CONCLUSÕES</a:t>
            </a:r>
          </a:p>
        </p:txBody>
      </p:sp>
      <p:sp>
        <p:nvSpPr>
          <p:cNvPr id="51" name="Google Shape;28;p5">
            <a:extLst>
              <a:ext uri="{FF2B5EF4-FFF2-40B4-BE49-F238E27FC236}">
                <a16:creationId xmlns:a16="http://schemas.microsoft.com/office/drawing/2014/main" id="{16006060-B2D9-5FC2-BDE7-FB5470D6480C}"/>
              </a:ext>
            </a:extLst>
          </p:cNvPr>
          <p:cNvSpPr txBox="1">
            <a:spLocks/>
          </p:cNvSpPr>
          <p:nvPr/>
        </p:nvSpPr>
        <p:spPr>
          <a:xfrm>
            <a:off x="1155206" y="20998820"/>
            <a:ext cx="9148200" cy="132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342900" indent="-3429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A implementação das estratégias atingiu os objetivos esperados, com a redução da oscilação de potência ativa na </a:t>
            </a:r>
            <a:r>
              <a:rPr lang="pt-BR" sz="2400" b="1" dirty="0">
                <a:latin typeface="+mn-lt"/>
              </a:rPr>
              <a:t>APOC </a:t>
            </a:r>
            <a:r>
              <a:rPr lang="pt-BR" sz="2400" dirty="0">
                <a:latin typeface="+mn-lt"/>
              </a:rPr>
              <a:t>e redução do </a:t>
            </a:r>
            <a:r>
              <a:rPr lang="pt-BR" sz="2400" i="1" dirty="0" err="1">
                <a:latin typeface="+mn-lt"/>
              </a:rPr>
              <a:t>ripple</a:t>
            </a:r>
            <a:r>
              <a:rPr lang="pt-BR" sz="2400" i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>da reativa quando aplicada a </a:t>
            </a:r>
            <a:r>
              <a:rPr lang="pt-BR" sz="2400" b="1" dirty="0">
                <a:latin typeface="+mn-lt"/>
              </a:rPr>
              <a:t>RPOC. </a:t>
            </a:r>
            <a:r>
              <a:rPr lang="pt-BR" sz="2400" dirty="0">
                <a:latin typeface="+mn-lt"/>
              </a:rPr>
              <a:t>A estratégia </a:t>
            </a:r>
            <a:r>
              <a:rPr lang="pt-BR" sz="2400" b="1" dirty="0">
                <a:latin typeface="+mn-lt"/>
              </a:rPr>
              <a:t>BPSC </a:t>
            </a:r>
            <a:r>
              <a:rPr lang="pt-BR" sz="2400" dirty="0">
                <a:latin typeface="+mn-lt"/>
              </a:rPr>
              <a:t>conseguiu entregar correntes balanceadas, fato evidenciado pela presença de oscilações nas duas potências. </a:t>
            </a:r>
            <a:r>
              <a:rPr lang="pt-BR" sz="2400" b="1" dirty="0">
                <a:latin typeface="+mn-lt"/>
              </a:rPr>
              <a:t>AARC</a:t>
            </a:r>
            <a:r>
              <a:rPr lang="pt-BR" sz="2400" dirty="0">
                <a:latin typeface="+mn-lt"/>
              </a:rPr>
              <a:t> produziu uma redução considerável na potência de referência nula e introduziu uma componente de 120Hz de alta amplitude. </a:t>
            </a:r>
            <a:r>
              <a:rPr lang="pt-BR" sz="2400" b="1" dirty="0">
                <a:latin typeface="+mn-lt"/>
              </a:rPr>
              <a:t>PNSC</a:t>
            </a:r>
            <a:r>
              <a:rPr lang="pt-BR" sz="2400" dirty="0">
                <a:latin typeface="+mn-lt"/>
              </a:rPr>
              <a:t> introduziu um aumento nesta mesma componente nas duas potências e reduziu expressivamente a de 240 Hz.</a:t>
            </a:r>
          </a:p>
          <a:p>
            <a:pPr marL="0" indent="0" algn="just">
              <a:spcAft>
                <a:spcPts val="4400"/>
              </a:spcAft>
              <a:buSzPct val="117000"/>
              <a:buNone/>
            </a:pPr>
            <a:endParaRPr lang="pt-BR" sz="2800" dirty="0">
              <a:latin typeface="+mn-lt"/>
            </a:endParaRPr>
          </a:p>
        </p:txBody>
      </p:sp>
      <p:sp>
        <p:nvSpPr>
          <p:cNvPr id="52" name="Google Shape;28;p5">
            <a:extLst>
              <a:ext uri="{FF2B5EF4-FFF2-40B4-BE49-F238E27FC236}">
                <a16:creationId xmlns:a16="http://schemas.microsoft.com/office/drawing/2014/main" id="{AB3E3EF7-6AC6-2EBB-88D3-FA4B72B7CAE7}"/>
              </a:ext>
            </a:extLst>
          </p:cNvPr>
          <p:cNvSpPr txBox="1">
            <a:spLocks/>
          </p:cNvSpPr>
          <p:nvPr/>
        </p:nvSpPr>
        <p:spPr>
          <a:xfrm>
            <a:off x="1011743" y="25718382"/>
            <a:ext cx="9330932" cy="132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Continuidade: explorar o processo completo de suporte ao desequilíbrio de tensão</a:t>
            </a:r>
          </a:p>
          <a:p>
            <a:pPr marL="0" indent="0" algn="just">
              <a:spcAft>
                <a:spcPts val="4400"/>
              </a:spcAft>
              <a:buSzPct val="117000"/>
              <a:buNone/>
            </a:pPr>
            <a:endParaRPr lang="pt-BR" sz="2800" dirty="0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492E34-07BE-3124-DF14-FA10C304DFA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477242" y="14389173"/>
            <a:ext cx="8839581" cy="505243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BFCC957-4C5E-4896-4742-67453EF6D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" y="29783758"/>
            <a:ext cx="21599526" cy="28416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CAB7FF2-0AA9-A877-5E8B-8520835699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021469" y="27412146"/>
            <a:ext cx="5383581" cy="2726890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A176A166-741C-2128-B362-36AD86195E1A}"/>
              </a:ext>
            </a:extLst>
          </p:cNvPr>
          <p:cNvSpPr txBox="1"/>
          <p:nvPr/>
        </p:nvSpPr>
        <p:spPr>
          <a:xfrm>
            <a:off x="10403326" y="12451513"/>
            <a:ext cx="1079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Figura 02 – Comparação da resposta temporal para as estratégias AARC e PNSC (Fonte: Autoria Própria)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F2289CA-4480-F53E-C36C-44ACD9293044}"/>
              </a:ext>
            </a:extLst>
          </p:cNvPr>
          <p:cNvSpPr txBox="1"/>
          <p:nvPr/>
        </p:nvSpPr>
        <p:spPr>
          <a:xfrm>
            <a:off x="10624329" y="19886006"/>
            <a:ext cx="1079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Figura 03 – Comparação da resposta temporal para as estratégias APOC e RPOC (Fonte: Autoria Própria)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22C2006-5AFB-5381-3CC1-30A86B2499F6}"/>
              </a:ext>
            </a:extLst>
          </p:cNvPr>
          <p:cNvSpPr txBox="1"/>
          <p:nvPr/>
        </p:nvSpPr>
        <p:spPr>
          <a:xfrm>
            <a:off x="10576195" y="25905877"/>
            <a:ext cx="10797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Figura 04 – Comparação da resposta temporal da corrente para estratégias BPSC (Fonte: Autoria Própria)</a:t>
            </a:r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E1DFE803-B0DD-5D7E-C39B-2377FDEBC3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586237" y="1602914"/>
            <a:ext cx="2765127" cy="584182"/>
          </a:xfrm>
          <a:prstGeom prst="rect">
            <a:avLst/>
          </a:prstGeom>
        </p:spPr>
      </p:pic>
      <p:sp>
        <p:nvSpPr>
          <p:cNvPr id="72" name="Retângulo 71">
            <a:extLst>
              <a:ext uri="{FF2B5EF4-FFF2-40B4-BE49-F238E27FC236}">
                <a16:creationId xmlns:a16="http://schemas.microsoft.com/office/drawing/2014/main" id="{A3C41BD8-19A3-21DC-36C4-4894F421C14C}"/>
              </a:ext>
            </a:extLst>
          </p:cNvPr>
          <p:cNvSpPr/>
          <p:nvPr/>
        </p:nvSpPr>
        <p:spPr>
          <a:xfrm>
            <a:off x="11053651" y="5656573"/>
            <a:ext cx="4921314" cy="3329746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A45CCCBC-689B-29E7-4075-841F71D657B1}"/>
              </a:ext>
            </a:extLst>
          </p:cNvPr>
          <p:cNvSpPr/>
          <p:nvPr/>
        </p:nvSpPr>
        <p:spPr>
          <a:xfrm>
            <a:off x="16075979" y="5668156"/>
            <a:ext cx="4921314" cy="3329746"/>
          </a:xfrm>
          <a:prstGeom prst="rect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6C0564E6-57BC-C5B1-3628-7571010F5093}"/>
              </a:ext>
            </a:extLst>
          </p:cNvPr>
          <p:cNvSpPr/>
          <p:nvPr/>
        </p:nvSpPr>
        <p:spPr>
          <a:xfrm>
            <a:off x="11053651" y="9084796"/>
            <a:ext cx="4921314" cy="3329746"/>
          </a:xfrm>
          <a:prstGeom prst="rect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2AC9E2F9-FDDC-39DA-599F-59CFD41BF257}"/>
              </a:ext>
            </a:extLst>
          </p:cNvPr>
          <p:cNvSpPr/>
          <p:nvPr/>
        </p:nvSpPr>
        <p:spPr>
          <a:xfrm>
            <a:off x="16075979" y="9096379"/>
            <a:ext cx="4921314" cy="3329746"/>
          </a:xfrm>
          <a:prstGeom prst="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D37AEFAC-A5E8-0383-7F03-09FC993E2B8A}"/>
              </a:ext>
            </a:extLst>
          </p:cNvPr>
          <p:cNvSpPr/>
          <p:nvPr/>
        </p:nvSpPr>
        <p:spPr>
          <a:xfrm>
            <a:off x="11000771" y="12809509"/>
            <a:ext cx="4921314" cy="3329746"/>
          </a:xfrm>
          <a:prstGeom prst="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9B4AE2BE-4605-0C1B-02E9-01FC2C3A607D}"/>
              </a:ext>
            </a:extLst>
          </p:cNvPr>
          <p:cNvSpPr/>
          <p:nvPr/>
        </p:nvSpPr>
        <p:spPr>
          <a:xfrm>
            <a:off x="16023099" y="12821092"/>
            <a:ext cx="4921314" cy="3329746"/>
          </a:xfrm>
          <a:prstGeom prst="rect">
            <a:avLst/>
          </a:prstGeom>
          <a:blipFill dpi="0"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E96FE65D-B22E-1144-F35E-6C80F467BF60}"/>
              </a:ext>
            </a:extLst>
          </p:cNvPr>
          <p:cNvSpPr/>
          <p:nvPr/>
        </p:nvSpPr>
        <p:spPr>
          <a:xfrm>
            <a:off x="11000771" y="16237732"/>
            <a:ext cx="4921314" cy="3329746"/>
          </a:xfrm>
          <a:prstGeom prst="rect">
            <a:avLst/>
          </a:prstGeom>
          <a:blipFill dpi="0"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B0612CA6-FED5-D429-B67D-5C1C6987020D}"/>
              </a:ext>
            </a:extLst>
          </p:cNvPr>
          <p:cNvSpPr/>
          <p:nvPr/>
        </p:nvSpPr>
        <p:spPr>
          <a:xfrm>
            <a:off x="16023099" y="16249315"/>
            <a:ext cx="4921314" cy="3329746"/>
          </a:xfrm>
          <a:prstGeom prst="rect">
            <a:avLst/>
          </a:prstGeom>
          <a:blipFill dpi="0"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56799918-2C5A-D45D-5468-D557B71DCB3C}"/>
              </a:ext>
            </a:extLst>
          </p:cNvPr>
          <p:cNvSpPr/>
          <p:nvPr/>
        </p:nvSpPr>
        <p:spPr>
          <a:xfrm>
            <a:off x="11101785" y="20620667"/>
            <a:ext cx="4921314" cy="5161596"/>
          </a:xfrm>
          <a:prstGeom prst="rect">
            <a:avLst/>
          </a:prstGeom>
          <a:blipFill dpi="0"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B392B2D7-5FCF-30AE-B148-E18BA9EA4EC3}"/>
              </a:ext>
            </a:extLst>
          </p:cNvPr>
          <p:cNvSpPr/>
          <p:nvPr/>
        </p:nvSpPr>
        <p:spPr>
          <a:xfrm>
            <a:off x="16125580" y="20620666"/>
            <a:ext cx="4921314" cy="5161595"/>
          </a:xfrm>
          <a:prstGeom prst="rect">
            <a:avLst/>
          </a:prstGeom>
          <a:blipFill dpi="0"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E52F6C24F6A548827E8D389825F19E" ma:contentTypeVersion="5" ma:contentTypeDescription="Crie um novo documento." ma:contentTypeScope="" ma:versionID="e211e9afb536d18a0fbce82255ffc6cc">
  <xsd:schema xmlns:xsd="http://www.w3.org/2001/XMLSchema" xmlns:xs="http://www.w3.org/2001/XMLSchema" xmlns:p="http://schemas.microsoft.com/office/2006/metadata/properties" xmlns:ns2="3e336595-bd19-4843-92f9-fa97bb0c420d" xmlns:ns3="00dadd0d-6304-46cf-88db-c57281315d06" targetNamespace="http://schemas.microsoft.com/office/2006/metadata/properties" ma:root="true" ma:fieldsID="f2202f88a3201f6bfacf60828ed43970" ns2:_="" ns3:_="">
    <xsd:import namespace="3e336595-bd19-4843-92f9-fa97bb0c420d"/>
    <xsd:import namespace="00dadd0d-6304-46cf-88db-c57281315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36595-bd19-4843-92f9-fa97bb0c4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add0d-6304-46cf-88db-c57281315d0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EAB335-01ED-4084-8440-D83FD9D47BDC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00dadd0d-6304-46cf-88db-c57281315d06"/>
    <ds:schemaRef ds:uri="3e336595-bd19-4843-92f9-fa97bb0c420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5BF5EF-77CC-4A01-B052-36DA2740B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F3DCF9-8674-4948-8F65-4BEDB24306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36595-bd19-4843-92f9-fa97bb0c420d"/>
    <ds:schemaRef ds:uri="00dadd0d-6304-46cf-88db-c57281315d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378</Words>
  <Application>Microsoft Office PowerPoint</Application>
  <PresentationFormat>Personalizar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Asap</vt:lpstr>
      <vt:lpstr>Secular One</vt:lpstr>
      <vt:lpstr>Arial</vt:lpstr>
      <vt:lpstr>Simple Light</vt:lpstr>
      <vt:lpstr>Estratégias de controle de potência durante desequilíbrios de tensão aplicado a conversores conectados à rede elétrica  Pedro Paulo Fontolan de Faria,  Victor Flores Mendes (Orientador) Graduação em Engenharia Elétrica – Universidade Federal de Minas Gerais, Belo Horizonte, MG, Brasil Trabalho de Iniciação Científica (PIBIC / CNPq) ppfon@ufmg.br      victormendes@cpdee.ufmg.br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 LCCE</dc:creator>
  <cp:lastModifiedBy>Laboratório LCCE</cp:lastModifiedBy>
  <cp:revision>48</cp:revision>
  <dcterms:modified xsi:type="dcterms:W3CDTF">2024-10-02T23:00:12Z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0x01010074E52F6C24F6A548827E8D389825F19E</vt:lpwstr>
  </property>
</Properties>
</file>