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1" r:id="rId4"/>
  </p:sldMasterIdLst>
  <p:notesMasterIdLst>
    <p:notesMasterId r:id="rId6"/>
  </p:notesMasterIdLst>
  <p:sldIdLst>
    <p:sldId id="256" r:id="rId5"/>
  </p:sldIdLst>
  <p:sldSz cx="21599525" cy="32399288"/>
  <p:notesSz cx="6858000" cy="9144000"/>
  <p:embeddedFontLst>
    <p:embeddedFont>
      <p:font typeface="Asap" panose="020B0604020202020204" charset="0"/>
      <p:regular r:id="rId7"/>
      <p:bold r:id="rId8"/>
      <p:italic r:id="rId9"/>
      <p:boldItalic r:id="rId10"/>
    </p:embeddedFont>
    <p:embeddedFont>
      <p:font typeface="Secular One" panose="00000500000000000000" pitchFamily="2" charset="-79"/>
      <p:regular r:id="rId1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205">
          <p15:clr>
            <a:srgbClr val="A4A3A4"/>
          </p15:clr>
        </p15:guide>
        <p15:guide id="2" pos="697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019" autoAdjust="0"/>
  </p:normalViewPr>
  <p:slideViewPr>
    <p:cSldViewPr snapToGrid="0">
      <p:cViewPr>
        <p:scale>
          <a:sx n="50" d="100"/>
          <a:sy n="50" d="100"/>
        </p:scale>
        <p:origin x="427" y="-2102"/>
      </p:cViewPr>
      <p:guideLst>
        <p:guide orient="horz" pos="10205"/>
        <p:guide pos="697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font" Target="fonts/font1.fntdata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font" Target="fonts/font4.fntdata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323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69732115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685800"/>
            <a:ext cx="228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" name="Google Shape;2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798181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36325" y="80470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1pPr>
            <a:lvl2pPr lvl="1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397675" y="6120000"/>
            <a:ext cx="9148200" cy="24289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body" idx="2"/>
          </p:nvPr>
        </p:nvSpPr>
        <p:spPr>
          <a:xfrm>
            <a:off x="11543125" y="6120000"/>
            <a:ext cx="9148200" cy="215364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 rtl="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 rtl="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 rtl="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 rtl="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855">
          <p15:clr>
            <a:srgbClr val="FA7B17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spcBef>
                <a:spcPts val="0"/>
              </a:spcBef>
              <a:spcAft>
                <a:spcPts val="0"/>
              </a:spcAft>
              <a:buSzPts val="6600"/>
              <a:buChar char="●"/>
              <a:defRPr/>
            </a:lvl1pPr>
            <a:lvl2pPr marL="914400" lvl="1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2pPr>
            <a:lvl3pPr marL="1371600" lvl="2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3pPr>
            <a:lvl4pPr marL="1828800" lvl="3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4pPr>
            <a:lvl5pPr marL="2286000" lvl="4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5pPr>
            <a:lvl6pPr marL="2743200" lvl="5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6pPr>
            <a:lvl7pPr marL="3200400" lvl="6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/>
            </a:lvl7pPr>
            <a:lvl8pPr marL="3657600" lvl="7" indent="-552450">
              <a:spcBef>
                <a:spcPts val="0"/>
              </a:spcBef>
              <a:spcAft>
                <a:spcPts val="0"/>
              </a:spcAft>
              <a:buSzPts val="5100"/>
              <a:buChar char="○"/>
              <a:defRPr/>
            </a:lvl8pPr>
            <a:lvl9pPr marL="4114800" lvl="8" indent="-552450">
              <a:spcBef>
                <a:spcPts val="0"/>
              </a:spcBef>
              <a:spcAft>
                <a:spcPts val="0"/>
              </a:spcAft>
              <a:buSzPts val="5100"/>
              <a:buChar char="■"/>
              <a:defRPr/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03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body" idx="2"/>
          </p:nvPr>
        </p:nvSpPr>
        <p:spPr>
          <a:xfrm>
            <a:off x="11415118" y="7259685"/>
            <a:ext cx="9448500" cy="21520500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552450">
              <a:spcBef>
                <a:spcPts val="0"/>
              </a:spcBef>
              <a:spcAft>
                <a:spcPts val="0"/>
              </a:spcAft>
              <a:buSzPts val="5100"/>
              <a:buChar char="●"/>
              <a:defRPr sz="5100"/>
            </a:lvl1pPr>
            <a:lvl2pPr marL="914400" lvl="1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2pPr>
            <a:lvl3pPr marL="1371600" lvl="2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3pPr>
            <a:lvl4pPr marL="1828800" lvl="3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4pPr>
            <a:lvl5pPr marL="2286000" lvl="4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5pPr>
            <a:lvl6pPr marL="2743200" lvl="5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6pPr>
            <a:lvl7pPr marL="3200400" lvl="6" indent="-508000">
              <a:spcBef>
                <a:spcPts val="0"/>
              </a:spcBef>
              <a:spcAft>
                <a:spcPts val="0"/>
              </a:spcAft>
              <a:buSzPts val="4400"/>
              <a:buChar char="●"/>
              <a:defRPr sz="4400"/>
            </a:lvl7pPr>
            <a:lvl8pPr marL="3657600" lvl="7" indent="-508000">
              <a:spcBef>
                <a:spcPts val="0"/>
              </a:spcBef>
              <a:spcAft>
                <a:spcPts val="0"/>
              </a:spcAft>
              <a:buSzPts val="4400"/>
              <a:buChar char="○"/>
              <a:defRPr sz="4400"/>
            </a:lvl8pPr>
            <a:lvl9pPr marL="4114800" lvl="8" indent="-508000">
              <a:spcBef>
                <a:spcPts val="0"/>
              </a:spcBef>
              <a:spcAft>
                <a:spcPts val="0"/>
              </a:spcAft>
              <a:buSzPts val="4400"/>
              <a:buChar char="■"/>
              <a:defRPr sz="4400"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ldNum" idx="12"/>
          </p:nvPr>
        </p:nvSpPr>
        <p:spPr>
          <a:xfrm>
            <a:off x="20013680" y="29374594"/>
            <a:ext cx="1296000" cy="247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5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78699" y="939782"/>
            <a:ext cx="20127300" cy="360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0300"/>
              <a:buFont typeface="Secular One"/>
              <a:buNone/>
              <a:defRPr sz="10300">
                <a:solidFill>
                  <a:srgbClr val="0000FF"/>
                </a:solidFill>
                <a:latin typeface="Secular One"/>
                <a:ea typeface="Secular One"/>
                <a:cs typeface="Secular One"/>
                <a:sym typeface="Secular On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36299" y="7259685"/>
            <a:ext cx="20127300" cy="2152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/>
          </a:bodyPr>
          <a:lstStyle>
            <a:lvl1pPr marL="457200" lvl="0" indent="-6477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lvl="1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lvl="2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lvl="3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lvl="4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lvl="5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lvl="6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lvl="7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lvl="8" indent="-552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jp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jp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4" Type="http://schemas.openxmlformats.org/officeDocument/2006/relationships/image" Target="../media/image2.jp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ctrTitle"/>
          </p:nvPr>
        </p:nvSpPr>
        <p:spPr>
          <a:xfrm>
            <a:off x="736325" y="32860"/>
            <a:ext cx="20127300" cy="4701300"/>
          </a:xfrm>
          <a:prstGeom prst="rect">
            <a:avLst/>
          </a:prstGeom>
        </p:spPr>
        <p:txBody>
          <a:bodyPr spcFirstLastPara="1" wrap="square" lIns="335950" tIns="335950" rIns="335950" bIns="335950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000" b="1" dirty="0">
                <a:latin typeface="+mj-lt"/>
              </a:rPr>
              <a:t>Estratégias de controle de potência durante desequilíbrios</a:t>
            </a:r>
            <a:br>
              <a:rPr lang="pt-BR" sz="4000" b="1" dirty="0">
                <a:latin typeface="+mj-lt"/>
              </a:rPr>
            </a:br>
            <a:r>
              <a:rPr lang="pt-BR" sz="4000" b="1" dirty="0">
                <a:latin typeface="+mj-lt"/>
              </a:rPr>
              <a:t>de tensão aplicado a conversores conectados à rede elétrica</a:t>
            </a:r>
            <a:br>
              <a:rPr lang="pt-BR" sz="4000" dirty="0">
                <a:latin typeface="+mj-lt"/>
              </a:rPr>
            </a:br>
            <a:br>
              <a:rPr lang="pt-BR" sz="4000" dirty="0"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Pedro Paulo </a:t>
            </a:r>
            <a:r>
              <a:rPr lang="pt-BR" sz="2800" dirty="0" err="1">
                <a:solidFill>
                  <a:schemeClr val="tx1"/>
                </a:solidFill>
                <a:latin typeface="+mj-lt"/>
              </a:rPr>
              <a:t>Fontolan</a:t>
            </a:r>
            <a:r>
              <a:rPr lang="pt-BR" sz="2800" dirty="0">
                <a:solidFill>
                  <a:schemeClr val="tx1"/>
                </a:solidFill>
                <a:latin typeface="+mj-lt"/>
              </a:rPr>
              <a:t> de Faria, 	Victor Flores Mendes (Orientador)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Graduação em Engenharia Elétrica – Universidade Federal de Minas Gerais, Belo Horizonte, MG, Brasil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Trabalho de Iniciação Científica (PIBIC / CNPq)</a:t>
            </a:r>
            <a:br>
              <a:rPr lang="pt-BR" sz="2800" dirty="0">
                <a:solidFill>
                  <a:schemeClr val="tx1"/>
                </a:solidFill>
                <a:latin typeface="+mj-lt"/>
              </a:rPr>
            </a:br>
            <a:r>
              <a:rPr lang="pt-BR" sz="2800" dirty="0">
                <a:solidFill>
                  <a:schemeClr val="tx1"/>
                </a:solidFill>
                <a:latin typeface="+mj-lt"/>
              </a:rPr>
              <a:t>ppfon@ufmg.br 					victormendes@cpdee.ufmg.br</a:t>
            </a:r>
            <a:endParaRPr sz="4000" dirty="0">
              <a:latin typeface="+mj-lt"/>
            </a:endParaRP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397675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4400"/>
              </a:spcAft>
              <a:buNone/>
            </a:pPr>
            <a:r>
              <a:rPr lang="pt-BR" sz="3600" b="1" dirty="0">
                <a:latin typeface="+mj-lt"/>
              </a:rPr>
              <a:t>OBJETIVOS</a:t>
            </a:r>
            <a:endParaRPr sz="3600" b="1" dirty="0">
              <a:latin typeface="+mj-lt"/>
            </a:endParaRPr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2"/>
          </p:nvPr>
        </p:nvSpPr>
        <p:spPr>
          <a:xfrm>
            <a:off x="1397674" y="5833271"/>
            <a:ext cx="9148200" cy="1736507"/>
          </a:xfrm>
          <a:prstGeom prst="rect">
            <a:avLst/>
          </a:prstGeom>
        </p:spPr>
        <p:txBody>
          <a:bodyPr spcFirstLastPara="1" wrap="square" lIns="335950" tIns="335950" rIns="335950" bIns="335950" anchor="t" anchorCtr="0">
            <a:noAutofit/>
          </a:bodyPr>
          <a:lstStyle/>
          <a:p>
            <a:pPr indent="-457200" algn="just">
              <a:lnSpc>
                <a:spcPct val="100000"/>
              </a:lnSpc>
              <a:spcAft>
                <a:spcPts val="4400"/>
              </a:spcAft>
              <a:buSzPct val="117000"/>
            </a:pPr>
            <a:r>
              <a:rPr lang="pt-BR" sz="2400" dirty="0">
                <a:solidFill>
                  <a:srgbClr val="000000"/>
                </a:solidFill>
                <a:latin typeface="+mn-lt"/>
              </a:rPr>
              <a:t>E</a:t>
            </a:r>
            <a:r>
              <a:rPr lang="pt-BR" sz="2400" b="0" i="0" u="none" strike="noStrike" dirty="0">
                <a:solidFill>
                  <a:srgbClr val="000000"/>
                </a:solidFill>
                <a:effectLst/>
                <a:latin typeface="+mn-lt"/>
              </a:rPr>
              <a:t>xplorar 6 estratégias de controle de potência</a:t>
            </a:r>
            <a:r>
              <a:rPr lang="pt-BR" sz="2400" dirty="0">
                <a:solidFill>
                  <a:srgbClr val="000000"/>
                </a:solidFill>
                <a:latin typeface="+mn-lt"/>
              </a:rPr>
              <a:t> aplicadas a conversores conectados às redes elétricas com desequilíbrios de tensão através de um Sistema de Armazenamento de Energia em Baterias (SAEB)</a:t>
            </a:r>
            <a:endParaRPr lang="pt-BR" sz="2400" b="0" i="0" u="none" strike="noStrike" dirty="0">
              <a:solidFill>
                <a:srgbClr val="000000"/>
              </a:solidFill>
              <a:effectLst/>
              <a:latin typeface="+mn-lt"/>
            </a:endParaRPr>
          </a:p>
        </p:txBody>
      </p:sp>
      <p:sp>
        <p:nvSpPr>
          <p:cNvPr id="5" name="Google Shape;27;p5">
            <a:extLst>
              <a:ext uri="{FF2B5EF4-FFF2-40B4-BE49-F238E27FC236}">
                <a16:creationId xmlns:a16="http://schemas.microsoft.com/office/drawing/2014/main" id="{69CED65B-6D3A-387D-5558-E111669182E4}"/>
              </a:ext>
            </a:extLst>
          </p:cNvPr>
          <p:cNvSpPr txBox="1">
            <a:spLocks/>
          </p:cNvSpPr>
          <p:nvPr/>
        </p:nvSpPr>
        <p:spPr>
          <a:xfrm>
            <a:off x="1397674" y="9504518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MATERIAIS E MÉTODOS</a:t>
            </a:r>
          </a:p>
        </p:txBody>
      </p:sp>
      <p:sp>
        <p:nvSpPr>
          <p:cNvPr id="6" name="Google Shape;28;p5">
            <a:extLst>
              <a:ext uri="{FF2B5EF4-FFF2-40B4-BE49-F238E27FC236}">
                <a16:creationId xmlns:a16="http://schemas.microsoft.com/office/drawing/2014/main" id="{08D781B9-D698-291B-7EF5-842C7C0B751E}"/>
              </a:ext>
            </a:extLst>
          </p:cNvPr>
          <p:cNvSpPr txBox="1">
            <a:spLocks/>
          </p:cNvSpPr>
          <p:nvPr/>
        </p:nvSpPr>
        <p:spPr>
          <a:xfrm>
            <a:off x="1194475" y="10775918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</p:txBody>
      </p:sp>
      <p:sp>
        <p:nvSpPr>
          <p:cNvPr id="9" name="Google Shape;27;p5">
            <a:extLst>
              <a:ext uri="{FF2B5EF4-FFF2-40B4-BE49-F238E27FC236}">
                <a16:creationId xmlns:a16="http://schemas.microsoft.com/office/drawing/2014/main" id="{CA3F2428-E184-F033-2B36-ECA39E83B433}"/>
              </a:ext>
            </a:extLst>
          </p:cNvPr>
          <p:cNvSpPr txBox="1">
            <a:spLocks/>
          </p:cNvSpPr>
          <p:nvPr/>
        </p:nvSpPr>
        <p:spPr>
          <a:xfrm>
            <a:off x="11053651" y="4348355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RESULTADOS</a:t>
            </a:r>
          </a:p>
        </p:txBody>
      </p:sp>
      <p:sp>
        <p:nvSpPr>
          <p:cNvPr id="12" name="Google Shape;27;p5">
            <a:extLst>
              <a:ext uri="{FF2B5EF4-FFF2-40B4-BE49-F238E27FC236}">
                <a16:creationId xmlns:a16="http://schemas.microsoft.com/office/drawing/2014/main" id="{A0EFCF61-24EA-FE32-0620-104B17F7A0BF}"/>
              </a:ext>
            </a:extLst>
          </p:cNvPr>
          <p:cNvSpPr txBox="1">
            <a:spLocks/>
          </p:cNvSpPr>
          <p:nvPr/>
        </p:nvSpPr>
        <p:spPr>
          <a:xfrm>
            <a:off x="1194475" y="27412146"/>
            <a:ext cx="13060787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AGRADECIMENTOS</a:t>
            </a:r>
          </a:p>
        </p:txBody>
      </p:sp>
      <p:sp>
        <p:nvSpPr>
          <p:cNvPr id="15" name="Google Shape;28;p5">
            <a:extLst>
              <a:ext uri="{FF2B5EF4-FFF2-40B4-BE49-F238E27FC236}">
                <a16:creationId xmlns:a16="http://schemas.microsoft.com/office/drawing/2014/main" id="{8318C0C5-155E-A4E5-428B-DFD9BABEF604}"/>
              </a:ext>
            </a:extLst>
          </p:cNvPr>
          <p:cNvSpPr txBox="1">
            <a:spLocks/>
          </p:cNvSpPr>
          <p:nvPr/>
        </p:nvSpPr>
        <p:spPr>
          <a:xfrm>
            <a:off x="3505099" y="28592948"/>
            <a:ext cx="9148200" cy="11908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rmAutofit fontScale="250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>
              <a:spcAft>
                <a:spcPts val="4400"/>
              </a:spcAft>
              <a:buFont typeface="Asap"/>
              <a:buNone/>
            </a:pPr>
            <a:endParaRPr lang="pt-BR" sz="2800" dirty="0"/>
          </a:p>
        </p:txBody>
      </p:sp>
      <p:sp>
        <p:nvSpPr>
          <p:cNvPr id="3" name="CaixaDeTexto 2">
            <a:extLst>
              <a:ext uri="{FF2B5EF4-FFF2-40B4-BE49-F238E27FC236}">
                <a16:creationId xmlns:a16="http://schemas.microsoft.com/office/drawing/2014/main" id="{40FD6F47-B63B-7668-2113-AA6E5DF26183}"/>
              </a:ext>
            </a:extLst>
          </p:cNvPr>
          <p:cNvSpPr txBox="1"/>
          <p:nvPr/>
        </p:nvSpPr>
        <p:spPr>
          <a:xfrm>
            <a:off x="11518454" y="15472053"/>
            <a:ext cx="852678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endParaRPr lang="pt-BR" i="1" dirty="0">
              <a:latin typeface="+mn-lt"/>
            </a:endParaRP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1996A456-FA14-C4F9-036E-7EF6084F3D78}"/>
              </a:ext>
            </a:extLst>
          </p:cNvPr>
          <p:cNvSpPr txBox="1"/>
          <p:nvPr/>
        </p:nvSpPr>
        <p:spPr>
          <a:xfrm>
            <a:off x="11878270" y="14028723"/>
            <a:ext cx="85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02 – Comparação temporal da estratégia APOC. Resultados da estratégia base (IARC) em vermelho e da estratégia em azul.  (Fonte: Autoria Própria)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CFB2BFAA-3C10-D486-02C9-3F365BE9A3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76896" y="28783808"/>
            <a:ext cx="2238607" cy="875856"/>
          </a:xfrm>
          <a:prstGeom prst="rect">
            <a:avLst/>
          </a:prstGeom>
        </p:spPr>
      </p:pic>
      <p:pic>
        <p:nvPicPr>
          <p:cNvPr id="13" name="Imagem 12">
            <a:extLst>
              <a:ext uri="{FF2B5EF4-FFF2-40B4-BE49-F238E27FC236}">
                <a16:creationId xmlns:a16="http://schemas.microsoft.com/office/drawing/2014/main" id="{66D3FF39-EAED-B0D1-5B71-143DAA3689D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40429" y="28870454"/>
            <a:ext cx="2065006" cy="63579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D49EC487-7205-0652-D640-4CE07F4214A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217662" y="28783808"/>
            <a:ext cx="997508" cy="809090"/>
          </a:xfrm>
          <a:prstGeom prst="rect">
            <a:avLst/>
          </a:prstGeom>
        </p:spPr>
      </p:pic>
      <p:pic>
        <p:nvPicPr>
          <p:cNvPr id="22" name="Imagem 21">
            <a:extLst>
              <a:ext uri="{FF2B5EF4-FFF2-40B4-BE49-F238E27FC236}">
                <a16:creationId xmlns:a16="http://schemas.microsoft.com/office/drawing/2014/main" id="{B42B1537-BE65-C92A-7DF1-008DDE02772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467322" y="495941"/>
            <a:ext cx="2656411" cy="1641730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BCAD8310-645D-5FF7-6503-3096C9B1AC9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27397" y="28599287"/>
            <a:ext cx="1637272" cy="101187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7B14E2A5-E47D-BCDB-AA2C-2C40C7A88E3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10496" t="23639" r="6777" b="30587"/>
          <a:stretch/>
        </p:blipFill>
        <p:spPr>
          <a:xfrm>
            <a:off x="339660" y="490879"/>
            <a:ext cx="3013140" cy="1667218"/>
          </a:xfrm>
          <a:prstGeom prst="rect">
            <a:avLst/>
          </a:prstGeom>
        </p:spPr>
      </p:pic>
      <p:pic>
        <p:nvPicPr>
          <p:cNvPr id="33" name="Imagem 32">
            <a:extLst>
              <a:ext uri="{FF2B5EF4-FFF2-40B4-BE49-F238E27FC236}">
                <a16:creationId xmlns:a16="http://schemas.microsoft.com/office/drawing/2014/main" id="{0D8BF9E0-5C68-FC8E-C9E6-B39F449495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rot="10800000" flipH="1" flipV="1">
            <a:off x="2121976" y="2922485"/>
            <a:ext cx="304419" cy="30441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id="{6D32AD85-7628-7C74-E42F-7CB3EA71E96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4806508" y="3822717"/>
            <a:ext cx="304418" cy="304418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id="{E1DD5939-12A1-5628-BC40-4EBCBED87E4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0800000" flipV="1">
            <a:off x="11214036" y="3823444"/>
            <a:ext cx="304418" cy="304418"/>
          </a:xfrm>
          <a:prstGeom prst="rect">
            <a:avLst/>
          </a:prstGeom>
        </p:spPr>
      </p:pic>
      <p:sp>
        <p:nvSpPr>
          <p:cNvPr id="14" name="CaixaDeTexto 13">
            <a:extLst>
              <a:ext uri="{FF2B5EF4-FFF2-40B4-BE49-F238E27FC236}">
                <a16:creationId xmlns:a16="http://schemas.microsoft.com/office/drawing/2014/main" id="{1802507B-F013-D7D9-80A5-30B58B12FC02}"/>
              </a:ext>
            </a:extLst>
          </p:cNvPr>
          <p:cNvSpPr txBox="1"/>
          <p:nvPr/>
        </p:nvSpPr>
        <p:spPr>
          <a:xfrm>
            <a:off x="1225544" y="19447949"/>
            <a:ext cx="82391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01 – Topologia da bancada para obtenção dos dados  (Fonte: Autoria Própria)</a:t>
            </a:r>
          </a:p>
        </p:txBody>
      </p:sp>
      <p:pic>
        <p:nvPicPr>
          <p:cNvPr id="32" name="Imagem 31">
            <a:extLst>
              <a:ext uri="{FF2B5EF4-FFF2-40B4-BE49-F238E27FC236}">
                <a16:creationId xmlns:a16="http://schemas.microsoft.com/office/drawing/2014/main" id="{300E8E84-C86F-CEAD-17AC-1B7144BDF1D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686055" y="3375927"/>
            <a:ext cx="304421" cy="304421"/>
          </a:xfrm>
          <a:prstGeom prst="rect">
            <a:avLst/>
          </a:prstGeom>
        </p:spPr>
      </p:pic>
      <p:sp>
        <p:nvSpPr>
          <p:cNvPr id="37" name="Google Shape;28;p5">
            <a:extLst>
              <a:ext uri="{FF2B5EF4-FFF2-40B4-BE49-F238E27FC236}">
                <a16:creationId xmlns:a16="http://schemas.microsoft.com/office/drawing/2014/main" id="{C4793EEE-2389-251E-6470-BB998041216E}"/>
              </a:ext>
            </a:extLst>
          </p:cNvPr>
          <p:cNvSpPr txBox="1">
            <a:spLocks/>
          </p:cNvSpPr>
          <p:nvPr/>
        </p:nvSpPr>
        <p:spPr>
          <a:xfrm>
            <a:off x="1255126" y="6857588"/>
            <a:ext cx="9148200" cy="148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Quantificar a atenuação/ganho de componentes harmônicas chave para cada estratégia</a:t>
            </a: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Implementação através da linguagem C das 6 estratégias de controle do SAEB via </a:t>
            </a:r>
            <a:r>
              <a:rPr lang="pt-BR" sz="2400" dirty="0" err="1">
                <a:latin typeface="+mn-lt"/>
              </a:rPr>
              <a:t>Code</a:t>
            </a:r>
            <a:r>
              <a:rPr lang="pt-BR" sz="2400" dirty="0">
                <a:latin typeface="+mn-lt"/>
              </a:rPr>
              <a:t> Composer. Análise dos dados coletados usando o MATLAB.</a:t>
            </a: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400" dirty="0">
              <a:latin typeface="+mn-lt"/>
            </a:endParaRPr>
          </a:p>
          <a:p>
            <a:pPr indent="-457200" algn="just">
              <a:spcAft>
                <a:spcPts val="4400"/>
              </a:spcAft>
              <a:buSzPct val="117000"/>
            </a:pPr>
            <a:endParaRPr lang="pt-BR" sz="2800" dirty="0">
              <a:latin typeface="+mn-lt"/>
            </a:endParaRPr>
          </a:p>
        </p:txBody>
      </p:sp>
      <p:sp>
        <p:nvSpPr>
          <p:cNvPr id="38" name="Google Shape;28;p5">
            <a:extLst>
              <a:ext uri="{FF2B5EF4-FFF2-40B4-BE49-F238E27FC236}">
                <a16:creationId xmlns:a16="http://schemas.microsoft.com/office/drawing/2014/main" id="{1FE53EE6-9C37-3C20-F875-D3BE0B8F9381}"/>
              </a:ext>
            </a:extLst>
          </p:cNvPr>
          <p:cNvSpPr txBox="1">
            <a:spLocks/>
          </p:cNvSpPr>
          <p:nvPr/>
        </p:nvSpPr>
        <p:spPr>
          <a:xfrm>
            <a:off x="1397674" y="11798606"/>
            <a:ext cx="9351399" cy="2590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Aplicação de dois desequilíbrios de 0.4 </a:t>
            </a:r>
            <a:r>
              <a:rPr lang="pt-BR" sz="2400" dirty="0" err="1">
                <a:latin typeface="+mn-lt"/>
              </a:rPr>
              <a:t>p.u</a:t>
            </a:r>
            <a:r>
              <a:rPr lang="pt-BR" sz="2400" dirty="0">
                <a:latin typeface="+mn-lt"/>
              </a:rPr>
              <a:t> nas fases A e B no simulador de rede enquanto é solicitado 2kVA de potência ativa/reativa nas estratégias AARC, BPSC, PNSC e 2kW de potência ativa e 1kVAr de potência reativa nas estratégias APOC e RPOC</a:t>
            </a:r>
          </a:p>
        </p:txBody>
      </p:sp>
      <p:sp>
        <p:nvSpPr>
          <p:cNvPr id="50" name="Google Shape;27;p5">
            <a:extLst>
              <a:ext uri="{FF2B5EF4-FFF2-40B4-BE49-F238E27FC236}">
                <a16:creationId xmlns:a16="http://schemas.microsoft.com/office/drawing/2014/main" id="{786B8E01-DD75-405F-81DF-27A3404EDE67}"/>
              </a:ext>
            </a:extLst>
          </p:cNvPr>
          <p:cNvSpPr txBox="1">
            <a:spLocks/>
          </p:cNvSpPr>
          <p:nvPr/>
        </p:nvSpPr>
        <p:spPr>
          <a:xfrm>
            <a:off x="1194475" y="19879820"/>
            <a:ext cx="9148200" cy="11190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0" indent="0" algn="ctr">
              <a:spcAft>
                <a:spcPts val="4400"/>
              </a:spcAft>
              <a:buFont typeface="Asap"/>
              <a:buNone/>
            </a:pPr>
            <a:r>
              <a:rPr lang="pt-BR" sz="3600" b="1" dirty="0">
                <a:latin typeface="+mj-lt"/>
              </a:rPr>
              <a:t>CONCLUSÕES</a:t>
            </a:r>
          </a:p>
        </p:txBody>
      </p:sp>
      <p:sp>
        <p:nvSpPr>
          <p:cNvPr id="51" name="Google Shape;28;p5">
            <a:extLst>
              <a:ext uri="{FF2B5EF4-FFF2-40B4-BE49-F238E27FC236}">
                <a16:creationId xmlns:a16="http://schemas.microsoft.com/office/drawing/2014/main" id="{16006060-B2D9-5FC2-BDE7-FB5470D6480C}"/>
              </a:ext>
            </a:extLst>
          </p:cNvPr>
          <p:cNvSpPr txBox="1">
            <a:spLocks/>
          </p:cNvSpPr>
          <p:nvPr/>
        </p:nvSpPr>
        <p:spPr>
          <a:xfrm>
            <a:off x="1155206" y="20998820"/>
            <a:ext cx="9148200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marL="342900" indent="-3429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A implementação das estratégias atingiu os objetivos esperados, com a redução da oscilação de potência ativa na </a:t>
            </a:r>
            <a:r>
              <a:rPr lang="pt-BR" sz="2400" b="1" dirty="0">
                <a:latin typeface="+mn-lt"/>
              </a:rPr>
              <a:t>APOC </a:t>
            </a:r>
            <a:r>
              <a:rPr lang="pt-BR" sz="2400" dirty="0">
                <a:latin typeface="+mn-lt"/>
              </a:rPr>
              <a:t>e redução do </a:t>
            </a:r>
            <a:r>
              <a:rPr lang="pt-BR" sz="2400" i="1" dirty="0" err="1">
                <a:latin typeface="+mn-lt"/>
              </a:rPr>
              <a:t>ripple</a:t>
            </a:r>
            <a:r>
              <a:rPr lang="pt-BR" sz="2400" i="1" dirty="0">
                <a:latin typeface="+mn-lt"/>
              </a:rPr>
              <a:t> </a:t>
            </a:r>
            <a:r>
              <a:rPr lang="pt-BR" sz="2400" dirty="0">
                <a:latin typeface="+mn-lt"/>
              </a:rPr>
              <a:t>da reativa quando aplicada a </a:t>
            </a:r>
            <a:r>
              <a:rPr lang="pt-BR" sz="2400" b="1" dirty="0">
                <a:latin typeface="+mn-lt"/>
              </a:rPr>
              <a:t>RPOC. </a:t>
            </a:r>
            <a:r>
              <a:rPr lang="pt-BR" sz="2400" dirty="0">
                <a:latin typeface="+mn-lt"/>
              </a:rPr>
              <a:t>A estratégia </a:t>
            </a:r>
            <a:r>
              <a:rPr lang="pt-BR" sz="2400" b="1" dirty="0">
                <a:latin typeface="+mn-lt"/>
              </a:rPr>
              <a:t>BPSC </a:t>
            </a:r>
            <a:r>
              <a:rPr lang="pt-BR" sz="2400" dirty="0">
                <a:latin typeface="+mn-lt"/>
              </a:rPr>
              <a:t>conseguiu entregar correntes balanceadas, fato evidenciado pela presença de oscilações nas duas potências. </a:t>
            </a:r>
            <a:r>
              <a:rPr lang="pt-BR" sz="2400" b="1" dirty="0">
                <a:latin typeface="+mn-lt"/>
              </a:rPr>
              <a:t>AARC</a:t>
            </a:r>
            <a:r>
              <a:rPr lang="pt-BR" sz="2400" dirty="0">
                <a:latin typeface="+mn-lt"/>
              </a:rPr>
              <a:t> produziu uma redução considerável na potência de referência nula e introduziu uma componente de 120Hz de alta amplitude. </a:t>
            </a:r>
            <a:r>
              <a:rPr lang="pt-BR" sz="2400" b="1" dirty="0">
                <a:latin typeface="+mn-lt"/>
              </a:rPr>
              <a:t>PNSC</a:t>
            </a:r>
            <a:r>
              <a:rPr lang="pt-BR" sz="2400" dirty="0">
                <a:latin typeface="+mn-lt"/>
              </a:rPr>
              <a:t> introduziu um aumento nesta mesma componente nas duas potências e reduziu expressivamente a de 240 Hz.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sp>
        <p:nvSpPr>
          <p:cNvPr id="52" name="Google Shape;28;p5">
            <a:extLst>
              <a:ext uri="{FF2B5EF4-FFF2-40B4-BE49-F238E27FC236}">
                <a16:creationId xmlns:a16="http://schemas.microsoft.com/office/drawing/2014/main" id="{AB3E3EF7-6AC6-2EBB-88D3-FA4B72B7CAE7}"/>
              </a:ext>
            </a:extLst>
          </p:cNvPr>
          <p:cNvSpPr txBox="1">
            <a:spLocks/>
          </p:cNvSpPr>
          <p:nvPr/>
        </p:nvSpPr>
        <p:spPr>
          <a:xfrm>
            <a:off x="1011743" y="25718382"/>
            <a:ext cx="9330932" cy="132491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35950" tIns="335950" rIns="335950" bIns="33595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647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6600"/>
              <a:buFont typeface="Asap"/>
              <a:buChar char="●"/>
              <a:defRPr sz="66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1pPr>
            <a:lvl2pPr marL="914400" marR="0" lvl="1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2pPr>
            <a:lvl3pPr marL="1371600" marR="0" lvl="2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3pPr>
            <a:lvl4pPr marL="1828800" marR="0" lvl="3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4pPr>
            <a:lvl5pPr marL="2286000" marR="0" lvl="4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5pPr>
            <a:lvl6pPr marL="2743200" marR="0" lvl="5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6pPr>
            <a:lvl7pPr marL="3200400" marR="0" lvl="6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●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7pPr>
            <a:lvl8pPr marL="3657600" marR="0" lvl="7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○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8pPr>
            <a:lvl9pPr marL="4114800" marR="0" lvl="8" indent="-552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5100"/>
              <a:buFont typeface="Asap"/>
              <a:buChar char="■"/>
              <a:defRPr sz="5100" b="0" i="0" u="none" strike="noStrike" cap="none">
                <a:solidFill>
                  <a:schemeClr val="accent2"/>
                </a:solidFill>
                <a:latin typeface="Asap"/>
                <a:ea typeface="Asap"/>
                <a:cs typeface="Asap"/>
                <a:sym typeface="Asap"/>
              </a:defRPr>
            </a:lvl9pPr>
          </a:lstStyle>
          <a:p>
            <a:pPr indent="-457200" algn="just">
              <a:spcAft>
                <a:spcPts val="4400"/>
              </a:spcAft>
              <a:buSzPct val="117000"/>
            </a:pPr>
            <a:r>
              <a:rPr lang="pt-BR" sz="2400" dirty="0">
                <a:latin typeface="+mn-lt"/>
              </a:rPr>
              <a:t>Continuidade: explorar o processo completo de suporte ao desequilíbrio de tensão</a:t>
            </a:r>
          </a:p>
          <a:p>
            <a:pPr marL="0" indent="0" algn="just">
              <a:spcAft>
                <a:spcPts val="4400"/>
              </a:spcAft>
              <a:buSzPct val="117000"/>
              <a:buNone/>
            </a:pPr>
            <a:endParaRPr lang="pt-BR" sz="2800" dirty="0">
              <a:latin typeface="+mn-lt"/>
            </a:endParaRP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8492E34-07BE-3124-DF14-FA10C304DFAC}"/>
              </a:ext>
            </a:extLst>
          </p:cNvPr>
          <p:cNvPicPr>
            <a:picLocks noChangeAspect="1"/>
          </p:cNvPicPr>
          <p:nvPr/>
        </p:nvPicPr>
        <p:blipFill>
          <a:blip r:embed="rId12"/>
          <a:srcRect/>
          <a:stretch/>
        </p:blipFill>
        <p:spPr>
          <a:xfrm>
            <a:off x="1477242" y="14389173"/>
            <a:ext cx="8839581" cy="5052437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6BFCC957-4C5E-4896-4742-67453EF6D250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-1" y="29783758"/>
            <a:ext cx="21599526" cy="2841650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ACAB7FF2-0AA9-A877-5E8B-85208356995C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5021469" y="27412146"/>
            <a:ext cx="5383581" cy="2726890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576A6342-AA13-6C9D-5820-35548ADC36C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1053652" y="15144366"/>
            <a:ext cx="10545874" cy="10574016"/>
          </a:xfrm>
          <a:prstGeom prst="rect">
            <a:avLst/>
          </a:prstGeom>
        </p:spPr>
      </p:pic>
      <p:sp>
        <p:nvSpPr>
          <p:cNvPr id="25" name="CaixaDeTexto 24">
            <a:extLst>
              <a:ext uri="{FF2B5EF4-FFF2-40B4-BE49-F238E27FC236}">
                <a16:creationId xmlns:a16="http://schemas.microsoft.com/office/drawing/2014/main" id="{1DF14E13-5A11-BF5B-5561-67EF6730A150}"/>
              </a:ext>
            </a:extLst>
          </p:cNvPr>
          <p:cNvSpPr txBox="1"/>
          <p:nvPr/>
        </p:nvSpPr>
        <p:spPr>
          <a:xfrm>
            <a:off x="12063199" y="25703120"/>
            <a:ext cx="8526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i="1" dirty="0">
                <a:latin typeface="+mn-lt"/>
              </a:rPr>
              <a:t>Figura 03  – Comparação na frequência (FFT) da estratégia APOC. Resultados da estratégia base (IARC) em vermelho e da estratégia em azul.  (Fonte: Autoria Própria)</a:t>
            </a:r>
          </a:p>
        </p:txBody>
      </p:sp>
      <p:pic>
        <p:nvPicPr>
          <p:cNvPr id="30" name="Imagem 29">
            <a:extLst>
              <a:ext uri="{FF2B5EF4-FFF2-40B4-BE49-F238E27FC236}">
                <a16:creationId xmlns:a16="http://schemas.microsoft.com/office/drawing/2014/main" id="{C0C9F44B-84B3-F09E-DE02-B91C986AC06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11196199" y="5687442"/>
            <a:ext cx="10403326" cy="820431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74E52F6C24F6A548827E8D389825F19E" ma:contentTypeVersion="5" ma:contentTypeDescription="Crie um novo documento." ma:contentTypeScope="" ma:versionID="e211e9afb536d18a0fbce82255ffc6cc">
  <xsd:schema xmlns:xsd="http://www.w3.org/2001/XMLSchema" xmlns:xs="http://www.w3.org/2001/XMLSchema" xmlns:p="http://schemas.microsoft.com/office/2006/metadata/properties" xmlns:ns2="3e336595-bd19-4843-92f9-fa97bb0c420d" xmlns:ns3="00dadd0d-6304-46cf-88db-c57281315d06" targetNamespace="http://schemas.microsoft.com/office/2006/metadata/properties" ma:root="true" ma:fieldsID="f2202f88a3201f6bfacf60828ed43970" ns2:_="" ns3:_="">
    <xsd:import namespace="3e336595-bd19-4843-92f9-fa97bb0c420d"/>
    <xsd:import namespace="00dadd0d-6304-46cf-88db-c57281315d0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336595-bd19-4843-92f9-fa97bb0c420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0dadd0d-6304-46cf-88db-c57281315d06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Compartilhado com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Detalhes de Compartilhado Com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CF3DCF9-8674-4948-8F65-4BEDB24306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336595-bd19-4843-92f9-fa97bb0c420d"/>
    <ds:schemaRef ds:uri="00dadd0d-6304-46cf-88db-c57281315d0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05BF5EF-77CC-4A01-B052-36DA2740B0D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EEAB335-01ED-4084-8440-D83FD9D47BDC}">
  <ds:schemaRefs>
    <ds:schemaRef ds:uri="http://schemas.microsoft.com/office/2006/documentManagement/types"/>
    <ds:schemaRef ds:uri="http://purl.org/dc/terms/"/>
    <ds:schemaRef ds:uri="http://schemas.microsoft.com/office/2006/metadata/properti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http://purl.org/dc/elements/1.1/"/>
    <ds:schemaRef ds:uri="00dadd0d-6304-46cf-88db-c57281315d06"/>
    <ds:schemaRef ds:uri="3e336595-bd19-4843-92f9-fa97bb0c420d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836</TotalTime>
  <Words>379</Words>
  <Application>Microsoft Office PowerPoint</Application>
  <PresentationFormat>Personalizar</PresentationFormat>
  <Paragraphs>18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Asap</vt:lpstr>
      <vt:lpstr>Arial</vt:lpstr>
      <vt:lpstr>Secular One</vt:lpstr>
      <vt:lpstr>Simple Light</vt:lpstr>
      <vt:lpstr>Estratégias de controle de potência durante desequilíbrios de tensão aplicado a conversores conectados à rede elétrica  Pedro Paulo Fontolan de Faria,  Victor Flores Mendes (Orientador) Graduação em Engenharia Elétrica – Universidade Federal de Minas Gerais, Belo Horizonte, MG, Brasil Trabalho de Iniciação Científica (PIBIC / CNPq) ppfon@ufmg.br      victormendes@cpdee.ufmg.br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Laboratório LCCE</dc:creator>
  <cp:lastModifiedBy>Laboratório LCCE</cp:lastModifiedBy>
  <cp:revision>46</cp:revision>
  <dcterms:modified xsi:type="dcterms:W3CDTF">2024-08-29T23:36:02Z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0x01010074E52F6C24F6A548827E8D389825F19E</vt:lpwstr>
  </property>
</Properties>
</file>