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</p:sldMasterIdLst>
  <p:notesMasterIdLst>
    <p:notesMasterId r:id="rId6"/>
  </p:notesMasterIdLst>
  <p:sldIdLst>
    <p:sldId id="256" r:id="rId5"/>
  </p:sldIdLst>
  <p:sldSz cx="21599525" cy="32399288"/>
  <p:notesSz cx="6858000" cy="9144000"/>
  <p:embeddedFontLst>
    <p:embeddedFont>
      <p:font typeface="Asap" panose="020B0604020202020204" charset="0"/>
      <p:regular r:id="rId7"/>
      <p:bold r:id="rId8"/>
      <p:italic r:id="rId9"/>
      <p:boldItalic r:id="rId10"/>
    </p:embeddedFont>
    <p:embeddedFont>
      <p:font typeface="Secular One" panose="00000500000000000000" pitchFamily="2" charset="-79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05">
          <p15:clr>
            <a:srgbClr val="A4A3A4"/>
          </p15:clr>
        </p15:guide>
        <p15:guide id="2" pos="69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9" autoAdjust="0"/>
  </p:normalViewPr>
  <p:slideViewPr>
    <p:cSldViewPr snapToGrid="0">
      <p:cViewPr>
        <p:scale>
          <a:sx n="60" d="100"/>
          <a:sy n="60" d="100"/>
        </p:scale>
        <p:origin x="-547" y="-3710"/>
      </p:cViewPr>
      <p:guideLst>
        <p:guide orient="horz" pos="10205"/>
        <p:guide pos="69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23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321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81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6325" y="804700"/>
            <a:ext cx="20127300" cy="47013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397675" y="6120000"/>
            <a:ext cx="9148200" cy="24289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6477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marL="914400" lvl="1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marL="1371600" lvl="2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marL="1828800" lvl="3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marL="2286000" lvl="4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marL="2743200" lvl="5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marL="3200400" lvl="6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marL="3657600" lvl="7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marL="4114800" lvl="8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11543125" y="6120000"/>
            <a:ext cx="9148200" cy="215364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647700" rtl="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marL="914400" lvl="1" indent="-55245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marL="1371600" lvl="2" indent="-55245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marL="1828800" lvl="3" indent="-552450" rtl="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marL="2286000" lvl="4" indent="-55245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marL="2743200" lvl="5" indent="-55245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marL="3200400" lvl="6" indent="-552450" rtl="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marL="3657600" lvl="7" indent="-55245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marL="4114800" lvl="8" indent="-55245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5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36299" y="7259685"/>
            <a:ext cx="20127300" cy="21520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6477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marL="914400" lvl="1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marL="1371600" lvl="2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marL="1828800" lvl="3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marL="2286000" lvl="4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marL="2743200" lvl="5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marL="3200400" lvl="6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marL="3657600" lvl="7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marL="4114800" lvl="8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36299" y="7259685"/>
            <a:ext cx="9448500" cy="21520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marL="914400" lvl="1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marL="1371600" lvl="2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marL="1828800" lvl="3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marL="2286000" lvl="4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marL="2743200" lvl="5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marL="3200400" lvl="6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marL="3657600" lvl="7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marL="4114800" lvl="8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11415118" y="7259685"/>
            <a:ext cx="9448500" cy="21520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marL="914400" lvl="1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marL="1371600" lvl="2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marL="1828800" lvl="3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marL="2286000" lvl="4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marL="2743200" lvl="5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marL="3200400" lvl="6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marL="3657600" lvl="7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marL="4114800" lvl="8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6299" y="7259685"/>
            <a:ext cx="20127300" cy="21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647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736325" y="32860"/>
            <a:ext cx="20127300" cy="4701300"/>
          </a:xfrm>
          <a:prstGeom prst="rect">
            <a:avLst/>
          </a:prstGeom>
        </p:spPr>
        <p:txBody>
          <a:bodyPr spcFirstLastPara="1" wrap="square" lIns="335950" tIns="335950" rIns="335950" bIns="3359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latin typeface="+mj-lt"/>
              </a:rPr>
              <a:t>Estratégias de controle de potência durante desequilíbrios</a:t>
            </a:r>
            <a:br>
              <a:rPr lang="pt-BR" sz="4000" b="1" dirty="0">
                <a:latin typeface="+mj-lt"/>
              </a:rPr>
            </a:br>
            <a:r>
              <a:rPr lang="pt-BR" sz="4000" b="1" dirty="0">
                <a:latin typeface="+mj-lt"/>
              </a:rPr>
              <a:t>de tensão aplicado a conversores conectados à rede elétrica</a:t>
            </a:r>
            <a:br>
              <a:rPr lang="pt-BR" sz="4000" dirty="0">
                <a:latin typeface="+mj-lt"/>
              </a:rPr>
            </a:br>
            <a:br>
              <a:rPr lang="pt-BR" sz="4000" dirty="0"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Pedro Paulo </a:t>
            </a:r>
            <a:r>
              <a:rPr lang="pt-BR" sz="2800" dirty="0" err="1">
                <a:solidFill>
                  <a:schemeClr val="tx1"/>
                </a:solidFill>
                <a:latin typeface="+mj-lt"/>
              </a:rPr>
              <a:t>Fontolan</a:t>
            </a:r>
            <a:r>
              <a:rPr lang="pt-BR" sz="2800" dirty="0">
                <a:solidFill>
                  <a:schemeClr val="tx1"/>
                </a:solidFill>
                <a:latin typeface="+mj-lt"/>
              </a:rPr>
              <a:t> de Faria, 	Victor Flores Mendes (Orientador)</a:t>
            </a:r>
            <a:br>
              <a:rPr lang="pt-BR" sz="2800" dirty="0">
                <a:solidFill>
                  <a:schemeClr val="tx1"/>
                </a:solidFill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Graduação em Engenharia Elétrica – Universidade Federal de Minas Gerais, Belo Horizonte, MG, Brasil</a:t>
            </a:r>
            <a:br>
              <a:rPr lang="pt-BR" sz="2800" dirty="0">
                <a:solidFill>
                  <a:schemeClr val="tx1"/>
                </a:solidFill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Trabalho de Iniciação Científica (PIBIC / CNPq)</a:t>
            </a:r>
            <a:br>
              <a:rPr lang="pt-BR" sz="2800" dirty="0">
                <a:solidFill>
                  <a:schemeClr val="tx1"/>
                </a:solidFill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ppfon@ufmg.br 					victormendes@cpdee.ufmg.br</a:t>
            </a:r>
            <a:endParaRPr sz="4000" dirty="0">
              <a:latin typeface="+mj-lt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397675" y="4348355"/>
            <a:ext cx="9148200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spcFirstLastPara="1" wrap="square" lIns="335950" tIns="335950" rIns="335950" bIns="3359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400"/>
              </a:spcAft>
              <a:buNone/>
            </a:pPr>
            <a:r>
              <a:rPr lang="pt-BR" sz="3600" b="1" dirty="0">
                <a:latin typeface="+mj-lt"/>
              </a:rPr>
              <a:t>OBJETIVOS</a:t>
            </a:r>
            <a:endParaRPr sz="3600" b="1" dirty="0">
              <a:latin typeface="+mj-lt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1397675" y="5619755"/>
            <a:ext cx="9148200" cy="1736507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Autofit/>
          </a:bodyPr>
          <a:lstStyle/>
          <a:p>
            <a:pPr indent="-457200" algn="just">
              <a:lnSpc>
                <a:spcPct val="100000"/>
              </a:lnSpc>
              <a:spcAft>
                <a:spcPts val="4400"/>
              </a:spcAft>
              <a:buSzPct val="117000"/>
            </a:pPr>
            <a:r>
              <a:rPr lang="pt-BR" sz="2400" dirty="0">
                <a:solidFill>
                  <a:srgbClr val="000000"/>
                </a:solidFill>
                <a:latin typeface="+mn-lt"/>
              </a:rPr>
              <a:t>E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xplorar 6 estratégias de controle de potência</a:t>
            </a:r>
            <a:r>
              <a:rPr lang="pt-BR" sz="2400" dirty="0">
                <a:solidFill>
                  <a:srgbClr val="000000"/>
                </a:solidFill>
                <a:latin typeface="+mn-lt"/>
              </a:rPr>
              <a:t> aplicadas a conversores conectados às redes elétricas com desequilíbrios de tensão através de um Sistema de Armazenamento de Energia em Baterias (SAEB)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5" name="Google Shape;27;p5">
            <a:extLst>
              <a:ext uri="{FF2B5EF4-FFF2-40B4-BE49-F238E27FC236}">
                <a16:creationId xmlns:a16="http://schemas.microsoft.com/office/drawing/2014/main" id="{69CED65B-6D3A-387D-5558-E111669182E4}"/>
              </a:ext>
            </a:extLst>
          </p:cNvPr>
          <p:cNvSpPr txBox="1">
            <a:spLocks/>
          </p:cNvSpPr>
          <p:nvPr/>
        </p:nvSpPr>
        <p:spPr>
          <a:xfrm>
            <a:off x="1397674" y="9504518"/>
            <a:ext cx="9148200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spcAft>
                <a:spcPts val="4400"/>
              </a:spcAft>
              <a:buFont typeface="Asap"/>
              <a:buNone/>
            </a:pPr>
            <a:r>
              <a:rPr lang="pt-BR" sz="3600" b="1" dirty="0">
                <a:latin typeface="+mj-lt"/>
              </a:rPr>
              <a:t>MATERIAIS E MÉTODOS</a:t>
            </a:r>
          </a:p>
        </p:txBody>
      </p:sp>
      <p:sp>
        <p:nvSpPr>
          <p:cNvPr id="6" name="Google Shape;28;p5">
            <a:extLst>
              <a:ext uri="{FF2B5EF4-FFF2-40B4-BE49-F238E27FC236}">
                <a16:creationId xmlns:a16="http://schemas.microsoft.com/office/drawing/2014/main" id="{08D781B9-D698-291B-7EF5-842C7C0B751E}"/>
              </a:ext>
            </a:extLst>
          </p:cNvPr>
          <p:cNvSpPr txBox="1">
            <a:spLocks/>
          </p:cNvSpPr>
          <p:nvPr/>
        </p:nvSpPr>
        <p:spPr>
          <a:xfrm>
            <a:off x="1194475" y="10775918"/>
            <a:ext cx="9148200" cy="132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r>
              <a:rPr lang="pt-BR" sz="2400" dirty="0">
                <a:solidFill>
                  <a:srgbClr val="000000"/>
                </a:solidFill>
                <a:latin typeface="+mn-lt"/>
              </a:rPr>
              <a:t>Implementação através da linguagem C das 6 estratégias de controle no SAEB via </a:t>
            </a:r>
            <a:r>
              <a:rPr lang="pt-BR" sz="2400" dirty="0" err="1">
                <a:solidFill>
                  <a:srgbClr val="000000"/>
                </a:solidFill>
                <a:latin typeface="+mn-lt"/>
              </a:rPr>
              <a:t>Code</a:t>
            </a:r>
            <a:r>
              <a:rPr lang="pt-BR" sz="2400" dirty="0">
                <a:solidFill>
                  <a:srgbClr val="000000"/>
                </a:solidFill>
                <a:latin typeface="+mn-lt"/>
              </a:rPr>
              <a:t> Composer </a:t>
            </a:r>
            <a:endParaRPr lang="pt-BR" sz="2400" dirty="0">
              <a:latin typeface="+mn-lt"/>
            </a:endParaRPr>
          </a:p>
        </p:txBody>
      </p:sp>
      <p:sp>
        <p:nvSpPr>
          <p:cNvPr id="9" name="Google Shape;27;p5">
            <a:extLst>
              <a:ext uri="{FF2B5EF4-FFF2-40B4-BE49-F238E27FC236}">
                <a16:creationId xmlns:a16="http://schemas.microsoft.com/office/drawing/2014/main" id="{CA3F2428-E184-F033-2B36-ECA39E83B433}"/>
              </a:ext>
            </a:extLst>
          </p:cNvPr>
          <p:cNvSpPr txBox="1">
            <a:spLocks/>
          </p:cNvSpPr>
          <p:nvPr/>
        </p:nvSpPr>
        <p:spPr>
          <a:xfrm>
            <a:off x="11053651" y="4348355"/>
            <a:ext cx="9148200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spcAft>
                <a:spcPts val="4400"/>
              </a:spcAft>
              <a:buFont typeface="Asap"/>
              <a:buNone/>
            </a:pPr>
            <a:r>
              <a:rPr lang="pt-BR" sz="3600" b="1" dirty="0">
                <a:latin typeface="+mj-lt"/>
              </a:rPr>
              <a:t>RESULTADOS</a:t>
            </a:r>
          </a:p>
        </p:txBody>
      </p:sp>
      <p:sp>
        <p:nvSpPr>
          <p:cNvPr id="12" name="Google Shape;27;p5">
            <a:extLst>
              <a:ext uri="{FF2B5EF4-FFF2-40B4-BE49-F238E27FC236}">
                <a16:creationId xmlns:a16="http://schemas.microsoft.com/office/drawing/2014/main" id="{A0EFCF61-24EA-FE32-0620-104B17F7A0BF}"/>
              </a:ext>
            </a:extLst>
          </p:cNvPr>
          <p:cNvSpPr txBox="1">
            <a:spLocks/>
          </p:cNvSpPr>
          <p:nvPr/>
        </p:nvSpPr>
        <p:spPr>
          <a:xfrm>
            <a:off x="1194475" y="27412146"/>
            <a:ext cx="13060787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spcAft>
                <a:spcPts val="4400"/>
              </a:spcAft>
              <a:buFont typeface="Asap"/>
              <a:buNone/>
            </a:pPr>
            <a:r>
              <a:rPr lang="pt-BR" sz="3600" b="1" dirty="0">
                <a:latin typeface="+mj-lt"/>
              </a:rPr>
              <a:t>AGRADECIMENTOS</a:t>
            </a:r>
          </a:p>
        </p:txBody>
      </p:sp>
      <p:sp>
        <p:nvSpPr>
          <p:cNvPr id="15" name="Google Shape;28;p5">
            <a:extLst>
              <a:ext uri="{FF2B5EF4-FFF2-40B4-BE49-F238E27FC236}">
                <a16:creationId xmlns:a16="http://schemas.microsoft.com/office/drawing/2014/main" id="{8318C0C5-155E-A4E5-428B-DFD9BABEF604}"/>
              </a:ext>
            </a:extLst>
          </p:cNvPr>
          <p:cNvSpPr txBox="1">
            <a:spLocks/>
          </p:cNvSpPr>
          <p:nvPr/>
        </p:nvSpPr>
        <p:spPr>
          <a:xfrm>
            <a:off x="3505099" y="28592948"/>
            <a:ext cx="9148200" cy="119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spcAft>
                <a:spcPts val="4400"/>
              </a:spcAft>
              <a:buFont typeface="Asap"/>
              <a:buNone/>
            </a:pPr>
            <a:endParaRPr lang="pt-BR" sz="2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8FBD69-85D0-FAC5-6D14-058F23F24F56}"/>
              </a:ext>
            </a:extLst>
          </p:cNvPr>
          <p:cNvSpPr txBox="1"/>
          <p:nvPr/>
        </p:nvSpPr>
        <p:spPr>
          <a:xfrm>
            <a:off x="11701186" y="10353287"/>
            <a:ext cx="852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+mn-lt"/>
              </a:rPr>
              <a:t>Tabela 01 – Comparação entre as Taxas de Distorção Harmônicas (THD) de corrente </a:t>
            </a:r>
          </a:p>
          <a:p>
            <a:pPr algn="ctr"/>
            <a:r>
              <a:rPr lang="pt-BR" i="1" dirty="0">
                <a:latin typeface="+mn-lt"/>
              </a:rPr>
              <a:t>do controle BASE e o AARC  (Fonte: Autoria Própria 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FD6F47-B63B-7668-2113-AA6E5DF26183}"/>
              </a:ext>
            </a:extLst>
          </p:cNvPr>
          <p:cNvSpPr txBox="1"/>
          <p:nvPr/>
        </p:nvSpPr>
        <p:spPr>
          <a:xfrm>
            <a:off x="11518454" y="15472053"/>
            <a:ext cx="852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i="1" dirty="0"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96A456-FA14-C4F9-036E-7EF6084F3D78}"/>
              </a:ext>
            </a:extLst>
          </p:cNvPr>
          <p:cNvSpPr txBox="1"/>
          <p:nvPr/>
        </p:nvSpPr>
        <p:spPr>
          <a:xfrm>
            <a:off x="11518454" y="18682897"/>
            <a:ext cx="852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+mn-lt"/>
              </a:rPr>
              <a:t>Figura 02 – Comparação entre os resultados entre as estratégias de controle (Fonte: Autoria Própria)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FB2BFAA-3C10-D486-02C9-3F365BE9A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896" y="28783808"/>
            <a:ext cx="2238607" cy="8758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6D3FF39-EAED-B0D1-5B71-143DAA368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429" y="28870454"/>
            <a:ext cx="2065006" cy="63579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49EC487-7205-0652-D640-4CE07F421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662" y="28783808"/>
            <a:ext cx="997508" cy="8090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42B1537-BE65-C92A-7DF1-008DDE027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7322" y="495941"/>
            <a:ext cx="2656411" cy="164173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CAD8310-645D-5FF7-6503-3096C9B1AC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397" y="28599287"/>
            <a:ext cx="1637272" cy="101187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B14E2A5-E47D-BCDB-AA2C-2C40C7A88E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496" t="23639" r="6777" b="30587"/>
          <a:stretch/>
        </p:blipFill>
        <p:spPr>
          <a:xfrm>
            <a:off x="339660" y="490879"/>
            <a:ext cx="3013140" cy="166721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D8BF9E0-5C68-FC8E-C9E6-B39F44949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 flipH="1" flipV="1">
            <a:off x="2121976" y="2922485"/>
            <a:ext cx="304419" cy="30441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D32AD85-7628-7C74-E42F-7CB3EA71E9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V="1">
            <a:off x="4806508" y="3822717"/>
            <a:ext cx="304418" cy="3044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1DD5939-12A1-5628-BC40-4EBCBED87E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V="1">
            <a:off x="11214036" y="3823444"/>
            <a:ext cx="304418" cy="30441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02507B-F013-D7D9-80A5-30B58B12FC02}"/>
              </a:ext>
            </a:extLst>
          </p:cNvPr>
          <p:cNvSpPr txBox="1"/>
          <p:nvPr/>
        </p:nvSpPr>
        <p:spPr>
          <a:xfrm>
            <a:off x="1397674" y="23719532"/>
            <a:ext cx="823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+mn-lt"/>
              </a:rPr>
              <a:t>Figura 01 – Topologia da bancada para obtenção dos dados  (Fonte: Autoria Própria)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300E8E84-C86F-CEAD-17AC-1B7144BDF1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6055" y="3375927"/>
            <a:ext cx="304421" cy="304421"/>
          </a:xfrm>
          <a:prstGeom prst="rect">
            <a:avLst/>
          </a:prstGeom>
        </p:spPr>
      </p:pic>
      <p:sp>
        <p:nvSpPr>
          <p:cNvPr id="37" name="Google Shape;28;p5">
            <a:extLst>
              <a:ext uri="{FF2B5EF4-FFF2-40B4-BE49-F238E27FC236}">
                <a16:creationId xmlns:a16="http://schemas.microsoft.com/office/drawing/2014/main" id="{C4793EEE-2389-251E-6470-BB998041216E}"/>
              </a:ext>
            </a:extLst>
          </p:cNvPr>
          <p:cNvSpPr txBox="1">
            <a:spLocks/>
          </p:cNvSpPr>
          <p:nvPr/>
        </p:nvSpPr>
        <p:spPr>
          <a:xfrm>
            <a:off x="1397674" y="6575270"/>
            <a:ext cx="9148200" cy="148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endParaRPr lang="pt-BR" sz="2800" dirty="0">
              <a:latin typeface="+mn-lt"/>
            </a:endParaRPr>
          </a:p>
          <a:p>
            <a:pPr indent="-4572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Quantificar a atenuação/ganho de componentes harmônicas chave para cada estratégia</a:t>
            </a:r>
          </a:p>
          <a:p>
            <a:pPr indent="-457200" algn="just">
              <a:spcAft>
                <a:spcPts val="4400"/>
              </a:spcAft>
              <a:buSzPct val="117000"/>
            </a:pPr>
            <a:endParaRPr lang="pt-BR" sz="2800" dirty="0">
              <a:latin typeface="+mn-lt"/>
            </a:endParaRPr>
          </a:p>
          <a:p>
            <a:pPr indent="-457200" algn="just">
              <a:spcAft>
                <a:spcPts val="4400"/>
              </a:spcAft>
              <a:buSzPct val="117000"/>
            </a:pPr>
            <a:endParaRPr lang="pt-BR" sz="2800" dirty="0">
              <a:latin typeface="+mn-lt"/>
            </a:endParaRPr>
          </a:p>
          <a:p>
            <a:pPr indent="-457200" algn="just">
              <a:spcAft>
                <a:spcPts val="4400"/>
              </a:spcAft>
              <a:buSzPct val="117000"/>
            </a:pPr>
            <a:endParaRPr lang="pt-BR" sz="2800" dirty="0">
              <a:latin typeface="+mn-lt"/>
            </a:endParaRPr>
          </a:p>
        </p:txBody>
      </p:sp>
      <p:sp>
        <p:nvSpPr>
          <p:cNvPr id="38" name="Google Shape;28;p5">
            <a:extLst>
              <a:ext uri="{FF2B5EF4-FFF2-40B4-BE49-F238E27FC236}">
                <a16:creationId xmlns:a16="http://schemas.microsoft.com/office/drawing/2014/main" id="{1FE53EE6-9C37-3C20-F875-D3BE0B8F9381}"/>
              </a:ext>
            </a:extLst>
          </p:cNvPr>
          <p:cNvSpPr txBox="1">
            <a:spLocks/>
          </p:cNvSpPr>
          <p:nvPr/>
        </p:nvSpPr>
        <p:spPr>
          <a:xfrm>
            <a:off x="1194475" y="12165365"/>
            <a:ext cx="9351399" cy="259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Aplicação de dois desequilíbrios de 0.4 </a:t>
            </a:r>
            <a:r>
              <a:rPr lang="pt-BR" sz="2400" dirty="0" err="1">
                <a:latin typeface="+mn-lt"/>
              </a:rPr>
              <a:t>p.u</a:t>
            </a:r>
            <a:r>
              <a:rPr lang="pt-BR" sz="2400" dirty="0">
                <a:latin typeface="+mn-lt"/>
              </a:rPr>
              <a:t> nas fases A e B no simulador de rede enquanto é solicitado 2kVA de potência ativa/reativa nas estratégias AARC, BPSC, PNSC e 2kW de potência ativa e 1kVAr de potência reativa nas estratégias APOC e RPOC</a:t>
            </a:r>
          </a:p>
          <a:p>
            <a:pPr marL="0" indent="0" algn="just">
              <a:spcAft>
                <a:spcPts val="4400"/>
              </a:spcAft>
              <a:buSzPct val="117000"/>
              <a:buNone/>
            </a:pPr>
            <a:endParaRPr lang="pt-BR" sz="2800" dirty="0">
              <a:latin typeface="+mn-lt"/>
            </a:endParaRPr>
          </a:p>
        </p:txBody>
      </p:sp>
      <p:sp>
        <p:nvSpPr>
          <p:cNvPr id="39" name="Google Shape;28;p5">
            <a:extLst>
              <a:ext uri="{FF2B5EF4-FFF2-40B4-BE49-F238E27FC236}">
                <a16:creationId xmlns:a16="http://schemas.microsoft.com/office/drawing/2014/main" id="{34B9717E-256B-2470-FD81-83FBEE675496}"/>
              </a:ext>
            </a:extLst>
          </p:cNvPr>
          <p:cNvSpPr txBox="1">
            <a:spLocks/>
          </p:cNvSpPr>
          <p:nvPr/>
        </p:nvSpPr>
        <p:spPr>
          <a:xfrm>
            <a:off x="1194475" y="13847815"/>
            <a:ext cx="9148200" cy="122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just">
              <a:spcAft>
                <a:spcPts val="4400"/>
              </a:spcAft>
              <a:buSzPct val="117000"/>
              <a:buNone/>
            </a:pPr>
            <a:endParaRPr lang="pt-BR" sz="2800" dirty="0">
              <a:latin typeface="+mn-lt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EAE747A1-997F-A2DE-EA09-27F15C335D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33041" y="10858169"/>
            <a:ext cx="4572009" cy="4572009"/>
          </a:xfrm>
          <a:prstGeom prst="rect">
            <a:avLst/>
          </a:prstGeom>
        </p:spPr>
      </p:pic>
      <p:sp>
        <p:nvSpPr>
          <p:cNvPr id="50" name="Google Shape;27;p5">
            <a:extLst>
              <a:ext uri="{FF2B5EF4-FFF2-40B4-BE49-F238E27FC236}">
                <a16:creationId xmlns:a16="http://schemas.microsoft.com/office/drawing/2014/main" id="{786B8E01-DD75-405F-81DF-27A3404EDE67}"/>
              </a:ext>
            </a:extLst>
          </p:cNvPr>
          <p:cNvSpPr txBox="1">
            <a:spLocks/>
          </p:cNvSpPr>
          <p:nvPr/>
        </p:nvSpPr>
        <p:spPr>
          <a:xfrm>
            <a:off x="10994670" y="19560019"/>
            <a:ext cx="9148200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spcAft>
                <a:spcPts val="4400"/>
              </a:spcAft>
              <a:buFont typeface="Asap"/>
              <a:buNone/>
            </a:pPr>
            <a:r>
              <a:rPr lang="pt-BR" sz="3600" b="1" dirty="0">
                <a:latin typeface="+mj-lt"/>
              </a:rPr>
              <a:t>CONCLUSÕES</a:t>
            </a:r>
          </a:p>
        </p:txBody>
      </p:sp>
      <p:sp>
        <p:nvSpPr>
          <p:cNvPr id="51" name="Google Shape;28;p5">
            <a:extLst>
              <a:ext uri="{FF2B5EF4-FFF2-40B4-BE49-F238E27FC236}">
                <a16:creationId xmlns:a16="http://schemas.microsoft.com/office/drawing/2014/main" id="{16006060-B2D9-5FC2-BDE7-FB5470D6480C}"/>
              </a:ext>
            </a:extLst>
          </p:cNvPr>
          <p:cNvSpPr txBox="1">
            <a:spLocks/>
          </p:cNvSpPr>
          <p:nvPr/>
        </p:nvSpPr>
        <p:spPr>
          <a:xfrm>
            <a:off x="10897034" y="20666011"/>
            <a:ext cx="9148200" cy="132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A implementação das estratégias atingiu os objetivos esperados, com a redução da oscilação de potência ativa na </a:t>
            </a:r>
            <a:r>
              <a:rPr lang="pt-BR" sz="2400" b="1" dirty="0">
                <a:latin typeface="+mn-lt"/>
              </a:rPr>
              <a:t>APOC </a:t>
            </a:r>
            <a:r>
              <a:rPr lang="pt-BR" sz="2400" dirty="0">
                <a:latin typeface="+mn-lt"/>
              </a:rPr>
              <a:t>e redução do </a:t>
            </a:r>
            <a:r>
              <a:rPr lang="pt-BR" sz="2400" i="1" dirty="0" err="1">
                <a:latin typeface="+mn-lt"/>
              </a:rPr>
              <a:t>ripple</a:t>
            </a:r>
            <a:r>
              <a:rPr lang="pt-BR" sz="2400" i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>da reativa quando aplicada a </a:t>
            </a:r>
            <a:r>
              <a:rPr lang="pt-BR" sz="2400" b="1" dirty="0">
                <a:latin typeface="+mn-lt"/>
              </a:rPr>
              <a:t>RPOC. </a:t>
            </a:r>
            <a:r>
              <a:rPr lang="pt-BR" sz="2400" dirty="0">
                <a:latin typeface="+mn-lt"/>
              </a:rPr>
              <a:t>A estratégia </a:t>
            </a:r>
            <a:r>
              <a:rPr lang="pt-BR" sz="2400" b="1" dirty="0">
                <a:latin typeface="+mn-lt"/>
              </a:rPr>
              <a:t>BPSC </a:t>
            </a:r>
            <a:r>
              <a:rPr lang="pt-BR" sz="2400" dirty="0">
                <a:latin typeface="+mn-lt"/>
              </a:rPr>
              <a:t>conseguiu entregar correntes balanceadas, fato evidenciado pela presença de oscilações nas duas potências. </a:t>
            </a:r>
            <a:r>
              <a:rPr lang="pt-BR" sz="2400" b="1" dirty="0">
                <a:latin typeface="+mn-lt"/>
              </a:rPr>
              <a:t>AARC</a:t>
            </a:r>
            <a:r>
              <a:rPr lang="pt-BR" sz="2400" dirty="0">
                <a:latin typeface="+mn-lt"/>
              </a:rPr>
              <a:t> produziu uma redução considerável na potência de referência nula e introduziu uma componente de 120Hz de alta amplitude. </a:t>
            </a:r>
            <a:r>
              <a:rPr lang="pt-BR" sz="2400" b="1" dirty="0">
                <a:latin typeface="+mn-lt"/>
              </a:rPr>
              <a:t>PNSC</a:t>
            </a:r>
            <a:r>
              <a:rPr lang="pt-BR" sz="2400" dirty="0">
                <a:latin typeface="+mn-lt"/>
              </a:rPr>
              <a:t> introduziu um aumento nesta mesma componente nas duas potências e reduziu expressivamente a de 240 Hz.</a:t>
            </a:r>
          </a:p>
        </p:txBody>
      </p:sp>
      <p:sp>
        <p:nvSpPr>
          <p:cNvPr id="52" name="Google Shape;28;p5">
            <a:extLst>
              <a:ext uri="{FF2B5EF4-FFF2-40B4-BE49-F238E27FC236}">
                <a16:creationId xmlns:a16="http://schemas.microsoft.com/office/drawing/2014/main" id="{AB3E3EF7-6AC6-2EBB-88D3-FA4B72B7CAE7}"/>
              </a:ext>
            </a:extLst>
          </p:cNvPr>
          <p:cNvSpPr txBox="1">
            <a:spLocks/>
          </p:cNvSpPr>
          <p:nvPr/>
        </p:nvSpPr>
        <p:spPr>
          <a:xfrm>
            <a:off x="10962285" y="25799052"/>
            <a:ext cx="9330932" cy="132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Continuidade: explorar o processo completo de suporte ao desequilíbrio de tensão.</a:t>
            </a:r>
          </a:p>
          <a:p>
            <a:pPr marL="0" indent="0" algn="just">
              <a:spcAft>
                <a:spcPts val="4400"/>
              </a:spcAft>
              <a:buSzPct val="117000"/>
              <a:buNone/>
            </a:pPr>
            <a:endParaRPr lang="pt-BR" sz="2800" dirty="0">
              <a:latin typeface="+mn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492E34-07BE-3124-DF14-FA10C304DFA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1676871" y="15932081"/>
            <a:ext cx="8839581" cy="7468923"/>
          </a:xfrm>
          <a:prstGeom prst="rect">
            <a:avLst/>
          </a:prstGeom>
        </p:spPr>
      </p:pic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CDCC2A09-131F-F786-8FC5-3741B3A46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61292"/>
              </p:ext>
            </p:extLst>
          </p:nvPr>
        </p:nvGraphicFramePr>
        <p:xfrm>
          <a:off x="11299110" y="5656076"/>
          <a:ext cx="9312990" cy="127835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1299">
                  <a:extLst>
                    <a:ext uri="{9D8B030D-6E8A-4147-A177-3AD203B41FA5}">
                      <a16:colId xmlns:a16="http://schemas.microsoft.com/office/drawing/2014/main" val="693233431"/>
                    </a:ext>
                  </a:extLst>
                </a:gridCol>
                <a:gridCol w="931299">
                  <a:extLst>
                    <a:ext uri="{9D8B030D-6E8A-4147-A177-3AD203B41FA5}">
                      <a16:colId xmlns:a16="http://schemas.microsoft.com/office/drawing/2014/main" val="355342906"/>
                    </a:ext>
                  </a:extLst>
                </a:gridCol>
                <a:gridCol w="931299">
                  <a:extLst>
                    <a:ext uri="{9D8B030D-6E8A-4147-A177-3AD203B41FA5}">
                      <a16:colId xmlns:a16="http://schemas.microsoft.com/office/drawing/2014/main" val="1174616475"/>
                    </a:ext>
                  </a:extLst>
                </a:gridCol>
                <a:gridCol w="931299">
                  <a:extLst>
                    <a:ext uri="{9D8B030D-6E8A-4147-A177-3AD203B41FA5}">
                      <a16:colId xmlns:a16="http://schemas.microsoft.com/office/drawing/2014/main" val="2227328584"/>
                    </a:ext>
                  </a:extLst>
                </a:gridCol>
                <a:gridCol w="931299">
                  <a:extLst>
                    <a:ext uri="{9D8B030D-6E8A-4147-A177-3AD203B41FA5}">
                      <a16:colId xmlns:a16="http://schemas.microsoft.com/office/drawing/2014/main" val="3347322990"/>
                    </a:ext>
                  </a:extLst>
                </a:gridCol>
                <a:gridCol w="931299">
                  <a:extLst>
                    <a:ext uri="{9D8B030D-6E8A-4147-A177-3AD203B41FA5}">
                      <a16:colId xmlns:a16="http://schemas.microsoft.com/office/drawing/2014/main" val="3148523040"/>
                    </a:ext>
                  </a:extLst>
                </a:gridCol>
                <a:gridCol w="931299">
                  <a:extLst>
                    <a:ext uri="{9D8B030D-6E8A-4147-A177-3AD203B41FA5}">
                      <a16:colId xmlns:a16="http://schemas.microsoft.com/office/drawing/2014/main" val="1851770148"/>
                    </a:ext>
                  </a:extLst>
                </a:gridCol>
                <a:gridCol w="931299">
                  <a:extLst>
                    <a:ext uri="{9D8B030D-6E8A-4147-A177-3AD203B41FA5}">
                      <a16:colId xmlns:a16="http://schemas.microsoft.com/office/drawing/2014/main" val="1814738503"/>
                    </a:ext>
                  </a:extLst>
                </a:gridCol>
                <a:gridCol w="931299">
                  <a:extLst>
                    <a:ext uri="{9D8B030D-6E8A-4147-A177-3AD203B41FA5}">
                      <a16:colId xmlns:a16="http://schemas.microsoft.com/office/drawing/2014/main" val="2587818876"/>
                    </a:ext>
                  </a:extLst>
                </a:gridCol>
                <a:gridCol w="931299">
                  <a:extLst>
                    <a:ext uri="{9D8B030D-6E8A-4147-A177-3AD203B41FA5}">
                      <a16:colId xmlns:a16="http://schemas.microsoft.com/office/drawing/2014/main" val="2169226529"/>
                    </a:ext>
                  </a:extLst>
                </a:gridCol>
              </a:tblGrid>
              <a:tr h="788187">
                <a:tc rowSpan="3"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solidFill>
                            <a:schemeClr val="tx1"/>
                          </a:solidFill>
                        </a:rPr>
                        <a:t>Estratégias</a:t>
                      </a:r>
                    </a:p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B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Sem a estratégia (IARC)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Com a estratégia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Diferença percentual [%]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25679"/>
                  </a:ext>
                </a:extLst>
              </a:tr>
              <a:tr h="78818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Amplitude da componente [W]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Amplitude da componente [</a:t>
                      </a:r>
                      <a:r>
                        <a:rPr lang="pt-BR" sz="1200" b="1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Amplitude da componente [W]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Amplitude da componente [</a:t>
                      </a:r>
                      <a:r>
                        <a:rPr lang="pt-BR" sz="1200" b="1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39340"/>
                  </a:ext>
                </a:extLst>
              </a:tr>
              <a:tr h="691575">
                <a:tc vMerge="1"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120 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240 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120 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240 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120 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240 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120 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240 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65193"/>
                  </a:ext>
                </a:extLst>
              </a:tr>
              <a:tr h="719104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AARC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</a:rPr>
                        <a:t>(Q = 2kVAr</a:t>
                      </a:r>
                      <a:br>
                        <a:rPr lang="pt-B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200" b="0" dirty="0">
                          <a:solidFill>
                            <a:schemeClr val="tx1"/>
                          </a:solidFill>
                        </a:rPr>
                        <a:t>P = 0W)</a:t>
                      </a:r>
                    </a:p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278.669</a:t>
                      </a:r>
                    </a:p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141.072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191.655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203.939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55.0847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60.8665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1413.83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48.0269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Ativa:        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-80.23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(120Hz) e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-56.85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(240Hz) </a:t>
                      </a:r>
                    </a:p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Reativa: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+637.70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(120Hz) e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-76.45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(240Hz)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73785"/>
                  </a:ext>
                </a:extLst>
              </a:tr>
              <a:tr h="780023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PNSC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</a:rPr>
                        <a:t>(Q = 2kVAr</a:t>
                      </a:r>
                      <a:br>
                        <a:rPr lang="pt-B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200" b="0" dirty="0">
                          <a:solidFill>
                            <a:schemeClr val="tx1"/>
                          </a:solidFill>
                        </a:rPr>
                        <a:t>P = 0W)</a:t>
                      </a:r>
                    </a:p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281.063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142.402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197.147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195.624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1778.94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27.1089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246.058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48.9091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Ativa:       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+532.93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(120Hz) e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-80.96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(240Hz) </a:t>
                      </a:r>
                    </a:p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Reativa: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+24.81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(120Hz) e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-75.00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(240Hz)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2467"/>
                  </a:ext>
                </a:extLst>
              </a:tr>
              <a:tr h="1066065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BPSC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</a:rPr>
                        <a:t>(Q = 2kVAr</a:t>
                      </a:r>
                      <a:br>
                        <a:rPr lang="pt-B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200" b="0" dirty="0">
                          <a:solidFill>
                            <a:schemeClr val="tx1"/>
                          </a:solidFill>
                        </a:rPr>
                        <a:t>P = 0W)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277.694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142.958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174.029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158.498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798.983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18.8402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809.007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19.6964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Ativa:       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+187.72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(120Hz) e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-86.82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(240Hz) </a:t>
                      </a:r>
                    </a:p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Reativa: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+364.87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(120Hz) e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-87.57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(240Hz)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6094"/>
                  </a:ext>
                </a:extLst>
              </a:tr>
              <a:tr h="780023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APOC</a:t>
                      </a:r>
                    </a:p>
                    <a:p>
                      <a:pPr algn="ctr"/>
                      <a:r>
                        <a:rPr lang="pt-BR" sz="1200" b="0" dirty="0">
                          <a:solidFill>
                            <a:schemeClr val="tx1"/>
                          </a:solidFill>
                        </a:rPr>
                        <a:t>(Q = 1kVAr</a:t>
                      </a:r>
                      <a:br>
                        <a:rPr lang="pt-B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200" b="0" dirty="0">
                          <a:solidFill>
                            <a:schemeClr val="tx1"/>
                          </a:solidFill>
                        </a:rPr>
                        <a:t>P = 2kW)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193.489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148.784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235.974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150.854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21.8017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22.8617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1437.64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81.7231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Ativa:       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-88.73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(120Hz) e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-84.63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(240Hz) </a:t>
                      </a:r>
                    </a:p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Reativa: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+509.24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(120Hz) e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-45.83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(240Hz)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20155"/>
                  </a:ext>
                </a:extLst>
              </a:tr>
              <a:tr h="780023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RPOC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</a:rPr>
                        <a:t>(Q = 1kVAr</a:t>
                      </a:r>
                      <a:br>
                        <a:rPr lang="pt-B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200" b="0" dirty="0">
                          <a:solidFill>
                            <a:schemeClr val="tx1"/>
                          </a:solidFill>
                        </a:rPr>
                        <a:t>P = 2kW)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187.605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142.167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245.445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156.774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1455.63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8.07942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74.738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60.0601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Ativa:   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+675.90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(120Hz) e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-94.32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(240Hz) </a:t>
                      </a:r>
                    </a:p>
                    <a:p>
                      <a:pPr algn="ctr"/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Reativa:   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-69.55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(120Hz) e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-61.69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(240Hz)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38765"/>
                  </a:ext>
                </a:extLst>
              </a:tr>
            </a:tbl>
          </a:graphicData>
        </a:graphic>
      </p:graphicFrame>
      <p:pic>
        <p:nvPicPr>
          <p:cNvPr id="20" name="Imagem 19">
            <a:extLst>
              <a:ext uri="{FF2B5EF4-FFF2-40B4-BE49-F238E27FC236}">
                <a16:creationId xmlns:a16="http://schemas.microsoft.com/office/drawing/2014/main" id="{6BFCC957-4C5E-4896-4742-67453EF6D2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" y="29783758"/>
            <a:ext cx="21599526" cy="284165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CAB7FF2-0AA9-A877-5E8B-8520835699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21469" y="27412146"/>
            <a:ext cx="5383581" cy="2726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E52F6C24F6A548827E8D389825F19E" ma:contentTypeVersion="5" ma:contentTypeDescription="Crie um novo documento." ma:contentTypeScope="" ma:versionID="e211e9afb536d18a0fbce82255ffc6cc">
  <xsd:schema xmlns:xsd="http://www.w3.org/2001/XMLSchema" xmlns:xs="http://www.w3.org/2001/XMLSchema" xmlns:p="http://schemas.microsoft.com/office/2006/metadata/properties" xmlns:ns2="3e336595-bd19-4843-92f9-fa97bb0c420d" xmlns:ns3="00dadd0d-6304-46cf-88db-c57281315d06" targetNamespace="http://schemas.microsoft.com/office/2006/metadata/properties" ma:root="true" ma:fieldsID="f2202f88a3201f6bfacf60828ed43970" ns2:_="" ns3:_="">
    <xsd:import namespace="3e336595-bd19-4843-92f9-fa97bb0c420d"/>
    <xsd:import namespace="00dadd0d-6304-46cf-88db-c57281315d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36595-bd19-4843-92f9-fa97bb0c42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add0d-6304-46cf-88db-c57281315d0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F3DCF9-8674-4948-8F65-4BEDB24306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336595-bd19-4843-92f9-fa97bb0c420d"/>
    <ds:schemaRef ds:uri="00dadd0d-6304-46cf-88db-c57281315d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5BF5EF-77CC-4A01-B052-36DA2740B0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EAB335-01ED-4084-8440-D83FD9D47BDC}">
  <ds:schemaRefs>
    <ds:schemaRef ds:uri="http://schemas.microsoft.com/office/2006/documentManagement/types"/>
    <ds:schemaRef ds:uri="3e336595-bd19-4843-92f9-fa97bb0c420d"/>
    <ds:schemaRef ds:uri="00dadd0d-6304-46cf-88db-c57281315d06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625</Words>
  <Application>Microsoft Office PowerPoint</Application>
  <PresentationFormat>Personalizar</PresentationFormat>
  <Paragraphs>124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Asap</vt:lpstr>
      <vt:lpstr>Arial</vt:lpstr>
      <vt:lpstr>Secular One</vt:lpstr>
      <vt:lpstr>Simple Light</vt:lpstr>
      <vt:lpstr>Estratégias de controle de potência durante desequilíbrios de tensão aplicado a conversores conectados à rede elétrica  Pedro Paulo Fontolan de Faria,  Victor Flores Mendes (Orientador) Graduação em Engenharia Elétrica – Universidade Federal de Minas Gerais, Belo Horizonte, MG, Brasil Trabalho de Iniciação Científica (PIBIC / CNPq) ppfon@ufmg.br      victormendes@cpdee.ufmg.br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 LCCE</dc:creator>
  <cp:lastModifiedBy>Laboratório LCCE</cp:lastModifiedBy>
  <cp:revision>45</cp:revision>
  <dcterms:modified xsi:type="dcterms:W3CDTF">2024-08-29T22:17:20Z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0x01010074E52F6C24F6A548827E8D389825F19E</vt:lpwstr>
  </property>
</Properties>
</file>